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6" r:id="rId3"/>
    <p:sldId id="263" r:id="rId4"/>
    <p:sldId id="257" r:id="rId5"/>
    <p:sldId id="258" r:id="rId6"/>
    <p:sldId id="259" r:id="rId7"/>
    <p:sldId id="260" r:id="rId8"/>
    <p:sldId id="261" r:id="rId9"/>
    <p:sldId id="262" r:id="rId10"/>
    <p:sldId id="264"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FED7"/>
    <a:srgbClr val="01D9A0"/>
    <a:srgbClr val="D0A8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73" autoAdjust="0"/>
  </p:normalViewPr>
  <p:slideViewPr>
    <p:cSldViewPr>
      <p:cViewPr varScale="1">
        <p:scale>
          <a:sx n="54" d="100"/>
          <a:sy n="54" d="100"/>
        </p:scale>
        <p:origin x="-82" y="-653"/>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69FD26-BF66-4A8F-B152-003114740AA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8C602E85-2AE8-4305-ABD3-44600F5780B2}">
      <dgm:prSet phldrT="[Metin]"/>
      <dgm:spPr>
        <a:solidFill>
          <a:schemeClr val="accent2">
            <a:lumMod val="50000"/>
          </a:schemeClr>
        </a:solidFill>
      </dgm:spPr>
      <dgm:t>
        <a:bodyPr/>
        <a:lstStyle/>
        <a:p>
          <a:r>
            <a:rPr lang="tr-TR" dirty="0" smtClean="0">
              <a:latin typeface="Arial" pitchFamily="34" charset="0"/>
              <a:cs typeface="Arial" pitchFamily="34" charset="0"/>
            </a:rPr>
            <a:t>KÜRESEL NEO-LİBERAL POLİTİKALAR</a:t>
          </a:r>
          <a:endParaRPr lang="tr-TR" dirty="0">
            <a:latin typeface="Arial" pitchFamily="34" charset="0"/>
            <a:cs typeface="Arial" pitchFamily="34" charset="0"/>
          </a:endParaRPr>
        </a:p>
      </dgm:t>
    </dgm:pt>
    <dgm:pt modelId="{B83F567C-D7BD-447A-98C7-27F9C81AF12B}" type="parTrans" cxnId="{9A6D3EA7-58BF-4063-A6EB-11905DB48301}">
      <dgm:prSet/>
      <dgm:spPr/>
      <dgm:t>
        <a:bodyPr/>
        <a:lstStyle/>
        <a:p>
          <a:endParaRPr lang="tr-TR">
            <a:latin typeface="Arial" pitchFamily="34" charset="0"/>
            <a:cs typeface="Arial" pitchFamily="34" charset="0"/>
          </a:endParaRPr>
        </a:p>
      </dgm:t>
    </dgm:pt>
    <dgm:pt modelId="{6CDA40DA-1B98-428A-AD8B-D735B85B6BBD}" type="sibTrans" cxnId="{9A6D3EA7-58BF-4063-A6EB-11905DB48301}">
      <dgm:prSet/>
      <dgm:spPr/>
      <dgm:t>
        <a:bodyPr/>
        <a:lstStyle/>
        <a:p>
          <a:endParaRPr lang="tr-TR">
            <a:latin typeface="Arial" pitchFamily="34" charset="0"/>
            <a:cs typeface="Arial" pitchFamily="34" charset="0"/>
          </a:endParaRPr>
        </a:p>
      </dgm:t>
    </dgm:pt>
    <dgm:pt modelId="{9DF15094-6F67-4614-9B57-1864BDEC2F99}">
      <dgm:prSet phldrT="[Metin]"/>
      <dgm:spPr>
        <a:solidFill>
          <a:schemeClr val="accent3">
            <a:lumMod val="75000"/>
          </a:schemeClr>
        </a:solidFill>
      </dgm:spPr>
      <dgm:t>
        <a:bodyPr/>
        <a:lstStyle/>
        <a:p>
          <a:r>
            <a:rPr lang="tr-TR" dirty="0" smtClean="0">
              <a:latin typeface="Arial" pitchFamily="34" charset="0"/>
              <a:cs typeface="Arial" pitchFamily="34" charset="0"/>
            </a:rPr>
            <a:t>DÜNYA BANKASI </a:t>
          </a:r>
          <a:endParaRPr lang="tr-TR" dirty="0">
            <a:latin typeface="Arial" pitchFamily="34" charset="0"/>
            <a:cs typeface="Arial" pitchFamily="34" charset="0"/>
          </a:endParaRPr>
        </a:p>
      </dgm:t>
    </dgm:pt>
    <dgm:pt modelId="{CFEB148E-676E-4CF1-9B85-7E58B8B59734}" type="parTrans" cxnId="{E527C17E-E6FA-443B-9490-A1E3F5C51284}">
      <dgm:prSet/>
      <dgm:spPr/>
      <dgm:t>
        <a:bodyPr/>
        <a:lstStyle/>
        <a:p>
          <a:endParaRPr lang="tr-TR">
            <a:latin typeface="Arial" pitchFamily="34" charset="0"/>
            <a:cs typeface="Arial" pitchFamily="34" charset="0"/>
          </a:endParaRPr>
        </a:p>
      </dgm:t>
    </dgm:pt>
    <dgm:pt modelId="{F61CBC54-5F41-497A-B099-648EC934AA72}" type="sibTrans" cxnId="{E527C17E-E6FA-443B-9490-A1E3F5C51284}">
      <dgm:prSet/>
      <dgm:spPr/>
      <dgm:t>
        <a:bodyPr/>
        <a:lstStyle/>
        <a:p>
          <a:endParaRPr lang="tr-TR">
            <a:latin typeface="Arial" pitchFamily="34" charset="0"/>
            <a:cs typeface="Arial" pitchFamily="34" charset="0"/>
          </a:endParaRPr>
        </a:p>
      </dgm:t>
    </dgm:pt>
    <dgm:pt modelId="{4DA0F23B-DCD1-41FB-9D78-B71F7B2F8CEC}">
      <dgm:prSet phldrT="[Metin]"/>
      <dgm:spPr>
        <a:solidFill>
          <a:schemeClr val="accent4">
            <a:lumMod val="50000"/>
          </a:schemeClr>
        </a:solidFill>
      </dgm:spPr>
      <dgm:t>
        <a:bodyPr/>
        <a:lstStyle/>
        <a:p>
          <a:r>
            <a:rPr lang="tr-TR" dirty="0" smtClean="0">
              <a:latin typeface="Arial" pitchFamily="34" charset="0"/>
              <a:cs typeface="Arial" pitchFamily="34" charset="0"/>
            </a:rPr>
            <a:t>12 EYLÜL </a:t>
          </a:r>
        </a:p>
        <a:p>
          <a:r>
            <a:rPr lang="tr-TR" dirty="0" smtClean="0">
              <a:latin typeface="Arial" pitchFamily="34" charset="0"/>
              <a:cs typeface="Arial" pitchFamily="34" charset="0"/>
            </a:rPr>
            <a:t>ASKERİ DARBESİ ve ANAYASA DEĞİŞİKLİĞİ</a:t>
          </a:r>
          <a:endParaRPr lang="tr-TR" dirty="0">
            <a:latin typeface="Arial" pitchFamily="34" charset="0"/>
            <a:cs typeface="Arial" pitchFamily="34" charset="0"/>
          </a:endParaRPr>
        </a:p>
      </dgm:t>
    </dgm:pt>
    <dgm:pt modelId="{740F3742-8DA4-4F06-9C85-9ADD9799E39E}" type="parTrans" cxnId="{7C979177-4F47-40FA-8E4E-B6B3DA6C8B45}">
      <dgm:prSet/>
      <dgm:spPr/>
      <dgm:t>
        <a:bodyPr/>
        <a:lstStyle/>
        <a:p>
          <a:endParaRPr lang="tr-TR">
            <a:latin typeface="Arial" pitchFamily="34" charset="0"/>
            <a:cs typeface="Arial" pitchFamily="34" charset="0"/>
          </a:endParaRPr>
        </a:p>
      </dgm:t>
    </dgm:pt>
    <dgm:pt modelId="{0A5B46E1-A0D1-47E5-9611-89B29EEB8017}" type="sibTrans" cxnId="{7C979177-4F47-40FA-8E4E-B6B3DA6C8B45}">
      <dgm:prSet/>
      <dgm:spPr/>
      <dgm:t>
        <a:bodyPr/>
        <a:lstStyle/>
        <a:p>
          <a:endParaRPr lang="tr-TR">
            <a:latin typeface="Arial" pitchFamily="34" charset="0"/>
            <a:cs typeface="Arial" pitchFamily="34" charset="0"/>
          </a:endParaRPr>
        </a:p>
      </dgm:t>
    </dgm:pt>
    <dgm:pt modelId="{BA967B34-BF1A-4752-A106-57B1137C90EE}">
      <dgm:prSet phldrT="[Metin]"/>
      <dgm:spPr>
        <a:solidFill>
          <a:srgbClr val="D0A8A0"/>
        </a:solidFill>
      </dgm:spPr>
      <dgm:t>
        <a:bodyPr/>
        <a:lstStyle/>
        <a:p>
          <a:r>
            <a:rPr lang="tr-TR" dirty="0" smtClean="0">
              <a:latin typeface="Arial" pitchFamily="34" charset="0"/>
              <a:cs typeface="Arial" pitchFamily="34" charset="0"/>
            </a:rPr>
            <a:t>SAĞLIK REFORMU</a:t>
          </a:r>
          <a:endParaRPr lang="tr-TR" dirty="0">
            <a:latin typeface="Arial" pitchFamily="34" charset="0"/>
            <a:cs typeface="Arial" pitchFamily="34" charset="0"/>
          </a:endParaRPr>
        </a:p>
      </dgm:t>
    </dgm:pt>
    <dgm:pt modelId="{F371D584-BC6C-447C-8EE1-D13D2F637F62}" type="parTrans" cxnId="{B16FDC60-206C-4063-96D7-5829F781FABE}">
      <dgm:prSet/>
      <dgm:spPr/>
      <dgm:t>
        <a:bodyPr/>
        <a:lstStyle/>
        <a:p>
          <a:endParaRPr lang="tr-TR">
            <a:latin typeface="Arial" pitchFamily="34" charset="0"/>
            <a:cs typeface="Arial" pitchFamily="34" charset="0"/>
          </a:endParaRPr>
        </a:p>
      </dgm:t>
    </dgm:pt>
    <dgm:pt modelId="{3B8136D8-50DA-45E9-9999-82C96B0FFA65}" type="sibTrans" cxnId="{B16FDC60-206C-4063-96D7-5829F781FABE}">
      <dgm:prSet/>
      <dgm:spPr/>
      <dgm:t>
        <a:bodyPr/>
        <a:lstStyle/>
        <a:p>
          <a:endParaRPr lang="tr-TR">
            <a:latin typeface="Arial" pitchFamily="34" charset="0"/>
            <a:cs typeface="Arial" pitchFamily="34" charset="0"/>
          </a:endParaRPr>
        </a:p>
      </dgm:t>
    </dgm:pt>
    <dgm:pt modelId="{F1C82C19-7B6B-4FEF-B22B-35E68E3088B0}">
      <dgm:prSet phldrT="[Metin]"/>
      <dgm:spPr>
        <a:solidFill>
          <a:srgbClr val="01D9A0"/>
        </a:solidFill>
      </dgm:spPr>
      <dgm:t>
        <a:bodyPr/>
        <a:lstStyle/>
        <a:p>
          <a:r>
            <a:rPr lang="tr-TR" dirty="0" smtClean="0">
              <a:latin typeface="Arial" pitchFamily="34" charset="0"/>
              <a:cs typeface="Arial" pitchFamily="34" charset="0"/>
            </a:rPr>
            <a:t>SAĞLIKTA DÖNÜŞÜM PROGRAMI</a:t>
          </a:r>
          <a:endParaRPr lang="tr-TR" dirty="0">
            <a:latin typeface="Arial" pitchFamily="34" charset="0"/>
            <a:cs typeface="Arial" pitchFamily="34" charset="0"/>
          </a:endParaRPr>
        </a:p>
      </dgm:t>
    </dgm:pt>
    <dgm:pt modelId="{E74A8436-6534-4DA4-B8E1-4B1B4FA72E3A}" type="parTrans" cxnId="{9F8E1E53-4228-431D-AF0A-B79E3492EACA}">
      <dgm:prSet/>
      <dgm:spPr/>
      <dgm:t>
        <a:bodyPr/>
        <a:lstStyle/>
        <a:p>
          <a:endParaRPr lang="tr-TR">
            <a:latin typeface="Arial" pitchFamily="34" charset="0"/>
            <a:cs typeface="Arial" pitchFamily="34" charset="0"/>
          </a:endParaRPr>
        </a:p>
      </dgm:t>
    </dgm:pt>
    <dgm:pt modelId="{CBF25E63-CD43-4F1B-9EC6-879BF8ECA8E6}" type="sibTrans" cxnId="{9F8E1E53-4228-431D-AF0A-B79E3492EACA}">
      <dgm:prSet/>
      <dgm:spPr/>
      <dgm:t>
        <a:bodyPr/>
        <a:lstStyle/>
        <a:p>
          <a:endParaRPr lang="tr-TR">
            <a:latin typeface="Arial" pitchFamily="34" charset="0"/>
            <a:cs typeface="Arial" pitchFamily="34" charset="0"/>
          </a:endParaRPr>
        </a:p>
      </dgm:t>
    </dgm:pt>
    <dgm:pt modelId="{B98CF5EF-EE1F-48D2-8AAA-0E5C9F2CE1B7}" type="pres">
      <dgm:prSet presAssocID="{0869FD26-BF66-4A8F-B152-003114740AA1}" presName="diagram" presStyleCnt="0">
        <dgm:presLayoutVars>
          <dgm:dir/>
          <dgm:resizeHandles val="exact"/>
        </dgm:presLayoutVars>
      </dgm:prSet>
      <dgm:spPr/>
      <dgm:t>
        <a:bodyPr/>
        <a:lstStyle/>
        <a:p>
          <a:endParaRPr lang="tr-TR"/>
        </a:p>
      </dgm:t>
    </dgm:pt>
    <dgm:pt modelId="{A9CEB9D1-B6E7-4D18-88A5-BA1BB1BF3624}" type="pres">
      <dgm:prSet presAssocID="{8C602E85-2AE8-4305-ABD3-44600F5780B2}" presName="node" presStyleLbl="node1" presStyleIdx="0" presStyleCnt="5" custLinFactY="18601" custLinFactNeighborX="2778" custLinFactNeighborY="100000">
        <dgm:presLayoutVars>
          <dgm:bulletEnabled val="1"/>
        </dgm:presLayoutVars>
      </dgm:prSet>
      <dgm:spPr/>
      <dgm:t>
        <a:bodyPr/>
        <a:lstStyle/>
        <a:p>
          <a:endParaRPr lang="tr-TR"/>
        </a:p>
      </dgm:t>
    </dgm:pt>
    <dgm:pt modelId="{3D6AE586-0897-41D2-A0C1-EB46F95970A0}" type="pres">
      <dgm:prSet presAssocID="{6CDA40DA-1B98-428A-AD8B-D735B85B6BBD}" presName="sibTrans" presStyleCnt="0"/>
      <dgm:spPr/>
    </dgm:pt>
    <dgm:pt modelId="{7F0455E9-A18F-4D00-BF99-E3D14C54D8CE}" type="pres">
      <dgm:prSet presAssocID="{9DF15094-6F67-4614-9B57-1864BDEC2F99}" presName="node" presStyleLbl="node1" presStyleIdx="1" presStyleCnt="5" custLinFactX="-7222" custLinFactNeighborX="-100000" custLinFactNeighborY="10266">
        <dgm:presLayoutVars>
          <dgm:bulletEnabled val="1"/>
        </dgm:presLayoutVars>
      </dgm:prSet>
      <dgm:spPr/>
      <dgm:t>
        <a:bodyPr/>
        <a:lstStyle/>
        <a:p>
          <a:endParaRPr lang="tr-TR"/>
        </a:p>
      </dgm:t>
    </dgm:pt>
    <dgm:pt modelId="{FAC3F367-3F81-41EE-BF7A-07FD38C9C24C}" type="pres">
      <dgm:prSet presAssocID="{F61CBC54-5F41-497A-B099-648EC934AA72}" presName="sibTrans" presStyleCnt="0"/>
      <dgm:spPr/>
    </dgm:pt>
    <dgm:pt modelId="{B262C4F3-EA3E-429A-8EA7-29A513CD7327}" type="pres">
      <dgm:prSet presAssocID="{4DA0F23B-DCD1-41FB-9D78-B71F7B2F8CEC}" presName="node" presStyleLbl="node1" presStyleIdx="2" presStyleCnt="5" custLinFactX="-4176" custLinFactY="18601" custLinFactNeighborX="-100000" custLinFactNeighborY="100000">
        <dgm:presLayoutVars>
          <dgm:bulletEnabled val="1"/>
        </dgm:presLayoutVars>
      </dgm:prSet>
      <dgm:spPr/>
      <dgm:t>
        <a:bodyPr/>
        <a:lstStyle/>
        <a:p>
          <a:endParaRPr lang="tr-TR"/>
        </a:p>
      </dgm:t>
    </dgm:pt>
    <dgm:pt modelId="{93061817-1868-4C45-96B0-FDC2A5158656}" type="pres">
      <dgm:prSet presAssocID="{0A5B46E1-A0D1-47E5-9611-89B29EEB8017}" presName="sibTrans" presStyleCnt="0"/>
      <dgm:spPr/>
    </dgm:pt>
    <dgm:pt modelId="{DEECF769-9CC6-4FB2-A718-DF3FB849BD68}" type="pres">
      <dgm:prSet presAssocID="{BA967B34-BF1A-4752-A106-57B1137C90EE}" presName="node" presStyleLbl="node1" presStyleIdx="3" presStyleCnt="5" custLinFactY="-6401" custLinFactNeighborX="60824" custLinFactNeighborY="-100000">
        <dgm:presLayoutVars>
          <dgm:bulletEnabled val="1"/>
        </dgm:presLayoutVars>
      </dgm:prSet>
      <dgm:spPr/>
      <dgm:t>
        <a:bodyPr/>
        <a:lstStyle/>
        <a:p>
          <a:endParaRPr lang="tr-TR"/>
        </a:p>
      </dgm:t>
    </dgm:pt>
    <dgm:pt modelId="{26E9FC4F-BA17-4253-A041-1A9C2D85EE85}" type="pres">
      <dgm:prSet presAssocID="{3B8136D8-50DA-45E9-9999-82C96B0FFA65}" presName="sibTrans" presStyleCnt="0"/>
      <dgm:spPr/>
    </dgm:pt>
    <dgm:pt modelId="{848F72F2-F1A1-4982-82F2-840298BD706F}" type="pres">
      <dgm:prSet presAssocID="{F1C82C19-7B6B-4FEF-B22B-35E68E3088B0}" presName="node" presStyleLbl="node1" presStyleIdx="4" presStyleCnt="5" custLinFactNeighborX="63869" custLinFactNeighborY="-49878">
        <dgm:presLayoutVars>
          <dgm:bulletEnabled val="1"/>
        </dgm:presLayoutVars>
      </dgm:prSet>
      <dgm:spPr/>
      <dgm:t>
        <a:bodyPr/>
        <a:lstStyle/>
        <a:p>
          <a:endParaRPr lang="tr-TR"/>
        </a:p>
      </dgm:t>
    </dgm:pt>
  </dgm:ptLst>
  <dgm:cxnLst>
    <dgm:cxn modelId="{E70CDE61-DCA4-45F5-B5BA-B8692C0DFAD2}" type="presOf" srcId="{9DF15094-6F67-4614-9B57-1864BDEC2F99}" destId="{7F0455E9-A18F-4D00-BF99-E3D14C54D8CE}" srcOrd="0" destOrd="0" presId="urn:microsoft.com/office/officeart/2005/8/layout/default"/>
    <dgm:cxn modelId="{B16FDC60-206C-4063-96D7-5829F781FABE}" srcId="{0869FD26-BF66-4A8F-B152-003114740AA1}" destId="{BA967B34-BF1A-4752-A106-57B1137C90EE}" srcOrd="3" destOrd="0" parTransId="{F371D584-BC6C-447C-8EE1-D13D2F637F62}" sibTransId="{3B8136D8-50DA-45E9-9999-82C96B0FFA65}"/>
    <dgm:cxn modelId="{C316F484-708A-4B60-BB39-5F0C283A66F8}" type="presOf" srcId="{0869FD26-BF66-4A8F-B152-003114740AA1}" destId="{B98CF5EF-EE1F-48D2-8AAA-0E5C9F2CE1B7}" srcOrd="0" destOrd="0" presId="urn:microsoft.com/office/officeart/2005/8/layout/default"/>
    <dgm:cxn modelId="{CCFCFC4D-0CB2-46B8-A28B-C6F89B190408}" type="presOf" srcId="{4DA0F23B-DCD1-41FB-9D78-B71F7B2F8CEC}" destId="{B262C4F3-EA3E-429A-8EA7-29A513CD7327}" srcOrd="0" destOrd="0" presId="urn:microsoft.com/office/officeart/2005/8/layout/default"/>
    <dgm:cxn modelId="{954294F1-89B0-4F20-8A91-3B4BA1DFCFE5}" type="presOf" srcId="{F1C82C19-7B6B-4FEF-B22B-35E68E3088B0}" destId="{848F72F2-F1A1-4982-82F2-840298BD706F}" srcOrd="0" destOrd="0" presId="urn:microsoft.com/office/officeart/2005/8/layout/default"/>
    <dgm:cxn modelId="{E527C17E-E6FA-443B-9490-A1E3F5C51284}" srcId="{0869FD26-BF66-4A8F-B152-003114740AA1}" destId="{9DF15094-6F67-4614-9B57-1864BDEC2F99}" srcOrd="1" destOrd="0" parTransId="{CFEB148E-676E-4CF1-9B85-7E58B8B59734}" sibTransId="{F61CBC54-5F41-497A-B099-648EC934AA72}"/>
    <dgm:cxn modelId="{9F8E1E53-4228-431D-AF0A-B79E3492EACA}" srcId="{0869FD26-BF66-4A8F-B152-003114740AA1}" destId="{F1C82C19-7B6B-4FEF-B22B-35E68E3088B0}" srcOrd="4" destOrd="0" parTransId="{E74A8436-6534-4DA4-B8E1-4B1B4FA72E3A}" sibTransId="{CBF25E63-CD43-4F1B-9EC6-879BF8ECA8E6}"/>
    <dgm:cxn modelId="{7C979177-4F47-40FA-8E4E-B6B3DA6C8B45}" srcId="{0869FD26-BF66-4A8F-B152-003114740AA1}" destId="{4DA0F23B-DCD1-41FB-9D78-B71F7B2F8CEC}" srcOrd="2" destOrd="0" parTransId="{740F3742-8DA4-4F06-9C85-9ADD9799E39E}" sibTransId="{0A5B46E1-A0D1-47E5-9611-89B29EEB8017}"/>
    <dgm:cxn modelId="{9A6D3EA7-58BF-4063-A6EB-11905DB48301}" srcId="{0869FD26-BF66-4A8F-B152-003114740AA1}" destId="{8C602E85-2AE8-4305-ABD3-44600F5780B2}" srcOrd="0" destOrd="0" parTransId="{B83F567C-D7BD-447A-98C7-27F9C81AF12B}" sibTransId="{6CDA40DA-1B98-428A-AD8B-D735B85B6BBD}"/>
    <dgm:cxn modelId="{B36CC77F-4820-4AA8-9524-A0DD256FAF54}" type="presOf" srcId="{BA967B34-BF1A-4752-A106-57B1137C90EE}" destId="{DEECF769-9CC6-4FB2-A718-DF3FB849BD68}" srcOrd="0" destOrd="0" presId="urn:microsoft.com/office/officeart/2005/8/layout/default"/>
    <dgm:cxn modelId="{C77E7373-9C66-45AF-A22D-973DDAC36459}" type="presOf" srcId="{8C602E85-2AE8-4305-ABD3-44600F5780B2}" destId="{A9CEB9D1-B6E7-4D18-88A5-BA1BB1BF3624}" srcOrd="0" destOrd="0" presId="urn:microsoft.com/office/officeart/2005/8/layout/default"/>
    <dgm:cxn modelId="{6417819F-FD30-4240-AABB-1DD66DD6C8DF}" type="presParOf" srcId="{B98CF5EF-EE1F-48D2-8AAA-0E5C9F2CE1B7}" destId="{A9CEB9D1-B6E7-4D18-88A5-BA1BB1BF3624}" srcOrd="0" destOrd="0" presId="urn:microsoft.com/office/officeart/2005/8/layout/default"/>
    <dgm:cxn modelId="{405854F6-E24D-4998-8EEC-288C37E3F0A9}" type="presParOf" srcId="{B98CF5EF-EE1F-48D2-8AAA-0E5C9F2CE1B7}" destId="{3D6AE586-0897-41D2-A0C1-EB46F95970A0}" srcOrd="1" destOrd="0" presId="urn:microsoft.com/office/officeart/2005/8/layout/default"/>
    <dgm:cxn modelId="{C7A04913-2762-4487-BCDB-63D49DEA131C}" type="presParOf" srcId="{B98CF5EF-EE1F-48D2-8AAA-0E5C9F2CE1B7}" destId="{7F0455E9-A18F-4D00-BF99-E3D14C54D8CE}" srcOrd="2" destOrd="0" presId="urn:microsoft.com/office/officeart/2005/8/layout/default"/>
    <dgm:cxn modelId="{6546706E-5F5B-4A14-B81B-EDDA55F2C71B}" type="presParOf" srcId="{B98CF5EF-EE1F-48D2-8AAA-0E5C9F2CE1B7}" destId="{FAC3F367-3F81-41EE-BF7A-07FD38C9C24C}" srcOrd="3" destOrd="0" presId="urn:microsoft.com/office/officeart/2005/8/layout/default"/>
    <dgm:cxn modelId="{E3A9E029-479E-4642-9C17-45F534572981}" type="presParOf" srcId="{B98CF5EF-EE1F-48D2-8AAA-0E5C9F2CE1B7}" destId="{B262C4F3-EA3E-429A-8EA7-29A513CD7327}" srcOrd="4" destOrd="0" presId="urn:microsoft.com/office/officeart/2005/8/layout/default"/>
    <dgm:cxn modelId="{4E138D2E-6E44-4942-8857-480BA33DA819}" type="presParOf" srcId="{B98CF5EF-EE1F-48D2-8AAA-0E5C9F2CE1B7}" destId="{93061817-1868-4C45-96B0-FDC2A5158656}" srcOrd="5" destOrd="0" presId="urn:microsoft.com/office/officeart/2005/8/layout/default"/>
    <dgm:cxn modelId="{0873F9D1-D561-4F49-A59F-2515DEB09F87}" type="presParOf" srcId="{B98CF5EF-EE1F-48D2-8AAA-0E5C9F2CE1B7}" destId="{DEECF769-9CC6-4FB2-A718-DF3FB849BD68}" srcOrd="6" destOrd="0" presId="urn:microsoft.com/office/officeart/2005/8/layout/default"/>
    <dgm:cxn modelId="{7704E5AB-1788-4FC9-BD8A-8EDF44275184}" type="presParOf" srcId="{B98CF5EF-EE1F-48D2-8AAA-0E5C9F2CE1B7}" destId="{26E9FC4F-BA17-4253-A041-1A9C2D85EE85}" srcOrd="7" destOrd="0" presId="urn:microsoft.com/office/officeart/2005/8/layout/default"/>
    <dgm:cxn modelId="{65738162-F3AB-41F0-A6AA-0C4FFFFCE062}" type="presParOf" srcId="{B98CF5EF-EE1F-48D2-8AAA-0E5C9F2CE1B7}" destId="{848F72F2-F1A1-4982-82F2-840298BD706F}" srcOrd="8"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45185D-26AC-48FF-A059-12E1CD00302A}" type="doc">
      <dgm:prSet loTypeId="urn:microsoft.com/office/officeart/2005/8/layout/gear1" loCatId="cycle" qsTypeId="urn:microsoft.com/office/officeart/2005/8/quickstyle/3d2" qsCatId="3D" csTypeId="urn:microsoft.com/office/officeart/2005/8/colors/accent1_2" csCatId="accent1" phldr="1"/>
      <dgm:spPr/>
    </dgm:pt>
    <dgm:pt modelId="{D6BC2142-51CD-4337-9794-ADC74E15D9FF}">
      <dgm:prSet phldrT="[Metin]" custT="1"/>
      <dgm:spPr/>
      <dgm:t>
        <a:bodyPr/>
        <a:lstStyle/>
        <a:p>
          <a:r>
            <a:rPr lang="tr-TR" sz="1600" dirty="0" smtClean="0"/>
            <a:t>Sağlıkta Dönüşüm Programı</a:t>
          </a:r>
          <a:endParaRPr lang="tr-TR" sz="1600" dirty="0"/>
        </a:p>
      </dgm:t>
    </dgm:pt>
    <dgm:pt modelId="{784F2C64-CA7B-4080-9763-60253E792964}" type="parTrans" cxnId="{98651CA5-44EF-47EE-8B6C-3B575EC6A236}">
      <dgm:prSet/>
      <dgm:spPr/>
      <dgm:t>
        <a:bodyPr/>
        <a:lstStyle/>
        <a:p>
          <a:endParaRPr lang="tr-TR"/>
        </a:p>
      </dgm:t>
    </dgm:pt>
    <dgm:pt modelId="{008D93A5-58C6-4624-AED3-9DC68B59367A}" type="sibTrans" cxnId="{98651CA5-44EF-47EE-8B6C-3B575EC6A236}">
      <dgm:prSet/>
      <dgm:spPr/>
      <dgm:t>
        <a:bodyPr/>
        <a:lstStyle/>
        <a:p>
          <a:endParaRPr lang="tr-TR"/>
        </a:p>
      </dgm:t>
    </dgm:pt>
    <dgm:pt modelId="{C4C94622-2239-4923-AB1F-133AA0CC6CC8}">
      <dgm:prSet phldrT="[Metin]" custT="1"/>
      <dgm:spPr/>
      <dgm:t>
        <a:bodyPr/>
        <a:lstStyle/>
        <a:p>
          <a:r>
            <a:rPr lang="tr-TR" sz="1800" dirty="0" smtClean="0"/>
            <a:t>İtibarsızlaştırma</a:t>
          </a:r>
          <a:endParaRPr lang="tr-TR" sz="1800" dirty="0"/>
        </a:p>
      </dgm:t>
    </dgm:pt>
    <dgm:pt modelId="{F175D214-C0FB-4F7A-BC04-BCFC5CFE6D54}" type="parTrans" cxnId="{71FFB4FB-AECE-457D-9CA7-4347BBA37215}">
      <dgm:prSet/>
      <dgm:spPr/>
      <dgm:t>
        <a:bodyPr/>
        <a:lstStyle/>
        <a:p>
          <a:endParaRPr lang="tr-TR"/>
        </a:p>
      </dgm:t>
    </dgm:pt>
    <dgm:pt modelId="{638B4515-B752-42AD-89C2-00D991F0FB2E}" type="sibTrans" cxnId="{71FFB4FB-AECE-457D-9CA7-4347BBA37215}">
      <dgm:prSet/>
      <dgm:spPr/>
      <dgm:t>
        <a:bodyPr/>
        <a:lstStyle/>
        <a:p>
          <a:endParaRPr lang="tr-TR"/>
        </a:p>
      </dgm:t>
    </dgm:pt>
    <dgm:pt modelId="{788C9496-3478-42F1-816E-7EC7F90A350A}">
      <dgm:prSet phldrT="[Metin]"/>
      <dgm:spPr/>
      <dgm:t>
        <a:bodyPr/>
        <a:lstStyle/>
        <a:p>
          <a:r>
            <a:rPr lang="tr-TR" dirty="0" smtClean="0"/>
            <a:t>Sağlıkta şiddet</a:t>
          </a:r>
          <a:endParaRPr lang="tr-TR" dirty="0"/>
        </a:p>
      </dgm:t>
    </dgm:pt>
    <dgm:pt modelId="{0DD32AF8-4EA3-483A-A129-485A25CCF598}" type="parTrans" cxnId="{DDD83E97-50F4-40B8-B4DB-06A51D1F0190}">
      <dgm:prSet/>
      <dgm:spPr/>
      <dgm:t>
        <a:bodyPr/>
        <a:lstStyle/>
        <a:p>
          <a:endParaRPr lang="tr-TR"/>
        </a:p>
      </dgm:t>
    </dgm:pt>
    <dgm:pt modelId="{253D1757-D4CE-4350-9BF9-A7E97784ECAD}" type="sibTrans" cxnId="{DDD83E97-50F4-40B8-B4DB-06A51D1F0190}">
      <dgm:prSet/>
      <dgm:spPr/>
      <dgm:t>
        <a:bodyPr/>
        <a:lstStyle/>
        <a:p>
          <a:endParaRPr lang="tr-TR"/>
        </a:p>
      </dgm:t>
    </dgm:pt>
    <dgm:pt modelId="{72350A66-99E1-49C3-ADF3-D57786B0AED7}">
      <dgm:prSet phldrT="[Metin]"/>
      <dgm:spPr/>
      <dgm:t>
        <a:bodyPr/>
        <a:lstStyle/>
        <a:p>
          <a:endParaRPr lang="tr-TR"/>
        </a:p>
      </dgm:t>
    </dgm:pt>
    <dgm:pt modelId="{4CC4FB46-B0F1-4BDB-AE2D-3B22A13010CE}" type="parTrans" cxnId="{F447C2BB-592D-494D-B6F7-97F5B66FDAA5}">
      <dgm:prSet/>
      <dgm:spPr/>
      <dgm:t>
        <a:bodyPr/>
        <a:lstStyle/>
        <a:p>
          <a:endParaRPr lang="tr-TR"/>
        </a:p>
      </dgm:t>
    </dgm:pt>
    <dgm:pt modelId="{6F524B86-2154-4B72-BB91-2FE116FBA952}" type="sibTrans" cxnId="{F447C2BB-592D-494D-B6F7-97F5B66FDAA5}">
      <dgm:prSet/>
      <dgm:spPr/>
      <dgm:t>
        <a:bodyPr/>
        <a:lstStyle/>
        <a:p>
          <a:endParaRPr lang="tr-TR"/>
        </a:p>
      </dgm:t>
    </dgm:pt>
    <dgm:pt modelId="{55D63271-CB3C-44C3-8E6D-CD1B09657A80}" type="pres">
      <dgm:prSet presAssocID="{AF45185D-26AC-48FF-A059-12E1CD00302A}" presName="composite" presStyleCnt="0">
        <dgm:presLayoutVars>
          <dgm:chMax val="3"/>
          <dgm:animLvl val="lvl"/>
          <dgm:resizeHandles val="exact"/>
        </dgm:presLayoutVars>
      </dgm:prSet>
      <dgm:spPr/>
    </dgm:pt>
    <dgm:pt modelId="{FC43C407-44B4-465F-9639-603DADA98184}" type="pres">
      <dgm:prSet presAssocID="{D6BC2142-51CD-4337-9794-ADC74E15D9FF}" presName="gear1" presStyleLbl="node1" presStyleIdx="0" presStyleCnt="3" custLinFactNeighborX="-24183" custLinFactNeighborY="11607">
        <dgm:presLayoutVars>
          <dgm:chMax val="1"/>
          <dgm:bulletEnabled val="1"/>
        </dgm:presLayoutVars>
      </dgm:prSet>
      <dgm:spPr/>
      <dgm:t>
        <a:bodyPr/>
        <a:lstStyle/>
        <a:p>
          <a:endParaRPr lang="tr-TR"/>
        </a:p>
      </dgm:t>
    </dgm:pt>
    <dgm:pt modelId="{9835E11B-CEE1-4FA0-A092-34DF9690D04F}" type="pres">
      <dgm:prSet presAssocID="{D6BC2142-51CD-4337-9794-ADC74E15D9FF}" presName="gear1srcNode" presStyleLbl="node1" presStyleIdx="0" presStyleCnt="3"/>
      <dgm:spPr/>
      <dgm:t>
        <a:bodyPr/>
        <a:lstStyle/>
        <a:p>
          <a:endParaRPr lang="tr-TR"/>
        </a:p>
      </dgm:t>
    </dgm:pt>
    <dgm:pt modelId="{1CB5232E-6F9C-44A4-8F68-008047FF9AF9}" type="pres">
      <dgm:prSet presAssocID="{D6BC2142-51CD-4337-9794-ADC74E15D9FF}" presName="gear1dstNode" presStyleLbl="node1" presStyleIdx="0" presStyleCnt="3"/>
      <dgm:spPr/>
      <dgm:t>
        <a:bodyPr/>
        <a:lstStyle/>
        <a:p>
          <a:endParaRPr lang="tr-TR"/>
        </a:p>
      </dgm:t>
    </dgm:pt>
    <dgm:pt modelId="{2F6DEA11-E326-4717-96A8-0EEA108C8F3A}" type="pres">
      <dgm:prSet presAssocID="{C4C94622-2239-4923-AB1F-133AA0CC6CC8}" presName="gear2" presStyleLbl="node1" presStyleIdx="1" presStyleCnt="3" custLinFactNeighborX="-28556" custLinFactNeighborY="-9126">
        <dgm:presLayoutVars>
          <dgm:chMax val="1"/>
          <dgm:bulletEnabled val="1"/>
        </dgm:presLayoutVars>
      </dgm:prSet>
      <dgm:spPr/>
      <dgm:t>
        <a:bodyPr/>
        <a:lstStyle/>
        <a:p>
          <a:endParaRPr lang="tr-TR"/>
        </a:p>
      </dgm:t>
    </dgm:pt>
    <dgm:pt modelId="{F76FCD65-4ED4-488B-9BD9-D00A65423364}" type="pres">
      <dgm:prSet presAssocID="{C4C94622-2239-4923-AB1F-133AA0CC6CC8}" presName="gear2srcNode" presStyleLbl="node1" presStyleIdx="1" presStyleCnt="3"/>
      <dgm:spPr/>
      <dgm:t>
        <a:bodyPr/>
        <a:lstStyle/>
        <a:p>
          <a:endParaRPr lang="tr-TR"/>
        </a:p>
      </dgm:t>
    </dgm:pt>
    <dgm:pt modelId="{7B5BC10A-E09F-46DF-8701-BC57519DA9FA}" type="pres">
      <dgm:prSet presAssocID="{C4C94622-2239-4923-AB1F-133AA0CC6CC8}" presName="gear2dstNode" presStyleLbl="node1" presStyleIdx="1" presStyleCnt="3"/>
      <dgm:spPr/>
      <dgm:t>
        <a:bodyPr/>
        <a:lstStyle/>
        <a:p>
          <a:endParaRPr lang="tr-TR"/>
        </a:p>
      </dgm:t>
    </dgm:pt>
    <dgm:pt modelId="{E40AC42C-068D-4725-A92F-656BE6DFE694}" type="pres">
      <dgm:prSet presAssocID="{788C9496-3478-42F1-816E-7EC7F90A350A}" presName="gear3" presStyleLbl="node1" presStyleIdx="2" presStyleCnt="3" custLinFactNeighborX="-5926" custLinFactNeighborY="14766"/>
      <dgm:spPr/>
      <dgm:t>
        <a:bodyPr/>
        <a:lstStyle/>
        <a:p>
          <a:endParaRPr lang="tr-TR"/>
        </a:p>
      </dgm:t>
    </dgm:pt>
    <dgm:pt modelId="{A282AF6C-9A48-419D-8EC1-A18C790CFB7A}" type="pres">
      <dgm:prSet presAssocID="{788C9496-3478-42F1-816E-7EC7F90A350A}" presName="gear3tx" presStyleLbl="node1" presStyleIdx="2" presStyleCnt="3">
        <dgm:presLayoutVars>
          <dgm:chMax val="1"/>
          <dgm:bulletEnabled val="1"/>
        </dgm:presLayoutVars>
      </dgm:prSet>
      <dgm:spPr/>
      <dgm:t>
        <a:bodyPr/>
        <a:lstStyle/>
        <a:p>
          <a:endParaRPr lang="tr-TR"/>
        </a:p>
      </dgm:t>
    </dgm:pt>
    <dgm:pt modelId="{DD7831B6-6691-47BE-ADA6-670AEF35D45E}" type="pres">
      <dgm:prSet presAssocID="{788C9496-3478-42F1-816E-7EC7F90A350A}" presName="gear3srcNode" presStyleLbl="node1" presStyleIdx="2" presStyleCnt="3"/>
      <dgm:spPr/>
      <dgm:t>
        <a:bodyPr/>
        <a:lstStyle/>
        <a:p>
          <a:endParaRPr lang="tr-TR"/>
        </a:p>
      </dgm:t>
    </dgm:pt>
    <dgm:pt modelId="{A0E48DAB-2497-4FD6-847F-2F361AC3568D}" type="pres">
      <dgm:prSet presAssocID="{788C9496-3478-42F1-816E-7EC7F90A350A}" presName="gear3dstNode" presStyleLbl="node1" presStyleIdx="2" presStyleCnt="3"/>
      <dgm:spPr/>
      <dgm:t>
        <a:bodyPr/>
        <a:lstStyle/>
        <a:p>
          <a:endParaRPr lang="tr-TR"/>
        </a:p>
      </dgm:t>
    </dgm:pt>
    <dgm:pt modelId="{4B78A942-7718-4EAF-99B7-5A0C583FD991}" type="pres">
      <dgm:prSet presAssocID="{008D93A5-58C6-4624-AED3-9DC68B59367A}" presName="connector1" presStyleLbl="sibTrans2D1" presStyleIdx="0" presStyleCnt="3" custScaleY="91280" custLinFactNeighborX="-15353" custLinFactNeighborY="-1149"/>
      <dgm:spPr/>
      <dgm:t>
        <a:bodyPr/>
        <a:lstStyle/>
        <a:p>
          <a:endParaRPr lang="tr-TR"/>
        </a:p>
      </dgm:t>
    </dgm:pt>
    <dgm:pt modelId="{96859C27-7FC9-4FF8-BF16-1977A95DF151}" type="pres">
      <dgm:prSet presAssocID="{638B4515-B752-42AD-89C2-00D991F0FB2E}" presName="connector2" presStyleLbl="sibTrans2D1" presStyleIdx="1" presStyleCnt="3" custLinFactNeighborX="-15410" custLinFactNeighborY="-3717"/>
      <dgm:spPr/>
      <dgm:t>
        <a:bodyPr/>
        <a:lstStyle/>
        <a:p>
          <a:endParaRPr lang="tr-TR"/>
        </a:p>
      </dgm:t>
    </dgm:pt>
    <dgm:pt modelId="{BBE8BF14-6A35-4E56-ACE3-ABBAE77CD8D8}" type="pres">
      <dgm:prSet presAssocID="{253D1757-D4CE-4350-9BF9-A7E97784ECAD}" presName="connector3" presStyleLbl="sibTrans2D1" presStyleIdx="2" presStyleCnt="3" custLinFactNeighborX="82" custLinFactNeighborY="13981"/>
      <dgm:spPr/>
      <dgm:t>
        <a:bodyPr/>
        <a:lstStyle/>
        <a:p>
          <a:endParaRPr lang="tr-TR"/>
        </a:p>
      </dgm:t>
    </dgm:pt>
  </dgm:ptLst>
  <dgm:cxnLst>
    <dgm:cxn modelId="{5E14EB86-3CAF-43A6-B457-C30E0DFFA3A8}" type="presOf" srcId="{788C9496-3478-42F1-816E-7EC7F90A350A}" destId="{A0E48DAB-2497-4FD6-847F-2F361AC3568D}" srcOrd="3" destOrd="0" presId="urn:microsoft.com/office/officeart/2005/8/layout/gear1"/>
    <dgm:cxn modelId="{71FFB4FB-AECE-457D-9CA7-4347BBA37215}" srcId="{AF45185D-26AC-48FF-A059-12E1CD00302A}" destId="{C4C94622-2239-4923-AB1F-133AA0CC6CC8}" srcOrd="1" destOrd="0" parTransId="{F175D214-C0FB-4F7A-BC04-BCFC5CFE6D54}" sibTransId="{638B4515-B752-42AD-89C2-00D991F0FB2E}"/>
    <dgm:cxn modelId="{916C4816-624D-43F2-8F82-F374272FB7B0}" type="presOf" srcId="{D6BC2142-51CD-4337-9794-ADC74E15D9FF}" destId="{FC43C407-44B4-465F-9639-603DADA98184}" srcOrd="0" destOrd="0" presId="urn:microsoft.com/office/officeart/2005/8/layout/gear1"/>
    <dgm:cxn modelId="{A82B88BB-6E6C-4819-89C4-D6AED338AA52}" type="presOf" srcId="{C4C94622-2239-4923-AB1F-133AA0CC6CC8}" destId="{F76FCD65-4ED4-488B-9BD9-D00A65423364}" srcOrd="1" destOrd="0" presId="urn:microsoft.com/office/officeart/2005/8/layout/gear1"/>
    <dgm:cxn modelId="{04163318-89DB-41EE-9965-92F8F9D9C8E7}" type="presOf" srcId="{788C9496-3478-42F1-816E-7EC7F90A350A}" destId="{E40AC42C-068D-4725-A92F-656BE6DFE694}" srcOrd="0" destOrd="0" presId="urn:microsoft.com/office/officeart/2005/8/layout/gear1"/>
    <dgm:cxn modelId="{AF79230C-6C15-40B4-85D6-18F00A8162BB}" type="presOf" srcId="{AF45185D-26AC-48FF-A059-12E1CD00302A}" destId="{55D63271-CB3C-44C3-8E6D-CD1B09657A80}" srcOrd="0" destOrd="0" presId="urn:microsoft.com/office/officeart/2005/8/layout/gear1"/>
    <dgm:cxn modelId="{F447C2BB-592D-494D-B6F7-97F5B66FDAA5}" srcId="{AF45185D-26AC-48FF-A059-12E1CD00302A}" destId="{72350A66-99E1-49C3-ADF3-D57786B0AED7}" srcOrd="3" destOrd="0" parTransId="{4CC4FB46-B0F1-4BDB-AE2D-3B22A13010CE}" sibTransId="{6F524B86-2154-4B72-BB91-2FE116FBA952}"/>
    <dgm:cxn modelId="{4FB56377-4F05-4F59-8A6D-1CA2015DD203}" type="presOf" srcId="{008D93A5-58C6-4624-AED3-9DC68B59367A}" destId="{4B78A942-7718-4EAF-99B7-5A0C583FD991}" srcOrd="0" destOrd="0" presId="urn:microsoft.com/office/officeart/2005/8/layout/gear1"/>
    <dgm:cxn modelId="{ACDD01F9-18D5-44EC-A029-41C81A702362}" type="presOf" srcId="{788C9496-3478-42F1-816E-7EC7F90A350A}" destId="{DD7831B6-6691-47BE-ADA6-670AEF35D45E}" srcOrd="2" destOrd="0" presId="urn:microsoft.com/office/officeart/2005/8/layout/gear1"/>
    <dgm:cxn modelId="{98651CA5-44EF-47EE-8B6C-3B575EC6A236}" srcId="{AF45185D-26AC-48FF-A059-12E1CD00302A}" destId="{D6BC2142-51CD-4337-9794-ADC74E15D9FF}" srcOrd="0" destOrd="0" parTransId="{784F2C64-CA7B-4080-9763-60253E792964}" sibTransId="{008D93A5-58C6-4624-AED3-9DC68B59367A}"/>
    <dgm:cxn modelId="{AAE4CC8B-9671-4A48-AA13-EC08C740ED40}" type="presOf" srcId="{638B4515-B752-42AD-89C2-00D991F0FB2E}" destId="{96859C27-7FC9-4FF8-BF16-1977A95DF151}" srcOrd="0" destOrd="0" presId="urn:microsoft.com/office/officeart/2005/8/layout/gear1"/>
    <dgm:cxn modelId="{18BDDEFA-9A42-4C8A-B2EB-8B0E3E985E20}" type="presOf" srcId="{C4C94622-2239-4923-AB1F-133AA0CC6CC8}" destId="{2F6DEA11-E326-4717-96A8-0EEA108C8F3A}" srcOrd="0" destOrd="0" presId="urn:microsoft.com/office/officeart/2005/8/layout/gear1"/>
    <dgm:cxn modelId="{9E6E4E96-47A3-4313-A685-E5FD0F04E03C}" type="presOf" srcId="{D6BC2142-51CD-4337-9794-ADC74E15D9FF}" destId="{1CB5232E-6F9C-44A4-8F68-008047FF9AF9}" srcOrd="2" destOrd="0" presId="urn:microsoft.com/office/officeart/2005/8/layout/gear1"/>
    <dgm:cxn modelId="{96EB0734-ED2D-4114-B88D-5F8EA73DF69E}" type="presOf" srcId="{C4C94622-2239-4923-AB1F-133AA0CC6CC8}" destId="{7B5BC10A-E09F-46DF-8701-BC57519DA9FA}" srcOrd="2" destOrd="0" presId="urn:microsoft.com/office/officeart/2005/8/layout/gear1"/>
    <dgm:cxn modelId="{1D898D4F-9DB1-420B-98E5-6CF3E0B47558}" type="presOf" srcId="{788C9496-3478-42F1-816E-7EC7F90A350A}" destId="{A282AF6C-9A48-419D-8EC1-A18C790CFB7A}" srcOrd="1" destOrd="0" presId="urn:microsoft.com/office/officeart/2005/8/layout/gear1"/>
    <dgm:cxn modelId="{E2FB7363-0024-4862-95F2-3411FCCE67B9}" type="presOf" srcId="{253D1757-D4CE-4350-9BF9-A7E97784ECAD}" destId="{BBE8BF14-6A35-4E56-ACE3-ABBAE77CD8D8}" srcOrd="0" destOrd="0" presId="urn:microsoft.com/office/officeart/2005/8/layout/gear1"/>
    <dgm:cxn modelId="{DDD83E97-50F4-40B8-B4DB-06A51D1F0190}" srcId="{AF45185D-26AC-48FF-A059-12E1CD00302A}" destId="{788C9496-3478-42F1-816E-7EC7F90A350A}" srcOrd="2" destOrd="0" parTransId="{0DD32AF8-4EA3-483A-A129-485A25CCF598}" sibTransId="{253D1757-D4CE-4350-9BF9-A7E97784ECAD}"/>
    <dgm:cxn modelId="{239BAB68-3A3A-46D8-892F-6160C3F941F3}" type="presOf" srcId="{D6BC2142-51CD-4337-9794-ADC74E15D9FF}" destId="{9835E11B-CEE1-4FA0-A092-34DF9690D04F}" srcOrd="1" destOrd="0" presId="urn:microsoft.com/office/officeart/2005/8/layout/gear1"/>
    <dgm:cxn modelId="{29F40534-1776-4F5D-8A3A-001F2157A471}" type="presParOf" srcId="{55D63271-CB3C-44C3-8E6D-CD1B09657A80}" destId="{FC43C407-44B4-465F-9639-603DADA98184}" srcOrd="0" destOrd="0" presId="urn:microsoft.com/office/officeart/2005/8/layout/gear1"/>
    <dgm:cxn modelId="{B4A21D4B-C31A-459D-871D-B518FC5AF9C7}" type="presParOf" srcId="{55D63271-CB3C-44C3-8E6D-CD1B09657A80}" destId="{9835E11B-CEE1-4FA0-A092-34DF9690D04F}" srcOrd="1" destOrd="0" presId="urn:microsoft.com/office/officeart/2005/8/layout/gear1"/>
    <dgm:cxn modelId="{593451E6-E063-4C16-ADA8-007E8ABFC337}" type="presParOf" srcId="{55D63271-CB3C-44C3-8E6D-CD1B09657A80}" destId="{1CB5232E-6F9C-44A4-8F68-008047FF9AF9}" srcOrd="2" destOrd="0" presId="urn:microsoft.com/office/officeart/2005/8/layout/gear1"/>
    <dgm:cxn modelId="{89CA07D1-F284-4A37-8E6C-A0AA40813BF2}" type="presParOf" srcId="{55D63271-CB3C-44C3-8E6D-CD1B09657A80}" destId="{2F6DEA11-E326-4717-96A8-0EEA108C8F3A}" srcOrd="3" destOrd="0" presId="urn:microsoft.com/office/officeart/2005/8/layout/gear1"/>
    <dgm:cxn modelId="{CBBA49E0-5135-4AA1-999B-C0198FAD6C0B}" type="presParOf" srcId="{55D63271-CB3C-44C3-8E6D-CD1B09657A80}" destId="{F76FCD65-4ED4-488B-9BD9-D00A65423364}" srcOrd="4" destOrd="0" presId="urn:microsoft.com/office/officeart/2005/8/layout/gear1"/>
    <dgm:cxn modelId="{D46388B5-088C-4FFB-A455-7570381E984F}" type="presParOf" srcId="{55D63271-CB3C-44C3-8E6D-CD1B09657A80}" destId="{7B5BC10A-E09F-46DF-8701-BC57519DA9FA}" srcOrd="5" destOrd="0" presId="urn:microsoft.com/office/officeart/2005/8/layout/gear1"/>
    <dgm:cxn modelId="{93D3B640-FF37-4480-BC58-3DE297A72EAF}" type="presParOf" srcId="{55D63271-CB3C-44C3-8E6D-CD1B09657A80}" destId="{E40AC42C-068D-4725-A92F-656BE6DFE694}" srcOrd="6" destOrd="0" presId="urn:microsoft.com/office/officeart/2005/8/layout/gear1"/>
    <dgm:cxn modelId="{70FA798E-8CD8-40BD-A7A9-FB0FFC2C39DD}" type="presParOf" srcId="{55D63271-CB3C-44C3-8E6D-CD1B09657A80}" destId="{A282AF6C-9A48-419D-8EC1-A18C790CFB7A}" srcOrd="7" destOrd="0" presId="urn:microsoft.com/office/officeart/2005/8/layout/gear1"/>
    <dgm:cxn modelId="{186087B2-918A-4B2C-B4BA-D97434485618}" type="presParOf" srcId="{55D63271-CB3C-44C3-8E6D-CD1B09657A80}" destId="{DD7831B6-6691-47BE-ADA6-670AEF35D45E}" srcOrd="8" destOrd="0" presId="urn:microsoft.com/office/officeart/2005/8/layout/gear1"/>
    <dgm:cxn modelId="{54EFCEE5-2D38-49CA-B722-53D1D32F8DEA}" type="presParOf" srcId="{55D63271-CB3C-44C3-8E6D-CD1B09657A80}" destId="{A0E48DAB-2497-4FD6-847F-2F361AC3568D}" srcOrd="9" destOrd="0" presId="urn:microsoft.com/office/officeart/2005/8/layout/gear1"/>
    <dgm:cxn modelId="{F80D6533-9551-4037-9FF3-5600AFD12087}" type="presParOf" srcId="{55D63271-CB3C-44C3-8E6D-CD1B09657A80}" destId="{4B78A942-7718-4EAF-99B7-5A0C583FD991}" srcOrd="10" destOrd="0" presId="urn:microsoft.com/office/officeart/2005/8/layout/gear1"/>
    <dgm:cxn modelId="{F1798554-0B6D-4413-B28F-D85767D63351}" type="presParOf" srcId="{55D63271-CB3C-44C3-8E6D-CD1B09657A80}" destId="{96859C27-7FC9-4FF8-BF16-1977A95DF151}" srcOrd="11" destOrd="0" presId="urn:microsoft.com/office/officeart/2005/8/layout/gear1"/>
    <dgm:cxn modelId="{E69A835A-CAEC-4F95-9DF4-F9DFB6535352}" type="presParOf" srcId="{55D63271-CB3C-44C3-8E6D-CD1B09657A80}" destId="{BBE8BF14-6A35-4E56-ACE3-ABBAE77CD8D8}"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45185D-26AC-48FF-A059-12E1CD00302A}" type="doc">
      <dgm:prSet loTypeId="urn:microsoft.com/office/officeart/2005/8/layout/gear1" loCatId="cycle" qsTypeId="urn:microsoft.com/office/officeart/2005/8/quickstyle/3d2" qsCatId="3D" csTypeId="urn:microsoft.com/office/officeart/2005/8/colors/accent1_2" csCatId="accent1" phldr="1"/>
      <dgm:spPr/>
    </dgm:pt>
    <dgm:pt modelId="{D6BC2142-51CD-4337-9794-ADC74E15D9FF}">
      <dgm:prSet phldrT="[Metin]"/>
      <dgm:spPr/>
      <dgm:t>
        <a:bodyPr/>
        <a:lstStyle/>
        <a:p>
          <a:r>
            <a:rPr lang="tr-TR" dirty="0" smtClean="0"/>
            <a:t>Küresel </a:t>
          </a:r>
          <a:r>
            <a:rPr lang="tr-TR" dirty="0" err="1" smtClean="0"/>
            <a:t>neo</a:t>
          </a:r>
          <a:r>
            <a:rPr lang="tr-TR" dirty="0" smtClean="0"/>
            <a:t>-liberal sistem / Dünya Bankası</a:t>
          </a:r>
          <a:endParaRPr lang="tr-TR" dirty="0"/>
        </a:p>
      </dgm:t>
    </dgm:pt>
    <dgm:pt modelId="{784F2C64-CA7B-4080-9763-60253E792964}" type="parTrans" cxnId="{98651CA5-44EF-47EE-8B6C-3B575EC6A236}">
      <dgm:prSet/>
      <dgm:spPr/>
      <dgm:t>
        <a:bodyPr/>
        <a:lstStyle/>
        <a:p>
          <a:endParaRPr lang="tr-TR"/>
        </a:p>
      </dgm:t>
    </dgm:pt>
    <dgm:pt modelId="{008D93A5-58C6-4624-AED3-9DC68B59367A}" type="sibTrans" cxnId="{98651CA5-44EF-47EE-8B6C-3B575EC6A236}">
      <dgm:prSet/>
      <dgm:spPr/>
      <dgm:t>
        <a:bodyPr/>
        <a:lstStyle/>
        <a:p>
          <a:endParaRPr lang="tr-TR"/>
        </a:p>
      </dgm:t>
    </dgm:pt>
    <dgm:pt modelId="{C4C94622-2239-4923-AB1F-133AA0CC6CC8}">
      <dgm:prSet phldrT="[Metin]" custT="1"/>
      <dgm:spPr/>
      <dgm:t>
        <a:bodyPr/>
        <a:lstStyle/>
        <a:p>
          <a:r>
            <a:rPr lang="tr-TR" sz="1800" dirty="0" smtClean="0"/>
            <a:t>Anti-demokratik yönetim</a:t>
          </a:r>
          <a:endParaRPr lang="tr-TR" sz="1800" dirty="0"/>
        </a:p>
      </dgm:t>
    </dgm:pt>
    <dgm:pt modelId="{F175D214-C0FB-4F7A-BC04-BCFC5CFE6D54}" type="parTrans" cxnId="{71FFB4FB-AECE-457D-9CA7-4347BBA37215}">
      <dgm:prSet/>
      <dgm:spPr/>
      <dgm:t>
        <a:bodyPr/>
        <a:lstStyle/>
        <a:p>
          <a:endParaRPr lang="tr-TR"/>
        </a:p>
      </dgm:t>
    </dgm:pt>
    <dgm:pt modelId="{638B4515-B752-42AD-89C2-00D991F0FB2E}" type="sibTrans" cxnId="{71FFB4FB-AECE-457D-9CA7-4347BBA37215}">
      <dgm:prSet/>
      <dgm:spPr/>
      <dgm:t>
        <a:bodyPr/>
        <a:lstStyle/>
        <a:p>
          <a:endParaRPr lang="tr-TR"/>
        </a:p>
      </dgm:t>
    </dgm:pt>
    <dgm:pt modelId="{788C9496-3478-42F1-816E-7EC7F90A350A}">
      <dgm:prSet phldrT="[Metin]" custT="1"/>
      <dgm:spPr/>
      <dgm:t>
        <a:bodyPr/>
        <a:lstStyle/>
        <a:p>
          <a:r>
            <a:rPr lang="tr-TR" sz="1600" dirty="0" smtClean="0"/>
            <a:t>Sağlıkta çeteleşme</a:t>
          </a:r>
          <a:endParaRPr lang="tr-TR" sz="1600" dirty="0"/>
        </a:p>
      </dgm:t>
    </dgm:pt>
    <dgm:pt modelId="{0DD32AF8-4EA3-483A-A129-485A25CCF598}" type="parTrans" cxnId="{DDD83E97-50F4-40B8-B4DB-06A51D1F0190}">
      <dgm:prSet/>
      <dgm:spPr/>
      <dgm:t>
        <a:bodyPr/>
        <a:lstStyle/>
        <a:p>
          <a:endParaRPr lang="tr-TR"/>
        </a:p>
      </dgm:t>
    </dgm:pt>
    <dgm:pt modelId="{253D1757-D4CE-4350-9BF9-A7E97784ECAD}" type="sibTrans" cxnId="{DDD83E97-50F4-40B8-B4DB-06A51D1F0190}">
      <dgm:prSet/>
      <dgm:spPr/>
      <dgm:t>
        <a:bodyPr/>
        <a:lstStyle/>
        <a:p>
          <a:endParaRPr lang="tr-TR"/>
        </a:p>
      </dgm:t>
    </dgm:pt>
    <dgm:pt modelId="{72350A66-99E1-49C3-ADF3-D57786B0AED7}">
      <dgm:prSet phldrT="[Metin]"/>
      <dgm:spPr/>
      <dgm:t>
        <a:bodyPr/>
        <a:lstStyle/>
        <a:p>
          <a:endParaRPr lang="tr-TR"/>
        </a:p>
      </dgm:t>
    </dgm:pt>
    <dgm:pt modelId="{4CC4FB46-B0F1-4BDB-AE2D-3B22A13010CE}" type="parTrans" cxnId="{F447C2BB-592D-494D-B6F7-97F5B66FDAA5}">
      <dgm:prSet/>
      <dgm:spPr/>
      <dgm:t>
        <a:bodyPr/>
        <a:lstStyle/>
        <a:p>
          <a:endParaRPr lang="tr-TR"/>
        </a:p>
      </dgm:t>
    </dgm:pt>
    <dgm:pt modelId="{6F524B86-2154-4B72-BB91-2FE116FBA952}" type="sibTrans" cxnId="{F447C2BB-592D-494D-B6F7-97F5B66FDAA5}">
      <dgm:prSet/>
      <dgm:spPr/>
      <dgm:t>
        <a:bodyPr/>
        <a:lstStyle/>
        <a:p>
          <a:endParaRPr lang="tr-TR"/>
        </a:p>
      </dgm:t>
    </dgm:pt>
    <dgm:pt modelId="{55D63271-CB3C-44C3-8E6D-CD1B09657A80}" type="pres">
      <dgm:prSet presAssocID="{AF45185D-26AC-48FF-A059-12E1CD00302A}" presName="composite" presStyleCnt="0">
        <dgm:presLayoutVars>
          <dgm:chMax val="3"/>
          <dgm:animLvl val="lvl"/>
          <dgm:resizeHandles val="exact"/>
        </dgm:presLayoutVars>
      </dgm:prSet>
      <dgm:spPr/>
    </dgm:pt>
    <dgm:pt modelId="{FC43C407-44B4-465F-9639-603DADA98184}" type="pres">
      <dgm:prSet presAssocID="{D6BC2142-51CD-4337-9794-ADC74E15D9FF}" presName="gear1" presStyleLbl="node1" presStyleIdx="0" presStyleCnt="3" custLinFactNeighborX="-17646" custLinFactNeighborY="-1568">
        <dgm:presLayoutVars>
          <dgm:chMax val="1"/>
          <dgm:bulletEnabled val="1"/>
        </dgm:presLayoutVars>
      </dgm:prSet>
      <dgm:spPr/>
      <dgm:t>
        <a:bodyPr/>
        <a:lstStyle/>
        <a:p>
          <a:endParaRPr lang="tr-TR"/>
        </a:p>
      </dgm:t>
    </dgm:pt>
    <dgm:pt modelId="{9835E11B-CEE1-4FA0-A092-34DF9690D04F}" type="pres">
      <dgm:prSet presAssocID="{D6BC2142-51CD-4337-9794-ADC74E15D9FF}" presName="gear1srcNode" presStyleLbl="node1" presStyleIdx="0" presStyleCnt="3"/>
      <dgm:spPr/>
      <dgm:t>
        <a:bodyPr/>
        <a:lstStyle/>
        <a:p>
          <a:endParaRPr lang="tr-TR"/>
        </a:p>
      </dgm:t>
    </dgm:pt>
    <dgm:pt modelId="{1CB5232E-6F9C-44A4-8F68-008047FF9AF9}" type="pres">
      <dgm:prSet presAssocID="{D6BC2142-51CD-4337-9794-ADC74E15D9FF}" presName="gear1dstNode" presStyleLbl="node1" presStyleIdx="0" presStyleCnt="3"/>
      <dgm:spPr/>
      <dgm:t>
        <a:bodyPr/>
        <a:lstStyle/>
        <a:p>
          <a:endParaRPr lang="tr-TR"/>
        </a:p>
      </dgm:t>
    </dgm:pt>
    <dgm:pt modelId="{2F6DEA11-E326-4717-96A8-0EEA108C8F3A}" type="pres">
      <dgm:prSet presAssocID="{C4C94622-2239-4923-AB1F-133AA0CC6CC8}" presName="gear2" presStyleLbl="node1" presStyleIdx="1" presStyleCnt="3" custLinFactNeighborX="-23080" custLinFactNeighborY="2758">
        <dgm:presLayoutVars>
          <dgm:chMax val="1"/>
          <dgm:bulletEnabled val="1"/>
        </dgm:presLayoutVars>
      </dgm:prSet>
      <dgm:spPr/>
      <dgm:t>
        <a:bodyPr/>
        <a:lstStyle/>
        <a:p>
          <a:endParaRPr lang="tr-TR"/>
        </a:p>
      </dgm:t>
    </dgm:pt>
    <dgm:pt modelId="{F76FCD65-4ED4-488B-9BD9-D00A65423364}" type="pres">
      <dgm:prSet presAssocID="{C4C94622-2239-4923-AB1F-133AA0CC6CC8}" presName="gear2srcNode" presStyleLbl="node1" presStyleIdx="1" presStyleCnt="3"/>
      <dgm:spPr/>
      <dgm:t>
        <a:bodyPr/>
        <a:lstStyle/>
        <a:p>
          <a:endParaRPr lang="tr-TR"/>
        </a:p>
      </dgm:t>
    </dgm:pt>
    <dgm:pt modelId="{7B5BC10A-E09F-46DF-8701-BC57519DA9FA}" type="pres">
      <dgm:prSet presAssocID="{C4C94622-2239-4923-AB1F-133AA0CC6CC8}" presName="gear2dstNode" presStyleLbl="node1" presStyleIdx="1" presStyleCnt="3"/>
      <dgm:spPr/>
      <dgm:t>
        <a:bodyPr/>
        <a:lstStyle/>
        <a:p>
          <a:endParaRPr lang="tr-TR"/>
        </a:p>
      </dgm:t>
    </dgm:pt>
    <dgm:pt modelId="{E40AC42C-068D-4725-A92F-656BE6DFE694}" type="pres">
      <dgm:prSet presAssocID="{788C9496-3478-42F1-816E-7EC7F90A350A}" presName="gear3" presStyleLbl="node1" presStyleIdx="2" presStyleCnt="3" custLinFactNeighborX="-31765" custLinFactNeighborY="-18457"/>
      <dgm:spPr/>
      <dgm:t>
        <a:bodyPr/>
        <a:lstStyle/>
        <a:p>
          <a:endParaRPr lang="tr-TR"/>
        </a:p>
      </dgm:t>
    </dgm:pt>
    <dgm:pt modelId="{A282AF6C-9A48-419D-8EC1-A18C790CFB7A}" type="pres">
      <dgm:prSet presAssocID="{788C9496-3478-42F1-816E-7EC7F90A350A}" presName="gear3tx" presStyleLbl="node1" presStyleIdx="2" presStyleCnt="3">
        <dgm:presLayoutVars>
          <dgm:chMax val="1"/>
          <dgm:bulletEnabled val="1"/>
        </dgm:presLayoutVars>
      </dgm:prSet>
      <dgm:spPr/>
      <dgm:t>
        <a:bodyPr/>
        <a:lstStyle/>
        <a:p>
          <a:endParaRPr lang="tr-TR"/>
        </a:p>
      </dgm:t>
    </dgm:pt>
    <dgm:pt modelId="{DD7831B6-6691-47BE-ADA6-670AEF35D45E}" type="pres">
      <dgm:prSet presAssocID="{788C9496-3478-42F1-816E-7EC7F90A350A}" presName="gear3srcNode" presStyleLbl="node1" presStyleIdx="2" presStyleCnt="3"/>
      <dgm:spPr/>
      <dgm:t>
        <a:bodyPr/>
        <a:lstStyle/>
        <a:p>
          <a:endParaRPr lang="tr-TR"/>
        </a:p>
      </dgm:t>
    </dgm:pt>
    <dgm:pt modelId="{A0E48DAB-2497-4FD6-847F-2F361AC3568D}" type="pres">
      <dgm:prSet presAssocID="{788C9496-3478-42F1-816E-7EC7F90A350A}" presName="gear3dstNode" presStyleLbl="node1" presStyleIdx="2" presStyleCnt="3"/>
      <dgm:spPr/>
      <dgm:t>
        <a:bodyPr/>
        <a:lstStyle/>
        <a:p>
          <a:endParaRPr lang="tr-TR"/>
        </a:p>
      </dgm:t>
    </dgm:pt>
    <dgm:pt modelId="{4B78A942-7718-4EAF-99B7-5A0C583FD991}" type="pres">
      <dgm:prSet presAssocID="{008D93A5-58C6-4624-AED3-9DC68B59367A}" presName="connector1" presStyleLbl="sibTrans2D1" presStyleIdx="0" presStyleCnt="3" custLinFactNeighborX="-16863" custLinFactNeighborY="-559"/>
      <dgm:spPr/>
      <dgm:t>
        <a:bodyPr/>
        <a:lstStyle/>
        <a:p>
          <a:endParaRPr lang="tr-TR"/>
        </a:p>
      </dgm:t>
    </dgm:pt>
    <dgm:pt modelId="{96859C27-7FC9-4FF8-BF16-1977A95DF151}" type="pres">
      <dgm:prSet presAssocID="{638B4515-B752-42AD-89C2-00D991F0FB2E}" presName="connector2" presStyleLbl="sibTrans2D1" presStyleIdx="1" presStyleCnt="3" custLinFactNeighborX="-16526" custLinFactNeighborY="10283"/>
      <dgm:spPr/>
      <dgm:t>
        <a:bodyPr/>
        <a:lstStyle/>
        <a:p>
          <a:endParaRPr lang="tr-TR"/>
        </a:p>
      </dgm:t>
    </dgm:pt>
    <dgm:pt modelId="{BBE8BF14-6A35-4E56-ACE3-ABBAE77CD8D8}" type="pres">
      <dgm:prSet presAssocID="{253D1757-D4CE-4350-9BF9-A7E97784ECAD}" presName="connector3" presStyleLbl="sibTrans2D1" presStyleIdx="2" presStyleCnt="3" custLinFactNeighborX="-25621" custLinFactNeighborY="1130"/>
      <dgm:spPr/>
      <dgm:t>
        <a:bodyPr/>
        <a:lstStyle/>
        <a:p>
          <a:endParaRPr lang="tr-TR"/>
        </a:p>
      </dgm:t>
    </dgm:pt>
  </dgm:ptLst>
  <dgm:cxnLst>
    <dgm:cxn modelId="{53E4C513-4986-4AD8-AADC-3404A0073A73}" type="presOf" srcId="{AF45185D-26AC-48FF-A059-12E1CD00302A}" destId="{55D63271-CB3C-44C3-8E6D-CD1B09657A80}" srcOrd="0" destOrd="0" presId="urn:microsoft.com/office/officeart/2005/8/layout/gear1"/>
    <dgm:cxn modelId="{84B9F9E5-9AB0-40B9-95AC-FFA401C32DA1}" type="presOf" srcId="{788C9496-3478-42F1-816E-7EC7F90A350A}" destId="{A282AF6C-9A48-419D-8EC1-A18C790CFB7A}" srcOrd="1" destOrd="0" presId="urn:microsoft.com/office/officeart/2005/8/layout/gear1"/>
    <dgm:cxn modelId="{71FFB4FB-AECE-457D-9CA7-4347BBA37215}" srcId="{AF45185D-26AC-48FF-A059-12E1CD00302A}" destId="{C4C94622-2239-4923-AB1F-133AA0CC6CC8}" srcOrd="1" destOrd="0" parTransId="{F175D214-C0FB-4F7A-BC04-BCFC5CFE6D54}" sibTransId="{638B4515-B752-42AD-89C2-00D991F0FB2E}"/>
    <dgm:cxn modelId="{59D92BBE-AD12-4954-8074-DC2BD544A9E5}" type="presOf" srcId="{788C9496-3478-42F1-816E-7EC7F90A350A}" destId="{E40AC42C-068D-4725-A92F-656BE6DFE694}" srcOrd="0" destOrd="0" presId="urn:microsoft.com/office/officeart/2005/8/layout/gear1"/>
    <dgm:cxn modelId="{47FA680D-37F7-41A9-A4D8-5BB758D08877}" type="presOf" srcId="{253D1757-D4CE-4350-9BF9-A7E97784ECAD}" destId="{BBE8BF14-6A35-4E56-ACE3-ABBAE77CD8D8}" srcOrd="0" destOrd="0" presId="urn:microsoft.com/office/officeart/2005/8/layout/gear1"/>
    <dgm:cxn modelId="{23602843-A71F-40A8-87C9-8F0A14CE0422}" type="presOf" srcId="{788C9496-3478-42F1-816E-7EC7F90A350A}" destId="{DD7831B6-6691-47BE-ADA6-670AEF35D45E}" srcOrd="2" destOrd="0" presId="urn:microsoft.com/office/officeart/2005/8/layout/gear1"/>
    <dgm:cxn modelId="{BEAB8688-E692-43C0-B29C-565641BB3F22}" type="presOf" srcId="{788C9496-3478-42F1-816E-7EC7F90A350A}" destId="{A0E48DAB-2497-4FD6-847F-2F361AC3568D}" srcOrd="3" destOrd="0" presId="urn:microsoft.com/office/officeart/2005/8/layout/gear1"/>
    <dgm:cxn modelId="{EAA0D829-5F95-478D-8375-73F248DD156D}" type="presOf" srcId="{D6BC2142-51CD-4337-9794-ADC74E15D9FF}" destId="{1CB5232E-6F9C-44A4-8F68-008047FF9AF9}" srcOrd="2" destOrd="0" presId="urn:microsoft.com/office/officeart/2005/8/layout/gear1"/>
    <dgm:cxn modelId="{AFB95A9B-F8C9-4677-9B8B-7C19270B51EE}" type="presOf" srcId="{C4C94622-2239-4923-AB1F-133AA0CC6CC8}" destId="{2F6DEA11-E326-4717-96A8-0EEA108C8F3A}" srcOrd="0" destOrd="0" presId="urn:microsoft.com/office/officeart/2005/8/layout/gear1"/>
    <dgm:cxn modelId="{F447C2BB-592D-494D-B6F7-97F5B66FDAA5}" srcId="{AF45185D-26AC-48FF-A059-12E1CD00302A}" destId="{72350A66-99E1-49C3-ADF3-D57786B0AED7}" srcOrd="3" destOrd="0" parTransId="{4CC4FB46-B0F1-4BDB-AE2D-3B22A13010CE}" sibTransId="{6F524B86-2154-4B72-BB91-2FE116FBA952}"/>
    <dgm:cxn modelId="{2EA36935-4CCC-4901-9D7A-9B29923AA101}" type="presOf" srcId="{D6BC2142-51CD-4337-9794-ADC74E15D9FF}" destId="{FC43C407-44B4-465F-9639-603DADA98184}" srcOrd="0" destOrd="0" presId="urn:microsoft.com/office/officeart/2005/8/layout/gear1"/>
    <dgm:cxn modelId="{8BE63773-A8F9-49C9-9B41-A625634A9830}" type="presOf" srcId="{C4C94622-2239-4923-AB1F-133AA0CC6CC8}" destId="{F76FCD65-4ED4-488B-9BD9-D00A65423364}" srcOrd="1" destOrd="0" presId="urn:microsoft.com/office/officeart/2005/8/layout/gear1"/>
    <dgm:cxn modelId="{98651CA5-44EF-47EE-8B6C-3B575EC6A236}" srcId="{AF45185D-26AC-48FF-A059-12E1CD00302A}" destId="{D6BC2142-51CD-4337-9794-ADC74E15D9FF}" srcOrd="0" destOrd="0" parTransId="{784F2C64-CA7B-4080-9763-60253E792964}" sibTransId="{008D93A5-58C6-4624-AED3-9DC68B59367A}"/>
    <dgm:cxn modelId="{6152771B-361E-4E31-841A-EAED94626EC5}" type="presOf" srcId="{008D93A5-58C6-4624-AED3-9DC68B59367A}" destId="{4B78A942-7718-4EAF-99B7-5A0C583FD991}" srcOrd="0" destOrd="0" presId="urn:microsoft.com/office/officeart/2005/8/layout/gear1"/>
    <dgm:cxn modelId="{D09AF97E-DEB4-4BB5-9350-4B2EA9F2A006}" type="presOf" srcId="{638B4515-B752-42AD-89C2-00D991F0FB2E}" destId="{96859C27-7FC9-4FF8-BF16-1977A95DF151}" srcOrd="0" destOrd="0" presId="urn:microsoft.com/office/officeart/2005/8/layout/gear1"/>
    <dgm:cxn modelId="{D1C18313-4F5E-4828-890D-CD899B8B3DDB}" type="presOf" srcId="{D6BC2142-51CD-4337-9794-ADC74E15D9FF}" destId="{9835E11B-CEE1-4FA0-A092-34DF9690D04F}" srcOrd="1" destOrd="0" presId="urn:microsoft.com/office/officeart/2005/8/layout/gear1"/>
    <dgm:cxn modelId="{DDD83E97-50F4-40B8-B4DB-06A51D1F0190}" srcId="{AF45185D-26AC-48FF-A059-12E1CD00302A}" destId="{788C9496-3478-42F1-816E-7EC7F90A350A}" srcOrd="2" destOrd="0" parTransId="{0DD32AF8-4EA3-483A-A129-485A25CCF598}" sibTransId="{253D1757-D4CE-4350-9BF9-A7E97784ECAD}"/>
    <dgm:cxn modelId="{AA8D7CB4-99D9-4819-90B1-51D40E6FEE13}" type="presOf" srcId="{C4C94622-2239-4923-AB1F-133AA0CC6CC8}" destId="{7B5BC10A-E09F-46DF-8701-BC57519DA9FA}" srcOrd="2" destOrd="0" presId="urn:microsoft.com/office/officeart/2005/8/layout/gear1"/>
    <dgm:cxn modelId="{BEA63F16-C419-42AF-B1CF-AC23CB74F017}" type="presParOf" srcId="{55D63271-CB3C-44C3-8E6D-CD1B09657A80}" destId="{FC43C407-44B4-465F-9639-603DADA98184}" srcOrd="0" destOrd="0" presId="urn:microsoft.com/office/officeart/2005/8/layout/gear1"/>
    <dgm:cxn modelId="{199AA477-3415-4D42-8130-642C0649C6BE}" type="presParOf" srcId="{55D63271-CB3C-44C3-8E6D-CD1B09657A80}" destId="{9835E11B-CEE1-4FA0-A092-34DF9690D04F}" srcOrd="1" destOrd="0" presId="urn:microsoft.com/office/officeart/2005/8/layout/gear1"/>
    <dgm:cxn modelId="{6F5DC518-04C4-486A-B08C-D7BEA5D07130}" type="presParOf" srcId="{55D63271-CB3C-44C3-8E6D-CD1B09657A80}" destId="{1CB5232E-6F9C-44A4-8F68-008047FF9AF9}" srcOrd="2" destOrd="0" presId="urn:microsoft.com/office/officeart/2005/8/layout/gear1"/>
    <dgm:cxn modelId="{C30A09E8-85BF-4F94-A71D-6EA9086A943E}" type="presParOf" srcId="{55D63271-CB3C-44C3-8E6D-CD1B09657A80}" destId="{2F6DEA11-E326-4717-96A8-0EEA108C8F3A}" srcOrd="3" destOrd="0" presId="urn:microsoft.com/office/officeart/2005/8/layout/gear1"/>
    <dgm:cxn modelId="{0E5D1EA4-D9AE-4E7C-89D0-850CFB4ACE55}" type="presParOf" srcId="{55D63271-CB3C-44C3-8E6D-CD1B09657A80}" destId="{F76FCD65-4ED4-488B-9BD9-D00A65423364}" srcOrd="4" destOrd="0" presId="urn:microsoft.com/office/officeart/2005/8/layout/gear1"/>
    <dgm:cxn modelId="{FECB3EC7-690F-44AB-8587-F3290A5DD2B7}" type="presParOf" srcId="{55D63271-CB3C-44C3-8E6D-CD1B09657A80}" destId="{7B5BC10A-E09F-46DF-8701-BC57519DA9FA}" srcOrd="5" destOrd="0" presId="urn:microsoft.com/office/officeart/2005/8/layout/gear1"/>
    <dgm:cxn modelId="{6BE6B2D4-7C1C-4CE5-87FA-B4F8BF0D6A43}" type="presParOf" srcId="{55D63271-CB3C-44C3-8E6D-CD1B09657A80}" destId="{E40AC42C-068D-4725-A92F-656BE6DFE694}" srcOrd="6" destOrd="0" presId="urn:microsoft.com/office/officeart/2005/8/layout/gear1"/>
    <dgm:cxn modelId="{4D39FFC9-C826-4F4F-A5F6-FCFC91A7F20B}" type="presParOf" srcId="{55D63271-CB3C-44C3-8E6D-CD1B09657A80}" destId="{A282AF6C-9A48-419D-8EC1-A18C790CFB7A}" srcOrd="7" destOrd="0" presId="urn:microsoft.com/office/officeart/2005/8/layout/gear1"/>
    <dgm:cxn modelId="{298531D6-89A9-4D51-9F27-39E6B428D085}" type="presParOf" srcId="{55D63271-CB3C-44C3-8E6D-CD1B09657A80}" destId="{DD7831B6-6691-47BE-ADA6-670AEF35D45E}" srcOrd="8" destOrd="0" presId="urn:microsoft.com/office/officeart/2005/8/layout/gear1"/>
    <dgm:cxn modelId="{B78FE15E-967E-4D90-8C70-31F227D3B5B4}" type="presParOf" srcId="{55D63271-CB3C-44C3-8E6D-CD1B09657A80}" destId="{A0E48DAB-2497-4FD6-847F-2F361AC3568D}" srcOrd="9" destOrd="0" presId="urn:microsoft.com/office/officeart/2005/8/layout/gear1"/>
    <dgm:cxn modelId="{8390048C-787F-4EBB-8EB0-860EFD341157}" type="presParOf" srcId="{55D63271-CB3C-44C3-8E6D-CD1B09657A80}" destId="{4B78A942-7718-4EAF-99B7-5A0C583FD991}" srcOrd="10" destOrd="0" presId="urn:microsoft.com/office/officeart/2005/8/layout/gear1"/>
    <dgm:cxn modelId="{6DD30721-A662-4652-87A9-0CA61876A0D8}" type="presParOf" srcId="{55D63271-CB3C-44C3-8E6D-CD1B09657A80}" destId="{96859C27-7FC9-4FF8-BF16-1977A95DF151}" srcOrd="11" destOrd="0" presId="urn:microsoft.com/office/officeart/2005/8/layout/gear1"/>
    <dgm:cxn modelId="{3FCDB126-719D-4C9D-8AA2-6EBA24EBFC6E}" type="presParOf" srcId="{55D63271-CB3C-44C3-8E6D-CD1B09657A80}" destId="{BBE8BF14-6A35-4E56-ACE3-ABBAE77CD8D8}" srcOrd="12" destOrd="0" presId="urn:microsoft.com/office/officeart/2005/8/layout/gear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9CEB9D1-B6E7-4D18-88A5-BA1BB1BF3624}">
      <dsp:nvSpPr>
        <dsp:cNvPr id="0" name=""/>
        <dsp:cNvSpPr/>
      </dsp:nvSpPr>
      <dsp:spPr>
        <a:xfrm>
          <a:off x="73138" y="2552759"/>
          <a:ext cx="2632792" cy="1579675"/>
        </a:xfrm>
        <a:prstGeom prst="rect">
          <a:avLst/>
        </a:prstGeom>
        <a:solidFill>
          <a:schemeClr val="accent2">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kern="1200" dirty="0" smtClean="0">
              <a:latin typeface="Arial" pitchFamily="34" charset="0"/>
              <a:cs typeface="Arial" pitchFamily="34" charset="0"/>
            </a:rPr>
            <a:t>KÜRESEL NEO-LİBERAL POLİTİKALAR</a:t>
          </a:r>
          <a:endParaRPr lang="tr-TR" sz="2300" kern="1200" dirty="0">
            <a:latin typeface="Arial" pitchFamily="34" charset="0"/>
            <a:cs typeface="Arial" pitchFamily="34" charset="0"/>
          </a:endParaRPr>
        </a:p>
      </dsp:txBody>
      <dsp:txXfrm>
        <a:off x="73138" y="2552759"/>
        <a:ext cx="2632792" cy="1579675"/>
      </dsp:txXfrm>
    </dsp:sp>
    <dsp:sp modelId="{7F0455E9-A18F-4D00-BF99-E3D14C54D8CE}">
      <dsp:nvSpPr>
        <dsp:cNvPr id="0" name=""/>
        <dsp:cNvSpPr/>
      </dsp:nvSpPr>
      <dsp:spPr>
        <a:xfrm>
          <a:off x="73138" y="841418"/>
          <a:ext cx="2632792" cy="1579675"/>
        </a:xfrm>
        <a:prstGeom prst="rect">
          <a:avLst/>
        </a:prstGeom>
        <a:solidFill>
          <a:schemeClr val="accent3">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kern="1200" dirty="0" smtClean="0">
              <a:latin typeface="Arial" pitchFamily="34" charset="0"/>
              <a:cs typeface="Arial" pitchFamily="34" charset="0"/>
            </a:rPr>
            <a:t>DÜNYA BANKASI </a:t>
          </a:r>
          <a:endParaRPr lang="tr-TR" sz="2300" kern="1200" dirty="0">
            <a:latin typeface="Arial" pitchFamily="34" charset="0"/>
            <a:cs typeface="Arial" pitchFamily="34" charset="0"/>
          </a:endParaRPr>
        </a:p>
      </dsp:txBody>
      <dsp:txXfrm>
        <a:off x="73138" y="841418"/>
        <a:ext cx="2632792" cy="1579675"/>
      </dsp:txXfrm>
    </dsp:sp>
    <dsp:sp modelId="{B262C4F3-EA3E-429A-8EA7-29A513CD7327}">
      <dsp:nvSpPr>
        <dsp:cNvPr id="0" name=""/>
        <dsp:cNvSpPr/>
      </dsp:nvSpPr>
      <dsp:spPr>
        <a:xfrm>
          <a:off x="3049405" y="2552759"/>
          <a:ext cx="2632792" cy="1579675"/>
        </a:xfrm>
        <a:prstGeom prst="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kern="1200" dirty="0" smtClean="0">
              <a:latin typeface="Arial" pitchFamily="34" charset="0"/>
              <a:cs typeface="Arial" pitchFamily="34" charset="0"/>
            </a:rPr>
            <a:t>12 EYLÜL </a:t>
          </a:r>
        </a:p>
        <a:p>
          <a:pPr lvl="0" algn="ctr" defTabSz="1022350">
            <a:lnSpc>
              <a:spcPct val="90000"/>
            </a:lnSpc>
            <a:spcBef>
              <a:spcPct val="0"/>
            </a:spcBef>
            <a:spcAft>
              <a:spcPct val="35000"/>
            </a:spcAft>
          </a:pPr>
          <a:r>
            <a:rPr lang="tr-TR" sz="2300" kern="1200" dirty="0" smtClean="0">
              <a:latin typeface="Arial" pitchFamily="34" charset="0"/>
              <a:cs typeface="Arial" pitchFamily="34" charset="0"/>
            </a:rPr>
            <a:t>ASKERİ DARBESİ ve ANAYASA DEĞİŞİKLİĞİ</a:t>
          </a:r>
          <a:endParaRPr lang="tr-TR" sz="2300" kern="1200" dirty="0">
            <a:latin typeface="Arial" pitchFamily="34" charset="0"/>
            <a:cs typeface="Arial" pitchFamily="34" charset="0"/>
          </a:endParaRPr>
        </a:p>
      </dsp:txBody>
      <dsp:txXfrm>
        <a:off x="3049405" y="2552759"/>
        <a:ext cx="2632792" cy="1579675"/>
      </dsp:txXfrm>
    </dsp:sp>
    <dsp:sp modelId="{DEECF769-9CC6-4FB2-A718-DF3FB849BD68}">
      <dsp:nvSpPr>
        <dsp:cNvPr id="0" name=""/>
        <dsp:cNvSpPr/>
      </dsp:nvSpPr>
      <dsp:spPr>
        <a:xfrm>
          <a:off x="3049405" y="841413"/>
          <a:ext cx="2632792" cy="1579675"/>
        </a:xfrm>
        <a:prstGeom prst="rect">
          <a:avLst/>
        </a:prstGeom>
        <a:solidFill>
          <a:srgbClr val="D0A8A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kern="1200" dirty="0" smtClean="0">
              <a:latin typeface="Arial" pitchFamily="34" charset="0"/>
              <a:cs typeface="Arial" pitchFamily="34" charset="0"/>
            </a:rPr>
            <a:t>SAĞLIK REFORMU</a:t>
          </a:r>
          <a:endParaRPr lang="tr-TR" sz="2300" kern="1200" dirty="0">
            <a:latin typeface="Arial" pitchFamily="34" charset="0"/>
            <a:cs typeface="Arial" pitchFamily="34" charset="0"/>
          </a:endParaRPr>
        </a:p>
      </dsp:txBody>
      <dsp:txXfrm>
        <a:off x="3049405" y="841413"/>
        <a:ext cx="2632792" cy="1579675"/>
      </dsp:txXfrm>
    </dsp:sp>
    <dsp:sp modelId="{848F72F2-F1A1-4982-82F2-840298BD706F}">
      <dsp:nvSpPr>
        <dsp:cNvPr id="0" name=""/>
        <dsp:cNvSpPr/>
      </dsp:nvSpPr>
      <dsp:spPr>
        <a:xfrm>
          <a:off x="5792143" y="1734293"/>
          <a:ext cx="2632792" cy="1579675"/>
        </a:xfrm>
        <a:prstGeom prst="rect">
          <a:avLst/>
        </a:prstGeom>
        <a:solidFill>
          <a:srgbClr val="01D9A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kern="1200" dirty="0" smtClean="0">
              <a:latin typeface="Arial" pitchFamily="34" charset="0"/>
              <a:cs typeface="Arial" pitchFamily="34" charset="0"/>
            </a:rPr>
            <a:t>SAĞLIKTA DÖNÜŞÜM PROGRAMI</a:t>
          </a:r>
          <a:endParaRPr lang="tr-TR" sz="2300" kern="1200" dirty="0">
            <a:latin typeface="Arial" pitchFamily="34" charset="0"/>
            <a:cs typeface="Arial" pitchFamily="34" charset="0"/>
          </a:endParaRPr>
        </a:p>
      </dsp:txBody>
      <dsp:txXfrm>
        <a:off x="5792143" y="1734293"/>
        <a:ext cx="2632792" cy="157967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43C407-44B4-465F-9639-603DADA98184}">
      <dsp:nvSpPr>
        <dsp:cNvPr id="0" name=""/>
        <dsp:cNvSpPr/>
      </dsp:nvSpPr>
      <dsp:spPr>
        <a:xfrm>
          <a:off x="2304261" y="1828800"/>
          <a:ext cx="2235200" cy="2235200"/>
        </a:xfrm>
        <a:prstGeom prst="gear9">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kern="1200" dirty="0" smtClean="0"/>
            <a:t>Sağlıkta Dönüşüm Programı</a:t>
          </a:r>
          <a:endParaRPr lang="tr-TR" sz="1600" kern="1200" dirty="0"/>
        </a:p>
      </dsp:txBody>
      <dsp:txXfrm>
        <a:off x="2304261" y="1828800"/>
        <a:ext cx="2235200" cy="2235200"/>
      </dsp:txXfrm>
    </dsp:sp>
    <dsp:sp modelId="{2F6DEA11-E326-4717-96A8-0EEA108C8F3A}">
      <dsp:nvSpPr>
        <dsp:cNvPr id="0" name=""/>
        <dsp:cNvSpPr/>
      </dsp:nvSpPr>
      <dsp:spPr>
        <a:xfrm>
          <a:off x="1080113" y="1152127"/>
          <a:ext cx="1625600" cy="1625600"/>
        </a:xfrm>
        <a:prstGeom prst="gear6">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kern="1200" dirty="0" smtClean="0"/>
            <a:t>İtibarsızlaştırma</a:t>
          </a:r>
          <a:endParaRPr lang="tr-TR" sz="1800" kern="1200" dirty="0"/>
        </a:p>
      </dsp:txBody>
      <dsp:txXfrm>
        <a:off x="1080113" y="1152127"/>
        <a:ext cx="1625600" cy="1625600"/>
      </dsp:txXfrm>
    </dsp:sp>
    <dsp:sp modelId="{E40AC42C-068D-4725-A92F-656BE6DFE694}">
      <dsp:nvSpPr>
        <dsp:cNvPr id="0" name=""/>
        <dsp:cNvSpPr/>
      </dsp:nvSpPr>
      <dsp:spPr>
        <a:xfrm rot="20700000">
          <a:off x="2339222" y="467025"/>
          <a:ext cx="1592756" cy="1592756"/>
        </a:xfrm>
        <a:prstGeom prst="gear6">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t>Sağlıkta şiddet</a:t>
          </a:r>
          <a:endParaRPr lang="tr-TR" sz="2000" kern="1200" dirty="0"/>
        </a:p>
      </dsp:txBody>
      <dsp:txXfrm>
        <a:off x="2688560" y="816363"/>
        <a:ext cx="894080" cy="894080"/>
      </dsp:txXfrm>
    </dsp:sp>
    <dsp:sp modelId="{4B78A942-7718-4EAF-99B7-5A0C583FD991}">
      <dsp:nvSpPr>
        <dsp:cNvPr id="0" name=""/>
        <dsp:cNvSpPr/>
      </dsp:nvSpPr>
      <dsp:spPr>
        <a:xfrm>
          <a:off x="2232247" y="1584189"/>
          <a:ext cx="2861056" cy="2611571"/>
        </a:xfrm>
        <a:prstGeom prst="circularArrow">
          <a:avLst>
            <a:gd name="adj1" fmla="val 4687"/>
            <a:gd name="adj2" fmla="val 299029"/>
            <a:gd name="adj3" fmla="val 2513083"/>
            <a:gd name="adj4" fmla="val 15867933"/>
            <a:gd name="adj5" fmla="val 5469"/>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96859C27-7FC9-4FF8-BF16-1977A95DF151}">
      <dsp:nvSpPr>
        <dsp:cNvPr id="0" name=""/>
        <dsp:cNvSpPr/>
      </dsp:nvSpPr>
      <dsp:spPr>
        <a:xfrm>
          <a:off x="936096" y="864088"/>
          <a:ext cx="2078736" cy="2078736"/>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BE8BF14-6A35-4E56-ACE3-ABBAE77CD8D8}">
      <dsp:nvSpPr>
        <dsp:cNvPr id="0" name=""/>
        <dsp:cNvSpPr/>
      </dsp:nvSpPr>
      <dsp:spPr>
        <a:xfrm>
          <a:off x="2088238" y="144023"/>
          <a:ext cx="2241296" cy="2241296"/>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43C407-44B4-465F-9639-603DADA98184}">
      <dsp:nvSpPr>
        <dsp:cNvPr id="0" name=""/>
        <dsp:cNvSpPr/>
      </dsp:nvSpPr>
      <dsp:spPr>
        <a:xfrm>
          <a:off x="2376253" y="2016230"/>
          <a:ext cx="2512430" cy="2512430"/>
        </a:xfrm>
        <a:prstGeom prst="gear9">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tr-TR" sz="2100" kern="1200" dirty="0" smtClean="0"/>
            <a:t>Küresel </a:t>
          </a:r>
          <a:r>
            <a:rPr lang="tr-TR" sz="2100" kern="1200" dirty="0" err="1" smtClean="0"/>
            <a:t>neo</a:t>
          </a:r>
          <a:r>
            <a:rPr lang="tr-TR" sz="2100" kern="1200" dirty="0" smtClean="0"/>
            <a:t>-liberal sistem / Dünya Bankası</a:t>
          </a:r>
          <a:endParaRPr lang="tr-TR" sz="2100" kern="1200" dirty="0"/>
        </a:p>
      </dsp:txBody>
      <dsp:txXfrm>
        <a:off x="2376253" y="2016230"/>
        <a:ext cx="2512430" cy="2512430"/>
      </dsp:txXfrm>
    </dsp:sp>
    <dsp:sp modelId="{2F6DEA11-E326-4717-96A8-0EEA108C8F3A}">
      <dsp:nvSpPr>
        <dsp:cNvPr id="0" name=""/>
        <dsp:cNvSpPr/>
      </dsp:nvSpPr>
      <dsp:spPr>
        <a:xfrm>
          <a:off x="936096" y="1512172"/>
          <a:ext cx="1827222" cy="1827222"/>
        </a:xfrm>
        <a:prstGeom prst="gear6">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kern="1200" dirty="0" smtClean="0"/>
            <a:t>Anti-demokratik yönetim</a:t>
          </a:r>
          <a:endParaRPr lang="tr-TR" sz="1800" kern="1200" dirty="0"/>
        </a:p>
      </dsp:txBody>
      <dsp:txXfrm>
        <a:off x="936096" y="1512172"/>
        <a:ext cx="1827222" cy="1827222"/>
      </dsp:txXfrm>
    </dsp:sp>
    <dsp:sp modelId="{E40AC42C-068D-4725-A92F-656BE6DFE694}">
      <dsp:nvSpPr>
        <dsp:cNvPr id="0" name=""/>
        <dsp:cNvSpPr/>
      </dsp:nvSpPr>
      <dsp:spPr>
        <a:xfrm rot="20700000">
          <a:off x="1684749" y="201180"/>
          <a:ext cx="1790305" cy="1790305"/>
        </a:xfrm>
        <a:prstGeom prst="gear6">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kern="1200" dirty="0" smtClean="0"/>
            <a:t>Sağlıkta çeteleşme</a:t>
          </a:r>
          <a:endParaRPr lang="tr-TR" sz="1600" kern="1200" dirty="0"/>
        </a:p>
      </dsp:txBody>
      <dsp:txXfrm>
        <a:off x="2077416" y="593847"/>
        <a:ext cx="1004972" cy="1004972"/>
      </dsp:txXfrm>
    </dsp:sp>
    <dsp:sp modelId="{4B78A942-7718-4EAF-99B7-5A0C583FD991}">
      <dsp:nvSpPr>
        <dsp:cNvPr id="0" name=""/>
        <dsp:cNvSpPr/>
      </dsp:nvSpPr>
      <dsp:spPr>
        <a:xfrm>
          <a:off x="2088229" y="1656179"/>
          <a:ext cx="3215911" cy="3215911"/>
        </a:xfrm>
        <a:prstGeom prst="circularArrow">
          <a:avLst>
            <a:gd name="adj1" fmla="val 4687"/>
            <a:gd name="adj2" fmla="val 299029"/>
            <a:gd name="adj3" fmla="val 2524435"/>
            <a:gd name="adj4" fmla="val 15843576"/>
            <a:gd name="adj5" fmla="val 5469"/>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96859C27-7FC9-4FF8-BF16-1977A95DF151}">
      <dsp:nvSpPr>
        <dsp:cNvPr id="0" name=""/>
        <dsp:cNvSpPr/>
      </dsp:nvSpPr>
      <dsp:spPr>
        <a:xfrm>
          <a:off x="648081" y="1296147"/>
          <a:ext cx="2336560" cy="233656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BE8BF14-6A35-4E56-ACE3-ABBAE77CD8D8}">
      <dsp:nvSpPr>
        <dsp:cNvPr id="0" name=""/>
        <dsp:cNvSpPr/>
      </dsp:nvSpPr>
      <dsp:spPr>
        <a:xfrm>
          <a:off x="1321668" y="-164099"/>
          <a:ext cx="2519282" cy="2519282"/>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98E06FB-40A4-41AF-9492-CBC151BB9CC5}" type="datetimeFigureOut">
              <a:rPr lang="tr-TR" smtClean="0"/>
              <a:pPr/>
              <a:t>2.11.2024</a:t>
            </a:fld>
            <a:endParaRPr lang="tr-TR"/>
          </a:p>
        </p:txBody>
      </p:sp>
      <p:sp>
        <p:nvSpPr>
          <p:cNvPr id="17" name="16 Altbilgi Yer Tutucusu"/>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tr-TR"/>
          </a:p>
        </p:txBody>
      </p:sp>
      <p:sp>
        <p:nvSpPr>
          <p:cNvPr id="29" name="28 Slayt Numarası Yer Tutucusu"/>
          <p:cNvSpPr>
            <a:spLocks noGrp="1"/>
          </p:cNvSpPr>
          <p:nvPr>
            <p:ph type="sldNum" sz="quarter" idx="12"/>
          </p:nvPr>
        </p:nvSpPr>
        <p:spPr>
          <a:xfrm>
            <a:off x="8001000" y="228600"/>
            <a:ext cx="838200" cy="381000"/>
          </a:xfrm>
        </p:spPr>
        <p:txBody>
          <a:bodyPr/>
          <a:lstStyle>
            <a:lvl1pPr>
              <a:defRPr>
                <a:solidFill>
                  <a:schemeClr val="tx2"/>
                </a:solidFill>
              </a:defRPr>
            </a:lvl1pPr>
          </a:lstStyle>
          <a:p>
            <a:fld id="{0CEFB1A9-B885-4635-AFA9-BB81A129BCE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98E06FB-40A4-41AF-9492-CBC151BB9CC5}" type="datetimeFigureOut">
              <a:rPr lang="tr-TR" smtClean="0"/>
              <a:pPr/>
              <a:t>2.11.2024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CEFB1A9-B885-4635-AFA9-BB81A129BCE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609600"/>
            <a:ext cx="2057400" cy="55165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609600"/>
            <a:ext cx="5562600" cy="551656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553200" y="6248402"/>
            <a:ext cx="2209800" cy="365125"/>
          </a:xfrm>
        </p:spPr>
        <p:txBody>
          <a:bodyPr/>
          <a:lstStyle/>
          <a:p>
            <a:fld id="{598E06FB-40A4-41AF-9492-CBC151BB9CC5}" type="datetimeFigureOut">
              <a:rPr lang="tr-TR" smtClean="0"/>
              <a:pPr/>
              <a:t>2.11.2024</a:t>
            </a:fld>
            <a:endParaRPr lang="tr-TR"/>
          </a:p>
        </p:txBody>
      </p:sp>
      <p:sp>
        <p:nvSpPr>
          <p:cNvPr id="5" name="4 Altbilgi Yer Tutucusu"/>
          <p:cNvSpPr>
            <a:spLocks noGrp="1"/>
          </p:cNvSpPr>
          <p:nvPr>
            <p:ph type="ftr" sz="quarter" idx="11"/>
          </p:nvPr>
        </p:nvSpPr>
        <p:spPr>
          <a:xfrm>
            <a:off x="457201" y="6248207"/>
            <a:ext cx="5573483" cy="365125"/>
          </a:xfrm>
        </p:spPr>
        <p:txBody>
          <a:bodyPr/>
          <a:lstStyle/>
          <a:p>
            <a:endParaRPr lang="tr-TR"/>
          </a:p>
        </p:txBody>
      </p:sp>
      <p:sp>
        <p:nvSpPr>
          <p:cNvPr id="7" name="6 Dikdörtgen"/>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5989638" y="144462"/>
            <a:ext cx="533400" cy="244476"/>
          </a:xfrm>
        </p:spPr>
        <p:txBody>
          <a:bodyPr/>
          <a:lstStyle/>
          <a:p>
            <a:fld id="{0CEFB1A9-B885-4635-AFA9-BB81A129BCEA}"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990600"/>
          </a:xfrm>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598E06FB-40A4-41AF-9492-CBC151BB9CC5}" type="datetimeFigureOut">
              <a:rPr lang="tr-TR" smtClean="0"/>
              <a:pPr/>
              <a:t>2.11.2024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0CEFB1A9-B885-4635-AFA9-BB81A129BCEA}" type="slidenum">
              <a:rPr lang="tr-TR" smtClean="0"/>
              <a:pPr/>
              <a:t>‹#›</a:t>
            </a:fld>
            <a:endParaRPr lang="tr-TR"/>
          </a:p>
        </p:txBody>
      </p:sp>
      <p:sp>
        <p:nvSpPr>
          <p:cNvPr id="8" name="7 İçerik Yer Tutucusu"/>
          <p:cNvSpPr>
            <a:spLocks noGrp="1"/>
          </p:cNvSpPr>
          <p:nvPr>
            <p:ph sz="quarter" idx="1"/>
          </p:nvPr>
        </p:nvSpPr>
        <p:spPr>
          <a:xfrm>
            <a:off x="612648" y="1600200"/>
            <a:ext cx="8153400" cy="44958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7" name="6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598E06FB-40A4-41AF-9492-CBC151BB9CC5}" type="datetimeFigureOut">
              <a:rPr lang="tr-TR" smtClean="0"/>
              <a:pPr/>
              <a:t>2.11.2024</a:t>
            </a:fld>
            <a:endParaRPr lang="tr-TR"/>
          </a:p>
        </p:txBody>
      </p:sp>
      <p:sp>
        <p:nvSpPr>
          <p:cNvPr id="13" name="12 Slayt Numarası Yer Tutucusu"/>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CEFB1A9-B885-4635-AFA9-BB81A129BCEA}" type="slidenum">
              <a:rPr lang="tr-TR" smtClean="0"/>
              <a:pPr/>
              <a:t>‹#›</a:t>
            </a:fld>
            <a:endParaRPr lang="tr-TR"/>
          </a:p>
        </p:txBody>
      </p:sp>
      <p:sp>
        <p:nvSpPr>
          <p:cNvPr id="14" name="13 Altbilgi Yer Tutucusu"/>
          <p:cNvSpPr>
            <a:spLocks noGrp="1"/>
          </p:cNvSpPr>
          <p:nvPr>
            <p:ph type="ftr" sz="quarter" idx="12"/>
          </p:nvPr>
        </p:nvSpPr>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9" name="8 İçerik Yer Tutucusu"/>
          <p:cNvSpPr>
            <a:spLocks noGrp="1"/>
          </p:cNvSpPr>
          <p:nvPr>
            <p:ph sz="quarter" idx="1"/>
          </p:nvPr>
        </p:nvSpPr>
        <p:spPr>
          <a:xfrm>
            <a:off x="609600"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844901"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7 Veri Yer Tutucusu"/>
          <p:cNvSpPr>
            <a:spLocks noGrp="1"/>
          </p:cNvSpPr>
          <p:nvPr>
            <p:ph type="dt" sz="half" idx="15"/>
          </p:nvPr>
        </p:nvSpPr>
        <p:spPr/>
        <p:txBody>
          <a:bodyPr rtlCol="0"/>
          <a:lstStyle/>
          <a:p>
            <a:fld id="{598E06FB-40A4-41AF-9492-CBC151BB9CC5}" type="datetimeFigureOut">
              <a:rPr lang="tr-TR" smtClean="0"/>
              <a:pPr/>
              <a:t>2.11.2024</a:t>
            </a:fld>
            <a:endParaRPr lang="tr-TR"/>
          </a:p>
        </p:txBody>
      </p:sp>
      <p:sp>
        <p:nvSpPr>
          <p:cNvPr id="10" name="9 Slayt Numarası Yer Tutucusu"/>
          <p:cNvSpPr>
            <a:spLocks noGrp="1"/>
          </p:cNvSpPr>
          <p:nvPr>
            <p:ph type="sldNum" sz="quarter" idx="16"/>
          </p:nvPr>
        </p:nvSpPr>
        <p:spPr/>
        <p:txBody>
          <a:bodyPr rtlCol="0"/>
          <a:lstStyle/>
          <a:p>
            <a:fld id="{0CEFB1A9-B885-4635-AFA9-BB81A129BCEA}" type="slidenum">
              <a:rPr lang="tr-TR" smtClean="0"/>
              <a:pPr/>
              <a:t>‹#›</a:t>
            </a:fld>
            <a:endParaRPr lang="tr-TR"/>
          </a:p>
        </p:txBody>
      </p:sp>
      <p:sp>
        <p:nvSpPr>
          <p:cNvPr id="12" name="11 Altbilgi Yer Tutucusu"/>
          <p:cNvSpPr>
            <a:spLocks noGrp="1"/>
          </p:cNvSpPr>
          <p:nvPr>
            <p:ph type="ftr" sz="quarter" idx="17"/>
          </p:nvPr>
        </p:nvSpPr>
        <p:spPr/>
        <p:txBody>
          <a:bodyPr rtlCol="0"/>
          <a:lstStyle/>
          <a:p>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73050"/>
            <a:ext cx="8153400" cy="869950"/>
          </a:xfrm>
        </p:spPr>
        <p:txBody>
          <a:bodyPr anchor="ctr"/>
          <a:lstStyle>
            <a:lvl1pPr>
              <a:defRPr/>
            </a:lvl1pPr>
          </a:lstStyle>
          <a:p>
            <a:r>
              <a:rPr kumimoji="0" lang="tr-TR" smtClean="0"/>
              <a:t>Asıl başlık stili için tıklatın</a:t>
            </a:r>
            <a:endParaRPr kumimoji="0" lang="en-US"/>
          </a:p>
        </p:txBody>
      </p:sp>
      <p:sp>
        <p:nvSpPr>
          <p:cNvPr id="11" name="10 İçerik Yer Tutucusu"/>
          <p:cNvSpPr>
            <a:spLocks noGrp="1"/>
          </p:cNvSpPr>
          <p:nvPr>
            <p:ph sz="quarter" idx="2"/>
          </p:nvPr>
        </p:nvSpPr>
        <p:spPr>
          <a:xfrm>
            <a:off x="609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800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5"/>
          </p:nvPr>
        </p:nvSpPr>
        <p:spPr/>
        <p:txBody>
          <a:bodyPr rtlCol="0"/>
          <a:lstStyle/>
          <a:p>
            <a:fld id="{598E06FB-40A4-41AF-9492-CBC151BB9CC5}" type="datetimeFigureOut">
              <a:rPr lang="tr-TR" smtClean="0"/>
              <a:pPr/>
              <a:t>2.11.2024</a:t>
            </a:fld>
            <a:endParaRPr lang="tr-TR"/>
          </a:p>
        </p:txBody>
      </p:sp>
      <p:sp>
        <p:nvSpPr>
          <p:cNvPr id="12" name="11 Slayt Numarası Yer Tutucusu"/>
          <p:cNvSpPr>
            <a:spLocks noGrp="1"/>
          </p:cNvSpPr>
          <p:nvPr>
            <p:ph type="sldNum" sz="quarter" idx="16"/>
          </p:nvPr>
        </p:nvSpPr>
        <p:spPr/>
        <p:txBody>
          <a:bodyPr rtlCol="0"/>
          <a:lstStyle/>
          <a:p>
            <a:fld id="{0CEFB1A9-B885-4635-AFA9-BB81A129BCEA}" type="slidenum">
              <a:rPr lang="tr-TR" smtClean="0"/>
              <a:pPr/>
              <a:t>‹#›</a:t>
            </a:fld>
            <a:endParaRPr lang="tr-TR"/>
          </a:p>
        </p:txBody>
      </p:sp>
      <p:sp>
        <p:nvSpPr>
          <p:cNvPr id="14" name="13 Altbilgi Yer Tutucusu"/>
          <p:cNvSpPr>
            <a:spLocks noGrp="1"/>
          </p:cNvSpPr>
          <p:nvPr>
            <p:ph type="ftr" sz="quarter" idx="17"/>
          </p:nvPr>
        </p:nvSpPr>
        <p:spPr/>
        <p:txBody>
          <a:bodyPr rtlCol="0"/>
          <a:lstStyle/>
          <a:p>
            <a:endParaRPr lang="tr-TR"/>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598E06FB-40A4-41AF-9492-CBC151BB9CC5}" type="datetimeFigureOut">
              <a:rPr lang="tr-TR" smtClean="0"/>
              <a:pPr/>
              <a:t>2.11.2024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0CEFB1A9-B885-4635-AFA9-BB81A129BCE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98E06FB-40A4-41AF-9492-CBC151BB9CC5}" type="datetimeFigureOut">
              <a:rPr lang="tr-TR" smtClean="0"/>
              <a:pPr/>
              <a:t>2.11.2024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fld id="{0CEFB1A9-B885-4635-AFA9-BB81A129BCE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8077200" cy="869950"/>
          </a:xfrm>
        </p:spPr>
        <p:txBody>
          <a:bodyPr anchor="ctr"/>
          <a:lstStyle>
            <a:lvl1pPr algn="l">
              <a:buNone/>
              <a:defRPr sz="4400" b="0"/>
            </a:lvl1p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598E06FB-40A4-41AF-9492-CBC151BB9CC5}" type="datetimeFigureOut">
              <a:rPr lang="tr-TR" smtClean="0"/>
              <a:pPr/>
              <a:t>2.11.2024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0CEFB1A9-B885-4635-AFA9-BB81A129BCEA}" type="slidenum">
              <a:rPr lang="tr-TR" smtClean="0"/>
              <a:pPr/>
              <a:t>‹#›</a:t>
            </a:fld>
            <a:endParaRPr lang="tr-TR"/>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9" name="8 İçerik Yer Tutucusu"/>
          <p:cNvSpPr>
            <a:spLocks noGrp="1"/>
          </p:cNvSpPr>
          <p:nvPr>
            <p:ph sz="quarter" idx="1"/>
          </p:nvPr>
        </p:nvSpPr>
        <p:spPr>
          <a:xfrm>
            <a:off x="2362200" y="1752600"/>
            <a:ext cx="6400800" cy="4419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8" name="7 Dikdörtgen"/>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smtClean="0"/>
              <a:t>Asıl başlık stili için tıklatın</a:t>
            </a:r>
            <a:endParaRPr kumimoji="0" lang="en-US"/>
          </a:p>
        </p:txBody>
      </p:sp>
      <p:sp>
        <p:nvSpPr>
          <p:cNvPr id="11" name="10 Dikdörtgen"/>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6248400" y="6248400"/>
            <a:ext cx="2667000" cy="365125"/>
          </a:xfrm>
        </p:spPr>
        <p:txBody>
          <a:bodyPr rtlCol="0"/>
          <a:lstStyle/>
          <a:p>
            <a:fld id="{598E06FB-40A4-41AF-9492-CBC151BB9CC5}" type="datetimeFigureOut">
              <a:rPr lang="tr-TR" smtClean="0"/>
              <a:pPr/>
              <a:t>2.11.2024</a:t>
            </a:fld>
            <a:endParaRPr lang="tr-TR"/>
          </a:p>
        </p:txBody>
      </p:sp>
      <p:sp>
        <p:nvSpPr>
          <p:cNvPr id="13" name="12 Slayt Numarası Yer Tutucusu"/>
          <p:cNvSpPr>
            <a:spLocks noGrp="1"/>
          </p:cNvSpPr>
          <p:nvPr>
            <p:ph type="sldNum" sz="quarter" idx="11"/>
          </p:nvPr>
        </p:nvSpPr>
        <p:spPr>
          <a:xfrm>
            <a:off x="0" y="4667249"/>
            <a:ext cx="1447800" cy="663578"/>
          </a:xfrm>
        </p:spPr>
        <p:txBody>
          <a:bodyPr rtlCol="0"/>
          <a:lstStyle>
            <a:lvl1pPr>
              <a:defRPr sz="2800"/>
            </a:lvl1pPr>
          </a:lstStyle>
          <a:p>
            <a:fld id="{0CEFB1A9-B885-4635-AFA9-BB81A129BCEA}" type="slidenum">
              <a:rPr lang="tr-TR" smtClean="0"/>
              <a:pPr/>
              <a:t>‹#›</a:t>
            </a:fld>
            <a:endParaRPr lang="tr-TR"/>
          </a:p>
        </p:txBody>
      </p:sp>
      <p:sp>
        <p:nvSpPr>
          <p:cNvPr id="14" name="13 Altbilgi Yer Tutucusu"/>
          <p:cNvSpPr>
            <a:spLocks noGrp="1"/>
          </p:cNvSpPr>
          <p:nvPr>
            <p:ph type="ftr" sz="quarter" idx="12"/>
          </p:nvPr>
        </p:nvSpPr>
        <p:spPr>
          <a:xfrm>
            <a:off x="1600200" y="6248206"/>
            <a:ext cx="4572000" cy="365125"/>
          </a:xfrm>
        </p:spPr>
        <p:txBody>
          <a:bodyPr rtlCol="0"/>
          <a:lstStyle/>
          <a:p>
            <a:endParaRPr lang="tr-TR"/>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smtClean="0"/>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609600" y="228600"/>
            <a:ext cx="8153400" cy="9906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98E06FB-40A4-41AF-9492-CBC151BB9CC5}" type="datetimeFigureOut">
              <a:rPr lang="tr-TR" smtClean="0"/>
              <a:pPr/>
              <a:t>2.11.2024</a:t>
            </a:fld>
            <a:endParaRPr lang="tr-TR"/>
          </a:p>
        </p:txBody>
      </p:sp>
      <p:sp>
        <p:nvSpPr>
          <p:cNvPr id="3" name="2 Altbilgi Yer Tutucusu"/>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tr-TR"/>
          </a:p>
        </p:txBody>
      </p:sp>
      <p:sp>
        <p:nvSpPr>
          <p:cNvPr id="7" name="6 Dikdörtgen"/>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CEFB1A9-B885-4635-AFA9-BB81A129BCE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475656" y="2348880"/>
            <a:ext cx="6400800" cy="1752600"/>
          </a:xfrm>
        </p:spPr>
        <p:txBody>
          <a:bodyPr>
            <a:normAutofit/>
          </a:bodyPr>
          <a:lstStyle/>
          <a:p>
            <a:pPr algn="ctr"/>
            <a:r>
              <a:rPr lang="tr-TR" sz="3200" b="1" dirty="0" smtClean="0">
                <a:solidFill>
                  <a:srgbClr val="002060"/>
                </a:solidFill>
                <a:latin typeface="Arial" pitchFamily="34" charset="0"/>
                <a:cs typeface="Arial" pitchFamily="34" charset="0"/>
              </a:rPr>
              <a:t>ÖNCELİKLİ HALK SAĞLIĞI SORUNU OLARAK</a:t>
            </a:r>
          </a:p>
          <a:p>
            <a:pPr algn="ctr"/>
            <a:r>
              <a:rPr lang="tr-TR" sz="3200" b="1" dirty="0" smtClean="0">
                <a:solidFill>
                  <a:srgbClr val="002060"/>
                </a:solidFill>
                <a:latin typeface="Arial" pitchFamily="34" charset="0"/>
                <a:cs typeface="Arial" pitchFamily="34" charset="0"/>
              </a:rPr>
              <a:t>SAĞLIKTA ÇETELEŞME</a:t>
            </a:r>
            <a:endParaRPr lang="tr-TR" sz="3200" b="1" dirty="0">
              <a:solidFill>
                <a:srgbClr val="002060"/>
              </a:solidFill>
              <a:latin typeface="Arial" pitchFamily="34" charset="0"/>
              <a:cs typeface="Arial" pitchFamily="34" charset="0"/>
            </a:endParaRPr>
          </a:p>
        </p:txBody>
      </p:sp>
      <p:pic>
        <p:nvPicPr>
          <p:cNvPr id="24580" name="Picture 4" descr="Türk Tabipleri Birliği - Vikipedi"/>
          <p:cNvPicPr>
            <a:picLocks noChangeAspect="1" noChangeArrowheads="1"/>
          </p:cNvPicPr>
          <p:nvPr/>
        </p:nvPicPr>
        <p:blipFill>
          <a:blip r:embed="rId2" cstate="print"/>
          <a:srcRect/>
          <a:stretch>
            <a:fillRect/>
          </a:stretch>
        </p:blipFill>
        <p:spPr bwMode="auto">
          <a:xfrm>
            <a:off x="395536" y="404664"/>
            <a:ext cx="1584176" cy="1629061"/>
          </a:xfrm>
          <a:prstGeom prst="rect">
            <a:avLst/>
          </a:prstGeom>
          <a:noFill/>
        </p:spPr>
      </p:pic>
      <p:sp>
        <p:nvSpPr>
          <p:cNvPr id="6" name="5 Metin kutusu"/>
          <p:cNvSpPr txBox="1"/>
          <p:nvPr/>
        </p:nvSpPr>
        <p:spPr>
          <a:xfrm>
            <a:off x="2255788" y="4725144"/>
            <a:ext cx="4557658" cy="923330"/>
          </a:xfrm>
          <a:prstGeom prst="rect">
            <a:avLst/>
          </a:prstGeom>
          <a:noFill/>
        </p:spPr>
        <p:txBody>
          <a:bodyPr wrap="none" rtlCol="0">
            <a:spAutoFit/>
          </a:bodyPr>
          <a:lstStyle/>
          <a:p>
            <a:pPr algn="ctr"/>
            <a:r>
              <a:rPr lang="tr-TR" b="1" dirty="0" smtClean="0">
                <a:solidFill>
                  <a:schemeClr val="tx2">
                    <a:lumMod val="10000"/>
                  </a:schemeClr>
                </a:solidFill>
                <a:latin typeface="Arial" pitchFamily="34" charset="0"/>
                <a:cs typeface="Arial" pitchFamily="34" charset="0"/>
              </a:rPr>
              <a:t>Prof. Dr. Tuğrul </a:t>
            </a:r>
            <a:r>
              <a:rPr lang="tr-TR" b="1" dirty="0" err="1" smtClean="0">
                <a:solidFill>
                  <a:schemeClr val="tx2">
                    <a:lumMod val="10000"/>
                  </a:schemeClr>
                </a:solidFill>
                <a:latin typeface="Arial" pitchFamily="34" charset="0"/>
                <a:cs typeface="Arial" pitchFamily="34" charset="0"/>
              </a:rPr>
              <a:t>Erbaydar</a:t>
            </a:r>
            <a:endParaRPr lang="tr-TR" b="1" dirty="0" smtClean="0">
              <a:solidFill>
                <a:schemeClr val="tx2">
                  <a:lumMod val="10000"/>
                </a:schemeClr>
              </a:solidFill>
              <a:latin typeface="Arial" pitchFamily="34" charset="0"/>
              <a:cs typeface="Arial" pitchFamily="34" charset="0"/>
            </a:endParaRPr>
          </a:p>
          <a:p>
            <a:pPr algn="ctr"/>
            <a:r>
              <a:rPr lang="tr-TR" b="1" dirty="0" smtClean="0">
                <a:solidFill>
                  <a:schemeClr val="tx2">
                    <a:lumMod val="10000"/>
                  </a:schemeClr>
                </a:solidFill>
                <a:latin typeface="Arial" pitchFamily="34" charset="0"/>
                <a:cs typeface="Arial" pitchFamily="34" charset="0"/>
              </a:rPr>
              <a:t>İstanbul Okan Üniversitesi Tıp Fakültesi</a:t>
            </a:r>
          </a:p>
          <a:p>
            <a:pPr algn="ctr"/>
            <a:r>
              <a:rPr lang="tr-TR" b="1" dirty="0" smtClean="0">
                <a:solidFill>
                  <a:schemeClr val="tx2">
                    <a:lumMod val="10000"/>
                  </a:schemeClr>
                </a:solidFill>
                <a:latin typeface="Arial" pitchFamily="34" charset="0"/>
                <a:cs typeface="Arial" pitchFamily="34" charset="0"/>
              </a:rPr>
              <a:t>Halk Sağlığı Uzmanları Derneği</a:t>
            </a:r>
            <a:endParaRPr lang="tr-TR" b="1" dirty="0">
              <a:solidFill>
                <a:schemeClr val="tx2">
                  <a:lumMod val="10000"/>
                </a:schemeClr>
              </a:solidFill>
              <a:latin typeface="Arial" pitchFamily="34" charset="0"/>
              <a:cs typeface="Arial" pitchFamily="34" charset="0"/>
            </a:endParaRPr>
          </a:p>
        </p:txBody>
      </p:sp>
      <p:pic>
        <p:nvPicPr>
          <p:cNvPr id="1029" name="Picture 5"/>
          <p:cNvPicPr>
            <a:picLocks noChangeAspect="1" noChangeArrowheads="1"/>
          </p:cNvPicPr>
          <p:nvPr/>
        </p:nvPicPr>
        <p:blipFill>
          <a:blip r:embed="rId3" cstate="print"/>
          <a:srcRect/>
          <a:stretch>
            <a:fillRect/>
          </a:stretch>
        </p:blipFill>
        <p:spPr bwMode="auto">
          <a:xfrm>
            <a:off x="7110164" y="404664"/>
            <a:ext cx="1638300" cy="1628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Bahnschrift Light" pitchFamily="34" charset="0"/>
                <a:cs typeface="Arial" pitchFamily="34" charset="0"/>
              </a:rPr>
              <a:t>Sağlık Reformunun Doğru Yapılması </a:t>
            </a:r>
            <a:endParaRPr lang="tr-TR" sz="3600" dirty="0">
              <a:latin typeface="Bahnschrift Light" pitchFamily="34" charset="0"/>
              <a:cs typeface="Arial" pitchFamily="34" charset="0"/>
            </a:endParaRPr>
          </a:p>
        </p:txBody>
      </p:sp>
      <p:sp>
        <p:nvSpPr>
          <p:cNvPr id="3" name="2 İçerik Yer Tutucusu"/>
          <p:cNvSpPr>
            <a:spLocks noGrp="1"/>
          </p:cNvSpPr>
          <p:nvPr>
            <p:ph sz="quarter" idx="1"/>
          </p:nvPr>
        </p:nvSpPr>
        <p:spPr/>
        <p:txBody>
          <a:bodyPr>
            <a:normAutofit fontScale="92500" lnSpcReduction="20000"/>
          </a:bodyPr>
          <a:lstStyle/>
          <a:p>
            <a:pPr>
              <a:buNone/>
            </a:pPr>
            <a:r>
              <a:rPr lang="tr-TR" dirty="0" smtClean="0">
                <a:latin typeface="Bahnschrift Light" pitchFamily="34" charset="0"/>
              </a:rPr>
              <a:t>	</a:t>
            </a:r>
            <a:r>
              <a:rPr lang="tr-TR" b="1" dirty="0" smtClean="0">
                <a:latin typeface="Bahnschrift Light" pitchFamily="34" charset="0"/>
              </a:rPr>
              <a:t>Bölümler</a:t>
            </a:r>
            <a:r>
              <a:rPr lang="tr-TR" dirty="0" smtClean="0">
                <a:latin typeface="Bahnschrift Light" pitchFamily="34" charset="0"/>
              </a:rPr>
              <a:t>:</a:t>
            </a:r>
          </a:p>
          <a:p>
            <a:r>
              <a:rPr lang="tr-TR" dirty="0" smtClean="0">
                <a:latin typeface="Bahnschrift Light" pitchFamily="34" charset="0"/>
              </a:rPr>
              <a:t>I. SAĞLIK SİSTEMİNİN ANALİZİ </a:t>
            </a:r>
          </a:p>
          <a:p>
            <a:pPr>
              <a:buNone/>
            </a:pPr>
            <a:r>
              <a:rPr lang="tr-TR" dirty="0" smtClean="0">
                <a:latin typeface="Bahnschrift Light" pitchFamily="34" charset="0"/>
              </a:rPr>
              <a:t>	(Giriş, Sağlık reformu döngüsü, Sağlık sektörünün performansının değerlendirilmesi, </a:t>
            </a:r>
            <a:r>
              <a:rPr lang="tr-TR" b="1" dirty="0" smtClean="0">
                <a:solidFill>
                  <a:srgbClr val="FF0000"/>
                </a:solidFill>
                <a:latin typeface="Bahnschrift Light" pitchFamily="34" charset="0"/>
              </a:rPr>
              <a:t>Siyasi analiz ve stratejiler,</a:t>
            </a:r>
            <a:r>
              <a:rPr lang="tr-TR" dirty="0" smtClean="0">
                <a:latin typeface="Bahnschrift Light" pitchFamily="34" charset="0"/>
              </a:rPr>
              <a:t> Sağlık sistemlerinin değerlendirilmesi için hedefler, Sağlık sistemi performansının değerlendirilmesi, Teşhisten sağlık sektörü reformuna)</a:t>
            </a:r>
          </a:p>
          <a:p>
            <a:pPr>
              <a:buNone/>
            </a:pPr>
            <a:endParaRPr lang="tr-TR" dirty="0" smtClean="0">
              <a:latin typeface="Bahnschrift Light" pitchFamily="34" charset="0"/>
            </a:endParaRPr>
          </a:p>
          <a:p>
            <a:r>
              <a:rPr lang="tr-TR" dirty="0" smtClean="0">
                <a:latin typeface="Bahnschrift Light" pitchFamily="34" charset="0"/>
              </a:rPr>
              <a:t>II. KONTROL DÜĞMELERİ </a:t>
            </a:r>
          </a:p>
          <a:p>
            <a:pPr>
              <a:buNone/>
            </a:pPr>
            <a:r>
              <a:rPr lang="tr-TR" dirty="0" smtClean="0">
                <a:latin typeface="Bahnschrift Light" pitchFamily="34" charset="0"/>
              </a:rPr>
              <a:t>	(Finansman, Ödeme, Organizasyon, Düzenleme,  Davranış, Sonuçlar)</a:t>
            </a:r>
          </a:p>
          <a:p>
            <a:endParaRPr lang="tr-TR" dirty="0">
              <a:latin typeface="Bahnschrift Light"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Bahnschrift Light" pitchFamily="34" charset="0"/>
              </a:rPr>
              <a:t>I.4-Siyasi analiz ve stratejiler</a:t>
            </a:r>
            <a:endParaRPr lang="tr-TR" dirty="0"/>
          </a:p>
        </p:txBody>
      </p:sp>
      <p:sp>
        <p:nvSpPr>
          <p:cNvPr id="3" name="2 İçerik Yer Tutucusu"/>
          <p:cNvSpPr>
            <a:spLocks noGrp="1"/>
          </p:cNvSpPr>
          <p:nvPr>
            <p:ph sz="quarter" idx="1"/>
          </p:nvPr>
        </p:nvSpPr>
        <p:spPr>
          <a:xfrm>
            <a:off x="612648" y="1600200"/>
            <a:ext cx="8153400" cy="5069160"/>
          </a:xfrm>
        </p:spPr>
        <p:txBody>
          <a:bodyPr>
            <a:normAutofit/>
          </a:bodyPr>
          <a:lstStyle/>
          <a:p>
            <a:pPr>
              <a:spcBef>
                <a:spcPts val="1200"/>
              </a:spcBef>
            </a:pPr>
            <a:r>
              <a:rPr lang="tr-TR" dirty="0" smtClean="0">
                <a:latin typeface="Bahnschrift Light" pitchFamily="34" charset="0"/>
              </a:rPr>
              <a:t>“Tüm politika reformları gibi sağlık sektörü reformu da temelde bir siyasi süreçtir.” sf.61</a:t>
            </a:r>
          </a:p>
          <a:p>
            <a:pPr>
              <a:spcBef>
                <a:spcPts val="1200"/>
              </a:spcBef>
            </a:pPr>
            <a:r>
              <a:rPr lang="tr-TR" dirty="0" smtClean="0">
                <a:latin typeface="Bahnschrift Light" pitchFamily="34" charset="0"/>
              </a:rPr>
              <a:t>“Bir kriz, bir konuyu siyasi gündeme koymak için bir fırsat teşkil edebilir … Bazı durumlarda, siyasi girişimcilerin özel bir politika reformunu uygulamaya koyması için yıllara ihtiyacı vardır ve sadece doğru kriz ve siyasi koşul kombinasyonu bir araya geldiğinde başarıya ulaşılmaktadır.” sf.63</a:t>
            </a:r>
            <a:endParaRPr lang="tr-TR" dirty="0">
              <a:latin typeface="Bahnschrift Light"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Bahnschrift Light" pitchFamily="34" charset="0"/>
              </a:rPr>
              <a:t>I.4-Siyasi analiz ve stratejiler</a:t>
            </a:r>
            <a:endParaRPr lang="tr-TR" dirty="0"/>
          </a:p>
        </p:txBody>
      </p:sp>
      <p:sp>
        <p:nvSpPr>
          <p:cNvPr id="3" name="2 İçerik Yer Tutucusu"/>
          <p:cNvSpPr>
            <a:spLocks noGrp="1"/>
          </p:cNvSpPr>
          <p:nvPr>
            <p:ph sz="quarter" idx="1"/>
          </p:nvPr>
        </p:nvSpPr>
        <p:spPr>
          <a:xfrm>
            <a:off x="612648" y="1600200"/>
            <a:ext cx="8153400" cy="5069160"/>
          </a:xfrm>
        </p:spPr>
        <p:txBody>
          <a:bodyPr>
            <a:normAutofit fontScale="92500" lnSpcReduction="10000"/>
          </a:bodyPr>
          <a:lstStyle/>
          <a:p>
            <a:pPr>
              <a:spcBef>
                <a:spcPts val="1200"/>
              </a:spcBef>
            </a:pPr>
            <a:r>
              <a:rPr lang="tr-TR" dirty="0" smtClean="0">
                <a:latin typeface="Bahnschrift Light" pitchFamily="34" charset="0"/>
              </a:rPr>
              <a:t>“Hükümetteki ani değişiklikler, sağlık sektörü reformu için bir fırsat teşkil edebilir. Örneğin bu, bir askeri dikta darbe ile yönetime geldiğinde söz konusu olabilir. Ancak otoriter liderler bile, güçlü çıkar grupları ve yeni politika muhalifleri ile mücadele etmek için siyasi stratejiler tasarlamalıdır. …</a:t>
            </a:r>
          </a:p>
          <a:p>
            <a:pPr>
              <a:spcBef>
                <a:spcPts val="1200"/>
              </a:spcBef>
            </a:pPr>
            <a:r>
              <a:rPr lang="tr-TR" dirty="0" smtClean="0">
                <a:latin typeface="Bahnschrift Light" pitchFamily="34" charset="0"/>
              </a:rPr>
              <a:t>Şili’de, </a:t>
            </a:r>
            <a:r>
              <a:rPr lang="tr-TR" dirty="0" err="1" smtClean="0">
                <a:latin typeface="Bahnschrift Light" pitchFamily="34" charset="0"/>
              </a:rPr>
              <a:t>Pinochet</a:t>
            </a:r>
            <a:r>
              <a:rPr lang="tr-TR" dirty="0" smtClean="0">
                <a:latin typeface="Bahnschrift Light" pitchFamily="34" charset="0"/>
              </a:rPr>
              <a:t> rejimi, 1979 yılında sağlık reformuna tıp ve halk sağlığı gruplarından gelen önemli muhalefetle başa çıkabilmiştir. Ancak askeri hükümetin içinden ve dışından gelen direnç nedeniyle reformların uygulanması için beş ile on yıl arası bir süre gerekmiştir.” sf. 65</a:t>
            </a:r>
          </a:p>
          <a:p>
            <a:pPr>
              <a:spcBef>
                <a:spcPts val="1200"/>
              </a:spcBef>
            </a:pPr>
            <a:endParaRPr lang="tr-TR" dirty="0">
              <a:latin typeface="Bahnschrift Light"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Bahnschrift Light" pitchFamily="34" charset="0"/>
              </a:rPr>
              <a:t>I.4-Siyasi analiz ve stratejiler</a:t>
            </a:r>
            <a:endParaRPr lang="tr-TR" dirty="0"/>
          </a:p>
        </p:txBody>
      </p:sp>
      <p:sp>
        <p:nvSpPr>
          <p:cNvPr id="3" name="2 İçerik Yer Tutucusu"/>
          <p:cNvSpPr>
            <a:spLocks noGrp="1"/>
          </p:cNvSpPr>
          <p:nvPr>
            <p:ph sz="quarter" idx="1"/>
          </p:nvPr>
        </p:nvSpPr>
        <p:spPr>
          <a:xfrm>
            <a:off x="612648" y="1600200"/>
            <a:ext cx="8153400" cy="5257800"/>
          </a:xfrm>
        </p:spPr>
        <p:txBody>
          <a:bodyPr>
            <a:normAutofit fontScale="85000" lnSpcReduction="10000"/>
          </a:bodyPr>
          <a:lstStyle/>
          <a:p>
            <a:pPr>
              <a:spcBef>
                <a:spcPts val="1200"/>
              </a:spcBef>
            </a:pPr>
            <a:r>
              <a:rPr lang="tr-TR" dirty="0" smtClean="0">
                <a:latin typeface="Bahnschrift Light" pitchFamily="34" charset="0"/>
              </a:rPr>
              <a:t>“… sağlık reformcuları, merkezi olarak belli bir politika önerisinin siyasi fizibilitesi ile ilgilenmelidir.” </a:t>
            </a:r>
          </a:p>
          <a:p>
            <a:pPr>
              <a:spcBef>
                <a:spcPts val="1200"/>
              </a:spcBef>
            </a:pPr>
            <a:r>
              <a:rPr lang="tr-TR" dirty="0" smtClean="0">
                <a:latin typeface="Bahnschrift Light" pitchFamily="34" charset="0"/>
              </a:rPr>
              <a:t>“Bir politikanın kabul edilmesini sağlama olasılığı duruma ve savunucularının -ve muhaliflerinin- becerilerine ve kararlılıklarına bağlıdır. Her bir grubun elinde hangi siyasi kaynaklar bulunmaktadır ve her biri bu özel savaşı gerçekleştirmek için ne düzeyde hazırlıklıdır?” </a:t>
            </a:r>
          </a:p>
          <a:p>
            <a:pPr>
              <a:spcBef>
                <a:spcPts val="1200"/>
              </a:spcBef>
            </a:pPr>
            <a:r>
              <a:rPr lang="tr-TR" dirty="0" smtClean="0">
                <a:latin typeface="Bahnschrift Light" pitchFamily="34" charset="0"/>
              </a:rPr>
              <a:t>“Sağlık reformunun savunucularının, her bir oyuncunun perspektifinden bu hesaplamaları anlaması ve daha sonra bu hesaplamaları etkileyecek ve reform lehine olasılıkları öne çıkaracak stratejiler inşa etmesi gerekmektedir.” sf.66 </a:t>
            </a:r>
            <a:endParaRPr lang="tr-TR" dirty="0">
              <a:latin typeface="Bahnschrift Light"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Bahnschrift Light" pitchFamily="34" charset="0"/>
              </a:rPr>
              <a:t>I.4-Siyasi analiz ve stratejiler</a:t>
            </a:r>
            <a:endParaRPr lang="tr-TR" dirty="0"/>
          </a:p>
        </p:txBody>
      </p:sp>
      <p:sp>
        <p:nvSpPr>
          <p:cNvPr id="3" name="2 İçerik Yer Tutucusu"/>
          <p:cNvSpPr>
            <a:spLocks noGrp="1"/>
          </p:cNvSpPr>
          <p:nvPr>
            <p:ph sz="quarter" idx="1"/>
          </p:nvPr>
        </p:nvSpPr>
        <p:spPr>
          <a:xfrm>
            <a:off x="612648" y="1600200"/>
            <a:ext cx="8153400" cy="5069160"/>
          </a:xfrm>
        </p:spPr>
        <p:txBody>
          <a:bodyPr>
            <a:normAutofit/>
          </a:bodyPr>
          <a:lstStyle/>
          <a:p>
            <a:pPr>
              <a:spcBef>
                <a:spcPts val="1200"/>
              </a:spcBef>
            </a:pPr>
            <a:r>
              <a:rPr lang="tr-TR" dirty="0" smtClean="0">
                <a:latin typeface="Bahnschrift Light" pitchFamily="34" charset="0"/>
              </a:rPr>
              <a:t>“Sağlık sektörü reformunun politikalarının nasıl yönetileceğini anlamak için dört fak </a:t>
            </a:r>
            <a:r>
              <a:rPr lang="tr-TR" dirty="0" err="1" smtClean="0">
                <a:latin typeface="Bahnschrift Light" pitchFamily="34" charset="0"/>
              </a:rPr>
              <a:t>tör</a:t>
            </a:r>
            <a:r>
              <a:rPr lang="tr-TR" dirty="0" smtClean="0">
                <a:latin typeface="Bahnschrift Light" pitchFamily="34" charset="0"/>
              </a:rPr>
              <a:t> özellikle önemlidir.” </a:t>
            </a:r>
          </a:p>
          <a:p>
            <a:pPr>
              <a:spcBef>
                <a:spcPts val="1200"/>
              </a:spcBef>
            </a:pPr>
            <a:r>
              <a:rPr lang="tr-TR" dirty="0" smtClean="0">
                <a:latin typeface="Bahnschrift Light" pitchFamily="34" charset="0"/>
              </a:rPr>
              <a:t>“Bu dört faktör –oyuncular, güç, pozisyon ve algılama- sağlık reformcularının kabul ettiği siyasi stratejiler aracılığıyla etkilenebilir.” sf.67</a:t>
            </a:r>
          </a:p>
          <a:p>
            <a:pPr>
              <a:spcBef>
                <a:spcPts val="1200"/>
              </a:spcBef>
            </a:pPr>
            <a:endParaRPr lang="tr-TR" dirty="0">
              <a:latin typeface="Bahnschrift Light"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Bahnschrift Light" pitchFamily="34" charset="0"/>
              </a:rPr>
              <a:t>I.4-Siyasi analiz ve stratejiler</a:t>
            </a:r>
            <a:endParaRPr lang="tr-TR" dirty="0"/>
          </a:p>
        </p:txBody>
      </p:sp>
      <p:sp>
        <p:nvSpPr>
          <p:cNvPr id="3" name="2 İçerik Yer Tutucusu"/>
          <p:cNvSpPr>
            <a:spLocks noGrp="1"/>
          </p:cNvSpPr>
          <p:nvPr>
            <p:ph sz="quarter" idx="1"/>
          </p:nvPr>
        </p:nvSpPr>
        <p:spPr>
          <a:xfrm>
            <a:off x="612648" y="1600200"/>
            <a:ext cx="8153400" cy="5069160"/>
          </a:xfrm>
        </p:spPr>
        <p:txBody>
          <a:bodyPr>
            <a:normAutofit fontScale="92500"/>
          </a:bodyPr>
          <a:lstStyle/>
          <a:p>
            <a:pPr>
              <a:spcBef>
                <a:spcPts val="1200"/>
              </a:spcBef>
            </a:pPr>
            <a:r>
              <a:rPr lang="tr-TR" dirty="0" smtClean="0">
                <a:latin typeface="Bahnschrift Light" pitchFamily="34" charset="0"/>
              </a:rPr>
              <a:t>“İyi Organize Olmuş Gruplar İçin Odaklanmış Maliyetler: Sağlık sektör reformu çabaları genellikle doktorlar (genellikle, ulusal tıp birlikleri şeklinde iyi organize olmuştur) veya ilaç eczacılık endüstrisi (genellikle bir endüstri birliği şeklinde organize olmuştur) gibi iyi mobilize edilmiş, güçlü gruplar için odaklanmış yeni maliyetlere neden olmaktadır. Bu odaklanmış maliyetler sorunu, eğer gücü yüksek olan gruplar kendi çıkarlarını korumak için reforma karşı çıkmak için harekete geçerse reform için önemli siyasi engellere neden olabilir.” sf.68</a:t>
            </a:r>
            <a:endParaRPr lang="tr-TR" dirty="0">
              <a:latin typeface="Bahnschrift Light"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Bahnschrift Light" pitchFamily="34" charset="0"/>
              </a:rPr>
              <a:t>I.4-Siyasi analiz ve stratejiler</a:t>
            </a:r>
            <a:endParaRPr lang="tr-TR" dirty="0"/>
          </a:p>
        </p:txBody>
      </p:sp>
      <p:sp>
        <p:nvSpPr>
          <p:cNvPr id="3" name="2 İçerik Yer Tutucusu"/>
          <p:cNvSpPr>
            <a:spLocks noGrp="1"/>
          </p:cNvSpPr>
          <p:nvPr>
            <p:ph sz="quarter" idx="1"/>
          </p:nvPr>
        </p:nvSpPr>
        <p:spPr>
          <a:xfrm>
            <a:off x="612648" y="1600200"/>
            <a:ext cx="8153400" cy="5069160"/>
          </a:xfrm>
        </p:spPr>
        <p:txBody>
          <a:bodyPr>
            <a:normAutofit/>
          </a:bodyPr>
          <a:lstStyle/>
          <a:p>
            <a:pPr>
              <a:spcBef>
                <a:spcPts val="1200"/>
              </a:spcBef>
            </a:pPr>
            <a:r>
              <a:rPr lang="tr-TR" dirty="0" smtClean="0">
                <a:latin typeface="Bahnschrift Light" pitchFamily="34" charset="0"/>
              </a:rPr>
              <a:t>Reform için siyasi stratejiler tasarlama konusundaki temel yapı taşı, paydaş analizidir.</a:t>
            </a:r>
          </a:p>
          <a:p>
            <a:pPr>
              <a:spcBef>
                <a:spcPts val="1200"/>
              </a:spcBef>
            </a:pPr>
            <a:r>
              <a:rPr lang="tr-TR" dirty="0" smtClean="0">
                <a:latin typeface="Bahnschrift Light" pitchFamily="34" charset="0"/>
              </a:rPr>
              <a:t>“Paydaş analizi, ilgili grupların ve bunların güç ve pozisyonlarının açık bir şekilde anlaşılmasıyla tamamlandığında, bir sağlık reformcusu bir sonraki aşamaya geçebilir -reformun benimsenme şansını artıran siyasi stratejiler tasarlamak-.” sf.68</a:t>
            </a:r>
            <a:endParaRPr lang="tr-TR" dirty="0">
              <a:latin typeface="Bahnschrift Light"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Bahnschrift Light" pitchFamily="34" charset="0"/>
              </a:rPr>
              <a:t>I.4-Siyasi analiz ve stratejiler</a:t>
            </a:r>
            <a:endParaRPr lang="tr-TR" dirty="0"/>
          </a:p>
        </p:txBody>
      </p:sp>
      <p:sp>
        <p:nvSpPr>
          <p:cNvPr id="3" name="2 İçerik Yer Tutucusu"/>
          <p:cNvSpPr>
            <a:spLocks noGrp="1"/>
          </p:cNvSpPr>
          <p:nvPr>
            <p:ph sz="quarter" idx="1"/>
          </p:nvPr>
        </p:nvSpPr>
        <p:spPr>
          <a:xfrm>
            <a:off x="612648" y="1600200"/>
            <a:ext cx="8153400" cy="5069160"/>
          </a:xfrm>
        </p:spPr>
        <p:txBody>
          <a:bodyPr>
            <a:normAutofit lnSpcReduction="10000"/>
          </a:bodyPr>
          <a:lstStyle/>
          <a:p>
            <a:pPr>
              <a:spcBef>
                <a:spcPts val="1200"/>
              </a:spcBef>
            </a:pPr>
            <a:r>
              <a:rPr lang="tr-TR" dirty="0" smtClean="0">
                <a:latin typeface="Bahnschrift Light" pitchFamily="34" charset="0"/>
              </a:rPr>
              <a:t>“Farklı türdeki siyasi kaynakların değeri, kısmen siyasi sistemin yapısına dayanmaktadır. Bir ülkedeki, konuşma özgürlüğü ve örgütlenme özgürlüğü olarak ifade edilen demokrasi düzeyi, grup faaliyetlerini kökten etkileyebilir. Bu faktörler, bir toplumdaki güç dağılımını ve siyasi süreçte oluşan katılım türlerini şekillendirir. Birçok gelişmekte olan ülkede, çıkar grupları iyi bir şekilde organize olmamıştır ve hükümetteki siyasi elitler, karar verme sürecine hakimdir” sf.73</a:t>
            </a:r>
            <a:endParaRPr lang="tr-TR" dirty="0">
              <a:latin typeface="Bahnschrift Light"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Bahnschrift Light" pitchFamily="34" charset="0"/>
              </a:rPr>
              <a:t>I.4-Siyasi analiz ve stratejiler</a:t>
            </a:r>
            <a:endParaRPr lang="tr-TR" dirty="0"/>
          </a:p>
        </p:txBody>
      </p:sp>
      <p:sp>
        <p:nvSpPr>
          <p:cNvPr id="3" name="2 İçerik Yer Tutucusu"/>
          <p:cNvSpPr>
            <a:spLocks noGrp="1"/>
          </p:cNvSpPr>
          <p:nvPr>
            <p:ph sz="quarter" idx="1"/>
          </p:nvPr>
        </p:nvSpPr>
        <p:spPr>
          <a:xfrm>
            <a:off x="612648" y="1600200"/>
            <a:ext cx="8153400" cy="5069160"/>
          </a:xfrm>
        </p:spPr>
        <p:txBody>
          <a:bodyPr>
            <a:normAutofit/>
          </a:bodyPr>
          <a:lstStyle/>
          <a:p>
            <a:pPr>
              <a:spcBef>
                <a:spcPts val="1200"/>
              </a:spcBef>
            </a:pPr>
            <a:r>
              <a:rPr lang="tr-TR" dirty="0" smtClean="0">
                <a:latin typeface="Bahnschrift Light" pitchFamily="34" charset="0"/>
              </a:rPr>
              <a:t>“sağlık reformcularının, farklı oyuncuların elinde bulunan siyasi kaynakların bir envanterini tutması önerilmektedir. Maddi kaynakların maddi olmayan kaynaklardan ayrılması önemlidir. Çünkü oyuncular stratejilerini kaynaklarına dayalı olarak inşa etmektedir. …. Kendi siyasi kaynaklarınızı bilmeli ve stratejilerinizi bununla uyumlu olarak geliştirmelisiniz.” sf.73 </a:t>
            </a:r>
            <a:endParaRPr lang="tr-TR" dirty="0">
              <a:latin typeface="Bahnschrift Light"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Bahnschrift Light" pitchFamily="34" charset="0"/>
              </a:rPr>
              <a:t>I.4-Siyasi analiz ve stratejiler</a:t>
            </a:r>
            <a:endParaRPr lang="tr-TR" dirty="0"/>
          </a:p>
        </p:txBody>
      </p:sp>
      <p:sp>
        <p:nvSpPr>
          <p:cNvPr id="3" name="2 İçerik Yer Tutucusu"/>
          <p:cNvSpPr>
            <a:spLocks noGrp="1"/>
          </p:cNvSpPr>
          <p:nvPr>
            <p:ph sz="quarter" idx="1"/>
          </p:nvPr>
        </p:nvSpPr>
        <p:spPr>
          <a:xfrm>
            <a:off x="612648" y="1600200"/>
            <a:ext cx="8153400" cy="5069160"/>
          </a:xfrm>
        </p:spPr>
        <p:txBody>
          <a:bodyPr>
            <a:normAutofit/>
          </a:bodyPr>
          <a:lstStyle/>
          <a:p>
            <a:pPr>
              <a:spcBef>
                <a:spcPts val="1200"/>
              </a:spcBef>
            </a:pPr>
            <a:r>
              <a:rPr lang="tr-TR" dirty="0" smtClean="0">
                <a:latin typeface="Bahnschrift Light" pitchFamily="34" charset="0"/>
              </a:rPr>
              <a:t>“İlk siyasi strateji kümesi, oyuncuların pozisyonunu değiştirmek için mevcut güç dağılımı dâhilinde pazarlık yapılmasını içermektedir. Bu, anlaşmaları, vaatleri, ticareti ve tehditleri içerebilir.” sf.76</a:t>
            </a:r>
          </a:p>
          <a:p>
            <a:pPr>
              <a:spcBef>
                <a:spcPts val="1200"/>
              </a:spcBef>
            </a:pPr>
            <a:endParaRPr lang="tr-TR" dirty="0" smtClean="0">
              <a:latin typeface="Bahnschrift Light" pitchFamily="34" charset="0"/>
            </a:endParaRPr>
          </a:p>
          <a:p>
            <a:pPr>
              <a:spcBef>
                <a:spcPts val="1200"/>
              </a:spcBef>
            </a:pPr>
            <a:r>
              <a:rPr lang="tr-TR" dirty="0" smtClean="0">
                <a:latin typeface="Bahnschrift Light" pitchFamily="34" charset="0"/>
              </a:rPr>
              <a:t>“İkinci siyasi stratejiler kümesi, kilit oyuncular arasında güç dağılımını değiştirmeye yönelik olarak tasarlanmıştır.” sf.77</a:t>
            </a:r>
          </a:p>
          <a:p>
            <a:pPr>
              <a:spcBef>
                <a:spcPts val="1200"/>
              </a:spcBef>
            </a:pPr>
            <a:endParaRPr lang="tr-TR" dirty="0">
              <a:latin typeface="Bahnschrift Light"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611560" y="1700808"/>
            <a:ext cx="8153400" cy="4711824"/>
          </a:xfrm>
        </p:spPr>
        <p:txBody>
          <a:bodyPr>
            <a:normAutofit lnSpcReduction="10000"/>
          </a:bodyPr>
          <a:lstStyle/>
          <a:p>
            <a:pPr>
              <a:buSzPct val="75000"/>
              <a:buFont typeface="Wingdings" pitchFamily="2" charset="2"/>
              <a:buChar char="Ø"/>
            </a:pPr>
            <a:r>
              <a:rPr lang="tr-TR" sz="3200" dirty="0" smtClean="0">
                <a:latin typeface="Arial" pitchFamily="34" charset="0"/>
                <a:cs typeface="Arial" pitchFamily="34" charset="0"/>
              </a:rPr>
              <a:t>Önemli halk sağlığı sorunu,</a:t>
            </a:r>
          </a:p>
          <a:p>
            <a:pPr lvl="1"/>
            <a:r>
              <a:rPr lang="tr-TR" dirty="0" smtClean="0">
                <a:latin typeface="Arial" pitchFamily="34" charset="0"/>
                <a:cs typeface="Arial" pitchFamily="34" charset="0"/>
              </a:rPr>
              <a:t>Sık görülen</a:t>
            </a:r>
          </a:p>
          <a:p>
            <a:pPr lvl="1"/>
            <a:r>
              <a:rPr lang="tr-TR" dirty="0" smtClean="0">
                <a:latin typeface="Arial" pitchFamily="34" charset="0"/>
                <a:cs typeface="Arial" pitchFamily="34" charset="0"/>
              </a:rPr>
              <a:t>Çok sayıda ölüme ve engelliğe yol açan,</a:t>
            </a:r>
          </a:p>
          <a:p>
            <a:pPr lvl="1"/>
            <a:r>
              <a:rPr lang="tr-TR" dirty="0" smtClean="0">
                <a:latin typeface="Arial" pitchFamily="34" charset="0"/>
                <a:cs typeface="Arial" pitchFamily="34" charset="0"/>
              </a:rPr>
              <a:t>Ağır sosyal ve ekonomik zararlara yol açan</a:t>
            </a:r>
          </a:p>
          <a:p>
            <a:pPr>
              <a:buNone/>
            </a:pPr>
            <a:r>
              <a:rPr lang="tr-TR" dirty="0" smtClean="0">
                <a:latin typeface="Arial" pitchFamily="34" charset="0"/>
                <a:cs typeface="Arial" pitchFamily="34" charset="0"/>
              </a:rPr>
              <a:t>							…..  sorundur.</a:t>
            </a:r>
          </a:p>
          <a:p>
            <a:pPr>
              <a:buSzPct val="75000"/>
              <a:buFont typeface="Wingdings" pitchFamily="2" charset="2"/>
              <a:buChar char="Ø"/>
            </a:pPr>
            <a:r>
              <a:rPr lang="tr-TR" dirty="0" smtClean="0">
                <a:solidFill>
                  <a:srgbClr val="FF0000"/>
                </a:solidFill>
                <a:latin typeface="Arial" pitchFamily="34" charset="0"/>
                <a:cs typeface="Arial" pitchFamily="34" charset="0"/>
              </a:rPr>
              <a:t>Sağlıkta çeteleşme</a:t>
            </a:r>
            <a:r>
              <a:rPr lang="tr-TR" dirty="0" smtClean="0">
                <a:latin typeface="Arial" pitchFamily="34" charset="0"/>
                <a:cs typeface="Arial" pitchFamily="34" charset="0"/>
              </a:rPr>
              <a:t>, önemli ve öncelikli bir halk sağlığı sorunudur.</a:t>
            </a:r>
          </a:p>
          <a:p>
            <a:pPr>
              <a:buNone/>
            </a:pPr>
            <a:endParaRPr lang="tr-TR" dirty="0" smtClean="0">
              <a:latin typeface="Arial" pitchFamily="34" charset="0"/>
              <a:cs typeface="Arial" pitchFamily="34" charset="0"/>
            </a:endParaRPr>
          </a:p>
          <a:p>
            <a:pPr>
              <a:buSzPct val="75000"/>
              <a:buFont typeface="Wingdings" pitchFamily="2" charset="2"/>
              <a:buChar char="Ø"/>
            </a:pPr>
            <a:r>
              <a:rPr lang="tr-TR" dirty="0" smtClean="0">
                <a:latin typeface="Arial" pitchFamily="34" charset="0"/>
                <a:cs typeface="Arial" pitchFamily="34" charset="0"/>
              </a:rPr>
              <a:t>Sorunun nedenleri, </a:t>
            </a:r>
            <a:r>
              <a:rPr lang="tr-TR" dirty="0" smtClean="0">
                <a:solidFill>
                  <a:srgbClr val="FF0000"/>
                </a:solidFill>
                <a:latin typeface="Arial" pitchFamily="34" charset="0"/>
                <a:cs typeface="Arial" pitchFamily="34" charset="0"/>
              </a:rPr>
              <a:t>sağlığın piyasalaştırılması</a:t>
            </a:r>
            <a:r>
              <a:rPr lang="tr-TR" dirty="0" smtClean="0">
                <a:latin typeface="Arial" pitchFamily="34" charset="0"/>
                <a:cs typeface="Arial" pitchFamily="34" charset="0"/>
              </a:rPr>
              <a:t> ile ilişkilidir.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Bahnschrift Light" pitchFamily="34" charset="0"/>
              </a:rPr>
              <a:t>I.4-Siyasi analiz ve stratejiler</a:t>
            </a:r>
            <a:endParaRPr lang="tr-TR" dirty="0"/>
          </a:p>
        </p:txBody>
      </p:sp>
      <p:sp>
        <p:nvSpPr>
          <p:cNvPr id="3" name="2 İçerik Yer Tutucusu"/>
          <p:cNvSpPr>
            <a:spLocks noGrp="1"/>
          </p:cNvSpPr>
          <p:nvPr>
            <p:ph sz="quarter" idx="1"/>
          </p:nvPr>
        </p:nvSpPr>
        <p:spPr>
          <a:xfrm>
            <a:off x="612648" y="1600200"/>
            <a:ext cx="8153400" cy="5069160"/>
          </a:xfrm>
        </p:spPr>
        <p:txBody>
          <a:bodyPr>
            <a:normAutofit fontScale="92500" lnSpcReduction="20000"/>
          </a:bodyPr>
          <a:lstStyle/>
          <a:p>
            <a:pPr>
              <a:spcBef>
                <a:spcPts val="1200"/>
              </a:spcBef>
              <a:buNone/>
            </a:pPr>
            <a:r>
              <a:rPr lang="tr-TR" dirty="0" smtClean="0">
                <a:latin typeface="Bahnschrift Light" pitchFamily="34" charset="0"/>
              </a:rPr>
              <a:t>“Bazı örnekler aşağıda yer almaktadır: </a:t>
            </a:r>
          </a:p>
          <a:p>
            <a:pPr>
              <a:spcBef>
                <a:spcPts val="1200"/>
              </a:spcBef>
            </a:pPr>
            <a:r>
              <a:rPr lang="tr-TR" dirty="0" smtClean="0">
                <a:latin typeface="Bahnschrift Light" pitchFamily="34" charset="0"/>
              </a:rPr>
              <a:t>Reformu destekleyen gruplara para, personel veya tesis vermek veya bunları ödünç vermek, </a:t>
            </a:r>
          </a:p>
          <a:p>
            <a:pPr>
              <a:spcBef>
                <a:spcPts val="1200"/>
              </a:spcBef>
            </a:pPr>
            <a:r>
              <a:rPr lang="tr-TR" dirty="0" smtClean="0">
                <a:latin typeface="Bahnschrift Light" pitchFamily="34" charset="0"/>
              </a:rPr>
              <a:t>Uzmanlıklarını artırmak için destekleyicilere bilgi ve eğitim sağlamak, </a:t>
            </a:r>
          </a:p>
          <a:p>
            <a:pPr>
              <a:spcBef>
                <a:spcPts val="1200"/>
              </a:spcBef>
            </a:pPr>
            <a:r>
              <a:rPr lang="tr-TR" dirty="0" smtClean="0">
                <a:latin typeface="Bahnschrift Light" pitchFamily="34" charset="0"/>
              </a:rPr>
              <a:t>Müttefiklere, anahtar karar vericilere lobicilik yapması için geniş erişim sağlamak, </a:t>
            </a:r>
          </a:p>
          <a:p>
            <a:pPr>
              <a:spcBef>
                <a:spcPts val="1200"/>
              </a:spcBef>
            </a:pPr>
            <a:r>
              <a:rPr lang="tr-TR" dirty="0" smtClean="0">
                <a:latin typeface="Bahnschrift Light" pitchFamily="34" charset="0"/>
              </a:rPr>
              <a:t>Müttefiklere, meşruiyetlerini geliştirmek için medya zamanı ve dikkati sağlamak; dikkatlerini uzmanlıklarına, tarafsızlıklarına, ulusal sadakatlerine ve diğer pozitif sosyal değerlere odaklamak” sf. 78 </a:t>
            </a:r>
            <a:endParaRPr lang="tr-TR" dirty="0">
              <a:latin typeface="Bahnschrift Light"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Bahnschrift Light" pitchFamily="34" charset="0"/>
              </a:rPr>
              <a:t>I.4-Siyasi analiz ve stratejiler</a:t>
            </a:r>
            <a:endParaRPr lang="tr-TR" dirty="0"/>
          </a:p>
        </p:txBody>
      </p:sp>
      <p:sp>
        <p:nvSpPr>
          <p:cNvPr id="3" name="2 İçerik Yer Tutucusu"/>
          <p:cNvSpPr>
            <a:spLocks noGrp="1"/>
          </p:cNvSpPr>
          <p:nvPr>
            <p:ph sz="quarter" idx="1"/>
          </p:nvPr>
        </p:nvSpPr>
        <p:spPr>
          <a:xfrm>
            <a:off x="467544" y="1700808"/>
            <a:ext cx="8676456" cy="5013176"/>
          </a:xfrm>
        </p:spPr>
        <p:txBody>
          <a:bodyPr>
            <a:normAutofit fontScale="85000" lnSpcReduction="20000"/>
          </a:bodyPr>
          <a:lstStyle/>
          <a:p>
            <a:pPr>
              <a:spcBef>
                <a:spcPts val="1200"/>
              </a:spcBef>
            </a:pPr>
            <a:r>
              <a:rPr lang="tr-TR" dirty="0" smtClean="0">
                <a:latin typeface="Bahnschrift Light" pitchFamily="34" charset="0"/>
              </a:rPr>
              <a:t>“Sağlam bir siyasi analist, aynı zamanda bunun tersini de muhalifler için yapabilir: </a:t>
            </a:r>
          </a:p>
          <a:p>
            <a:pPr>
              <a:spcBef>
                <a:spcPts val="1200"/>
              </a:spcBef>
            </a:pPr>
            <a:r>
              <a:rPr lang="tr-TR" dirty="0" smtClean="0">
                <a:latin typeface="Bahnschrift Light" pitchFamily="34" charset="0"/>
              </a:rPr>
              <a:t>İnsanları onlar için çalışmaması ve onlara katkı sağlamaması yönünde teşvik ederek muhaliflerin kaynaklarını azaltmak; bunu yaparken grubun meşruiyetine, dürüstlüğüne veya motive edici kaynaklarına saldırmak, </a:t>
            </a:r>
          </a:p>
          <a:p>
            <a:pPr>
              <a:spcBef>
                <a:spcPts val="1200"/>
              </a:spcBef>
            </a:pPr>
            <a:r>
              <a:rPr lang="tr-TR" dirty="0" smtClean="0">
                <a:latin typeface="Bahnschrift Light" pitchFamily="34" charset="0"/>
              </a:rPr>
              <a:t>Örneğin bilgi sağlamayarak muhaliflerle işbirliği yapmayı reddetmek; bunları bilgisiz ve devre dışı bırakmak, </a:t>
            </a:r>
          </a:p>
          <a:p>
            <a:pPr>
              <a:spcBef>
                <a:spcPts val="1200"/>
              </a:spcBef>
            </a:pPr>
            <a:r>
              <a:rPr lang="tr-TR" dirty="0" smtClean="0">
                <a:latin typeface="Bahnschrift Light" pitchFamily="34" charset="0"/>
              </a:rPr>
              <a:t>Muhaliflerin anahtar karar vericilere erişimini azaltmak, </a:t>
            </a:r>
          </a:p>
          <a:p>
            <a:pPr>
              <a:spcBef>
                <a:spcPts val="1200"/>
              </a:spcBef>
            </a:pPr>
            <a:r>
              <a:rPr lang="tr-TR" dirty="0" smtClean="0">
                <a:latin typeface="Bahnschrift Light" pitchFamily="34" charset="0"/>
              </a:rPr>
              <a:t>Medyayı muhaliflerden bahsetmeme konusunda yönlendirmek, onların uzman olmadığını, kendi isteklerine hizmet ettiklerini, sadakatsiz olduklarını vs. vurgulamak.” sf.78</a:t>
            </a:r>
            <a:endParaRPr lang="tr-TR" dirty="0">
              <a:latin typeface="Bahnschrift Light"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Bahnschrift Light" pitchFamily="34" charset="0"/>
              </a:rPr>
              <a:t>I.4-Siyasi analiz ve stratejiler</a:t>
            </a:r>
            <a:endParaRPr lang="tr-TR" dirty="0"/>
          </a:p>
        </p:txBody>
      </p:sp>
      <p:sp>
        <p:nvSpPr>
          <p:cNvPr id="3" name="2 İçerik Yer Tutucusu"/>
          <p:cNvSpPr>
            <a:spLocks noGrp="1"/>
          </p:cNvSpPr>
          <p:nvPr>
            <p:ph sz="quarter" idx="1"/>
          </p:nvPr>
        </p:nvSpPr>
        <p:spPr>
          <a:xfrm>
            <a:off x="612648" y="1600200"/>
            <a:ext cx="8153400" cy="5069160"/>
          </a:xfrm>
        </p:spPr>
        <p:txBody>
          <a:bodyPr>
            <a:normAutofit/>
          </a:bodyPr>
          <a:lstStyle/>
          <a:p>
            <a:pPr>
              <a:spcBef>
                <a:spcPts val="1200"/>
              </a:spcBef>
            </a:pPr>
            <a:r>
              <a:rPr lang="tr-TR" dirty="0" smtClean="0">
                <a:latin typeface="Bahnschrift Light" pitchFamily="34" charset="0"/>
              </a:rPr>
              <a:t>“Bu güç stratejiler, tüm durumlarda etkili veya etik olmayabilir. Yukarıdaki liste, her zaman yapılması gerekenleri içeren bir liste değil, bir </a:t>
            </a:r>
            <a:r>
              <a:rPr lang="tr-TR" dirty="0" err="1" smtClean="0">
                <a:latin typeface="Bahnschrift Light" pitchFamily="34" charset="0"/>
              </a:rPr>
              <a:t>stratejistin</a:t>
            </a:r>
            <a:r>
              <a:rPr lang="tr-TR" dirty="0" smtClean="0">
                <a:latin typeface="Bahnschrift Light" pitchFamily="34" charset="0"/>
              </a:rPr>
              <a:t> göz önüne alması gereken güç odaklı hareket türlerine ilişkin bazı örnekleri içermektedir. “ sf.78</a:t>
            </a:r>
            <a:endParaRPr lang="tr-TR" dirty="0">
              <a:latin typeface="Bahnschrift Light"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Bahnschrift Light" pitchFamily="34" charset="0"/>
              </a:rPr>
              <a:t>I.4-Siyasi analiz ve stratejiler</a:t>
            </a:r>
            <a:endParaRPr lang="tr-TR" dirty="0"/>
          </a:p>
        </p:txBody>
      </p:sp>
      <p:sp>
        <p:nvSpPr>
          <p:cNvPr id="3" name="2 İçerik Yer Tutucusu"/>
          <p:cNvSpPr>
            <a:spLocks noGrp="1"/>
          </p:cNvSpPr>
          <p:nvPr>
            <p:ph sz="quarter" idx="1"/>
          </p:nvPr>
        </p:nvSpPr>
        <p:spPr>
          <a:xfrm>
            <a:off x="612648" y="1600200"/>
            <a:ext cx="8153400" cy="5069160"/>
          </a:xfrm>
        </p:spPr>
        <p:txBody>
          <a:bodyPr>
            <a:normAutofit fontScale="92500" lnSpcReduction="10000"/>
          </a:bodyPr>
          <a:lstStyle/>
          <a:p>
            <a:pPr>
              <a:spcBef>
                <a:spcPts val="1200"/>
              </a:spcBef>
            </a:pPr>
            <a:r>
              <a:rPr lang="tr-TR" dirty="0" smtClean="0">
                <a:latin typeface="Bahnschrift Light" pitchFamily="34" charset="0"/>
              </a:rPr>
              <a:t>“Oyuncu Stratejileri : Yeni Dostlar Oluşturarak ve Düşmanların Cesaretini Kırarak Oyuncuların Sayısını Değiştirmek: Reform savunucuları aynı zamanda dost ve düşman kümesini değiştirmeye çalışan siyasi stratejileri de göz önüne almalıdır. Bu stratejiler, henüz organize olmamış olan oyuncuları seferber etmeye ve halihazırda organize olan oyuncuları dağıtmaya yönelik olabilir.” sf. 78</a:t>
            </a:r>
          </a:p>
          <a:p>
            <a:pPr>
              <a:spcBef>
                <a:spcPts val="1200"/>
              </a:spcBef>
            </a:pPr>
            <a:r>
              <a:rPr lang="tr-TR" dirty="0" smtClean="0">
                <a:latin typeface="Bahnschrift Light" pitchFamily="34" charset="0"/>
              </a:rPr>
              <a:t>“…size muhalif olan koalisyonları nasıl böleceğinizi veya güçlerini kıracağınızı değerlendirmeniz önemlidir.” sf.79</a:t>
            </a:r>
            <a:endParaRPr lang="tr-TR" dirty="0">
              <a:latin typeface="Bahnschrift Light"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6600" dirty="0" smtClean="0"/>
              <a:t>Sonuç</a:t>
            </a:r>
            <a:endParaRPr lang="tr-TR" sz="6600" dirty="0"/>
          </a:p>
        </p:txBody>
      </p:sp>
      <p:graphicFrame>
        <p:nvGraphicFramePr>
          <p:cNvPr id="4" name="3 Diyagram"/>
          <p:cNvGraphicFramePr/>
          <p:nvPr/>
        </p:nvGraphicFramePr>
        <p:xfrm>
          <a:off x="2555776" y="90872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6 Diyagram"/>
          <p:cNvGraphicFramePr/>
          <p:nvPr/>
        </p:nvGraphicFramePr>
        <p:xfrm>
          <a:off x="323528" y="1628800"/>
          <a:ext cx="6096000" cy="456805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alphaModFix amt="63000"/>
            <a:lum/>
          </a:blip>
          <a:srcRect/>
          <a:tile tx="0" ty="0" sx="100000" sy="100000" flip="none" algn="tl"/>
        </a:blipFill>
        <a:effectLst/>
      </p:bgPr>
    </p:bg>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259632" y="2204864"/>
            <a:ext cx="7506416" cy="3891136"/>
          </a:xfrm>
        </p:spPr>
        <p:txBody>
          <a:bodyPr/>
          <a:lstStyle/>
          <a:p>
            <a:endParaRPr lang="tr-TR" dirty="0" smtClean="0"/>
          </a:p>
          <a:p>
            <a:endParaRPr lang="tr-TR" dirty="0" smtClean="0"/>
          </a:p>
          <a:p>
            <a:pPr>
              <a:buNone/>
            </a:pPr>
            <a:r>
              <a:rPr lang="tr-TR" sz="4400" dirty="0" smtClean="0"/>
              <a:t>Teşekkür ederim.</a:t>
            </a:r>
            <a:endParaRPr lang="tr-TR" sz="4400" dirty="0"/>
          </a:p>
        </p:txBody>
      </p:sp>
      <p:pic>
        <p:nvPicPr>
          <p:cNvPr id="5" name="Picture 2" descr="Kırmızı çiçek küçük resim Ücretsiz Clipart İndir | FreeImages"/>
          <p:cNvPicPr>
            <a:picLocks noChangeAspect="1" noChangeArrowheads="1"/>
          </p:cNvPicPr>
          <p:nvPr/>
        </p:nvPicPr>
        <p:blipFill>
          <a:blip r:embed="rId3" cstate="print"/>
          <a:srcRect/>
          <a:stretch>
            <a:fillRect/>
          </a:stretch>
        </p:blipFill>
        <p:spPr bwMode="auto">
          <a:xfrm>
            <a:off x="5940152" y="1484784"/>
            <a:ext cx="2405633" cy="4173037"/>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Arial" pitchFamily="34" charset="0"/>
                <a:cs typeface="Arial" pitchFamily="34" charset="0"/>
              </a:rPr>
              <a:t>1961 &gt; 1982 Anayasa Değişikliği </a:t>
            </a:r>
            <a:endParaRPr lang="tr-TR" b="1" dirty="0">
              <a:latin typeface="Arial" pitchFamily="34" charset="0"/>
              <a:cs typeface="Arial" pitchFamily="34" charset="0"/>
            </a:endParaRPr>
          </a:p>
        </p:txBody>
      </p:sp>
      <p:sp>
        <p:nvSpPr>
          <p:cNvPr id="3" name="2 İçerik Yer Tutucusu"/>
          <p:cNvSpPr>
            <a:spLocks noGrp="1"/>
          </p:cNvSpPr>
          <p:nvPr>
            <p:ph sz="quarter" idx="1"/>
          </p:nvPr>
        </p:nvSpPr>
        <p:spPr>
          <a:xfrm>
            <a:off x="611560" y="1772816"/>
            <a:ext cx="8279832" cy="4709120"/>
          </a:xfrm>
        </p:spPr>
        <p:txBody>
          <a:bodyPr>
            <a:noAutofit/>
          </a:bodyPr>
          <a:lstStyle/>
          <a:p>
            <a:pPr>
              <a:buNone/>
            </a:pPr>
            <a:r>
              <a:rPr lang="tr-TR" sz="1800" dirty="0" smtClean="0">
                <a:latin typeface="Bahnschrift Light" pitchFamily="34" charset="0"/>
              </a:rPr>
              <a:t>1961 / Md.49-“Devlet, herkesin beden ve ruh sağlığı içinde yaşayabilmesini ve tıbbi bakım görmesini sağlamakla ödevlidir.”</a:t>
            </a:r>
          </a:p>
          <a:p>
            <a:pPr>
              <a:buNone/>
            </a:pPr>
            <a:endParaRPr lang="tr-TR" sz="1200" dirty="0" smtClean="0">
              <a:latin typeface="Bahnschrift Light" pitchFamily="34" charset="0"/>
            </a:endParaRPr>
          </a:p>
          <a:p>
            <a:pPr>
              <a:buNone/>
            </a:pPr>
            <a:r>
              <a:rPr lang="tr-TR" sz="1800" dirty="0" smtClean="0">
                <a:latin typeface="Bahnschrift Light" pitchFamily="34" charset="0"/>
              </a:rPr>
              <a:t>1982 / Md.56 “Herkes, sağlıklı ve dengeli bir çevrede yaşama hakkına sahiptir.. </a:t>
            </a:r>
          </a:p>
          <a:p>
            <a:pPr>
              <a:buNone/>
            </a:pPr>
            <a:r>
              <a:rPr lang="tr-TR" sz="1800" dirty="0" smtClean="0">
                <a:latin typeface="Bahnschrift Light" pitchFamily="34" charset="0"/>
              </a:rPr>
              <a:t>	Devlet, herkesin hayatını, beden ve ruh sağlığı içinde sürdürmesini sağlamak; insan ve madde gücünde tasarruf ve verimi artırarak, işbirliğini gerçekleştirmek </a:t>
            </a:r>
            <a:r>
              <a:rPr lang="tr-TR" sz="1800" dirty="0" smtClean="0">
                <a:solidFill>
                  <a:srgbClr val="FF0000"/>
                </a:solidFill>
                <a:latin typeface="Bahnschrift Light" pitchFamily="34" charset="0"/>
              </a:rPr>
              <a:t>amacıyla</a:t>
            </a:r>
            <a:r>
              <a:rPr lang="tr-TR" sz="1800" dirty="0" smtClean="0">
                <a:latin typeface="Bahnschrift Light" pitchFamily="34" charset="0"/>
              </a:rPr>
              <a:t> sağlık kuruluşlarını tek elden </a:t>
            </a:r>
            <a:r>
              <a:rPr lang="tr-TR" sz="1800" dirty="0" smtClean="0">
                <a:solidFill>
                  <a:srgbClr val="FF0000"/>
                </a:solidFill>
                <a:latin typeface="Bahnschrift Light" pitchFamily="34" charset="0"/>
              </a:rPr>
              <a:t>planlayıp</a:t>
            </a:r>
            <a:r>
              <a:rPr lang="tr-TR" sz="1800" dirty="0" smtClean="0">
                <a:latin typeface="Bahnschrift Light" pitchFamily="34" charset="0"/>
              </a:rPr>
              <a:t> hizmet vermesini </a:t>
            </a:r>
            <a:r>
              <a:rPr lang="tr-TR" sz="1800" dirty="0" smtClean="0">
                <a:solidFill>
                  <a:srgbClr val="FF0000"/>
                </a:solidFill>
                <a:latin typeface="Bahnschrift Light" pitchFamily="34" charset="0"/>
              </a:rPr>
              <a:t>düzenler</a:t>
            </a:r>
            <a:r>
              <a:rPr lang="tr-TR" sz="1800" dirty="0" smtClean="0">
                <a:latin typeface="Bahnschrift Light" pitchFamily="34" charset="0"/>
              </a:rPr>
              <a:t>.</a:t>
            </a:r>
          </a:p>
          <a:p>
            <a:pPr>
              <a:buNone/>
            </a:pPr>
            <a:r>
              <a:rPr lang="tr-TR" sz="1800" dirty="0" smtClean="0">
                <a:latin typeface="Bahnschrift Light" pitchFamily="34" charset="0"/>
              </a:rPr>
              <a:t>	Devlet, bu görevini </a:t>
            </a:r>
            <a:r>
              <a:rPr lang="tr-TR" sz="1800" dirty="0" smtClean="0">
                <a:solidFill>
                  <a:srgbClr val="FF0000"/>
                </a:solidFill>
                <a:latin typeface="Bahnschrift Light" pitchFamily="34" charset="0"/>
              </a:rPr>
              <a:t>kamu ve özel </a:t>
            </a:r>
            <a:r>
              <a:rPr lang="tr-TR" sz="1800" dirty="0" smtClean="0">
                <a:latin typeface="Bahnschrift Light" pitchFamily="34" charset="0"/>
              </a:rPr>
              <a:t>kesimlerdeki </a:t>
            </a:r>
            <a:r>
              <a:rPr lang="tr-TR" sz="1800" dirty="0" smtClean="0">
                <a:solidFill>
                  <a:srgbClr val="FF0000"/>
                </a:solidFill>
                <a:latin typeface="Bahnschrift Light" pitchFamily="34" charset="0"/>
              </a:rPr>
              <a:t>sağlık</a:t>
            </a:r>
            <a:r>
              <a:rPr lang="tr-TR" sz="1800" dirty="0" smtClean="0">
                <a:latin typeface="Bahnschrift Light" pitchFamily="34" charset="0"/>
              </a:rPr>
              <a:t> ve sosyal </a:t>
            </a:r>
            <a:r>
              <a:rPr lang="tr-TR" sz="1800" dirty="0" smtClean="0">
                <a:solidFill>
                  <a:srgbClr val="FF0000"/>
                </a:solidFill>
                <a:latin typeface="Bahnschrift Light" pitchFamily="34" charset="0"/>
              </a:rPr>
              <a:t>kurumlarından</a:t>
            </a:r>
            <a:r>
              <a:rPr lang="tr-TR" sz="1800" dirty="0" smtClean="0">
                <a:latin typeface="Bahnschrift Light" pitchFamily="34" charset="0"/>
              </a:rPr>
              <a:t> </a:t>
            </a:r>
            <a:r>
              <a:rPr lang="tr-TR" sz="1800" dirty="0" smtClean="0">
                <a:solidFill>
                  <a:srgbClr val="FF0000"/>
                </a:solidFill>
                <a:latin typeface="Bahnschrift Light" pitchFamily="34" charset="0"/>
              </a:rPr>
              <a:t>yararlanarak</a:t>
            </a:r>
            <a:r>
              <a:rPr lang="tr-TR" sz="1800" dirty="0" smtClean="0">
                <a:latin typeface="Bahnschrift Light" pitchFamily="34" charset="0"/>
              </a:rPr>
              <a:t>, onları </a:t>
            </a:r>
            <a:r>
              <a:rPr lang="tr-TR" sz="1800" dirty="0" smtClean="0">
                <a:solidFill>
                  <a:srgbClr val="FF0000"/>
                </a:solidFill>
                <a:latin typeface="Bahnschrift Light" pitchFamily="34" charset="0"/>
              </a:rPr>
              <a:t>denetleyerek</a:t>
            </a:r>
            <a:r>
              <a:rPr lang="tr-TR" sz="1800" dirty="0" smtClean="0">
                <a:latin typeface="Bahnschrift Light" pitchFamily="34" charset="0"/>
              </a:rPr>
              <a:t> yerine getirir.</a:t>
            </a:r>
          </a:p>
          <a:p>
            <a:pPr>
              <a:buNone/>
            </a:pPr>
            <a:r>
              <a:rPr lang="tr-TR" sz="1800" dirty="0" smtClean="0">
                <a:latin typeface="Bahnschrift Light" pitchFamily="34" charset="0"/>
              </a:rPr>
              <a:t>	Sağlık hizmetlerinin yaygın bir şekilde </a:t>
            </a:r>
            <a:r>
              <a:rPr lang="tr-TR" sz="1800" dirty="0" smtClean="0">
                <a:solidFill>
                  <a:srgbClr val="FF0000"/>
                </a:solidFill>
                <a:latin typeface="Bahnschrift Light" pitchFamily="34" charset="0"/>
              </a:rPr>
              <a:t>yerine getirilmesi </a:t>
            </a:r>
            <a:r>
              <a:rPr lang="tr-TR" sz="1800" dirty="0" smtClean="0">
                <a:latin typeface="Bahnschrift Light" pitchFamily="34" charset="0"/>
              </a:rPr>
              <a:t>için kanunla genel sağlık sigortası kurulabilir.”</a:t>
            </a:r>
          </a:p>
          <a:p>
            <a:pPr>
              <a:buNone/>
            </a:pPr>
            <a:endParaRPr lang="tr-TR" sz="1200" dirty="0" smtClean="0">
              <a:latin typeface="Bahnschrift Light" pitchFamily="34" charset="0"/>
            </a:endParaRPr>
          </a:p>
          <a:p>
            <a:pPr>
              <a:buNone/>
            </a:pPr>
            <a:r>
              <a:rPr lang="tr-TR" sz="1800" dirty="0" smtClean="0">
                <a:latin typeface="Bahnschrift Light" pitchFamily="34" charset="0"/>
              </a:rPr>
              <a:t>1982 / Md. 65 “Devlet, sosyal ve ekonomik alanlarda Anayasa ile belirlenen görevlerini, bu görevlerin amaçlarına uygun öncelikleri gözeterek malî kaynaklarının yeterliliği ölçüsünde </a:t>
            </a:r>
            <a:r>
              <a:rPr lang="tr-TR" sz="1800" dirty="0" smtClean="0">
                <a:solidFill>
                  <a:srgbClr val="FF0000"/>
                </a:solidFill>
                <a:latin typeface="Bahnschrift Light" pitchFamily="34" charset="0"/>
              </a:rPr>
              <a:t>yerine getirir</a:t>
            </a:r>
            <a:r>
              <a:rPr lang="tr-TR" sz="1800" dirty="0" smtClean="0">
                <a:latin typeface="Bahnschrift Light"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404664"/>
            <a:ext cx="8153400" cy="990600"/>
          </a:xfrm>
        </p:spPr>
        <p:txBody>
          <a:bodyPr>
            <a:normAutofit/>
          </a:bodyPr>
          <a:lstStyle/>
          <a:p>
            <a:r>
              <a:rPr lang="tr-TR" sz="3200" b="1" dirty="0" smtClean="0">
                <a:latin typeface="Arial" pitchFamily="34" charset="0"/>
                <a:cs typeface="Arial" pitchFamily="34" charset="0"/>
              </a:rPr>
              <a:t>SAĞLIKTA DÖNÜŞÜMÜN DAYANAKLARI</a:t>
            </a:r>
            <a:endParaRPr lang="tr-TR" sz="3200" b="1" dirty="0">
              <a:latin typeface="Arial" pitchFamily="34" charset="0"/>
              <a:cs typeface="Arial" pitchFamily="34" charset="0"/>
            </a:endParaRPr>
          </a:p>
        </p:txBody>
      </p:sp>
      <p:graphicFrame>
        <p:nvGraphicFramePr>
          <p:cNvPr id="6" name="5 İçerik Yer Tutucusu"/>
          <p:cNvGraphicFramePr>
            <a:graphicFrameLocks noGrp="1"/>
          </p:cNvGraphicFramePr>
          <p:nvPr>
            <p:ph sz="quarter" idx="1"/>
          </p:nvPr>
        </p:nvGraphicFramePr>
        <p:xfrm>
          <a:off x="467544" y="1412776"/>
          <a:ext cx="8424936" cy="47811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7 Yukarı Ok"/>
          <p:cNvSpPr/>
          <p:nvPr/>
        </p:nvSpPr>
        <p:spPr>
          <a:xfrm>
            <a:off x="1763688" y="3501008"/>
            <a:ext cx="432048"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Yukarı Ok"/>
          <p:cNvSpPr/>
          <p:nvPr/>
        </p:nvSpPr>
        <p:spPr>
          <a:xfrm>
            <a:off x="4644008" y="3501008"/>
            <a:ext cx="432048"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11 Sağ Ok"/>
          <p:cNvSpPr/>
          <p:nvPr/>
        </p:nvSpPr>
        <p:spPr>
          <a:xfrm>
            <a:off x="5868144" y="3429000"/>
            <a:ext cx="64807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13 Sağ Ok"/>
          <p:cNvSpPr/>
          <p:nvPr/>
        </p:nvSpPr>
        <p:spPr>
          <a:xfrm>
            <a:off x="5868144" y="4149080"/>
            <a:ext cx="64807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14 Sağ Ok"/>
          <p:cNvSpPr/>
          <p:nvPr/>
        </p:nvSpPr>
        <p:spPr>
          <a:xfrm>
            <a:off x="3059832" y="3429000"/>
            <a:ext cx="64807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15 Sağ Ok"/>
          <p:cNvSpPr/>
          <p:nvPr/>
        </p:nvSpPr>
        <p:spPr>
          <a:xfrm>
            <a:off x="3059832" y="4149080"/>
            <a:ext cx="64807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Arial" pitchFamily="34" charset="0"/>
                <a:cs typeface="Arial" pitchFamily="34" charset="0"/>
              </a:rPr>
              <a:t>Dünya Bankası’ndan alınan “</a:t>
            </a:r>
            <a:r>
              <a:rPr lang="tr-TR" dirty="0" err="1" smtClean="0">
                <a:latin typeface="Arial" pitchFamily="34" charset="0"/>
                <a:cs typeface="Arial" pitchFamily="34" charset="0"/>
              </a:rPr>
              <a:t>Know</a:t>
            </a:r>
            <a:r>
              <a:rPr lang="tr-TR" dirty="0" smtClean="0">
                <a:latin typeface="Arial" pitchFamily="34" charset="0"/>
                <a:cs typeface="Arial" pitchFamily="34" charset="0"/>
              </a:rPr>
              <a:t>-</a:t>
            </a:r>
            <a:r>
              <a:rPr lang="tr-TR" dirty="0" err="1" smtClean="0">
                <a:latin typeface="Arial" pitchFamily="34" charset="0"/>
                <a:cs typeface="Arial" pitchFamily="34" charset="0"/>
              </a:rPr>
              <a:t>How</a:t>
            </a:r>
            <a:r>
              <a:rPr lang="tr-TR" dirty="0" smtClean="0">
                <a:latin typeface="Arial" pitchFamily="34" charset="0"/>
                <a:cs typeface="Arial" pitchFamily="34" charset="0"/>
              </a:rPr>
              <a:t>”</a:t>
            </a:r>
            <a:endParaRPr lang="tr-TR" dirty="0">
              <a:latin typeface="Arial" pitchFamily="34" charset="0"/>
              <a:cs typeface="Arial" pitchFamily="34" charset="0"/>
            </a:endParaRPr>
          </a:p>
        </p:txBody>
      </p:sp>
      <p:sp>
        <p:nvSpPr>
          <p:cNvPr id="3" name="2 İçerik Yer Tutucusu"/>
          <p:cNvSpPr>
            <a:spLocks noGrp="1"/>
          </p:cNvSpPr>
          <p:nvPr>
            <p:ph sz="quarter" idx="1"/>
          </p:nvPr>
        </p:nvSpPr>
        <p:spPr>
          <a:xfrm>
            <a:off x="612648" y="1600200"/>
            <a:ext cx="8153400" cy="4853136"/>
          </a:xfrm>
        </p:spPr>
        <p:txBody>
          <a:bodyPr>
            <a:normAutofit fontScale="85000" lnSpcReduction="20000"/>
          </a:bodyPr>
          <a:lstStyle/>
          <a:p>
            <a:r>
              <a:rPr lang="tr-TR" dirty="0" smtClean="0">
                <a:latin typeface="Bahnschrift Light" pitchFamily="34" charset="0"/>
              </a:rPr>
              <a:t>1996 - Sağlık Sektörü Reformu ve Sürdürülebilir Finansman </a:t>
            </a:r>
            <a:r>
              <a:rPr lang="tr-TR" dirty="0" err="1" smtClean="0">
                <a:latin typeface="Bahnschrift Light" pitchFamily="34" charset="0"/>
              </a:rPr>
              <a:t>Flagship</a:t>
            </a:r>
            <a:r>
              <a:rPr lang="tr-TR" dirty="0" smtClean="0">
                <a:latin typeface="Bahnschrift Light" pitchFamily="34" charset="0"/>
              </a:rPr>
              <a:t> Programı – Paul </a:t>
            </a:r>
            <a:r>
              <a:rPr lang="tr-TR" dirty="0" err="1" smtClean="0">
                <a:latin typeface="Bahnschrift Light" pitchFamily="34" charset="0"/>
              </a:rPr>
              <a:t>Shaw</a:t>
            </a:r>
            <a:r>
              <a:rPr lang="tr-TR" dirty="0" smtClean="0">
                <a:latin typeface="Bahnschrift Light" pitchFamily="34" charset="0"/>
              </a:rPr>
              <a:t> (Dünya Bankası)</a:t>
            </a:r>
          </a:p>
          <a:p>
            <a:pPr>
              <a:buNone/>
            </a:pPr>
            <a:r>
              <a:rPr lang="tr-TR" dirty="0" smtClean="0">
                <a:latin typeface="Bahnschrift Light" pitchFamily="34" charset="0"/>
              </a:rPr>
              <a:t>	(</a:t>
            </a:r>
            <a:r>
              <a:rPr lang="en-US" dirty="0" smtClean="0">
                <a:latin typeface="Bahnschrift Light" pitchFamily="34" charset="0"/>
              </a:rPr>
              <a:t>Flagship Program on Health Sector Reform and Sustainable Financing</a:t>
            </a:r>
            <a:r>
              <a:rPr lang="tr-TR" dirty="0" smtClean="0">
                <a:latin typeface="Bahnschrift Light" pitchFamily="34" charset="0"/>
              </a:rPr>
              <a:t>)</a:t>
            </a:r>
          </a:p>
          <a:p>
            <a:pPr>
              <a:buNone/>
            </a:pPr>
            <a:endParaRPr lang="tr-TR" dirty="0" smtClean="0">
              <a:latin typeface="Bahnschrift Light" pitchFamily="34" charset="0"/>
            </a:endParaRPr>
          </a:p>
          <a:p>
            <a:pPr>
              <a:buNone/>
            </a:pPr>
            <a:r>
              <a:rPr lang="tr-TR" dirty="0" err="1" smtClean="0">
                <a:latin typeface="Bahnschrift Light" pitchFamily="34" charset="0"/>
              </a:rPr>
              <a:t>Flagship</a:t>
            </a:r>
            <a:r>
              <a:rPr lang="tr-TR" dirty="0" smtClean="0">
                <a:latin typeface="Bahnschrift Light" pitchFamily="34" charset="0"/>
              </a:rPr>
              <a:t> Program; DB + </a:t>
            </a:r>
            <a:r>
              <a:rPr lang="en-US" dirty="0" smtClean="0">
                <a:latin typeface="Bahnschrift Light" pitchFamily="34" charset="0"/>
              </a:rPr>
              <a:t>Harvard School of Public Health</a:t>
            </a:r>
            <a:r>
              <a:rPr lang="tr-TR" dirty="0" smtClean="0">
                <a:latin typeface="Bahnschrift Light" pitchFamily="34" charset="0"/>
              </a:rPr>
              <a:t> (1996 – 2000)</a:t>
            </a:r>
          </a:p>
          <a:p>
            <a:pPr>
              <a:buNone/>
            </a:pPr>
            <a:r>
              <a:rPr lang="tr-TR" dirty="0" smtClean="0">
                <a:latin typeface="Bahnschrift Light" pitchFamily="34" charset="0"/>
              </a:rPr>
              <a:t>- </a:t>
            </a:r>
            <a:r>
              <a:rPr lang="tr-TR" dirty="0" err="1" smtClean="0">
                <a:latin typeface="Bahnschrift Light" pitchFamily="34" charset="0"/>
              </a:rPr>
              <a:t>SB’dan</a:t>
            </a:r>
            <a:r>
              <a:rPr lang="tr-TR" dirty="0" smtClean="0">
                <a:latin typeface="Bahnschrift Light" pitchFamily="34" charset="0"/>
              </a:rPr>
              <a:t> üst düzey katılım</a:t>
            </a:r>
          </a:p>
          <a:p>
            <a:pPr>
              <a:buFontTx/>
              <a:buChar char="-"/>
            </a:pPr>
            <a:r>
              <a:rPr lang="tr-TR" dirty="0" smtClean="0">
                <a:latin typeface="Bahnschrift Light" pitchFamily="34" charset="0"/>
              </a:rPr>
              <a:t>Kurs Eğitim Materyali – 1997</a:t>
            </a:r>
          </a:p>
          <a:p>
            <a:pPr>
              <a:buFontTx/>
              <a:buChar char="-"/>
            </a:pPr>
            <a:r>
              <a:rPr lang="tr-TR" dirty="0" smtClean="0">
                <a:latin typeface="Bahnschrift Light" pitchFamily="34" charset="0"/>
              </a:rPr>
              <a:t>Materyalin yeniden yazımı - </a:t>
            </a:r>
            <a:r>
              <a:rPr lang="tr-TR" dirty="0" err="1" smtClean="0">
                <a:latin typeface="Bahnschrift Light" pitchFamily="34" charset="0"/>
              </a:rPr>
              <a:t>Roberts</a:t>
            </a:r>
            <a:r>
              <a:rPr lang="tr-TR" dirty="0" smtClean="0">
                <a:latin typeface="Bahnschrift Light" pitchFamily="34" charset="0"/>
              </a:rPr>
              <a:t> ve ekibi, 1998</a:t>
            </a:r>
          </a:p>
          <a:p>
            <a:pPr>
              <a:buNone/>
            </a:pPr>
            <a:r>
              <a:rPr lang="tr-TR" dirty="0" smtClean="0">
                <a:latin typeface="Bahnschrift Light" pitchFamily="34" charset="0"/>
              </a:rPr>
              <a:t>- 2003; Show </a:t>
            </a:r>
            <a:r>
              <a:rPr lang="tr-TR" dirty="0" smtClean="0">
                <a:latin typeface="Bahnschrift Light" pitchFamily="34" charset="0"/>
                <a:sym typeface="Wingdings" pitchFamily="2" charset="2"/>
              </a:rPr>
              <a:t> </a:t>
            </a:r>
            <a:r>
              <a:rPr lang="en-US" dirty="0" smtClean="0">
                <a:latin typeface="Bahnschrift Light" pitchFamily="34" charset="0"/>
              </a:rPr>
              <a:t>Bill &amp; Melinda Gates </a:t>
            </a:r>
            <a:r>
              <a:rPr lang="tr-TR" dirty="0" smtClean="0">
                <a:latin typeface="Bahnschrift Light" pitchFamily="34" charset="0"/>
              </a:rPr>
              <a:t>Vakfı </a:t>
            </a:r>
            <a:r>
              <a:rPr lang="en-US" dirty="0" smtClean="0">
                <a:latin typeface="Bahnschrift Light" pitchFamily="34" charset="0"/>
              </a:rPr>
              <a:t>‘Health Finance and Policy’ </a:t>
            </a:r>
            <a:r>
              <a:rPr lang="tr-TR" dirty="0" smtClean="0">
                <a:latin typeface="Bahnschrift Light" pitchFamily="34" charset="0"/>
              </a:rPr>
              <a:t>ekibinde yer aldı.</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Katlanmış Nesne"/>
          <p:cNvSpPr/>
          <p:nvPr/>
        </p:nvSpPr>
        <p:spPr>
          <a:xfrm>
            <a:off x="611560" y="692696"/>
            <a:ext cx="3002632" cy="3866728"/>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tr-TR" sz="2800" dirty="0" err="1" smtClean="0">
                <a:solidFill>
                  <a:srgbClr val="002060"/>
                </a:solidFill>
                <a:latin typeface="Arial" pitchFamily="34" charset="0"/>
                <a:cs typeface="Arial" pitchFamily="34" charset="0"/>
              </a:rPr>
              <a:t>Flagship</a:t>
            </a:r>
            <a:r>
              <a:rPr lang="tr-TR" sz="2800" dirty="0" smtClean="0">
                <a:solidFill>
                  <a:srgbClr val="002060"/>
                </a:solidFill>
                <a:latin typeface="Arial" pitchFamily="34" charset="0"/>
                <a:cs typeface="Arial" pitchFamily="34" charset="0"/>
              </a:rPr>
              <a:t> Programı Kurs Eğitim Materyali</a:t>
            </a:r>
          </a:p>
        </p:txBody>
      </p:sp>
      <p:sp>
        <p:nvSpPr>
          <p:cNvPr id="10" name="9 Katlanmış Nesne"/>
          <p:cNvSpPr/>
          <p:nvPr/>
        </p:nvSpPr>
        <p:spPr>
          <a:xfrm>
            <a:off x="5004048" y="1642120"/>
            <a:ext cx="3002632" cy="3866728"/>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tr-TR" sz="2800" dirty="0" err="1" smtClean="0">
                <a:solidFill>
                  <a:srgbClr val="002060"/>
                </a:solidFill>
                <a:latin typeface="Arial" pitchFamily="34" charset="0"/>
                <a:cs typeface="Arial" pitchFamily="34" charset="0"/>
              </a:rPr>
              <a:t>Flagship</a:t>
            </a:r>
            <a:r>
              <a:rPr lang="tr-TR" sz="2800" dirty="0" smtClean="0">
                <a:solidFill>
                  <a:srgbClr val="002060"/>
                </a:solidFill>
                <a:latin typeface="Arial" pitchFamily="34" charset="0"/>
                <a:cs typeface="Arial" pitchFamily="34" charset="0"/>
              </a:rPr>
              <a:t> Programı Kurs Eğitim Materyali</a:t>
            </a:r>
          </a:p>
        </p:txBody>
      </p:sp>
      <p:sp>
        <p:nvSpPr>
          <p:cNvPr id="11" name="10 Katlanmış Nesne"/>
          <p:cNvSpPr/>
          <p:nvPr/>
        </p:nvSpPr>
        <p:spPr>
          <a:xfrm>
            <a:off x="5156448" y="1794520"/>
            <a:ext cx="3002632" cy="3866728"/>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tr-TR" sz="2000" dirty="0" smtClean="0">
              <a:solidFill>
                <a:srgbClr val="C00000"/>
              </a:solidFill>
              <a:latin typeface="Algerian" pitchFamily="82" charset="0"/>
            </a:endParaRPr>
          </a:p>
          <a:p>
            <a:pPr algn="r"/>
            <a:endParaRPr lang="tr-TR" sz="2000" dirty="0">
              <a:solidFill>
                <a:srgbClr val="C00000"/>
              </a:solidFill>
              <a:latin typeface="Algerian" pitchFamily="82" charset="0"/>
            </a:endParaRPr>
          </a:p>
          <a:p>
            <a:pPr algn="r"/>
            <a:r>
              <a:rPr lang="tr-TR" sz="2800" dirty="0" err="1" smtClean="0">
                <a:solidFill>
                  <a:srgbClr val="C00000"/>
                </a:solidFill>
                <a:latin typeface="Algerian" pitchFamily="82" charset="0"/>
              </a:rPr>
              <a:t>Getting</a:t>
            </a:r>
            <a:r>
              <a:rPr lang="tr-TR" sz="2800" dirty="0" smtClean="0">
                <a:solidFill>
                  <a:srgbClr val="C00000"/>
                </a:solidFill>
                <a:latin typeface="Algerian" pitchFamily="82" charset="0"/>
              </a:rPr>
              <a:t> </a:t>
            </a:r>
            <a:r>
              <a:rPr lang="tr-TR" sz="2800" dirty="0" err="1" smtClean="0">
                <a:solidFill>
                  <a:srgbClr val="C00000"/>
                </a:solidFill>
                <a:latin typeface="Algerian" pitchFamily="82" charset="0"/>
              </a:rPr>
              <a:t>Health</a:t>
            </a:r>
            <a:r>
              <a:rPr lang="tr-TR" sz="2800" dirty="0" smtClean="0">
                <a:solidFill>
                  <a:srgbClr val="C00000"/>
                </a:solidFill>
                <a:latin typeface="Algerian" pitchFamily="82" charset="0"/>
              </a:rPr>
              <a:t> Reform </a:t>
            </a:r>
            <a:r>
              <a:rPr lang="tr-TR" sz="2800" dirty="0" err="1" smtClean="0">
                <a:solidFill>
                  <a:srgbClr val="C00000"/>
                </a:solidFill>
                <a:latin typeface="Algerian" pitchFamily="82" charset="0"/>
              </a:rPr>
              <a:t>Right</a:t>
            </a:r>
            <a:endParaRPr lang="tr-TR" sz="2800" dirty="0" smtClean="0">
              <a:solidFill>
                <a:srgbClr val="C00000"/>
              </a:solidFill>
              <a:latin typeface="Algerian" pitchFamily="82" charset="0"/>
              <a:cs typeface="Arial" pitchFamily="34" charset="0"/>
            </a:endParaRPr>
          </a:p>
          <a:p>
            <a:pPr algn="r"/>
            <a:endParaRPr lang="tr-TR" sz="2000" dirty="0" smtClean="0">
              <a:solidFill>
                <a:srgbClr val="002060"/>
              </a:solidFill>
              <a:latin typeface="Arial" pitchFamily="34" charset="0"/>
              <a:cs typeface="Arial" pitchFamily="34" charset="0"/>
            </a:endParaRPr>
          </a:p>
          <a:p>
            <a:pPr algn="r"/>
            <a:endParaRPr lang="tr-TR" sz="2000" dirty="0">
              <a:solidFill>
                <a:srgbClr val="002060"/>
              </a:solidFill>
              <a:latin typeface="Arial" pitchFamily="34" charset="0"/>
              <a:cs typeface="Arial" pitchFamily="34" charset="0"/>
            </a:endParaRPr>
          </a:p>
          <a:p>
            <a:pPr algn="r"/>
            <a:endParaRPr lang="tr-TR" sz="2000" dirty="0">
              <a:solidFill>
                <a:srgbClr val="002060"/>
              </a:solidFill>
              <a:latin typeface="Arial" pitchFamily="34" charset="0"/>
              <a:cs typeface="Arial" pitchFamily="34" charset="0"/>
            </a:endParaRPr>
          </a:p>
          <a:p>
            <a:pPr algn="r"/>
            <a:r>
              <a:rPr lang="tr-TR" sz="2000" dirty="0" smtClean="0">
                <a:solidFill>
                  <a:srgbClr val="002060"/>
                </a:solidFill>
                <a:latin typeface="Arial" pitchFamily="34" charset="0"/>
                <a:cs typeface="Arial" pitchFamily="34" charset="0"/>
              </a:rPr>
              <a:t>Oxford </a:t>
            </a:r>
            <a:r>
              <a:rPr lang="tr-TR" sz="2000" dirty="0" err="1" smtClean="0">
                <a:solidFill>
                  <a:srgbClr val="002060"/>
                </a:solidFill>
                <a:latin typeface="Arial" pitchFamily="34" charset="0"/>
                <a:cs typeface="Arial" pitchFamily="34" charset="0"/>
              </a:rPr>
              <a:t>University</a:t>
            </a:r>
            <a:r>
              <a:rPr lang="tr-TR" sz="2000" dirty="0" smtClean="0">
                <a:solidFill>
                  <a:srgbClr val="002060"/>
                </a:solidFill>
                <a:latin typeface="Arial" pitchFamily="34" charset="0"/>
                <a:cs typeface="Arial" pitchFamily="34" charset="0"/>
              </a:rPr>
              <a:t> </a:t>
            </a:r>
            <a:r>
              <a:rPr lang="tr-TR" sz="2000" dirty="0" err="1" smtClean="0">
                <a:solidFill>
                  <a:srgbClr val="002060"/>
                </a:solidFill>
                <a:latin typeface="Arial" pitchFamily="34" charset="0"/>
                <a:cs typeface="Arial" pitchFamily="34" charset="0"/>
              </a:rPr>
              <a:t>Press</a:t>
            </a:r>
            <a:endParaRPr lang="tr-TR" sz="2000" dirty="0" smtClean="0">
              <a:solidFill>
                <a:srgbClr val="002060"/>
              </a:solidFill>
              <a:latin typeface="Arial" pitchFamily="34" charset="0"/>
              <a:cs typeface="Arial" pitchFamily="34" charset="0"/>
            </a:endParaRPr>
          </a:p>
          <a:p>
            <a:pPr algn="r"/>
            <a:r>
              <a:rPr lang="tr-TR" sz="2000" dirty="0" smtClean="0">
                <a:solidFill>
                  <a:srgbClr val="002060"/>
                </a:solidFill>
                <a:latin typeface="Arial" pitchFamily="34" charset="0"/>
                <a:cs typeface="Arial" pitchFamily="34" charset="0"/>
              </a:rPr>
              <a:t>(2002)</a:t>
            </a:r>
          </a:p>
        </p:txBody>
      </p:sp>
      <p:pic>
        <p:nvPicPr>
          <p:cNvPr id="27650" name="Picture 2"/>
          <p:cNvPicPr>
            <a:picLocks noChangeAspect="1" noChangeArrowheads="1"/>
          </p:cNvPicPr>
          <p:nvPr/>
        </p:nvPicPr>
        <p:blipFill>
          <a:blip r:embed="rId2" cstate="print"/>
          <a:srcRect/>
          <a:stretch>
            <a:fillRect/>
          </a:stretch>
        </p:blipFill>
        <p:spPr bwMode="auto">
          <a:xfrm>
            <a:off x="2555776" y="5805264"/>
            <a:ext cx="5686425" cy="619125"/>
          </a:xfrm>
          <a:prstGeom prst="rect">
            <a:avLst/>
          </a:prstGeom>
          <a:noFill/>
          <a:ln w="9525">
            <a:noFill/>
            <a:miter lim="800000"/>
            <a:headEnd/>
            <a:tailEnd/>
          </a:ln>
        </p:spPr>
      </p:pic>
      <p:sp>
        <p:nvSpPr>
          <p:cNvPr id="16" name="15 Şeritli Sağ Ok"/>
          <p:cNvSpPr/>
          <p:nvPr/>
        </p:nvSpPr>
        <p:spPr>
          <a:xfrm>
            <a:off x="3779912" y="2996952"/>
            <a:ext cx="1080120" cy="864096"/>
          </a:xfrm>
          <a:prstGeom prst="striped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rgbClr val="C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Katlanmış Nesne"/>
          <p:cNvSpPr/>
          <p:nvPr/>
        </p:nvSpPr>
        <p:spPr>
          <a:xfrm>
            <a:off x="827584" y="692696"/>
            <a:ext cx="3002632" cy="3866728"/>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tr-TR" sz="2800" dirty="0" err="1" smtClean="0">
                <a:solidFill>
                  <a:srgbClr val="002060"/>
                </a:solidFill>
                <a:latin typeface="Arial" pitchFamily="34" charset="0"/>
                <a:cs typeface="Arial" pitchFamily="34" charset="0"/>
              </a:rPr>
              <a:t>Flagship</a:t>
            </a:r>
            <a:r>
              <a:rPr lang="tr-TR" sz="2800" dirty="0" smtClean="0">
                <a:solidFill>
                  <a:srgbClr val="002060"/>
                </a:solidFill>
                <a:latin typeface="Arial" pitchFamily="34" charset="0"/>
                <a:cs typeface="Arial" pitchFamily="34" charset="0"/>
              </a:rPr>
              <a:t> Programı Kurs Eğitim Materyali</a:t>
            </a:r>
          </a:p>
        </p:txBody>
      </p:sp>
      <p:sp>
        <p:nvSpPr>
          <p:cNvPr id="5" name="4 Katlanmış Nesne"/>
          <p:cNvSpPr/>
          <p:nvPr/>
        </p:nvSpPr>
        <p:spPr>
          <a:xfrm>
            <a:off x="979984" y="845096"/>
            <a:ext cx="3002632" cy="3866728"/>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tr-TR" sz="2000" dirty="0" smtClean="0">
              <a:solidFill>
                <a:srgbClr val="C00000"/>
              </a:solidFill>
              <a:latin typeface="Algerian" pitchFamily="82" charset="0"/>
            </a:endParaRPr>
          </a:p>
          <a:p>
            <a:pPr algn="r"/>
            <a:endParaRPr lang="tr-TR" sz="2000" dirty="0">
              <a:solidFill>
                <a:srgbClr val="C00000"/>
              </a:solidFill>
              <a:latin typeface="Algerian" pitchFamily="82" charset="0"/>
            </a:endParaRPr>
          </a:p>
          <a:p>
            <a:pPr algn="r"/>
            <a:r>
              <a:rPr lang="tr-TR" sz="2800" dirty="0" err="1" smtClean="0">
                <a:solidFill>
                  <a:srgbClr val="C00000"/>
                </a:solidFill>
                <a:latin typeface="Algerian" pitchFamily="82" charset="0"/>
              </a:rPr>
              <a:t>Getting</a:t>
            </a:r>
            <a:r>
              <a:rPr lang="tr-TR" sz="2800" dirty="0" smtClean="0">
                <a:solidFill>
                  <a:srgbClr val="C00000"/>
                </a:solidFill>
                <a:latin typeface="Algerian" pitchFamily="82" charset="0"/>
              </a:rPr>
              <a:t> </a:t>
            </a:r>
            <a:r>
              <a:rPr lang="tr-TR" sz="2800" dirty="0" err="1" smtClean="0">
                <a:solidFill>
                  <a:srgbClr val="C00000"/>
                </a:solidFill>
                <a:latin typeface="Algerian" pitchFamily="82" charset="0"/>
              </a:rPr>
              <a:t>Health</a:t>
            </a:r>
            <a:r>
              <a:rPr lang="tr-TR" sz="2800" dirty="0" smtClean="0">
                <a:solidFill>
                  <a:srgbClr val="C00000"/>
                </a:solidFill>
                <a:latin typeface="Algerian" pitchFamily="82" charset="0"/>
              </a:rPr>
              <a:t> Reform </a:t>
            </a:r>
            <a:r>
              <a:rPr lang="tr-TR" sz="2800" dirty="0" err="1" smtClean="0">
                <a:solidFill>
                  <a:srgbClr val="C00000"/>
                </a:solidFill>
                <a:latin typeface="Algerian" pitchFamily="82" charset="0"/>
              </a:rPr>
              <a:t>Right</a:t>
            </a:r>
            <a:endParaRPr lang="tr-TR" sz="2800" dirty="0" smtClean="0">
              <a:solidFill>
                <a:srgbClr val="C00000"/>
              </a:solidFill>
              <a:latin typeface="Algerian" pitchFamily="82" charset="0"/>
              <a:cs typeface="Arial" pitchFamily="34" charset="0"/>
            </a:endParaRPr>
          </a:p>
          <a:p>
            <a:pPr algn="r"/>
            <a:endParaRPr lang="tr-TR" sz="2000" dirty="0" smtClean="0">
              <a:solidFill>
                <a:srgbClr val="002060"/>
              </a:solidFill>
              <a:latin typeface="Arial" pitchFamily="34" charset="0"/>
              <a:cs typeface="Arial" pitchFamily="34" charset="0"/>
            </a:endParaRPr>
          </a:p>
          <a:p>
            <a:pPr algn="r"/>
            <a:endParaRPr lang="tr-TR" sz="2000" dirty="0">
              <a:solidFill>
                <a:srgbClr val="002060"/>
              </a:solidFill>
              <a:latin typeface="Arial" pitchFamily="34" charset="0"/>
              <a:cs typeface="Arial" pitchFamily="34" charset="0"/>
            </a:endParaRPr>
          </a:p>
          <a:p>
            <a:pPr algn="r"/>
            <a:endParaRPr lang="tr-TR" sz="2000" dirty="0">
              <a:solidFill>
                <a:srgbClr val="002060"/>
              </a:solidFill>
              <a:latin typeface="Arial" pitchFamily="34" charset="0"/>
              <a:cs typeface="Arial" pitchFamily="34" charset="0"/>
            </a:endParaRPr>
          </a:p>
          <a:p>
            <a:pPr algn="r"/>
            <a:r>
              <a:rPr lang="tr-TR" sz="2000" dirty="0" smtClean="0">
                <a:solidFill>
                  <a:srgbClr val="002060"/>
                </a:solidFill>
                <a:latin typeface="Arial" pitchFamily="34" charset="0"/>
                <a:cs typeface="Arial" pitchFamily="34" charset="0"/>
              </a:rPr>
              <a:t>Oxford </a:t>
            </a:r>
            <a:r>
              <a:rPr lang="tr-TR" sz="2000" dirty="0" err="1" smtClean="0">
                <a:solidFill>
                  <a:srgbClr val="002060"/>
                </a:solidFill>
                <a:latin typeface="Arial" pitchFamily="34" charset="0"/>
                <a:cs typeface="Arial" pitchFamily="34" charset="0"/>
              </a:rPr>
              <a:t>University</a:t>
            </a:r>
            <a:r>
              <a:rPr lang="tr-TR" sz="2000" dirty="0" smtClean="0">
                <a:solidFill>
                  <a:srgbClr val="002060"/>
                </a:solidFill>
                <a:latin typeface="Arial" pitchFamily="34" charset="0"/>
                <a:cs typeface="Arial" pitchFamily="34" charset="0"/>
              </a:rPr>
              <a:t> </a:t>
            </a:r>
            <a:r>
              <a:rPr lang="tr-TR" sz="2000" dirty="0" err="1" smtClean="0">
                <a:solidFill>
                  <a:srgbClr val="002060"/>
                </a:solidFill>
                <a:latin typeface="Arial" pitchFamily="34" charset="0"/>
                <a:cs typeface="Arial" pitchFamily="34" charset="0"/>
              </a:rPr>
              <a:t>Press</a:t>
            </a:r>
            <a:endParaRPr lang="tr-TR" sz="2000" dirty="0" smtClean="0">
              <a:solidFill>
                <a:srgbClr val="002060"/>
              </a:solidFill>
              <a:latin typeface="Arial" pitchFamily="34" charset="0"/>
              <a:cs typeface="Arial" pitchFamily="34" charset="0"/>
            </a:endParaRPr>
          </a:p>
          <a:p>
            <a:pPr algn="r"/>
            <a:r>
              <a:rPr lang="tr-TR" sz="2000" dirty="0" smtClean="0">
                <a:solidFill>
                  <a:srgbClr val="002060"/>
                </a:solidFill>
                <a:latin typeface="Arial" pitchFamily="34" charset="0"/>
                <a:cs typeface="Arial" pitchFamily="34" charset="0"/>
              </a:rPr>
              <a:t>(2004)</a:t>
            </a:r>
          </a:p>
        </p:txBody>
      </p:sp>
      <p:pic>
        <p:nvPicPr>
          <p:cNvPr id="28674" name="Picture 2"/>
          <p:cNvPicPr>
            <a:picLocks noChangeAspect="1" noChangeArrowheads="1"/>
          </p:cNvPicPr>
          <p:nvPr/>
        </p:nvPicPr>
        <p:blipFill>
          <a:blip r:embed="rId2" cstate="print"/>
          <a:srcRect/>
          <a:stretch>
            <a:fillRect/>
          </a:stretch>
        </p:blipFill>
        <p:spPr bwMode="auto">
          <a:xfrm>
            <a:off x="5292080" y="1268760"/>
            <a:ext cx="3384376" cy="4752528"/>
          </a:xfrm>
          <a:prstGeom prst="rect">
            <a:avLst/>
          </a:prstGeom>
          <a:noFill/>
          <a:ln w="9525">
            <a:noFill/>
            <a:miter lim="800000"/>
            <a:headEnd/>
            <a:tailEnd/>
          </a:ln>
        </p:spPr>
      </p:pic>
      <p:sp>
        <p:nvSpPr>
          <p:cNvPr id="7" name="6 Şeritli Sağ Ok"/>
          <p:cNvSpPr/>
          <p:nvPr/>
        </p:nvSpPr>
        <p:spPr>
          <a:xfrm>
            <a:off x="4067944" y="2996952"/>
            <a:ext cx="1080120" cy="864096"/>
          </a:xfrm>
          <a:prstGeom prst="striped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rgbClr val="C00000"/>
              </a:solidFill>
            </a:endParaRPr>
          </a:p>
        </p:txBody>
      </p:sp>
      <p:sp>
        <p:nvSpPr>
          <p:cNvPr id="8" name="7 Metin kutusu"/>
          <p:cNvSpPr txBox="1"/>
          <p:nvPr/>
        </p:nvSpPr>
        <p:spPr>
          <a:xfrm>
            <a:off x="6156176" y="404664"/>
            <a:ext cx="1454244" cy="646331"/>
          </a:xfrm>
          <a:prstGeom prst="rect">
            <a:avLst/>
          </a:prstGeom>
          <a:noFill/>
        </p:spPr>
        <p:txBody>
          <a:bodyPr wrap="none" rtlCol="0">
            <a:spAutoFit/>
          </a:bodyPr>
          <a:lstStyle/>
          <a:p>
            <a:r>
              <a:rPr lang="tr-TR" sz="3600" dirty="0" smtClean="0"/>
              <a:t>(2009)</a:t>
            </a:r>
            <a:endParaRPr lang="tr-TR"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611560" y="1268760"/>
            <a:ext cx="2952328" cy="4145821"/>
          </a:xfrm>
          <a:prstGeom prst="rect">
            <a:avLst/>
          </a:prstGeom>
          <a:noFill/>
          <a:ln w="9525">
            <a:noFill/>
            <a:miter lim="800000"/>
            <a:headEnd/>
            <a:tailEnd/>
          </a:ln>
        </p:spPr>
      </p:pic>
      <p:sp>
        <p:nvSpPr>
          <p:cNvPr id="5" name="1 Başlık"/>
          <p:cNvSpPr>
            <a:spLocks noGrp="1"/>
          </p:cNvSpPr>
          <p:nvPr>
            <p:ph type="title"/>
          </p:nvPr>
        </p:nvSpPr>
        <p:spPr>
          <a:xfrm>
            <a:off x="3707904" y="228600"/>
            <a:ext cx="5058144" cy="990600"/>
          </a:xfrm>
        </p:spPr>
        <p:txBody>
          <a:bodyPr/>
          <a:lstStyle/>
          <a:p>
            <a:pPr algn="r"/>
            <a:r>
              <a:rPr lang="tr-TR" dirty="0" smtClean="0"/>
              <a:t>Önsöz’den</a:t>
            </a:r>
            <a:endParaRPr lang="tr-TR" dirty="0"/>
          </a:p>
        </p:txBody>
      </p:sp>
      <p:sp>
        <p:nvSpPr>
          <p:cNvPr id="6" name="2 İçerik Yer Tutucusu"/>
          <p:cNvSpPr>
            <a:spLocks noGrp="1"/>
          </p:cNvSpPr>
          <p:nvPr>
            <p:ph sz="quarter" idx="1"/>
          </p:nvPr>
        </p:nvSpPr>
        <p:spPr>
          <a:xfrm>
            <a:off x="3491880" y="1600200"/>
            <a:ext cx="5274168" cy="4495800"/>
          </a:xfrm>
        </p:spPr>
        <p:txBody>
          <a:bodyPr>
            <a:normAutofit/>
          </a:bodyPr>
          <a:lstStyle/>
          <a:p>
            <a:pPr>
              <a:buNone/>
            </a:pPr>
            <a:r>
              <a:rPr lang="tr-TR" sz="3000" b="1" dirty="0" smtClean="0">
                <a:latin typeface="Bahnschrift Light" pitchFamily="34" charset="0"/>
              </a:rPr>
              <a:t> “</a:t>
            </a:r>
            <a:r>
              <a:rPr lang="tr-TR" sz="2800" dirty="0" smtClean="0">
                <a:latin typeface="Bahnschrift Light" pitchFamily="34" charset="0"/>
              </a:rPr>
              <a:t>Sağlık Bakanlığımız tarafından uygulanmakta olan SDP kapsamında yapılacak çalışmalarda kaynak olarak kullanılması açısından bu kitabın faydalı olacağına inanıyoruz.</a:t>
            </a:r>
            <a:r>
              <a:rPr lang="tr-TR" sz="3000" b="1" dirty="0" smtClean="0">
                <a:latin typeface="Bahnschrift Light" pitchFamily="34" charset="0"/>
              </a:rPr>
              <a:t>”</a:t>
            </a:r>
          </a:p>
          <a:p>
            <a:pPr algn="r">
              <a:buNone/>
            </a:pPr>
            <a:r>
              <a:rPr lang="tr-TR" sz="2800" dirty="0" smtClean="0">
                <a:latin typeface="Bahnschrift Light" pitchFamily="34" charset="0"/>
              </a:rPr>
              <a:t>Prof. Dr. Recep </a:t>
            </a:r>
            <a:r>
              <a:rPr lang="tr-TR" sz="2800" dirty="0" err="1" smtClean="0">
                <a:latin typeface="Bahnschrift Light" pitchFamily="34" charset="0"/>
              </a:rPr>
              <a:t>Akdağ</a:t>
            </a:r>
            <a:endParaRPr lang="tr-TR" sz="2800" dirty="0" smtClean="0">
              <a:latin typeface="Bahnschrift Light" pitchFamily="34" charset="0"/>
            </a:endParaRPr>
          </a:p>
          <a:p>
            <a:pPr algn="r">
              <a:buNone/>
            </a:pPr>
            <a:r>
              <a:rPr lang="tr-TR" sz="2800" dirty="0" smtClean="0">
                <a:latin typeface="Bahnschrift Light" pitchFamily="34" charset="0"/>
              </a:rPr>
              <a:t>Sağlık Bakanı</a:t>
            </a:r>
            <a:endParaRPr lang="tr-TR" sz="2800" dirty="0">
              <a:latin typeface="Bahnschrift Light"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Bahnschrift Light" pitchFamily="34" charset="0"/>
                <a:cs typeface="Arial" pitchFamily="34" charset="0"/>
              </a:rPr>
              <a:t>Sağlık Reformunun Doğru Yapılması </a:t>
            </a:r>
            <a:endParaRPr lang="tr-TR" sz="3600" dirty="0">
              <a:latin typeface="Bahnschrift Light" pitchFamily="34" charset="0"/>
              <a:cs typeface="Arial" pitchFamily="34" charset="0"/>
            </a:endParaRPr>
          </a:p>
        </p:txBody>
      </p:sp>
      <p:sp>
        <p:nvSpPr>
          <p:cNvPr id="3" name="2 İçerik Yer Tutucusu"/>
          <p:cNvSpPr>
            <a:spLocks noGrp="1"/>
          </p:cNvSpPr>
          <p:nvPr>
            <p:ph sz="quarter" idx="1"/>
          </p:nvPr>
        </p:nvSpPr>
        <p:spPr/>
        <p:txBody>
          <a:bodyPr>
            <a:normAutofit fontScale="92500" lnSpcReduction="20000"/>
          </a:bodyPr>
          <a:lstStyle/>
          <a:p>
            <a:pPr>
              <a:buNone/>
            </a:pPr>
            <a:r>
              <a:rPr lang="tr-TR" dirty="0" smtClean="0">
                <a:latin typeface="Bahnschrift Light" pitchFamily="34" charset="0"/>
              </a:rPr>
              <a:t>	</a:t>
            </a:r>
            <a:r>
              <a:rPr lang="tr-TR" b="1" dirty="0" smtClean="0">
                <a:latin typeface="Bahnschrift Light" pitchFamily="34" charset="0"/>
              </a:rPr>
              <a:t>Bölümler</a:t>
            </a:r>
            <a:r>
              <a:rPr lang="tr-TR" dirty="0" smtClean="0">
                <a:latin typeface="Bahnschrift Light" pitchFamily="34" charset="0"/>
              </a:rPr>
              <a:t>:</a:t>
            </a:r>
          </a:p>
          <a:p>
            <a:r>
              <a:rPr lang="tr-TR" dirty="0" smtClean="0">
                <a:latin typeface="Bahnschrift Light" pitchFamily="34" charset="0"/>
              </a:rPr>
              <a:t>I. SAĞLIK SİSTEMİNİN ANALİZİ </a:t>
            </a:r>
          </a:p>
          <a:p>
            <a:pPr>
              <a:buNone/>
            </a:pPr>
            <a:r>
              <a:rPr lang="tr-TR" dirty="0" smtClean="0">
                <a:latin typeface="Bahnschrift Light" pitchFamily="34" charset="0"/>
              </a:rPr>
              <a:t>	(Sağlık reformu döngüsü, Sağlık sektörünün performansının değerlendirilmesi, Siyasi analiz ve stratejiler, Sağlık sistemlerinin değerlendirilmesi için hedefler, Sağlık sistemi performansının değerlendirilmesi, Teşhisten sağlık sektörü reformuna)</a:t>
            </a:r>
          </a:p>
          <a:p>
            <a:pPr>
              <a:buNone/>
            </a:pPr>
            <a:endParaRPr lang="tr-TR" dirty="0" smtClean="0">
              <a:latin typeface="Bahnschrift Light" pitchFamily="34" charset="0"/>
            </a:endParaRPr>
          </a:p>
          <a:p>
            <a:r>
              <a:rPr lang="tr-TR" dirty="0" smtClean="0">
                <a:latin typeface="Bahnschrift Light" pitchFamily="34" charset="0"/>
              </a:rPr>
              <a:t>II. KONTROL DÜĞMELERİ </a:t>
            </a:r>
          </a:p>
          <a:p>
            <a:pPr>
              <a:buNone/>
            </a:pPr>
            <a:r>
              <a:rPr lang="tr-TR" dirty="0" smtClean="0">
                <a:latin typeface="Bahnschrift Light" pitchFamily="34" charset="0"/>
              </a:rPr>
              <a:t>	(Finansman, Ödeme, Organizasyon, Düzenleme,  Davranış, Sonuçlar)</a:t>
            </a:r>
          </a:p>
          <a:p>
            <a:endParaRPr lang="tr-TR" dirty="0">
              <a:latin typeface="Bahnschrift Light"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Ortalam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416</TotalTime>
  <Words>1104</Words>
  <Application>Microsoft Office PowerPoint</Application>
  <PresentationFormat>Ekran Gösterisi (4:3)</PresentationFormat>
  <Paragraphs>129</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Ortalama</vt:lpstr>
      <vt:lpstr>Slayt 1</vt:lpstr>
      <vt:lpstr>Slayt 2</vt:lpstr>
      <vt:lpstr>1961 &gt; 1982 Anayasa Değişikliği </vt:lpstr>
      <vt:lpstr>SAĞLIKTA DÖNÜŞÜMÜN DAYANAKLARI</vt:lpstr>
      <vt:lpstr>Dünya Bankası’ndan alınan “Know-How”</vt:lpstr>
      <vt:lpstr>Slayt 6</vt:lpstr>
      <vt:lpstr>Slayt 7</vt:lpstr>
      <vt:lpstr>Önsöz’den</vt:lpstr>
      <vt:lpstr>Sağlık Reformunun Doğru Yapılması </vt:lpstr>
      <vt:lpstr>Sağlık Reformunun Doğru Yapılması </vt:lpstr>
      <vt:lpstr>I.4-Siyasi analiz ve stratejiler</vt:lpstr>
      <vt:lpstr>I.4-Siyasi analiz ve stratejiler</vt:lpstr>
      <vt:lpstr>I.4-Siyasi analiz ve stratejiler</vt:lpstr>
      <vt:lpstr>I.4-Siyasi analiz ve stratejiler</vt:lpstr>
      <vt:lpstr>I.4-Siyasi analiz ve stratejiler</vt:lpstr>
      <vt:lpstr>I.4-Siyasi analiz ve stratejiler</vt:lpstr>
      <vt:lpstr>I.4-Siyasi analiz ve stratejiler</vt:lpstr>
      <vt:lpstr>I.4-Siyasi analiz ve stratejiler</vt:lpstr>
      <vt:lpstr>I.4-Siyasi analiz ve stratejiler</vt:lpstr>
      <vt:lpstr>I.4-Siyasi analiz ve stratejiler</vt:lpstr>
      <vt:lpstr>I.4-Siyasi analiz ve stratejiler</vt:lpstr>
      <vt:lpstr>I.4-Siyasi analiz ve stratejiler</vt:lpstr>
      <vt:lpstr>I.4-Siyasi analiz ve stratejiler</vt:lpstr>
      <vt:lpstr>Sonuç</vt:lpstr>
      <vt:lpstr>Slayt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Windows Kullanıcısı</dc:creator>
  <cp:lastModifiedBy>Windows Kullanıcısı</cp:lastModifiedBy>
  <cp:revision>22</cp:revision>
  <dcterms:created xsi:type="dcterms:W3CDTF">2024-11-01T16:27:34Z</dcterms:created>
  <dcterms:modified xsi:type="dcterms:W3CDTF">2024-11-01T23:25:17Z</dcterms:modified>
</cp:coreProperties>
</file>