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 snapToObjects="1">
      <p:cViewPr>
        <p:scale>
          <a:sx n="91" d="100"/>
          <a:sy n="91" d="100"/>
        </p:scale>
        <p:origin x="-10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AFB7EE00-31D9-3240-B7A8-EFAF5237B7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0770459A-AF3B-6240-B6EE-CA0292BC74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63EEF271-0E39-784C-BA7A-BA082B3B8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65A9-E97F-194A-A76E-5DB4F2DB5964}" type="datetimeFigureOut">
              <a:rPr lang="tr-TR" smtClean="0"/>
              <a:t>26.5.2021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AB9750BE-D6B2-4A4B-828D-3595CE4E2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122E75B1-EC2B-8A44-91F2-8E4CD8963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ADD8-ED5E-5E4C-AF94-647403CAF8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441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E83C8B94-5F18-4B43-8C9A-20323052A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26E86202-E80D-6040-9035-3F2D8B12B8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FA0E4DAC-BE7C-244B-9562-0BB82F28F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65A9-E97F-194A-A76E-5DB4F2DB5964}" type="datetimeFigureOut">
              <a:rPr lang="tr-TR" smtClean="0"/>
              <a:t>26.5.2021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2EC0310E-3911-BD4F-870C-BB17E0443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8D8A9A9B-2CA8-8449-A011-F95FE3363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ADD8-ED5E-5E4C-AF94-647403CAF8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5698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xmlns="" id="{568CE13F-EF3B-8343-A693-3EA5DE0B77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AC7D6159-9400-DA46-8D2F-95026181D6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CD00ACF3-EBC6-E049-8ADB-FD1FC7BA8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65A9-E97F-194A-A76E-5DB4F2DB5964}" type="datetimeFigureOut">
              <a:rPr lang="tr-TR" smtClean="0"/>
              <a:t>26.5.2021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7CC887CD-14C5-E847-A26C-BAC74FC3D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B0293180-76AB-3841-B816-82C15AA5F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ADD8-ED5E-5E4C-AF94-647403CAF8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2771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F0E4DA99-6C87-FD4B-ADAB-3B26CABED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C10D083F-B8CE-4C4D-B4D5-5A3A3C78E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77150BFD-58E0-7A46-861F-5EEDCC42C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65A9-E97F-194A-A76E-5DB4F2DB5964}" type="datetimeFigureOut">
              <a:rPr lang="tr-TR" smtClean="0"/>
              <a:t>26.5.2021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57EB4114-2675-EA48-9408-C83AC3FB8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6CB6458D-7557-8A4D-B754-6AAA19357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ADD8-ED5E-5E4C-AF94-647403CAF8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1754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7B983411-F677-2241-A088-5862AAAEC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E2427685-4A12-8B4F-B7F4-0660F85889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BF5D7039-C1F8-134F-A1BC-F3B00C76D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65A9-E97F-194A-A76E-5DB4F2DB5964}" type="datetimeFigureOut">
              <a:rPr lang="tr-TR" smtClean="0"/>
              <a:t>26.5.2021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B184E7D1-54B6-554D-B41F-CED4BB2EE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ED9637C4-54FB-D549-B48D-3FC0BC9D7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ADD8-ED5E-5E4C-AF94-647403CAF8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7349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C10C5EFD-38D5-A246-8AFD-B06A17694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D57103C-BBE7-EE45-B9BB-8BA804C23E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5F7866FB-0C3C-1D4D-9C5E-280E4C3D7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B865B398-0321-1F46-B1B3-09BB34A0A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65A9-E97F-194A-A76E-5DB4F2DB5964}" type="datetimeFigureOut">
              <a:rPr lang="tr-TR" smtClean="0"/>
              <a:t>26.5.2021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BDF83A2F-F2D4-864B-A69D-E029DBC5F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0FDA6D40-0F92-0B47-A9F8-B104ECA2A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ADD8-ED5E-5E4C-AF94-647403CAF8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9120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39173402-F7EE-D340-9F51-D013918C4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F643F864-D3D8-9641-9260-056AECC19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BF57BFE3-0FB6-E241-9981-DA22F3875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xmlns="" id="{D4AF87BE-E5B4-3F41-9BA5-C7CC806D1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xmlns="" id="{6517FA42-8EEE-AD49-BCB5-9EA5FA39AE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xmlns="" id="{175ECFA6-36A1-684A-99E9-F70436241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65A9-E97F-194A-A76E-5DB4F2DB5964}" type="datetimeFigureOut">
              <a:rPr lang="tr-TR" smtClean="0"/>
              <a:t>26.5.2021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xmlns="" id="{18D26969-E1D3-224B-955C-87A9DBA3A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xmlns="" id="{D3D21C80-3938-E346-B97A-524A4552D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ADD8-ED5E-5E4C-AF94-647403CAF8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4826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35942AEB-80FC-9E4F-9C71-3FF12CC09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xmlns="" id="{CC78B06D-FB8E-394A-A024-60643B511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65A9-E97F-194A-A76E-5DB4F2DB5964}" type="datetimeFigureOut">
              <a:rPr lang="tr-TR" smtClean="0"/>
              <a:t>26.5.2021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xmlns="" id="{05F84D5F-EC3E-3345-8D05-97E4560C2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xmlns="" id="{EC4F8097-DA12-444C-94ED-D272DA932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ADD8-ED5E-5E4C-AF94-647403CAF8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8945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xmlns="" id="{DE23BBF4-F2DB-0C4F-B5A4-47094B293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65A9-E97F-194A-A76E-5DB4F2DB5964}" type="datetimeFigureOut">
              <a:rPr lang="tr-TR" smtClean="0"/>
              <a:t>26.5.2021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xmlns="" id="{44FF24CF-AA43-5E4E-B382-0FCD1D76B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xmlns="" id="{2C467ABB-08AB-F94F-B8B1-7E3DBB57D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ADD8-ED5E-5E4C-AF94-647403CAF8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5385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E38190B6-6B26-BC4F-A24E-8F635E090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9E170590-1B77-9147-B0F4-183AF6DEA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E2073623-07C3-1E49-9B4E-C0C6854894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8C24ADAE-49EC-FB4B-9EB3-A1A707B2C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65A9-E97F-194A-A76E-5DB4F2DB5964}" type="datetimeFigureOut">
              <a:rPr lang="tr-TR" smtClean="0"/>
              <a:t>26.5.2021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6EF1FA32-3015-5B4B-BF09-3F231A0CA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D790146E-66C8-FB49-9DC1-48E73A999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ADD8-ED5E-5E4C-AF94-647403CAF8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1903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9A242023-5D53-6341-A40B-FD3CAC0A7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xmlns="" id="{26E7AADB-61DA-F14F-9F5F-6523537AF5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7AC9D639-25E1-E34F-8713-4B37936540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EF5E13A7-329E-6046-BCEB-0A5CAAE6D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F65A9-E97F-194A-A76E-5DB4F2DB5964}" type="datetimeFigureOut">
              <a:rPr lang="tr-TR" smtClean="0"/>
              <a:t>26.5.2021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C2AAD74E-1E06-9B4F-B84F-C6247FD4F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025B2434-4DBC-5B46-B3A4-8D0296E06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AADD8-ED5E-5E4C-AF94-647403CAF89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835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xmlns="" id="{B734DB82-8A39-B24B-9EF8-DAF196C27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D7E4696D-695E-834F-90DE-78B1072F8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1FFC9324-EE41-8842-B240-4E096BDA1F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F65A9-E97F-194A-A76E-5DB4F2DB5964}" type="datetimeFigureOut">
              <a:rPr lang="tr-TR" smtClean="0"/>
              <a:t>26.5.2021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4DFC2515-9876-0042-B266-4FA37FC83D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12355E3F-5E2F-7F41-9EC6-3F5B1ACD62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AADD8-ED5E-5E4C-AF94-647403CAF89C}" type="slidenum">
              <a:rPr lang="tr-TR" smtClean="0"/>
              <a:t>‹#›</a:t>
            </a:fld>
            <a:endParaRPr lang="tr-TR"/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xmlns="" id="{9CDE622E-3B84-5D44-A7C6-55143E7DB601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043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3557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79ECA6DC-51E5-584A-AC67-41F2CCB107F5}"/>
              </a:ext>
            </a:extLst>
          </p:cNvPr>
          <p:cNvSpPr/>
          <p:nvPr/>
        </p:nvSpPr>
        <p:spPr>
          <a:xfrm>
            <a:off x="707571" y="1327841"/>
            <a:ext cx="11179629" cy="534690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xmlns="" id="{D04DEFC2-E604-0240-BECE-DDE8C20E75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84416"/>
            <a:ext cx="5966361" cy="5070763"/>
          </a:xfrm>
        </p:spPr>
        <p:txBody>
          <a:bodyPr>
            <a:normAutofit/>
          </a:bodyPr>
          <a:lstStyle/>
          <a:p>
            <a:r>
              <a:rPr lang="tr-TR" dirty="0"/>
              <a:t>Sonuç olarak, </a:t>
            </a:r>
            <a:r>
              <a:rPr lang="tr-TR" dirty="0" err="1"/>
              <a:t>Favipiravirin</a:t>
            </a:r>
            <a:r>
              <a:rPr lang="tr-TR" dirty="0"/>
              <a:t> erişkinde kullanımına ilişkin kaygılar giderilmeden çocuklardaki kullanımını gündeme almak kaygıların artmasından başka bir işe yaramayacaktır. </a:t>
            </a:r>
          </a:p>
          <a:p>
            <a:r>
              <a:rPr lang="tr-TR" dirty="0"/>
              <a:t>14 aylık </a:t>
            </a:r>
            <a:r>
              <a:rPr lang="tr-TR" dirty="0" err="1"/>
              <a:t>H</a:t>
            </a:r>
            <a:r>
              <a:rPr lang="tr-TR" dirty="0" err="1" smtClean="0"/>
              <a:t>idroksiklorokin</a:t>
            </a:r>
            <a:r>
              <a:rPr lang="tr-TR" dirty="0" smtClean="0"/>
              <a:t> </a:t>
            </a:r>
            <a:r>
              <a:rPr lang="tr-TR" dirty="0"/>
              <a:t>felaketinin bir benzerinin yaşanmasından kamu sağlığı adına korktuğumuzu vurguluyoruz. </a:t>
            </a:r>
          </a:p>
        </p:txBody>
      </p:sp>
      <p:pic>
        <p:nvPicPr>
          <p:cNvPr id="17410" name="Picture 2" descr="3 yaşındaki çocuk yanlışlıkla ilaç içti ölümden döndü - B Gazete">
            <a:extLst>
              <a:ext uri="{FF2B5EF4-FFF2-40B4-BE49-F238E27FC236}">
                <a16:creationId xmlns:a16="http://schemas.microsoft.com/office/drawing/2014/main" xmlns="" id="{EB01284C-7833-1043-9588-2030DDA9DC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01" y="2992582"/>
            <a:ext cx="4148319" cy="2760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335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79ECA6DC-51E5-584A-AC67-41F2CCB107F5}"/>
              </a:ext>
            </a:extLst>
          </p:cNvPr>
          <p:cNvSpPr/>
          <p:nvPr/>
        </p:nvSpPr>
        <p:spPr>
          <a:xfrm>
            <a:off x="838199" y="1279525"/>
            <a:ext cx="11179629" cy="534690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D77D190-E08D-9847-98D8-ED07E14FD3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33934" y="2104198"/>
            <a:ext cx="2656051" cy="1595444"/>
          </a:xfrm>
        </p:spPr>
        <p:txBody>
          <a:bodyPr/>
          <a:lstStyle/>
          <a:p>
            <a:r>
              <a:rPr lang="tr-TR" dirty="0" smtClean="0"/>
              <a:t>TTB COVID-19 Pandemisi 1</a:t>
            </a:r>
            <a:r>
              <a:rPr lang="tr-TR" dirty="0"/>
              <a:t>. yıl </a:t>
            </a:r>
            <a:r>
              <a:rPr lang="tr-TR" dirty="0" smtClean="0"/>
              <a:t>Raporundan</a:t>
            </a:r>
            <a:endParaRPr lang="tr-TR" dirty="0"/>
          </a:p>
        </p:txBody>
      </p:sp>
      <p:pic>
        <p:nvPicPr>
          <p:cNvPr id="8" name="İçerik Yer Tutucusu 7" descr="tablo içeren bir resim&#10;&#10;Açıklama otomatik olarak oluşturuldu">
            <a:extLst>
              <a:ext uri="{FF2B5EF4-FFF2-40B4-BE49-F238E27FC236}">
                <a16:creationId xmlns:a16="http://schemas.microsoft.com/office/drawing/2014/main" xmlns="" id="{BE5C84E1-5D0D-BB4A-B8A5-60DD5FD74A8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857998" y="1401288"/>
            <a:ext cx="5149681" cy="4126509"/>
          </a:xfrm>
        </p:spPr>
      </p:pic>
      <p:pic>
        <p:nvPicPr>
          <p:cNvPr id="2053" name="Picture 5">
            <a:extLst>
              <a:ext uri="{FF2B5EF4-FFF2-40B4-BE49-F238E27FC236}">
                <a16:creationId xmlns:a16="http://schemas.microsoft.com/office/drawing/2014/main" xmlns="" id="{458E5A82-DE54-D54A-8095-6B5A8E94F7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36" y="1279525"/>
            <a:ext cx="305298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Resim 9" descr="tablo içeren bir resim&#10;&#10;Açıklama otomatik olarak oluşturuldu">
            <a:extLst>
              <a:ext uri="{FF2B5EF4-FFF2-40B4-BE49-F238E27FC236}">
                <a16:creationId xmlns:a16="http://schemas.microsoft.com/office/drawing/2014/main" xmlns="" id="{F0FFB880-735D-4A45-9912-E6BA8A0286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2500" y="4013200"/>
            <a:ext cx="5591333" cy="255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29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79ECA6DC-51E5-584A-AC67-41F2CCB107F5}"/>
              </a:ext>
            </a:extLst>
          </p:cNvPr>
          <p:cNvSpPr/>
          <p:nvPr/>
        </p:nvSpPr>
        <p:spPr>
          <a:xfrm>
            <a:off x="707571" y="1327841"/>
            <a:ext cx="11179629" cy="534690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D77D190-E08D-9847-98D8-ED07E14FD3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6903" y="2719449"/>
            <a:ext cx="5438899" cy="3457513"/>
          </a:xfrm>
        </p:spPr>
        <p:txBody>
          <a:bodyPr/>
          <a:lstStyle/>
          <a:p>
            <a:r>
              <a:rPr lang="tr-TR" dirty="0"/>
              <a:t>SARS-CoV-2 virüsünün neden olduğu COVID-19 hastalığı için etkili bir </a:t>
            </a:r>
            <a:r>
              <a:rPr lang="tr-TR" dirty="0" err="1"/>
              <a:t>antiviral</a:t>
            </a:r>
            <a:r>
              <a:rPr lang="tr-TR" dirty="0"/>
              <a:t> </a:t>
            </a:r>
            <a:r>
              <a:rPr lang="tr-TR" b="1" dirty="0"/>
              <a:t>henüz </a:t>
            </a:r>
            <a:r>
              <a:rPr lang="tr-TR" dirty="0"/>
              <a:t>bulunmamıştır. </a:t>
            </a:r>
          </a:p>
        </p:txBody>
      </p:sp>
      <p:pic>
        <p:nvPicPr>
          <p:cNvPr id="3077" name="Picture 5" descr="Covid ilaçları ne kadar etkili, koronavirüsü ilaçla yenmek gerçekten mümkün  mü? - BBC News Türkçe">
            <a:extLst>
              <a:ext uri="{FF2B5EF4-FFF2-40B4-BE49-F238E27FC236}">
                <a16:creationId xmlns:a16="http://schemas.microsoft.com/office/drawing/2014/main" xmlns="" id="{A9595CF7-9938-6B42-AAF1-4D69439BC4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5441" y="2838203"/>
            <a:ext cx="4501521" cy="2520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7697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79ECA6DC-51E5-584A-AC67-41F2CCB107F5}"/>
              </a:ext>
            </a:extLst>
          </p:cNvPr>
          <p:cNvSpPr/>
          <p:nvPr/>
        </p:nvSpPr>
        <p:spPr>
          <a:xfrm>
            <a:off x="707571" y="1327841"/>
            <a:ext cx="11179629" cy="534690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D77D190-E08D-9847-98D8-ED07E14FD3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6903" y="1721921"/>
            <a:ext cx="5438899" cy="4502541"/>
          </a:xfrm>
        </p:spPr>
        <p:txBody>
          <a:bodyPr>
            <a:normAutofit fontScale="92500"/>
          </a:bodyPr>
          <a:lstStyle/>
          <a:p>
            <a:r>
              <a:rPr lang="tr-TR" dirty="0"/>
              <a:t>Kanıta dayalı, uluslararası rehberler hafif olgularda herhangi bir tedavi verilmeden, risk faktörleri varsa hasta ile iyi iletişim içinde yakın izlem önermektedir. </a:t>
            </a:r>
          </a:p>
          <a:p>
            <a:r>
              <a:rPr lang="tr-TR" dirty="0"/>
              <a:t>Hastalık seyri için kan testleri alınarak, oksijen düzeyi değerlendirilerek gerekirse hastane izlemine geçilebilmektedir. </a:t>
            </a:r>
          </a:p>
          <a:p>
            <a:r>
              <a:rPr lang="tr-TR" b="1" dirty="0"/>
              <a:t>COVID-19 hastalığı %80 hafif, %15 ağır, %5 kritik olarak seyretmektedir.</a:t>
            </a:r>
          </a:p>
        </p:txBody>
      </p:sp>
      <p:pic>
        <p:nvPicPr>
          <p:cNvPr id="6148" name="Picture 4" descr="Avrupa İlaç Ajansı duyurdu: Kovid-19'a yeni ilaç umudu! - Dünyadan Haberler">
            <a:extLst>
              <a:ext uri="{FF2B5EF4-FFF2-40B4-BE49-F238E27FC236}">
                <a16:creationId xmlns:a16="http://schemas.microsoft.com/office/drawing/2014/main" xmlns="" id="{0CC15E37-7AA3-BB4D-A6B4-4C66F677B5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1799" y="2730334"/>
            <a:ext cx="4313353" cy="2423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2601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79ECA6DC-51E5-584A-AC67-41F2CCB107F5}"/>
              </a:ext>
            </a:extLst>
          </p:cNvPr>
          <p:cNvSpPr/>
          <p:nvPr/>
        </p:nvSpPr>
        <p:spPr>
          <a:xfrm>
            <a:off x="707571" y="1327841"/>
            <a:ext cx="11179629" cy="534690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D77D190-E08D-9847-98D8-ED07E14FD3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6903" y="1721921"/>
            <a:ext cx="8170224" cy="4502541"/>
          </a:xfrm>
        </p:spPr>
        <p:txBody>
          <a:bodyPr>
            <a:normAutofit fontScale="85000" lnSpcReduction="20000"/>
          </a:bodyPr>
          <a:lstStyle/>
          <a:p>
            <a:r>
              <a:rPr lang="tr-TR" dirty="0"/>
              <a:t>Ülkemizde </a:t>
            </a:r>
            <a:r>
              <a:rPr lang="tr-TR" dirty="0" err="1"/>
              <a:t>Favipiravir</a:t>
            </a:r>
            <a:r>
              <a:rPr lang="tr-TR" dirty="0"/>
              <a:t> 5 ayrı firma tarafından Sağlık Bakanlığı’nın verdiği ruhsatla üretilmektedir. </a:t>
            </a:r>
          </a:p>
          <a:p>
            <a:r>
              <a:rPr lang="tr-TR" dirty="0"/>
              <a:t>Bu ilaç için bir perakende satış fiyatı belirlenmiş (açıklanmış) değildir. </a:t>
            </a:r>
          </a:p>
          <a:p>
            <a:r>
              <a:rPr lang="tr-TR" b="1" dirty="0"/>
              <a:t>Bakanlıkla firmalar arasındaki sözleşmede satın alınma garantisi olup olmadığı, kutu başına ödenecek rakam açıklanmamıştır. </a:t>
            </a:r>
          </a:p>
          <a:p>
            <a:r>
              <a:rPr lang="tr-TR" dirty="0"/>
              <a:t>Bu ilaç tıpkı </a:t>
            </a:r>
            <a:r>
              <a:rPr lang="tr-TR" dirty="0" smtClean="0"/>
              <a:t>bakanlığın </a:t>
            </a:r>
            <a:r>
              <a:rPr lang="tr-TR" dirty="0"/>
              <a:t>Tanı-Tedavi </a:t>
            </a:r>
            <a:r>
              <a:rPr lang="tr-TR" dirty="0" smtClean="0"/>
              <a:t>Rehberi’nden </a:t>
            </a:r>
            <a:r>
              <a:rPr lang="tr-TR" dirty="0"/>
              <a:t>bütün eleştirilere karşın ancak 14 ay sonra çıkartılabilen </a:t>
            </a:r>
            <a:r>
              <a:rPr lang="tr-TR" dirty="0" err="1"/>
              <a:t>Hidroksiklorokin</a:t>
            </a:r>
            <a:r>
              <a:rPr lang="tr-TR" dirty="0"/>
              <a:t> gibi </a:t>
            </a:r>
            <a:r>
              <a:rPr lang="tr-TR" dirty="0" smtClean="0"/>
              <a:t>bakanlık </a:t>
            </a:r>
            <a:r>
              <a:rPr lang="tr-TR" dirty="0"/>
              <a:t>tarafından stoklanmıştır. </a:t>
            </a:r>
          </a:p>
          <a:p>
            <a:r>
              <a:rPr lang="tr-TR" dirty="0" err="1"/>
              <a:t>Hidroksiklorokin</a:t>
            </a:r>
            <a:r>
              <a:rPr lang="tr-TR" dirty="0"/>
              <a:t> için bir milyon kutu aldıkları söylenmiştir. </a:t>
            </a:r>
          </a:p>
          <a:p>
            <a:r>
              <a:rPr lang="tr-TR" dirty="0" err="1"/>
              <a:t>Favipiravir</a:t>
            </a:r>
            <a:r>
              <a:rPr lang="tr-TR" dirty="0"/>
              <a:t> için de buna yakın bir rakamla stok yapılmış olması muhtemeldir. </a:t>
            </a:r>
          </a:p>
          <a:p>
            <a:r>
              <a:rPr lang="tr-TR" b="1" dirty="0"/>
              <a:t>Kaç yüz bin kutu kullanıldığını bilmek olanaksızdır.</a:t>
            </a:r>
            <a:r>
              <a:rPr lang="tr-TR" b="1" dirty="0">
                <a:effectLst/>
              </a:rPr>
              <a:t> </a:t>
            </a:r>
            <a:endParaRPr lang="tr-TR" b="1" dirty="0"/>
          </a:p>
        </p:txBody>
      </p:sp>
      <p:pic>
        <p:nvPicPr>
          <p:cNvPr id="8194" name="Picture 2" descr="İlaç firmaları hükümeti tehdit etti - Gıda Hareketi">
            <a:extLst>
              <a:ext uri="{FF2B5EF4-FFF2-40B4-BE49-F238E27FC236}">
                <a16:creationId xmlns:a16="http://schemas.microsoft.com/office/drawing/2014/main" xmlns="" id="{538512E4-5E86-4C48-BECB-9A58C593A9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996" y="3200849"/>
            <a:ext cx="2485818" cy="1706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7472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79ECA6DC-51E5-584A-AC67-41F2CCB107F5}"/>
              </a:ext>
            </a:extLst>
          </p:cNvPr>
          <p:cNvSpPr/>
          <p:nvPr/>
        </p:nvSpPr>
        <p:spPr>
          <a:xfrm>
            <a:off x="707571" y="1327841"/>
            <a:ext cx="11179629" cy="534690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D77D190-E08D-9847-98D8-ED07E14FD3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6903" y="1805046"/>
            <a:ext cx="7813965" cy="4502541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Sağlık Bakanlığı yüzbinlerce kutu kullanılmış bu ilacın klinik sonuçlarına ilişkin müthiş bir veri madenine, bilgi birikimine sahiptir. </a:t>
            </a:r>
          </a:p>
          <a:p>
            <a:r>
              <a:rPr lang="tr-TR" dirty="0"/>
              <a:t>Bağımsız bilimsel kurulların değerlendirmesine açılması gereklidir. </a:t>
            </a:r>
          </a:p>
          <a:p>
            <a:r>
              <a:rPr lang="tr-TR" b="1" dirty="0"/>
              <a:t>Sonuçlara göre klinik bir başarı söz konusuysa devam edilebilir. </a:t>
            </a:r>
          </a:p>
          <a:p>
            <a:r>
              <a:rPr lang="tr-TR" dirty="0"/>
              <a:t>Tedavi başarısı yoksa sonuç 14 ay beklenilen </a:t>
            </a:r>
            <a:r>
              <a:rPr lang="tr-TR" dirty="0" err="1" smtClean="0"/>
              <a:t>Hidroksiklorokinden</a:t>
            </a:r>
            <a:r>
              <a:rPr lang="tr-TR" dirty="0" smtClean="0"/>
              <a:t> </a:t>
            </a:r>
            <a:r>
              <a:rPr lang="tr-TR" dirty="0"/>
              <a:t>farklı olmayacaktır. </a:t>
            </a:r>
          </a:p>
          <a:p>
            <a:r>
              <a:rPr lang="tr-TR" dirty="0"/>
              <a:t>İlacın etkinliğine yönelik tıbbi ve toplumsal kaygılar sürecektir.</a:t>
            </a:r>
          </a:p>
        </p:txBody>
      </p:sp>
      <p:pic>
        <p:nvPicPr>
          <p:cNvPr id="10242" name="Picture 2" descr="Yaptığı ilaçlar hayat kurtarıyor ama para kazanamıyor">
            <a:extLst>
              <a:ext uri="{FF2B5EF4-FFF2-40B4-BE49-F238E27FC236}">
                <a16:creationId xmlns:a16="http://schemas.microsoft.com/office/drawing/2014/main" xmlns="" id="{35540D35-CC72-5B46-9200-E76587E2F4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0357" y="4512623"/>
            <a:ext cx="3194608" cy="1794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573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79ECA6DC-51E5-584A-AC67-41F2CCB107F5}"/>
              </a:ext>
            </a:extLst>
          </p:cNvPr>
          <p:cNvSpPr/>
          <p:nvPr/>
        </p:nvSpPr>
        <p:spPr>
          <a:xfrm>
            <a:off x="707571" y="1327841"/>
            <a:ext cx="11179629" cy="534690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D77D190-E08D-9847-98D8-ED07E14FD3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6903" y="1805046"/>
            <a:ext cx="7813965" cy="4502541"/>
          </a:xfrm>
        </p:spPr>
        <p:txBody>
          <a:bodyPr>
            <a:normAutofit fontScale="92500"/>
          </a:bodyPr>
          <a:lstStyle/>
          <a:p>
            <a:r>
              <a:rPr lang="tr-TR" dirty="0" err="1"/>
              <a:t>Favipiravirin</a:t>
            </a:r>
            <a:r>
              <a:rPr lang="tr-TR" dirty="0"/>
              <a:t> şimdi de </a:t>
            </a:r>
            <a:r>
              <a:rPr lang="tr-TR" b="1" dirty="0"/>
              <a:t>çocuklarda kullanımı gündeme getirilmiş, </a:t>
            </a:r>
            <a:r>
              <a:rPr lang="tr-TR" b="1" dirty="0" smtClean="0"/>
              <a:t>bakanlığın </a:t>
            </a:r>
            <a:r>
              <a:rPr lang="tr-TR" b="1" dirty="0"/>
              <a:t>Tanı-Tedavi </a:t>
            </a:r>
            <a:r>
              <a:rPr lang="tr-TR" b="1" dirty="0" smtClean="0"/>
              <a:t>Rehberi’ne </a:t>
            </a:r>
            <a:r>
              <a:rPr lang="tr-TR" b="1" dirty="0"/>
              <a:t>girmiştir.</a:t>
            </a:r>
          </a:p>
          <a:p>
            <a:r>
              <a:rPr lang="tr-TR" dirty="0"/>
              <a:t>Kararın hangi kanıtlara dayandığı anlaşılamamaktadır. </a:t>
            </a:r>
          </a:p>
          <a:p>
            <a:r>
              <a:rPr lang="tr-TR" dirty="0"/>
              <a:t>Bu ilacın çocuklardaki kullanımına ilişkin veriler büyük oranda Ebola virüs </a:t>
            </a:r>
            <a:r>
              <a:rPr lang="tr-TR" dirty="0" err="1"/>
              <a:t>pandemisindeki</a:t>
            </a:r>
            <a:r>
              <a:rPr lang="tr-TR" dirty="0"/>
              <a:t> (Afrika) kullanımıyla ilişkilidir. Sayısal ve niteliksel olarak da yeterli değildir. </a:t>
            </a:r>
          </a:p>
          <a:p>
            <a:r>
              <a:rPr lang="tr-TR" b="1" dirty="0"/>
              <a:t>Bakanlık bu konudaki değerlendirmesinin hangi bilimsel veri setine dayandığını ve verdiği kararı nasıl aldığını açıklamak zorundadır. </a:t>
            </a:r>
          </a:p>
        </p:txBody>
      </p:sp>
      <p:pic>
        <p:nvPicPr>
          <p:cNvPr id="12290" name="Picture 2" descr="Çocuklara Bilinçsizce İlaç Vermek: 3 Tehlike - Ben anneyim">
            <a:extLst>
              <a:ext uri="{FF2B5EF4-FFF2-40B4-BE49-F238E27FC236}">
                <a16:creationId xmlns:a16="http://schemas.microsoft.com/office/drawing/2014/main" xmlns="" id="{335D6066-13B3-E646-BEE8-749EB36F4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2346" y="4556811"/>
            <a:ext cx="2556876" cy="1701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880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79ECA6DC-51E5-584A-AC67-41F2CCB107F5}"/>
              </a:ext>
            </a:extLst>
          </p:cNvPr>
          <p:cNvSpPr/>
          <p:nvPr/>
        </p:nvSpPr>
        <p:spPr>
          <a:xfrm>
            <a:off x="707571" y="1327841"/>
            <a:ext cx="11179629" cy="534690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xmlns="" id="{D04DEFC2-E604-0240-BECE-DDE8C20E75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7866413" cy="4351338"/>
          </a:xfrm>
        </p:spPr>
        <p:txBody>
          <a:bodyPr>
            <a:normAutofit/>
          </a:bodyPr>
          <a:lstStyle/>
          <a:p>
            <a:r>
              <a:rPr lang="tr-TR" dirty="0"/>
              <a:t>Rehber kullanım yaşını 12 yaşına çekerken, bir yandan da kullanım için ebeveynlerin vereceği “</a:t>
            </a:r>
            <a:r>
              <a:rPr lang="tr-TR" b="1" dirty="0"/>
              <a:t>onam</a:t>
            </a:r>
            <a:r>
              <a:rPr lang="tr-TR" dirty="0"/>
              <a:t>” koşulunu resmen getirmektedir. </a:t>
            </a:r>
          </a:p>
          <a:p>
            <a:r>
              <a:rPr lang="tr-TR" dirty="0"/>
              <a:t>Yetişkinlerde kullanımın bilimsel dayanakları bu denli cılız bir ilacın pediatrik yaş grubunda “kimi riskli durumlarda parantezi ile 'aile onamı' alınarak uygulanabilir kılınması” da etik tartışmalar barındıran bir öneridir. </a:t>
            </a:r>
          </a:p>
          <a:p>
            <a:r>
              <a:rPr lang="tr-TR" b="1" dirty="0" smtClean="0"/>
              <a:t>“Aileler </a:t>
            </a:r>
            <a:r>
              <a:rPr lang="tr-TR" b="1" dirty="0" err="1" smtClean="0"/>
              <a:t>Favipiravir</a:t>
            </a:r>
            <a:r>
              <a:rPr lang="tr-TR" b="1" dirty="0" smtClean="0"/>
              <a:t> </a:t>
            </a:r>
            <a:r>
              <a:rPr lang="tr-TR" b="1" dirty="0"/>
              <a:t>ile </a:t>
            </a:r>
            <a:r>
              <a:rPr lang="tr-TR" b="1" dirty="0" err="1"/>
              <a:t>sınanacak”tır</a:t>
            </a:r>
            <a:r>
              <a:rPr lang="tr-TR" b="1" dirty="0"/>
              <a:t>. </a:t>
            </a:r>
          </a:p>
        </p:txBody>
      </p:sp>
      <p:pic>
        <p:nvPicPr>
          <p:cNvPr id="14340" name="Picture 4" descr="Kelebek Hastası&quot; Çocuklara Verilen İlaç Koronavirüs Tedavisinde  Kullanılıyor - COVID-19 HUB">
            <a:extLst>
              <a:ext uri="{FF2B5EF4-FFF2-40B4-BE49-F238E27FC236}">
                <a16:creationId xmlns:a16="http://schemas.microsoft.com/office/drawing/2014/main" xmlns="" id="{FE4624D6-EC34-074D-B83C-0903C1456E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7429" y="4355755"/>
            <a:ext cx="3937000" cy="207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0098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79ECA6DC-51E5-584A-AC67-41F2CCB107F5}"/>
              </a:ext>
            </a:extLst>
          </p:cNvPr>
          <p:cNvSpPr/>
          <p:nvPr/>
        </p:nvSpPr>
        <p:spPr>
          <a:xfrm>
            <a:off x="707571" y="1327841"/>
            <a:ext cx="11179629" cy="534690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İçerik Yer Tutucusu 1">
            <a:extLst>
              <a:ext uri="{FF2B5EF4-FFF2-40B4-BE49-F238E27FC236}">
                <a16:creationId xmlns:a16="http://schemas.microsoft.com/office/drawing/2014/main" xmlns="" id="{D04DEFC2-E604-0240-BECE-DDE8C20E75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84416"/>
            <a:ext cx="7058892" cy="5070763"/>
          </a:xfrm>
        </p:spPr>
        <p:txBody>
          <a:bodyPr>
            <a:normAutofit/>
          </a:bodyPr>
          <a:lstStyle/>
          <a:p>
            <a:r>
              <a:rPr lang="tr-TR" dirty="0"/>
              <a:t>Onam sorumluluğunu aileye yüklemek, ortaya çıkması olası bir sağlık sorununda sorumluluktan kaçınmak anlamını taşıyacaktır </a:t>
            </a:r>
          </a:p>
          <a:p>
            <a:r>
              <a:rPr lang="tr-TR" b="1" dirty="0"/>
              <a:t>İnsanların ilaçla imtihanı bakımından artçı dalgalar üretecek ve tedavi uyumu sorunları yaratacaktır. </a:t>
            </a:r>
          </a:p>
          <a:p>
            <a:r>
              <a:rPr lang="tr-TR" dirty="0"/>
              <a:t>Bilimsel bilgiye dayalı bir tedavi rehberi olmaması sonucunda hastanın kendisi ve yakınları eliyle "</a:t>
            </a:r>
            <a:r>
              <a:rPr lang="tr-TR" b="1" dirty="0"/>
              <a:t>kişiselleştirilmiş- ben dedim ki</a:t>
            </a:r>
            <a:r>
              <a:rPr lang="tr-TR" dirty="0"/>
              <a:t>" doz değiştirme pratiği sahada belirgin olarak izlenmektedir.</a:t>
            </a:r>
          </a:p>
        </p:txBody>
      </p:sp>
      <p:pic>
        <p:nvPicPr>
          <p:cNvPr id="16386" name="Picture 2" descr="Çocuk Oyuncakları Doktor Seti Bebek Valizleri Tıbbi kiti Cosplay Pretend  Oyun Doktor Oyuncak Ilaç Kutusu ile Bebek Kostüm Hediye|Doctor Toys| -  AliExpress">
            <a:extLst>
              <a:ext uri="{FF2B5EF4-FFF2-40B4-BE49-F238E27FC236}">
                <a16:creationId xmlns:a16="http://schemas.microsoft.com/office/drawing/2014/main" xmlns="" id="{DB65C6AB-7465-9C4B-AA9A-9AE12927E6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4856" y="2320884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909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428</Words>
  <Application>Microsoft Office PowerPoint</Application>
  <PresentationFormat>Özel</PresentationFormat>
  <Paragraphs>29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Sebnem Korur Fincanci</dc:creator>
  <cp:lastModifiedBy>basin</cp:lastModifiedBy>
  <cp:revision>8</cp:revision>
  <dcterms:created xsi:type="dcterms:W3CDTF">2021-05-26T08:20:43Z</dcterms:created>
  <dcterms:modified xsi:type="dcterms:W3CDTF">2021-05-26T11:17:04Z</dcterms:modified>
</cp:coreProperties>
</file>