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56" r:id="rId1"/>
  </p:sldMasterIdLst>
  <p:sldIdLst>
    <p:sldId id="256" r:id="rId2"/>
    <p:sldId id="257" r:id="rId3"/>
    <p:sldId id="269" r:id="rId4"/>
    <p:sldId id="268" r:id="rId5"/>
    <p:sldId id="258" r:id="rId6"/>
    <p:sldId id="259" r:id="rId7"/>
    <p:sldId id="260" r:id="rId8"/>
    <p:sldId id="270" r:id="rId9"/>
    <p:sldId id="271" r:id="rId10"/>
    <p:sldId id="261" r:id="rId11"/>
    <p:sldId id="262" r:id="rId12"/>
    <p:sldId id="272" r:id="rId13"/>
    <p:sldId id="263" r:id="rId14"/>
    <p:sldId id="273" r:id="rId15"/>
    <p:sldId id="274" r:id="rId16"/>
    <p:sldId id="266" r:id="rId17"/>
    <p:sldId id="267" r:id="rId18"/>
    <p:sldId id="277" r:id="rId19"/>
    <p:sldId id="278" r:id="rId20"/>
    <p:sldId id="279" r:id="rId21"/>
  </p:sldIdLst>
  <p:sldSz cx="9145588"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7C80"/>
    <a:srgbClr val="FF66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87034" autoAdjust="0"/>
  </p:normalViewPr>
  <p:slideViewPr>
    <p:cSldViewPr>
      <p:cViewPr>
        <p:scale>
          <a:sx n="108" d="100"/>
          <a:sy n="108" d="100"/>
        </p:scale>
        <p:origin x="-276" y="882"/>
      </p:cViewPr>
      <p:guideLst>
        <p:guide orient="horz" pos="2160"/>
        <p:guide pos="2881"/>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8E33E0-BDE9-4A97-9A8B-337FF1C8C2EF}"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tr-TR"/>
        </a:p>
      </dgm:t>
    </dgm:pt>
    <dgm:pt modelId="{26F7360F-9CC0-444B-86C0-DCEEE54CAA2C}">
      <dgm:prSet phldrT="[Metin]" custT="1"/>
      <dgm:spPr/>
      <dgm:t>
        <a:bodyPr/>
        <a:lstStyle/>
        <a:p>
          <a:r>
            <a:rPr lang="tr-TR" sz="2400" b="1" u="sng" dirty="0" smtClean="0"/>
            <a:t>Tabip Odalarının mali işlemleri 2 ana grupta toplanmıştır.</a:t>
          </a:r>
          <a:endParaRPr lang="tr-TR" sz="2400" dirty="0"/>
        </a:p>
      </dgm:t>
    </dgm:pt>
    <dgm:pt modelId="{763BE685-4744-4428-AE9D-EFCF6660D1DB}" type="parTrans" cxnId="{B4986E6D-D1F8-4580-8F94-E07A58B08FC3}">
      <dgm:prSet/>
      <dgm:spPr/>
      <dgm:t>
        <a:bodyPr/>
        <a:lstStyle/>
        <a:p>
          <a:endParaRPr lang="tr-TR"/>
        </a:p>
      </dgm:t>
    </dgm:pt>
    <dgm:pt modelId="{F7DA8EC1-A502-4515-B85F-6FF53944AB32}" type="sibTrans" cxnId="{B4986E6D-D1F8-4580-8F94-E07A58B08FC3}">
      <dgm:prSet/>
      <dgm:spPr/>
      <dgm:t>
        <a:bodyPr/>
        <a:lstStyle/>
        <a:p>
          <a:endParaRPr lang="tr-TR"/>
        </a:p>
      </dgm:t>
    </dgm:pt>
    <dgm:pt modelId="{F6C55D57-EAFE-4661-87C5-A26D4806F257}">
      <dgm:prSet phldrT="[Metin]" custT="1"/>
      <dgm:spPr>
        <a:solidFill>
          <a:schemeClr val="accent2">
            <a:lumMod val="20000"/>
            <a:lumOff val="80000"/>
            <a:alpha val="89804"/>
          </a:schemeClr>
        </a:solidFill>
      </dgm:spPr>
      <dgm:t>
        <a:bodyPr/>
        <a:lstStyle/>
        <a:p>
          <a:r>
            <a:rPr lang="tr-TR" sz="2800" b="1" dirty="0" smtClean="0">
              <a:solidFill>
                <a:schemeClr val="accent1"/>
              </a:solidFill>
              <a:effectLst/>
            </a:rPr>
            <a:t>Bütçe Hazırlanması ve Uygulanması.</a:t>
          </a:r>
          <a:endParaRPr lang="tr-TR" sz="2800" b="1" dirty="0">
            <a:solidFill>
              <a:schemeClr val="accent1"/>
            </a:solidFill>
            <a:effectLst/>
          </a:endParaRPr>
        </a:p>
      </dgm:t>
    </dgm:pt>
    <dgm:pt modelId="{CD0AEF47-8758-4246-A2DB-94FFE83CDA94}" type="parTrans" cxnId="{EFF60F99-63D6-4F99-90B4-F9AE9ED402C0}">
      <dgm:prSet/>
      <dgm:spPr/>
      <dgm:t>
        <a:bodyPr/>
        <a:lstStyle/>
        <a:p>
          <a:endParaRPr lang="tr-TR"/>
        </a:p>
      </dgm:t>
    </dgm:pt>
    <dgm:pt modelId="{6E5F4450-2782-4251-9C8D-4D21BED8C50F}" type="sibTrans" cxnId="{EFF60F99-63D6-4F99-90B4-F9AE9ED402C0}">
      <dgm:prSet/>
      <dgm:spPr/>
      <dgm:t>
        <a:bodyPr/>
        <a:lstStyle/>
        <a:p>
          <a:endParaRPr lang="tr-TR"/>
        </a:p>
      </dgm:t>
    </dgm:pt>
    <dgm:pt modelId="{6143F6C5-4357-4A97-8715-49EFF9B9ED09}">
      <dgm:prSet phldrT="[Metin]" custT="1"/>
      <dgm:spPr>
        <a:solidFill>
          <a:schemeClr val="accent2">
            <a:lumMod val="20000"/>
            <a:lumOff val="80000"/>
            <a:alpha val="89804"/>
          </a:schemeClr>
        </a:solidFill>
      </dgm:spPr>
      <dgm:t>
        <a:bodyPr/>
        <a:lstStyle/>
        <a:p>
          <a:endParaRPr lang="tr-TR" sz="2800" dirty="0"/>
        </a:p>
      </dgm:t>
    </dgm:pt>
    <dgm:pt modelId="{F26911E9-8EDC-40FA-97FF-0BB03A3CE504}" type="sibTrans" cxnId="{61A707B2-B3DF-47A3-8C9B-3D52CD6EFBF0}">
      <dgm:prSet/>
      <dgm:spPr/>
      <dgm:t>
        <a:bodyPr/>
        <a:lstStyle/>
        <a:p>
          <a:endParaRPr lang="tr-TR"/>
        </a:p>
      </dgm:t>
    </dgm:pt>
    <dgm:pt modelId="{324C4666-590C-4138-8D07-E6987CBB3891}" type="parTrans" cxnId="{61A707B2-B3DF-47A3-8C9B-3D52CD6EFBF0}">
      <dgm:prSet/>
      <dgm:spPr/>
      <dgm:t>
        <a:bodyPr/>
        <a:lstStyle/>
        <a:p>
          <a:endParaRPr lang="tr-TR"/>
        </a:p>
      </dgm:t>
    </dgm:pt>
    <dgm:pt modelId="{0B4124A6-1E19-466C-BAA3-7A4431F450AD}">
      <dgm:prSet phldrT="[Metin]" custT="1"/>
      <dgm:spPr>
        <a:solidFill>
          <a:schemeClr val="accent2">
            <a:lumMod val="20000"/>
            <a:lumOff val="80000"/>
            <a:alpha val="89804"/>
          </a:schemeClr>
        </a:solidFill>
      </dgm:spPr>
      <dgm:t>
        <a:bodyPr/>
        <a:lstStyle/>
        <a:p>
          <a:r>
            <a:rPr lang="tr-TR" sz="2800" b="1" dirty="0" smtClean="0">
              <a:solidFill>
                <a:srgbClr val="C00000"/>
              </a:solidFill>
              <a:effectLst/>
            </a:rPr>
            <a:t>Muhasebe İşlemleri.</a:t>
          </a:r>
          <a:endParaRPr lang="tr-TR" sz="2800" dirty="0">
            <a:solidFill>
              <a:srgbClr val="C00000"/>
            </a:solidFill>
            <a:effectLst/>
          </a:endParaRPr>
        </a:p>
      </dgm:t>
    </dgm:pt>
    <dgm:pt modelId="{D6B4200A-1920-45F2-A3DE-03B7E20EA8FA}" type="sibTrans" cxnId="{4554BD2F-4639-4CBD-9100-C5615CC89A43}">
      <dgm:prSet/>
      <dgm:spPr/>
      <dgm:t>
        <a:bodyPr/>
        <a:lstStyle/>
        <a:p>
          <a:endParaRPr lang="tr-TR"/>
        </a:p>
      </dgm:t>
    </dgm:pt>
    <dgm:pt modelId="{D53BD1AD-B4FA-4949-8A2C-6BB987D1168E}" type="parTrans" cxnId="{4554BD2F-4639-4CBD-9100-C5615CC89A43}">
      <dgm:prSet/>
      <dgm:spPr/>
      <dgm:t>
        <a:bodyPr/>
        <a:lstStyle/>
        <a:p>
          <a:endParaRPr lang="tr-TR"/>
        </a:p>
      </dgm:t>
    </dgm:pt>
    <dgm:pt modelId="{D2029EF3-FA4A-4CB9-A729-FC596D968C8D}" type="pres">
      <dgm:prSet presAssocID="{F88E33E0-BDE9-4A97-9A8B-337FF1C8C2EF}" presName="Name0" presStyleCnt="0">
        <dgm:presLayoutVars>
          <dgm:dir/>
          <dgm:animLvl val="lvl"/>
          <dgm:resizeHandles/>
        </dgm:presLayoutVars>
      </dgm:prSet>
      <dgm:spPr/>
      <dgm:t>
        <a:bodyPr/>
        <a:lstStyle/>
        <a:p>
          <a:endParaRPr lang="tr-TR"/>
        </a:p>
      </dgm:t>
    </dgm:pt>
    <dgm:pt modelId="{BC823CD4-1525-4DA6-90B0-6A3F574901A7}" type="pres">
      <dgm:prSet presAssocID="{26F7360F-9CC0-444B-86C0-DCEEE54CAA2C}" presName="linNode" presStyleCnt="0"/>
      <dgm:spPr/>
    </dgm:pt>
    <dgm:pt modelId="{D9CC5A73-C9F0-4A1D-8B73-8D53DBA8050F}" type="pres">
      <dgm:prSet presAssocID="{26F7360F-9CC0-444B-86C0-DCEEE54CAA2C}" presName="parentShp" presStyleLbl="node1" presStyleIdx="0" presStyleCnt="1" custScaleY="59467" custLinFactNeighborX="-161" custLinFactNeighborY="-214">
        <dgm:presLayoutVars>
          <dgm:bulletEnabled val="1"/>
        </dgm:presLayoutVars>
      </dgm:prSet>
      <dgm:spPr/>
      <dgm:t>
        <a:bodyPr/>
        <a:lstStyle/>
        <a:p>
          <a:endParaRPr lang="tr-TR"/>
        </a:p>
      </dgm:t>
    </dgm:pt>
    <dgm:pt modelId="{A7DD75BE-3E19-4EAE-8F77-6489F7EB3C1B}" type="pres">
      <dgm:prSet presAssocID="{26F7360F-9CC0-444B-86C0-DCEEE54CAA2C}" presName="childShp" presStyleLbl="bgAccFollowNode1" presStyleIdx="0" presStyleCnt="1" custScaleX="97810" custScaleY="67678" custLinFactNeighborX="1323" custLinFactNeighborY="-15">
        <dgm:presLayoutVars>
          <dgm:bulletEnabled val="1"/>
        </dgm:presLayoutVars>
      </dgm:prSet>
      <dgm:spPr/>
      <dgm:t>
        <a:bodyPr/>
        <a:lstStyle/>
        <a:p>
          <a:endParaRPr lang="tr-TR"/>
        </a:p>
      </dgm:t>
    </dgm:pt>
  </dgm:ptLst>
  <dgm:cxnLst>
    <dgm:cxn modelId="{97290D03-0569-4973-A906-5C1395C8863B}" type="presOf" srcId="{26F7360F-9CC0-444B-86C0-DCEEE54CAA2C}" destId="{D9CC5A73-C9F0-4A1D-8B73-8D53DBA8050F}" srcOrd="0" destOrd="0" presId="urn:microsoft.com/office/officeart/2005/8/layout/vList6"/>
    <dgm:cxn modelId="{07C7DB84-361A-4197-AF39-F5676ED9BA41}" type="presOf" srcId="{F88E33E0-BDE9-4A97-9A8B-337FF1C8C2EF}" destId="{D2029EF3-FA4A-4CB9-A729-FC596D968C8D}" srcOrd="0" destOrd="0" presId="urn:microsoft.com/office/officeart/2005/8/layout/vList6"/>
    <dgm:cxn modelId="{EFF60F99-63D6-4F99-90B4-F9AE9ED402C0}" srcId="{26F7360F-9CC0-444B-86C0-DCEEE54CAA2C}" destId="{F6C55D57-EAFE-4661-87C5-A26D4806F257}" srcOrd="0" destOrd="0" parTransId="{CD0AEF47-8758-4246-A2DB-94FFE83CDA94}" sibTransId="{6E5F4450-2782-4251-9C8D-4D21BED8C50F}"/>
    <dgm:cxn modelId="{3806B540-6622-492A-B60D-DA632B6EF4A2}" type="presOf" srcId="{0B4124A6-1E19-466C-BAA3-7A4431F450AD}" destId="{A7DD75BE-3E19-4EAE-8F77-6489F7EB3C1B}" srcOrd="0" destOrd="2" presId="urn:microsoft.com/office/officeart/2005/8/layout/vList6"/>
    <dgm:cxn modelId="{4554BD2F-4639-4CBD-9100-C5615CC89A43}" srcId="{26F7360F-9CC0-444B-86C0-DCEEE54CAA2C}" destId="{0B4124A6-1E19-466C-BAA3-7A4431F450AD}" srcOrd="2" destOrd="0" parTransId="{D53BD1AD-B4FA-4949-8A2C-6BB987D1168E}" sibTransId="{D6B4200A-1920-45F2-A3DE-03B7E20EA8FA}"/>
    <dgm:cxn modelId="{217CAD6D-5421-4162-8C6E-A7C7DE013948}" type="presOf" srcId="{F6C55D57-EAFE-4661-87C5-A26D4806F257}" destId="{A7DD75BE-3E19-4EAE-8F77-6489F7EB3C1B}" srcOrd="0" destOrd="0" presId="urn:microsoft.com/office/officeart/2005/8/layout/vList6"/>
    <dgm:cxn modelId="{E22CA626-290C-4FAA-A176-D5B220949F06}" type="presOf" srcId="{6143F6C5-4357-4A97-8715-49EFF9B9ED09}" destId="{A7DD75BE-3E19-4EAE-8F77-6489F7EB3C1B}" srcOrd="0" destOrd="1" presId="urn:microsoft.com/office/officeart/2005/8/layout/vList6"/>
    <dgm:cxn modelId="{B4986E6D-D1F8-4580-8F94-E07A58B08FC3}" srcId="{F88E33E0-BDE9-4A97-9A8B-337FF1C8C2EF}" destId="{26F7360F-9CC0-444B-86C0-DCEEE54CAA2C}" srcOrd="0" destOrd="0" parTransId="{763BE685-4744-4428-AE9D-EFCF6660D1DB}" sibTransId="{F7DA8EC1-A502-4515-B85F-6FF53944AB32}"/>
    <dgm:cxn modelId="{61A707B2-B3DF-47A3-8C9B-3D52CD6EFBF0}" srcId="{26F7360F-9CC0-444B-86C0-DCEEE54CAA2C}" destId="{6143F6C5-4357-4A97-8715-49EFF9B9ED09}" srcOrd="1" destOrd="0" parTransId="{324C4666-590C-4138-8D07-E6987CBB3891}" sibTransId="{F26911E9-8EDC-40FA-97FF-0BB03A3CE504}"/>
    <dgm:cxn modelId="{1FC54460-7623-4097-B3DA-58A0B026AA88}" type="presParOf" srcId="{D2029EF3-FA4A-4CB9-A729-FC596D968C8D}" destId="{BC823CD4-1525-4DA6-90B0-6A3F574901A7}" srcOrd="0" destOrd="0" presId="urn:microsoft.com/office/officeart/2005/8/layout/vList6"/>
    <dgm:cxn modelId="{0DF072F1-E459-45E8-B6D2-2904545A5E01}" type="presParOf" srcId="{BC823CD4-1525-4DA6-90B0-6A3F574901A7}" destId="{D9CC5A73-C9F0-4A1D-8B73-8D53DBA8050F}" srcOrd="0" destOrd="0" presId="urn:microsoft.com/office/officeart/2005/8/layout/vList6"/>
    <dgm:cxn modelId="{10008D19-D010-4D62-B76B-5BE6FC3E3222}" type="presParOf" srcId="{BC823CD4-1525-4DA6-90B0-6A3F574901A7}" destId="{A7DD75BE-3E19-4EAE-8F77-6489F7EB3C1B}" srcOrd="1" destOrd="0" presId="urn:microsoft.com/office/officeart/2005/8/layout/vList6"/>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DD75BE-3E19-4EAE-8F77-6489F7EB3C1B}">
      <dsp:nvSpPr>
        <dsp:cNvPr id="0" name=""/>
        <dsp:cNvSpPr/>
      </dsp:nvSpPr>
      <dsp:spPr>
        <a:xfrm>
          <a:off x="3262876" y="656173"/>
          <a:ext cx="4649255" cy="2750433"/>
        </a:xfrm>
        <a:prstGeom prst="rightArrow">
          <a:avLst>
            <a:gd name="adj1" fmla="val 75000"/>
            <a:gd name="adj2" fmla="val 50000"/>
          </a:avLst>
        </a:prstGeom>
        <a:solidFill>
          <a:schemeClr val="accent2">
            <a:lumMod val="20000"/>
            <a:lumOff val="80000"/>
            <a:alpha val="89804"/>
          </a:schemeClr>
        </a:solidFill>
        <a:ln w="2642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t" anchorCtr="0">
          <a:noAutofit/>
        </a:bodyPr>
        <a:lstStyle/>
        <a:p>
          <a:pPr marL="285750" lvl="1" indent="-285750" algn="l" defTabSz="1244600">
            <a:lnSpc>
              <a:spcPct val="90000"/>
            </a:lnSpc>
            <a:spcBef>
              <a:spcPct val="0"/>
            </a:spcBef>
            <a:spcAft>
              <a:spcPct val="15000"/>
            </a:spcAft>
            <a:buChar char="••"/>
          </a:pPr>
          <a:r>
            <a:rPr lang="tr-TR" sz="2800" b="1" kern="1200" dirty="0" smtClean="0">
              <a:solidFill>
                <a:schemeClr val="accent1"/>
              </a:solidFill>
              <a:effectLst/>
            </a:rPr>
            <a:t>Bütçe Hazırlanması ve Uygulanması.</a:t>
          </a:r>
          <a:endParaRPr lang="tr-TR" sz="2800" b="1" kern="1200" dirty="0">
            <a:solidFill>
              <a:schemeClr val="accent1"/>
            </a:solidFill>
            <a:effectLst/>
          </a:endParaRPr>
        </a:p>
        <a:p>
          <a:pPr marL="285750" lvl="1" indent="-285750" algn="l" defTabSz="1244600">
            <a:lnSpc>
              <a:spcPct val="90000"/>
            </a:lnSpc>
            <a:spcBef>
              <a:spcPct val="0"/>
            </a:spcBef>
            <a:spcAft>
              <a:spcPct val="15000"/>
            </a:spcAft>
            <a:buChar char="••"/>
          </a:pPr>
          <a:endParaRPr lang="tr-TR" sz="2800" kern="1200" dirty="0"/>
        </a:p>
        <a:p>
          <a:pPr marL="285750" lvl="1" indent="-285750" algn="l" defTabSz="1244600">
            <a:lnSpc>
              <a:spcPct val="90000"/>
            </a:lnSpc>
            <a:spcBef>
              <a:spcPct val="0"/>
            </a:spcBef>
            <a:spcAft>
              <a:spcPct val="15000"/>
            </a:spcAft>
            <a:buChar char="••"/>
          </a:pPr>
          <a:r>
            <a:rPr lang="tr-TR" sz="2800" b="1" kern="1200" dirty="0" smtClean="0">
              <a:solidFill>
                <a:srgbClr val="C00000"/>
              </a:solidFill>
              <a:effectLst/>
            </a:rPr>
            <a:t>Muhasebe İşlemleri.</a:t>
          </a:r>
          <a:endParaRPr lang="tr-TR" sz="2800" kern="1200" dirty="0">
            <a:solidFill>
              <a:srgbClr val="C00000"/>
            </a:solidFill>
            <a:effectLst/>
          </a:endParaRPr>
        </a:p>
      </dsp:txBody>
      <dsp:txXfrm>
        <a:off x="3262876" y="999977"/>
        <a:ext cx="3617843" cy="2062825"/>
      </dsp:txXfrm>
    </dsp:sp>
    <dsp:sp modelId="{D9CC5A73-C9F0-4A1D-8B73-8D53DBA8050F}">
      <dsp:nvSpPr>
        <dsp:cNvPr id="0" name=""/>
        <dsp:cNvSpPr/>
      </dsp:nvSpPr>
      <dsp:spPr>
        <a:xfrm>
          <a:off x="44396" y="814933"/>
          <a:ext cx="3168902" cy="2416738"/>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tr-TR" sz="2400" b="1" u="sng" kern="1200" dirty="0" smtClean="0"/>
            <a:t>Tabip Odalarının mali işlemleri 2 ana grupta toplanmıştır.</a:t>
          </a:r>
          <a:endParaRPr lang="tr-TR" sz="2400" kern="1200" dirty="0"/>
        </a:p>
      </dsp:txBody>
      <dsp:txXfrm>
        <a:off x="162371" y="932908"/>
        <a:ext cx="2932952" cy="2180788"/>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919" y="1371601"/>
            <a:ext cx="7849963" cy="1927225"/>
          </a:xfrm>
        </p:spPr>
        <p:txBody>
          <a:bodyPr anchor="b">
            <a:noAutofit/>
          </a:bodyPr>
          <a:lstStyle>
            <a:lvl1pPr>
              <a:defRPr sz="5400" cap="all" baseline="0"/>
            </a:lvl1pPr>
          </a:lstStyle>
          <a:p>
            <a:r>
              <a:rPr lang="tr-TR" smtClean="0"/>
              <a:t>Asıl başlık stili için tıklatın</a:t>
            </a:r>
            <a:endParaRPr lang="en-US" dirty="0"/>
          </a:p>
        </p:txBody>
      </p:sp>
      <p:sp>
        <p:nvSpPr>
          <p:cNvPr id="3" name="Subtitle 2"/>
          <p:cNvSpPr>
            <a:spLocks noGrp="1"/>
          </p:cNvSpPr>
          <p:nvPr>
            <p:ph type="subTitle" idx="1"/>
          </p:nvPr>
        </p:nvSpPr>
        <p:spPr>
          <a:xfrm>
            <a:off x="685919" y="3505200"/>
            <a:ext cx="6401912"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82FDF4A-8ADE-42BB-8CA2-DCB2DE19B303}" type="datetimeFigureOut">
              <a:rPr lang="tr-TR" smtClean="0"/>
              <a:pPr/>
              <a:t>01.09.2022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E1C6B9-C0BA-4333-B593-77FD1C0D74D5}" type="slidenum">
              <a:rPr lang="tr-TR" smtClean="0"/>
              <a:pPr/>
              <a:t>‹#›</a:t>
            </a:fld>
            <a:endParaRPr lang="tr-TR"/>
          </a:p>
        </p:txBody>
      </p:sp>
      <p:cxnSp>
        <p:nvCxnSpPr>
          <p:cNvPr id="8" name="Straight Connector 7"/>
          <p:cNvCxnSpPr/>
          <p:nvPr/>
        </p:nvCxnSpPr>
        <p:spPr>
          <a:xfrm>
            <a:off x="685919" y="3398520"/>
            <a:ext cx="7849963"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82FDF4A-8ADE-42BB-8CA2-DCB2DE19B303}" type="datetimeFigureOut">
              <a:rPr lang="tr-TR" smtClean="0"/>
              <a:pPr/>
              <a:t>01.09.2022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E1C6B9-C0BA-4333-B593-77FD1C0D74D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0551" y="609600"/>
            <a:ext cx="2057757" cy="5867400"/>
          </a:xfrm>
        </p:spPr>
        <p:txBody>
          <a:bodyPr vert="eaVert" anchor="b"/>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80" y="609600"/>
            <a:ext cx="6020845" cy="5867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82FDF4A-8ADE-42BB-8CA2-DCB2DE19B303}" type="datetimeFigureOut">
              <a:rPr lang="tr-TR" smtClean="0"/>
              <a:pPr/>
              <a:t>01.09.2022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E1C6B9-C0BA-4333-B593-77FD1C0D74D5}"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82FDF4A-8ADE-42BB-8CA2-DCB2DE19B303}" type="datetimeFigureOut">
              <a:rPr lang="tr-TR" smtClean="0"/>
              <a:pPr/>
              <a:t>01.09.2022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E1C6B9-C0BA-4333-B593-77FD1C0D74D5}"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438" y="2362201"/>
            <a:ext cx="7773750" cy="2200275"/>
          </a:xfrm>
        </p:spPr>
        <p:txBody>
          <a:bodyPr anchor="b">
            <a:normAutofit/>
          </a:bodyPr>
          <a:lstStyle>
            <a:lvl1pPr algn="l">
              <a:defRPr sz="4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438" y="4626865"/>
            <a:ext cx="777375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82FDF4A-8ADE-42BB-8CA2-DCB2DE19B303}" type="datetimeFigureOut">
              <a:rPr lang="tr-TR" smtClean="0"/>
              <a:pPr/>
              <a:t>01.09.2022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E1C6B9-C0BA-4333-B593-77FD1C0D74D5}" type="slidenum">
              <a:rPr lang="tr-TR" smtClean="0"/>
              <a:pPr/>
              <a:t>‹#›</a:t>
            </a:fld>
            <a:endParaRPr lang="tr-TR"/>
          </a:p>
        </p:txBody>
      </p:sp>
      <p:cxnSp>
        <p:nvCxnSpPr>
          <p:cNvPr id="7" name="Straight Connector 6"/>
          <p:cNvCxnSpPr/>
          <p:nvPr/>
        </p:nvCxnSpPr>
        <p:spPr>
          <a:xfrm>
            <a:off x="731647" y="4599432"/>
            <a:ext cx="7849963"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80" y="1673352"/>
            <a:ext cx="4039301"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9007" y="1673352"/>
            <a:ext cx="4039301"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82FDF4A-8ADE-42BB-8CA2-DCB2DE19B303}" type="datetimeFigureOut">
              <a:rPr lang="tr-TR" smtClean="0"/>
              <a:pPr/>
              <a:t>01.09.2022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EE1C6B9-C0BA-4333-B593-77FD1C0D74D5}"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457279" y="1676400"/>
            <a:ext cx="3932603"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79" y="2438400"/>
            <a:ext cx="393260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755706" y="1676400"/>
            <a:ext cx="3932603"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755706" y="2438400"/>
            <a:ext cx="393260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82FDF4A-8ADE-42BB-8CA2-DCB2DE19B303}" type="datetimeFigureOut">
              <a:rPr lang="tr-TR" smtClean="0"/>
              <a:pPr/>
              <a:t>01.09.2022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EE1C6B9-C0BA-4333-B593-77FD1C0D74D5}" type="slidenum">
              <a:rPr lang="tr-TR" smtClean="0"/>
              <a:pPr/>
              <a:t>‹#›</a:t>
            </a:fld>
            <a:endParaRPr lang="tr-TR"/>
          </a:p>
        </p:txBody>
      </p:sp>
      <p:cxnSp>
        <p:nvCxnSpPr>
          <p:cNvPr id="11" name="Straight Connector 10"/>
          <p:cNvCxnSpPr/>
          <p:nvPr/>
        </p:nvCxnSpPr>
        <p:spPr>
          <a:xfrm rot="5400000">
            <a:off x="2218611"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982FDF4A-8ADE-42BB-8CA2-DCB2DE19B303}" type="datetimeFigureOut">
              <a:rPr lang="tr-TR" smtClean="0"/>
              <a:pPr/>
              <a:t>01.09.2022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EE1C6B9-C0BA-4333-B593-77FD1C0D74D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2FDF4A-8ADE-42BB-8CA2-DCB2DE19B303}" type="datetimeFigureOut">
              <a:rPr lang="tr-TR" smtClean="0"/>
              <a:pPr/>
              <a:t>01.09.2022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EE1C6B9-C0BA-4333-B593-77FD1C0D74D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79" y="792080"/>
            <a:ext cx="2140068" cy="1261872"/>
          </a:xfrm>
        </p:spPr>
        <p:txBody>
          <a:bodyPr anchor="b">
            <a:no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2972316" y="792080"/>
            <a:ext cx="5715993"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80" y="2130553"/>
            <a:ext cx="2140068"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82FDF4A-8ADE-42BB-8CA2-DCB2DE19B303}" type="datetimeFigureOut">
              <a:rPr lang="tr-TR" smtClean="0"/>
              <a:pPr/>
              <a:t>01.09.2022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EE1C6B9-C0BA-4333-B593-77FD1C0D74D5}" type="slidenum">
              <a:rPr lang="tr-TR" smtClean="0"/>
              <a:pPr/>
              <a:t>‹#›</a:t>
            </a:fld>
            <a:endParaRPr lang="tr-TR"/>
          </a:p>
        </p:txBody>
      </p:sp>
      <p:cxnSp>
        <p:nvCxnSpPr>
          <p:cNvPr id="9" name="Straight Connector 8"/>
          <p:cNvCxnSpPr/>
          <p:nvPr/>
        </p:nvCxnSpPr>
        <p:spPr>
          <a:xfrm rot="5400000">
            <a:off x="-12634"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57279" y="792480"/>
            <a:ext cx="2143052" cy="1264920"/>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2859107" y="838201"/>
            <a:ext cx="5905415"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57279" y="2133600"/>
            <a:ext cx="2140068"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82FDF4A-8ADE-42BB-8CA2-DCB2DE19B303}" type="datetimeFigureOut">
              <a:rPr lang="tr-TR" smtClean="0"/>
              <a:pPr/>
              <a:t>01.09.2022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EE1C6B9-C0BA-4333-B593-77FD1C0D74D5}"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5588"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80" y="533400"/>
            <a:ext cx="8231029" cy="99060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80" y="1600200"/>
            <a:ext cx="8231029" cy="4876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0" y="0"/>
            <a:ext cx="9145588"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79" y="18288"/>
            <a:ext cx="2896103" cy="329184"/>
          </a:xfrm>
          <a:prstGeom prst="rect">
            <a:avLst/>
          </a:prstGeom>
        </p:spPr>
        <p:txBody>
          <a:bodyPr vert="horz" lIns="91440" tIns="45720" rIns="91440" bIns="45720" rtlCol="0" anchor="ctr"/>
          <a:lstStyle>
            <a:lvl1pPr algn="l">
              <a:defRPr sz="1200">
                <a:solidFill>
                  <a:srgbClr val="FFFFFF"/>
                </a:solidFill>
              </a:defRPr>
            </a:lvl1pPr>
          </a:lstStyle>
          <a:p>
            <a:fld id="{982FDF4A-8ADE-42BB-8CA2-DCB2DE19B303}" type="datetimeFigureOut">
              <a:rPr lang="tr-TR" smtClean="0"/>
              <a:pPr/>
              <a:t>01.09.2022</a:t>
            </a:fld>
            <a:endParaRPr lang="tr-TR"/>
          </a:p>
        </p:txBody>
      </p:sp>
      <p:sp>
        <p:nvSpPr>
          <p:cNvPr id="5" name="Footer Placeholder 4"/>
          <p:cNvSpPr>
            <a:spLocks noGrp="1"/>
          </p:cNvSpPr>
          <p:nvPr>
            <p:ph type="ftr" sz="quarter" idx="3"/>
          </p:nvPr>
        </p:nvSpPr>
        <p:spPr>
          <a:xfrm>
            <a:off x="3429595" y="18288"/>
            <a:ext cx="4115515" cy="329184"/>
          </a:xfrm>
          <a:prstGeom prst="rect">
            <a:avLst/>
          </a:prstGeom>
        </p:spPr>
        <p:txBody>
          <a:bodyPr vert="horz" lIns="91440" tIns="45720" rIns="91440" bIns="45720" rtlCol="0" anchor="ctr"/>
          <a:lstStyle>
            <a:lvl1pPr algn="ctr">
              <a:defRPr sz="1200">
                <a:solidFill>
                  <a:srgbClr val="FFFFFF"/>
                </a:solidFill>
              </a:defRPr>
            </a:lvl1pPr>
          </a:lstStyle>
          <a:p>
            <a:endParaRPr lang="tr-TR"/>
          </a:p>
        </p:txBody>
      </p:sp>
      <p:sp>
        <p:nvSpPr>
          <p:cNvPr id="6" name="Slide Number Placeholder 5"/>
          <p:cNvSpPr>
            <a:spLocks noGrp="1"/>
          </p:cNvSpPr>
          <p:nvPr>
            <p:ph type="sldNum" sz="quarter" idx="4"/>
          </p:nvPr>
        </p:nvSpPr>
        <p:spPr>
          <a:xfrm>
            <a:off x="7621323" y="18288"/>
            <a:ext cx="1066985" cy="329184"/>
          </a:xfrm>
          <a:prstGeom prst="rect">
            <a:avLst/>
          </a:prstGeom>
        </p:spPr>
        <p:txBody>
          <a:bodyPr vert="horz" lIns="91440" tIns="45720" rIns="91440" bIns="45720" rtlCol="0" anchor="ctr"/>
          <a:lstStyle>
            <a:lvl1pPr algn="l">
              <a:defRPr sz="1400" b="1">
                <a:solidFill>
                  <a:srgbClr val="FFFFFF"/>
                </a:solidFill>
              </a:defRPr>
            </a:lvl1pPr>
          </a:lstStyle>
          <a:p>
            <a:fld id="{3EE1C6B9-C0BA-4333-B593-77FD1C0D74D5}"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40346" y="4797152"/>
            <a:ext cx="8063447" cy="1008112"/>
          </a:xfrm>
        </p:spPr>
        <p:txBody>
          <a:bodyPr>
            <a:noAutofit/>
          </a:bodyPr>
          <a:lstStyle/>
          <a:p>
            <a:pPr algn="ctr"/>
            <a:r>
              <a:rPr lang="tr-TR" dirty="0" smtClean="0">
                <a:solidFill>
                  <a:schemeClr val="accent1"/>
                </a:solidFill>
              </a:rPr>
              <a:t>Zerrin YURDAGÜL</a:t>
            </a:r>
            <a:br>
              <a:rPr lang="tr-TR" dirty="0" smtClean="0">
                <a:solidFill>
                  <a:schemeClr val="accent1"/>
                </a:solidFill>
              </a:rPr>
            </a:br>
            <a:r>
              <a:rPr lang="tr-TR" dirty="0" smtClean="0">
                <a:solidFill>
                  <a:schemeClr val="accent1"/>
                </a:solidFill>
              </a:rPr>
              <a:t>SMMM</a:t>
            </a:r>
            <a:endParaRPr lang="tr-TR" dirty="0">
              <a:solidFill>
                <a:schemeClr val="accent1"/>
              </a:solidFill>
            </a:endParaRPr>
          </a:p>
        </p:txBody>
      </p:sp>
      <p:sp>
        <p:nvSpPr>
          <p:cNvPr id="3" name="Alt Başlık 2"/>
          <p:cNvSpPr>
            <a:spLocks noGrp="1"/>
          </p:cNvSpPr>
          <p:nvPr>
            <p:ph type="body" sz="half" idx="2"/>
          </p:nvPr>
        </p:nvSpPr>
        <p:spPr/>
        <p:txBody>
          <a:bodyPr/>
          <a:lstStyle/>
          <a:p>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endParaRPr lang="tr-TR" dirty="0"/>
          </a:p>
        </p:txBody>
      </p:sp>
      <p:sp>
        <p:nvSpPr>
          <p:cNvPr id="5" name="Başlık 1"/>
          <p:cNvSpPr txBox="1">
            <a:spLocks/>
          </p:cNvSpPr>
          <p:nvPr/>
        </p:nvSpPr>
        <p:spPr>
          <a:xfrm>
            <a:off x="251564" y="1052736"/>
            <a:ext cx="8570440" cy="3168352"/>
          </a:xfrm>
          <a:prstGeom prst="rect">
            <a:avLst/>
          </a:prstGeom>
        </p:spPr>
        <p:txBody>
          <a:bodyPr vert="horz" lIns="91440" tIns="45720" rIns="91440" bIns="45720" rtlCol="0" anchor="b">
            <a:noAutofit/>
          </a:bodyPr>
          <a:lstStyle>
            <a:lvl1pPr algn="l" defTabSz="914400" rtl="0" eaLnBrk="1" latinLnBrk="0" hangingPunct="1">
              <a:spcBef>
                <a:spcPct val="0"/>
              </a:spcBef>
              <a:buNone/>
              <a:defRPr sz="2800" b="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sz="4400" b="1" dirty="0" smtClean="0">
                <a:solidFill>
                  <a:schemeClr val="accent1"/>
                </a:solidFill>
              </a:rPr>
              <a:t>TABİP ODALARINDA UYGULANACAK MALİ İŞLERE İLİŞKİN ÖNEMLİ </a:t>
            </a:r>
            <a:r>
              <a:rPr lang="tr-TR" sz="4400" b="1" spc="-100" dirty="0">
                <a:solidFill>
                  <a:schemeClr val="accent1"/>
                </a:solidFill>
              </a:rPr>
              <a:t>NOTLAR</a:t>
            </a:r>
            <a:r>
              <a:rPr lang="tr-TR" sz="4400" dirty="0" smtClean="0">
                <a:solidFill>
                  <a:schemeClr val="tx2"/>
                </a:solidFill>
              </a:rPr>
              <a:t/>
            </a:r>
            <a:br>
              <a:rPr lang="tr-TR" sz="4400" dirty="0" smtClean="0">
                <a:solidFill>
                  <a:schemeClr val="tx2"/>
                </a:solidFill>
              </a:rPr>
            </a:br>
            <a:endParaRPr lang="tr-TR" sz="4400" dirty="0">
              <a:solidFill>
                <a:schemeClr val="tx2"/>
              </a:solidFill>
            </a:endParaRPr>
          </a:p>
        </p:txBody>
      </p:sp>
      <p:pic>
        <p:nvPicPr>
          <p:cNvPr id="4" name="Resim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4097734" y="3861048"/>
            <a:ext cx="878100" cy="883369"/>
          </a:xfrm>
          <a:prstGeom prst="rect">
            <a:avLst/>
          </a:prstGeom>
        </p:spPr>
      </p:pic>
    </p:spTree>
    <p:extLst>
      <p:ext uri="{BB962C8B-B14F-4D97-AF65-F5344CB8AC3E}">
        <p14:creationId xmlns="" xmlns:p14="http://schemas.microsoft.com/office/powerpoint/2010/main" val="2342838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6572" y="1268761"/>
            <a:ext cx="8714481" cy="5304016"/>
          </a:xfrm>
          <a:prstGeom prst="rect">
            <a:avLst/>
          </a:prstGeom>
        </p:spPr>
        <p:txBody>
          <a:bodyPr wrap="square">
            <a:spAutoFit/>
          </a:bodyPr>
          <a:lstStyle/>
          <a:p>
            <a:pPr algn="ctr"/>
            <a:r>
              <a:rPr lang="tr-TR" sz="2400" b="1" dirty="0" smtClean="0">
                <a:solidFill>
                  <a:schemeClr val="accent1"/>
                </a:solidFill>
              </a:rPr>
              <a:t>Fişlerde </a:t>
            </a:r>
            <a:r>
              <a:rPr lang="tr-TR" sz="2400" b="1" dirty="0">
                <a:solidFill>
                  <a:schemeClr val="accent1"/>
                </a:solidFill>
              </a:rPr>
              <a:t>Bulunacak </a:t>
            </a:r>
            <a:r>
              <a:rPr lang="tr-TR" sz="2400" b="1" dirty="0" smtClean="0">
                <a:solidFill>
                  <a:schemeClr val="accent1"/>
                </a:solidFill>
              </a:rPr>
              <a:t>Bilgiler</a:t>
            </a:r>
          </a:p>
          <a:p>
            <a:pPr algn="ctr"/>
            <a:endParaRPr lang="tr-TR" sz="2400" b="1" dirty="0">
              <a:solidFill>
                <a:schemeClr val="accent1"/>
              </a:solidFill>
            </a:endParaRPr>
          </a:p>
          <a:p>
            <a:r>
              <a:rPr lang="tr-TR" sz="2200" dirty="0">
                <a:solidFill>
                  <a:schemeClr val="accent1"/>
                </a:solidFill>
              </a:rPr>
              <a:t>	</a:t>
            </a:r>
            <a:r>
              <a:rPr lang="tr-TR" sz="2200" b="1" dirty="0" smtClean="0">
                <a:solidFill>
                  <a:schemeClr val="accent1"/>
                </a:solidFill>
              </a:rPr>
              <a:t>Bir </a:t>
            </a:r>
            <a:r>
              <a:rPr lang="tr-TR" sz="2200" b="1" dirty="0">
                <a:solidFill>
                  <a:schemeClr val="accent1"/>
                </a:solidFill>
              </a:rPr>
              <a:t>fişin muhasebe kayıtlarına esas alınabilmesi için </a:t>
            </a:r>
            <a:r>
              <a:rPr lang="tr-TR" sz="2200" b="1" dirty="0" smtClean="0">
                <a:solidFill>
                  <a:schemeClr val="accent1"/>
                </a:solidFill>
              </a:rPr>
              <a:t>;</a:t>
            </a:r>
          </a:p>
          <a:p>
            <a:endParaRPr lang="tr-TR" sz="2200" b="1" dirty="0">
              <a:solidFill>
                <a:schemeClr val="accent1"/>
              </a:solidFill>
            </a:endParaRPr>
          </a:p>
          <a:p>
            <a:pPr marL="800100" lvl="1" indent="-342900">
              <a:spcAft>
                <a:spcPts val="800"/>
              </a:spcAft>
              <a:buFont typeface="Arial" pitchFamily="34" charset="0"/>
              <a:buChar char="•"/>
            </a:pPr>
            <a:r>
              <a:rPr lang="tr-TR" sz="2000" b="1" dirty="0">
                <a:solidFill>
                  <a:schemeClr val="accent1"/>
                </a:solidFill>
              </a:rPr>
              <a:t>Şekil ve ebadının belirlenmiş olması,</a:t>
            </a:r>
          </a:p>
          <a:p>
            <a:pPr marL="800100" lvl="1" indent="-342900">
              <a:spcAft>
                <a:spcPts val="800"/>
              </a:spcAft>
              <a:buFont typeface="Arial" pitchFamily="34" charset="0"/>
              <a:buChar char="•"/>
            </a:pPr>
            <a:r>
              <a:rPr lang="tr-TR" sz="2000" b="1" dirty="0">
                <a:solidFill>
                  <a:schemeClr val="accent1"/>
                </a:solidFill>
              </a:rPr>
              <a:t>Hesap numarası ve işlemlerinin yazılmış olması,</a:t>
            </a:r>
          </a:p>
          <a:p>
            <a:pPr marL="800100" lvl="1" indent="-342900">
              <a:spcAft>
                <a:spcPts val="800"/>
              </a:spcAft>
              <a:buFont typeface="Arial" pitchFamily="34" charset="0"/>
              <a:buChar char="•"/>
            </a:pPr>
            <a:r>
              <a:rPr lang="tr-TR" sz="2000" b="1" dirty="0">
                <a:solidFill>
                  <a:schemeClr val="accent1"/>
                </a:solidFill>
              </a:rPr>
              <a:t>Düzenleme tarihini taşıması,</a:t>
            </a:r>
          </a:p>
          <a:p>
            <a:pPr marL="800100" lvl="1" indent="-342900">
              <a:spcAft>
                <a:spcPts val="800"/>
              </a:spcAft>
              <a:buFont typeface="Arial" pitchFamily="34" charset="0"/>
              <a:buChar char="•"/>
            </a:pPr>
            <a:r>
              <a:rPr lang="tr-TR" sz="2000" b="1" dirty="0" err="1">
                <a:solidFill>
                  <a:schemeClr val="accent1"/>
                </a:solidFill>
              </a:rPr>
              <a:t>Kazıntısız</a:t>
            </a:r>
            <a:r>
              <a:rPr lang="tr-TR" sz="2000" b="1" dirty="0">
                <a:solidFill>
                  <a:schemeClr val="accent1"/>
                </a:solidFill>
              </a:rPr>
              <a:t> ve </a:t>
            </a:r>
            <a:r>
              <a:rPr lang="tr-TR" sz="2000" b="1" dirty="0" err="1">
                <a:solidFill>
                  <a:schemeClr val="accent1"/>
                </a:solidFill>
              </a:rPr>
              <a:t>silintisiz</a:t>
            </a:r>
            <a:r>
              <a:rPr lang="tr-TR" sz="2000" b="1" dirty="0">
                <a:solidFill>
                  <a:schemeClr val="accent1"/>
                </a:solidFill>
              </a:rPr>
              <a:t> olması,</a:t>
            </a:r>
          </a:p>
          <a:p>
            <a:pPr marL="800100" lvl="1" indent="-342900">
              <a:spcAft>
                <a:spcPts val="800"/>
              </a:spcAft>
              <a:buFont typeface="Arial" pitchFamily="34" charset="0"/>
              <a:buChar char="•"/>
            </a:pPr>
            <a:r>
              <a:rPr lang="tr-TR" sz="2000" b="1" dirty="0">
                <a:solidFill>
                  <a:schemeClr val="accent1"/>
                </a:solidFill>
              </a:rPr>
              <a:t>Yazı ve rakamlarla yazılı bir tutarı ve bu tutarla ilgili yeterli açıklamayı ihtiva etmesi,</a:t>
            </a:r>
          </a:p>
          <a:p>
            <a:pPr marL="800100" lvl="1" indent="-342900">
              <a:spcAft>
                <a:spcPts val="800"/>
              </a:spcAft>
              <a:buFont typeface="Arial" pitchFamily="34" charset="0"/>
              <a:buChar char="•"/>
            </a:pPr>
            <a:r>
              <a:rPr lang="tr-TR" sz="2000" b="1" dirty="0">
                <a:solidFill>
                  <a:schemeClr val="accent1"/>
                </a:solidFill>
              </a:rPr>
              <a:t>Yetkili imzaların taşınması,</a:t>
            </a:r>
          </a:p>
          <a:p>
            <a:pPr marL="800100" lvl="1" indent="-342900">
              <a:spcAft>
                <a:spcPts val="800"/>
              </a:spcAft>
              <a:buFont typeface="Arial" pitchFamily="34" charset="0"/>
              <a:buChar char="•"/>
            </a:pPr>
            <a:r>
              <a:rPr lang="tr-TR" sz="2000" b="1" dirty="0">
                <a:solidFill>
                  <a:schemeClr val="accent1"/>
                </a:solidFill>
              </a:rPr>
              <a:t>Eklerinin tamam olması,</a:t>
            </a:r>
          </a:p>
          <a:p>
            <a:pPr marL="800100" lvl="1" indent="-342900">
              <a:spcAft>
                <a:spcPts val="800"/>
              </a:spcAft>
              <a:buFont typeface="Arial" pitchFamily="34" charset="0"/>
              <a:buChar char="•"/>
            </a:pPr>
            <a:r>
              <a:rPr lang="tr-TR" sz="2000" b="1" dirty="0">
                <a:solidFill>
                  <a:schemeClr val="accent1"/>
                </a:solidFill>
              </a:rPr>
              <a:t>Belgesi alınamayan harcamalar için karar defterinde karar alınmalı ve bu harcamalar için mutlaka tutanak yazılmalıdır.</a:t>
            </a:r>
          </a:p>
        </p:txBody>
      </p:sp>
    </p:spTree>
    <p:extLst>
      <p:ext uri="{BB962C8B-B14F-4D97-AF65-F5344CB8AC3E}">
        <p14:creationId xmlns="" xmlns:p14="http://schemas.microsoft.com/office/powerpoint/2010/main" val="20023844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59087" y="1556792"/>
            <a:ext cx="8462917" cy="1661993"/>
          </a:xfrm>
          <a:prstGeom prst="rect">
            <a:avLst/>
          </a:prstGeom>
        </p:spPr>
        <p:txBody>
          <a:bodyPr wrap="square">
            <a:spAutoFit/>
          </a:bodyPr>
          <a:lstStyle/>
          <a:p>
            <a:pPr algn="ctr"/>
            <a:r>
              <a:rPr lang="tr-TR" sz="2200" b="1" u="sng" dirty="0">
                <a:solidFill>
                  <a:srgbClr val="0070C0"/>
                </a:solidFill>
              </a:rPr>
              <a:t>Döküm Cetvelleri</a:t>
            </a:r>
          </a:p>
          <a:p>
            <a:r>
              <a:rPr lang="tr-TR" sz="2000" dirty="0" smtClean="0">
                <a:solidFill>
                  <a:srgbClr val="0070C0"/>
                </a:solidFill>
              </a:rPr>
              <a:t>	</a:t>
            </a:r>
          </a:p>
          <a:p>
            <a:pPr algn="just"/>
            <a:r>
              <a:rPr lang="tr-TR" sz="2000" dirty="0" smtClean="0">
                <a:solidFill>
                  <a:srgbClr val="0070C0"/>
                </a:solidFill>
              </a:rPr>
              <a:t>Muhasebe </a:t>
            </a:r>
            <a:r>
              <a:rPr lang="tr-TR" sz="2000" dirty="0">
                <a:solidFill>
                  <a:srgbClr val="0070C0"/>
                </a:solidFill>
              </a:rPr>
              <a:t>kayıtlarının bilgisayar ortamında tutulması nedeniyle günlük tahsilat ve tediye dökümleri alınır, muhasebe görevlisi, TTB ve Tabip Odası Yönetimlerince yetkilendirilmiş imza yetkilileri tarafından imzalanır</a:t>
            </a:r>
            <a:r>
              <a:rPr lang="tr-TR" sz="2000" dirty="0" smtClean="0">
                <a:solidFill>
                  <a:srgbClr val="0070C0"/>
                </a:solidFill>
              </a:rPr>
              <a:t>.</a:t>
            </a:r>
            <a:endParaRPr lang="tr-TR" sz="2000" dirty="0">
              <a:solidFill>
                <a:srgbClr val="0070C0"/>
              </a:solidFill>
            </a:endParaRPr>
          </a:p>
        </p:txBody>
      </p:sp>
    </p:spTree>
    <p:extLst>
      <p:ext uri="{BB962C8B-B14F-4D97-AF65-F5344CB8AC3E}">
        <p14:creationId xmlns="" xmlns:p14="http://schemas.microsoft.com/office/powerpoint/2010/main" val="23174811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14202" y="1052737"/>
            <a:ext cx="8570440" cy="4985980"/>
          </a:xfrm>
          <a:prstGeom prst="rect">
            <a:avLst/>
          </a:prstGeom>
        </p:spPr>
        <p:txBody>
          <a:bodyPr wrap="square">
            <a:spAutoFit/>
          </a:bodyPr>
          <a:lstStyle/>
          <a:p>
            <a:pPr algn="ctr"/>
            <a:r>
              <a:rPr lang="tr-TR" sz="2400" b="1" u="sng" dirty="0" smtClean="0">
                <a:solidFill>
                  <a:srgbClr val="0070C0"/>
                </a:solidFill>
              </a:rPr>
              <a:t>Defterler</a:t>
            </a:r>
          </a:p>
          <a:p>
            <a:pPr algn="ctr"/>
            <a:endParaRPr lang="tr-TR" sz="2400" b="1" u="sng" dirty="0">
              <a:solidFill>
                <a:srgbClr val="0070C0"/>
              </a:solidFill>
            </a:endParaRPr>
          </a:p>
          <a:p>
            <a:r>
              <a:rPr lang="tr-TR" sz="2200" dirty="0" smtClean="0">
                <a:solidFill>
                  <a:srgbClr val="0070C0"/>
                </a:solidFill>
              </a:rPr>
              <a:t>TTB </a:t>
            </a:r>
            <a:r>
              <a:rPr lang="tr-TR" sz="2200" dirty="0">
                <a:solidFill>
                  <a:srgbClr val="0070C0"/>
                </a:solidFill>
              </a:rPr>
              <a:t>ve Tabip Odaları tarafından tutulacak defterler şunlardır.</a:t>
            </a:r>
          </a:p>
          <a:p>
            <a:r>
              <a:rPr lang="tr-TR" sz="2200" u="sng" dirty="0" smtClean="0">
                <a:solidFill>
                  <a:srgbClr val="0070C0"/>
                </a:solidFill>
              </a:rPr>
              <a:t>Esas </a:t>
            </a:r>
            <a:r>
              <a:rPr lang="tr-TR" sz="2200" u="sng" dirty="0">
                <a:solidFill>
                  <a:srgbClr val="0070C0"/>
                </a:solidFill>
              </a:rPr>
              <a:t>Defterler :</a:t>
            </a:r>
          </a:p>
          <a:p>
            <a:pPr marL="342900" lvl="0" indent="-342900">
              <a:buFont typeface="Arial" pitchFamily="34" charset="0"/>
              <a:buChar char="•"/>
            </a:pPr>
            <a:r>
              <a:rPr lang="tr-TR" sz="2000" dirty="0" smtClean="0">
                <a:solidFill>
                  <a:srgbClr val="0070C0"/>
                </a:solidFill>
              </a:rPr>
              <a:t>Yevmiye </a:t>
            </a:r>
            <a:r>
              <a:rPr lang="tr-TR" sz="2000" dirty="0">
                <a:solidFill>
                  <a:srgbClr val="0070C0"/>
                </a:solidFill>
              </a:rPr>
              <a:t>Defteri</a:t>
            </a:r>
          </a:p>
          <a:p>
            <a:pPr marL="342900" lvl="0" indent="-342900">
              <a:buFont typeface="Arial" pitchFamily="34" charset="0"/>
              <a:buChar char="•"/>
            </a:pPr>
            <a:r>
              <a:rPr lang="tr-TR" sz="2000" dirty="0" smtClean="0">
                <a:solidFill>
                  <a:srgbClr val="0070C0"/>
                </a:solidFill>
              </a:rPr>
              <a:t>Defteri </a:t>
            </a:r>
            <a:r>
              <a:rPr lang="tr-TR" sz="2000" dirty="0">
                <a:solidFill>
                  <a:srgbClr val="0070C0"/>
                </a:solidFill>
              </a:rPr>
              <a:t>Kebir</a:t>
            </a:r>
          </a:p>
          <a:p>
            <a:pPr marL="342900" lvl="0" indent="-342900">
              <a:buFont typeface="Arial" pitchFamily="34" charset="0"/>
              <a:buChar char="•"/>
            </a:pPr>
            <a:r>
              <a:rPr lang="tr-TR" sz="2000" dirty="0" smtClean="0">
                <a:solidFill>
                  <a:srgbClr val="0070C0"/>
                </a:solidFill>
              </a:rPr>
              <a:t>Envanter </a:t>
            </a:r>
            <a:r>
              <a:rPr lang="tr-TR" sz="2000" dirty="0">
                <a:solidFill>
                  <a:srgbClr val="0070C0"/>
                </a:solidFill>
              </a:rPr>
              <a:t>Defteri</a:t>
            </a:r>
          </a:p>
          <a:p>
            <a:r>
              <a:rPr lang="tr-TR" sz="2000" b="1" dirty="0">
                <a:solidFill>
                  <a:srgbClr val="0070C0"/>
                </a:solidFill>
              </a:rPr>
              <a:t>	</a:t>
            </a:r>
            <a:endParaRPr lang="tr-TR" sz="2000" b="1" dirty="0" smtClean="0">
              <a:solidFill>
                <a:srgbClr val="0070C0"/>
              </a:solidFill>
            </a:endParaRPr>
          </a:p>
          <a:p>
            <a:r>
              <a:rPr lang="tr-TR" sz="2200" dirty="0" smtClean="0">
                <a:solidFill>
                  <a:srgbClr val="0070C0"/>
                </a:solidFill>
              </a:rPr>
              <a:t>Bilanço </a:t>
            </a:r>
            <a:r>
              <a:rPr lang="tr-TR" sz="2200" dirty="0">
                <a:solidFill>
                  <a:srgbClr val="0070C0"/>
                </a:solidFill>
              </a:rPr>
              <a:t>esasına göre defter tutma hadlerinin altında kalan Odalar İşletme Defteri tutarlar, fakat isterlerse yukarıdaki defterleri tutabilirler.</a:t>
            </a:r>
          </a:p>
          <a:p>
            <a:endParaRPr lang="tr-TR" sz="2000" b="1" dirty="0" smtClean="0">
              <a:solidFill>
                <a:srgbClr val="0070C0"/>
              </a:solidFill>
            </a:endParaRPr>
          </a:p>
          <a:p>
            <a:r>
              <a:rPr lang="tr-TR" sz="2000" b="1" dirty="0" smtClean="0">
                <a:solidFill>
                  <a:srgbClr val="0070C0"/>
                </a:solidFill>
              </a:rPr>
              <a:t> </a:t>
            </a:r>
            <a:r>
              <a:rPr lang="tr-TR" sz="2000" u="sng" dirty="0" smtClean="0">
                <a:solidFill>
                  <a:srgbClr val="0070C0"/>
                </a:solidFill>
              </a:rPr>
              <a:t>Yardımcı </a:t>
            </a:r>
            <a:r>
              <a:rPr lang="tr-TR" sz="2000" u="sng" dirty="0">
                <a:solidFill>
                  <a:srgbClr val="0070C0"/>
                </a:solidFill>
              </a:rPr>
              <a:t>Defterler :</a:t>
            </a:r>
            <a:endParaRPr lang="tr-TR" sz="2000" dirty="0">
              <a:solidFill>
                <a:srgbClr val="0070C0"/>
              </a:solidFill>
            </a:endParaRPr>
          </a:p>
          <a:p>
            <a:pPr marL="342900" lvl="0" indent="-342900">
              <a:buFont typeface="Arial" pitchFamily="34" charset="0"/>
              <a:buChar char="•"/>
            </a:pPr>
            <a:r>
              <a:rPr lang="tr-TR" sz="2000" dirty="0" smtClean="0">
                <a:solidFill>
                  <a:srgbClr val="0070C0"/>
                </a:solidFill>
              </a:rPr>
              <a:t>Gelen </a:t>
            </a:r>
            <a:r>
              <a:rPr lang="tr-TR" sz="2000" dirty="0">
                <a:solidFill>
                  <a:srgbClr val="0070C0"/>
                </a:solidFill>
              </a:rPr>
              <a:t>Evrak Defteri</a:t>
            </a:r>
          </a:p>
          <a:p>
            <a:pPr marL="342900" lvl="0" indent="-342900">
              <a:buFont typeface="Arial" pitchFamily="34" charset="0"/>
              <a:buChar char="•"/>
            </a:pPr>
            <a:r>
              <a:rPr lang="tr-TR" sz="2000" dirty="0" smtClean="0">
                <a:solidFill>
                  <a:srgbClr val="0070C0"/>
                </a:solidFill>
              </a:rPr>
              <a:t>Giden </a:t>
            </a:r>
            <a:r>
              <a:rPr lang="tr-TR" sz="2000" dirty="0">
                <a:solidFill>
                  <a:srgbClr val="0070C0"/>
                </a:solidFill>
              </a:rPr>
              <a:t>Evrak Defteri</a:t>
            </a:r>
          </a:p>
        </p:txBody>
      </p:sp>
    </p:spTree>
    <p:extLst>
      <p:ext uri="{BB962C8B-B14F-4D97-AF65-F5344CB8AC3E}">
        <p14:creationId xmlns="" xmlns:p14="http://schemas.microsoft.com/office/powerpoint/2010/main" val="40336295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95437" y="980728"/>
            <a:ext cx="8570440" cy="2585323"/>
          </a:xfrm>
          <a:prstGeom prst="rect">
            <a:avLst/>
          </a:prstGeom>
        </p:spPr>
        <p:txBody>
          <a:bodyPr wrap="square">
            <a:spAutoFit/>
          </a:bodyPr>
          <a:lstStyle/>
          <a:p>
            <a:pPr algn="ctr"/>
            <a:r>
              <a:rPr lang="tr-TR" sz="2200" b="1" u="sng" dirty="0">
                <a:solidFill>
                  <a:srgbClr val="0070C0"/>
                </a:solidFill>
              </a:rPr>
              <a:t>Muhasebe Kontrolü</a:t>
            </a:r>
            <a:endParaRPr lang="tr-TR" sz="2200" u="sng" dirty="0">
              <a:solidFill>
                <a:srgbClr val="0070C0"/>
              </a:solidFill>
            </a:endParaRPr>
          </a:p>
          <a:p>
            <a:r>
              <a:rPr lang="tr-TR" sz="2000" dirty="0" smtClean="0">
                <a:solidFill>
                  <a:srgbClr val="0070C0"/>
                </a:solidFill>
              </a:rPr>
              <a:t>	</a:t>
            </a:r>
          </a:p>
          <a:p>
            <a:pPr algn="just"/>
            <a:r>
              <a:rPr lang="tr-TR" sz="2000" dirty="0" smtClean="0">
                <a:solidFill>
                  <a:srgbClr val="0070C0"/>
                </a:solidFill>
              </a:rPr>
              <a:t>Muhasebe </a:t>
            </a:r>
            <a:r>
              <a:rPr lang="tr-TR" sz="2000" dirty="0">
                <a:solidFill>
                  <a:srgbClr val="0070C0"/>
                </a:solidFill>
              </a:rPr>
              <a:t>işlemlerinin defterlere doğru aktarılıp, aktarılmadığının kontrolü ve sonuçların takibi için mizan cetvelleri kullanılır. Aylık mizanlarla o ay gerçekleşen Gelir-Gider rakamlarını göstermekte olup, bir nüshası o ayın muhasebe dosyasında saklanır. Dönem sonunda ise, KESİN MİZAN çıkarılır. Çıkarılan bu mizana göre Genel Kurula sunulacak Bilanço ve Gelir-Gider tablosu hazırlanır</a:t>
            </a:r>
            <a:r>
              <a:rPr lang="tr-TR" sz="2000" dirty="0" smtClean="0">
                <a:solidFill>
                  <a:srgbClr val="0070C0"/>
                </a:solidFill>
              </a:rPr>
              <a:t>.</a:t>
            </a:r>
            <a:endParaRPr lang="tr-TR" sz="2000" dirty="0">
              <a:solidFill>
                <a:srgbClr val="0070C0"/>
              </a:solidFill>
            </a:endParaRPr>
          </a:p>
        </p:txBody>
      </p:sp>
    </p:spTree>
    <p:extLst>
      <p:ext uri="{BB962C8B-B14F-4D97-AF65-F5344CB8AC3E}">
        <p14:creationId xmlns="" xmlns:p14="http://schemas.microsoft.com/office/powerpoint/2010/main" val="17576266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19463" y="1196753"/>
            <a:ext cx="8642461" cy="4524315"/>
          </a:xfrm>
          <a:prstGeom prst="rect">
            <a:avLst/>
          </a:prstGeom>
        </p:spPr>
        <p:txBody>
          <a:bodyPr wrap="square">
            <a:spAutoFit/>
          </a:bodyPr>
          <a:lstStyle/>
          <a:p>
            <a:pPr algn="ctr"/>
            <a:r>
              <a:rPr lang="tr-TR" sz="2200" b="1" u="sng" dirty="0">
                <a:solidFill>
                  <a:srgbClr val="0070C0"/>
                </a:solidFill>
              </a:rPr>
              <a:t>Kasa </a:t>
            </a:r>
            <a:r>
              <a:rPr lang="tr-TR" sz="2200" b="1" u="sng" dirty="0" smtClean="0">
                <a:solidFill>
                  <a:srgbClr val="0070C0"/>
                </a:solidFill>
              </a:rPr>
              <a:t>İşlemleri</a:t>
            </a:r>
          </a:p>
          <a:p>
            <a:pPr algn="ctr"/>
            <a:endParaRPr lang="tr-TR" sz="2200" b="1" u="sng" dirty="0">
              <a:solidFill>
                <a:srgbClr val="0070C0"/>
              </a:solidFill>
            </a:endParaRPr>
          </a:p>
          <a:p>
            <a:pPr marL="342900" indent="-342900">
              <a:buFont typeface="Arial" panose="020B0604020202020204" pitchFamily="34" charset="0"/>
              <a:buChar char="•"/>
            </a:pPr>
            <a:r>
              <a:rPr lang="tr-TR" sz="2000" dirty="0" smtClean="0">
                <a:solidFill>
                  <a:srgbClr val="0070C0"/>
                </a:solidFill>
              </a:rPr>
              <a:t>Kasa </a:t>
            </a:r>
            <a:r>
              <a:rPr lang="tr-TR" sz="2000" dirty="0">
                <a:solidFill>
                  <a:srgbClr val="0070C0"/>
                </a:solidFill>
              </a:rPr>
              <a:t>hareketleri günü gününe kaydedilir. Kasaya giriş ve çıkışlar kontrol edildikten sonra, muhasebe sorumlusu tarafından imzalanarak günlük kayıt kapatılır. Kasa bakiyesi, ertesi günün ilk kaydı olarak devredilir</a:t>
            </a:r>
            <a:r>
              <a:rPr lang="tr-TR" sz="2000" dirty="0" smtClean="0">
                <a:solidFill>
                  <a:srgbClr val="0070C0"/>
                </a:solidFill>
              </a:rPr>
              <a:t>.</a:t>
            </a:r>
          </a:p>
          <a:p>
            <a:endParaRPr lang="tr-TR" sz="2000" dirty="0">
              <a:solidFill>
                <a:srgbClr val="0070C0"/>
              </a:solidFill>
            </a:endParaRPr>
          </a:p>
          <a:p>
            <a:pPr algn="ctr"/>
            <a:r>
              <a:rPr lang="tr-TR" sz="2200" b="1" u="sng" dirty="0">
                <a:solidFill>
                  <a:srgbClr val="0070C0"/>
                </a:solidFill>
              </a:rPr>
              <a:t>Banka </a:t>
            </a:r>
            <a:r>
              <a:rPr lang="tr-TR" sz="2200" b="1" u="sng" dirty="0" smtClean="0">
                <a:solidFill>
                  <a:srgbClr val="0070C0"/>
                </a:solidFill>
              </a:rPr>
              <a:t>İşlemleri</a:t>
            </a:r>
          </a:p>
          <a:p>
            <a:pPr algn="ctr"/>
            <a:endParaRPr lang="tr-TR" sz="2200" b="1" u="sng" dirty="0">
              <a:solidFill>
                <a:srgbClr val="0070C0"/>
              </a:solidFill>
            </a:endParaRPr>
          </a:p>
          <a:p>
            <a:pPr marL="342900" indent="-342900">
              <a:buFont typeface="Arial" panose="020B0604020202020204" pitchFamily="34" charset="0"/>
              <a:buChar char="•"/>
            </a:pPr>
            <a:r>
              <a:rPr lang="tr-TR" sz="2000" dirty="0" smtClean="0">
                <a:solidFill>
                  <a:srgbClr val="0070C0"/>
                </a:solidFill>
              </a:rPr>
              <a:t>TTB </a:t>
            </a:r>
            <a:r>
              <a:rPr lang="tr-TR" sz="2000" dirty="0">
                <a:solidFill>
                  <a:srgbClr val="0070C0"/>
                </a:solidFill>
              </a:rPr>
              <a:t>ve Odalar bankada hesap açacakları zaman Yönetim kararı alınır. TTB ve Odalar bankalardan para çekmeye yetkili kişiler tarafından imzalanan talimatlarla işlem yapabilirler. Bankalara imza sirküleri gönderilmek suretiyle yetkinin sınır ve kapsamı belirtilir. Bankalardan para çekme yetkisi tek başına bir kişiye verilemez. En az iki kişinin birlikte imza yetkisine sahip olması gerekir.</a:t>
            </a:r>
          </a:p>
        </p:txBody>
      </p:sp>
    </p:spTree>
    <p:extLst>
      <p:ext uri="{BB962C8B-B14F-4D97-AF65-F5344CB8AC3E}">
        <p14:creationId xmlns="" xmlns:p14="http://schemas.microsoft.com/office/powerpoint/2010/main" val="15214290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1564" y="1166844"/>
            <a:ext cx="8642461" cy="4154984"/>
          </a:xfrm>
          <a:prstGeom prst="rect">
            <a:avLst/>
          </a:prstGeom>
        </p:spPr>
        <p:txBody>
          <a:bodyPr wrap="square">
            <a:spAutoFit/>
          </a:bodyPr>
          <a:lstStyle/>
          <a:p>
            <a:pPr algn="just"/>
            <a:endParaRPr lang="tr-TR" sz="2400" dirty="0">
              <a:solidFill>
                <a:srgbClr val="0070C0"/>
              </a:solidFill>
            </a:endParaRPr>
          </a:p>
          <a:p>
            <a:pPr algn="ctr"/>
            <a:r>
              <a:rPr lang="tr-TR" sz="2200" b="1" u="sng" dirty="0">
                <a:solidFill>
                  <a:srgbClr val="0070C0"/>
                </a:solidFill>
              </a:rPr>
              <a:t>Yetki ve </a:t>
            </a:r>
            <a:r>
              <a:rPr lang="tr-TR" sz="2200" b="1" u="sng" dirty="0" smtClean="0">
                <a:solidFill>
                  <a:srgbClr val="0070C0"/>
                </a:solidFill>
              </a:rPr>
              <a:t>Sorumluluk</a:t>
            </a:r>
          </a:p>
          <a:p>
            <a:pPr algn="ctr"/>
            <a:endParaRPr lang="tr-TR" sz="2000" dirty="0">
              <a:solidFill>
                <a:srgbClr val="0070C0"/>
              </a:solidFill>
            </a:endParaRPr>
          </a:p>
          <a:p>
            <a:pPr marL="342900" indent="-342900" algn="just">
              <a:buFont typeface="Arial" panose="020B0604020202020204" pitchFamily="34" charset="0"/>
              <a:buChar char="•"/>
            </a:pPr>
            <a:r>
              <a:rPr lang="tr-TR" sz="2000" dirty="0" smtClean="0">
                <a:solidFill>
                  <a:srgbClr val="0070C0"/>
                </a:solidFill>
              </a:rPr>
              <a:t>Tabip </a:t>
            </a:r>
            <a:r>
              <a:rPr lang="tr-TR" sz="2000" dirty="0">
                <a:solidFill>
                  <a:srgbClr val="0070C0"/>
                </a:solidFill>
              </a:rPr>
              <a:t>Odalarında Yönetim, gelirlerin kabul edilen bütçeye uygun olarak yerinde ve zamanında kullanılmasından, giderin gerçek gereksinme karşılığı olmasından sorumludur</a:t>
            </a:r>
            <a:r>
              <a:rPr lang="tr-TR" sz="2000" dirty="0" smtClean="0">
                <a:solidFill>
                  <a:srgbClr val="0070C0"/>
                </a:solidFill>
              </a:rPr>
              <a:t>.</a:t>
            </a:r>
          </a:p>
          <a:p>
            <a:pPr marL="342900" indent="-342900" algn="just">
              <a:buFont typeface="Arial" panose="020B0604020202020204" pitchFamily="34" charset="0"/>
              <a:buChar char="•"/>
            </a:pPr>
            <a:endParaRPr lang="tr-TR" sz="2000" dirty="0">
              <a:solidFill>
                <a:srgbClr val="0070C0"/>
              </a:solidFill>
            </a:endParaRPr>
          </a:p>
          <a:p>
            <a:pPr marL="342900" indent="-342900" algn="just">
              <a:buFont typeface="Arial" panose="020B0604020202020204" pitchFamily="34" charset="0"/>
              <a:buChar char="•"/>
            </a:pPr>
            <a:r>
              <a:rPr lang="tr-TR" sz="2000" dirty="0" smtClean="0">
                <a:solidFill>
                  <a:srgbClr val="0070C0"/>
                </a:solidFill>
              </a:rPr>
              <a:t>Yönetim </a:t>
            </a:r>
            <a:r>
              <a:rPr lang="tr-TR" sz="2000" dirty="0">
                <a:solidFill>
                  <a:srgbClr val="0070C0"/>
                </a:solidFill>
              </a:rPr>
              <a:t>göreve geldiğinde, Başkan, İkinci Başkan, Genel Sekreter, Muhasip ve Veznedar üyeyi seçer ve imza sirküleri çıkarılır; tahakkuk ve banka işlemlerinde en az seçilen ikisinin imzası ile yetkilendirilir ve karara bağlanır</a:t>
            </a:r>
            <a:r>
              <a:rPr lang="tr-TR" sz="2000" dirty="0" smtClean="0">
                <a:solidFill>
                  <a:srgbClr val="0070C0"/>
                </a:solidFill>
              </a:rPr>
              <a:t>. Genel </a:t>
            </a:r>
            <a:r>
              <a:rPr lang="tr-TR" sz="2000" dirty="0">
                <a:solidFill>
                  <a:srgbClr val="0070C0"/>
                </a:solidFill>
              </a:rPr>
              <a:t>Sekreter, Muhasip ve ya Veznedar üyenin onayı olmayan hiçbir ödeme yapılamaz. Yapıldığı takdirde, bundan doğacak zarardan, imza sahipleri ve işlemi yapanlar </a:t>
            </a:r>
            <a:r>
              <a:rPr lang="tr-TR" sz="2000" dirty="0" err="1">
                <a:solidFill>
                  <a:srgbClr val="0070C0"/>
                </a:solidFill>
              </a:rPr>
              <a:t>müteselsilen</a:t>
            </a:r>
            <a:r>
              <a:rPr lang="tr-TR" sz="2000" dirty="0">
                <a:solidFill>
                  <a:srgbClr val="0070C0"/>
                </a:solidFill>
              </a:rPr>
              <a:t> sorumludur.</a:t>
            </a:r>
          </a:p>
        </p:txBody>
      </p:sp>
    </p:spTree>
    <p:extLst>
      <p:ext uri="{BB962C8B-B14F-4D97-AF65-F5344CB8AC3E}">
        <p14:creationId xmlns="" xmlns:p14="http://schemas.microsoft.com/office/powerpoint/2010/main" val="41252228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18214" y="1700808"/>
            <a:ext cx="8210338" cy="3477875"/>
          </a:xfrm>
          <a:prstGeom prst="rect">
            <a:avLst/>
          </a:prstGeom>
        </p:spPr>
        <p:txBody>
          <a:bodyPr wrap="square">
            <a:spAutoFit/>
          </a:bodyPr>
          <a:lstStyle/>
          <a:p>
            <a:pPr algn="ctr"/>
            <a:r>
              <a:rPr lang="tr-TR" sz="2200" b="1" u="sng" dirty="0" smtClean="0">
                <a:solidFill>
                  <a:srgbClr val="0070C0"/>
                </a:solidFill>
              </a:rPr>
              <a:t>Kayıtların Saklanması</a:t>
            </a:r>
          </a:p>
          <a:p>
            <a:pPr algn="just"/>
            <a:endParaRPr lang="tr-TR" sz="2000" dirty="0">
              <a:solidFill>
                <a:srgbClr val="0070C0"/>
              </a:solidFill>
            </a:endParaRPr>
          </a:p>
          <a:p>
            <a:pPr marL="342900" indent="-342900" algn="just">
              <a:buFont typeface="Arial" panose="020B0604020202020204" pitchFamily="34" charset="0"/>
              <a:buChar char="•"/>
            </a:pPr>
            <a:r>
              <a:rPr lang="tr-TR" sz="2000" dirty="0" smtClean="0">
                <a:solidFill>
                  <a:srgbClr val="0070C0"/>
                </a:solidFill>
              </a:rPr>
              <a:t>Tutulan </a:t>
            </a:r>
            <a:r>
              <a:rPr lang="tr-TR" sz="2000" dirty="0">
                <a:solidFill>
                  <a:srgbClr val="0070C0"/>
                </a:solidFill>
              </a:rPr>
              <a:t>tüm muhasebe kayıtlarının ve defterlerin Türk Ticaret Kanununa göre 10 yıl saklanması zorunludur. Bilgisayarda tutulan kayıtlar ayrıca CD ve ya diskette yedekleri alınarak Yönetim tarafından saklanır.</a:t>
            </a:r>
          </a:p>
          <a:p>
            <a:pPr marL="342900" indent="-342900" algn="just">
              <a:buFont typeface="Arial" panose="020B0604020202020204" pitchFamily="34" charset="0"/>
              <a:buChar char="•"/>
            </a:pPr>
            <a:endParaRPr lang="tr-TR" sz="2000" dirty="0" smtClean="0">
              <a:solidFill>
                <a:srgbClr val="0070C0"/>
              </a:solidFill>
            </a:endParaRPr>
          </a:p>
          <a:p>
            <a:pPr marL="342900" indent="-342900" algn="just">
              <a:buFont typeface="Arial" panose="020B0604020202020204" pitchFamily="34" charset="0"/>
              <a:buChar char="•"/>
            </a:pPr>
            <a:r>
              <a:rPr lang="tr-TR" sz="2000" dirty="0" smtClean="0">
                <a:solidFill>
                  <a:srgbClr val="0070C0"/>
                </a:solidFill>
              </a:rPr>
              <a:t>Tabip </a:t>
            </a:r>
            <a:r>
              <a:rPr lang="tr-TR" sz="2000" dirty="0">
                <a:solidFill>
                  <a:srgbClr val="0070C0"/>
                </a:solidFill>
              </a:rPr>
              <a:t>Odalarının demirbaşları Demirbaş Defteri’ne kaydedilir ve kayıtlı malzemelerinin sayımı her yıl dönem bitmeden yapılır. Sayımda tespit edilen noksan ve fazlalıklar ile hurdaya çıkanlar, ayrı tutanaklarla gösterilir. </a:t>
            </a:r>
          </a:p>
        </p:txBody>
      </p:sp>
    </p:spTree>
    <p:extLst>
      <p:ext uri="{BB962C8B-B14F-4D97-AF65-F5344CB8AC3E}">
        <p14:creationId xmlns="" xmlns:p14="http://schemas.microsoft.com/office/powerpoint/2010/main" val="27128422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table"/>
          <p:cNvPicPr>
            <a:picLocks noChangeAspect="1"/>
          </p:cNvPicPr>
          <p:nvPr/>
        </p:nvPicPr>
        <p:blipFill>
          <a:blip r:embed="rId2"/>
          <a:stretch>
            <a:fillRect/>
          </a:stretch>
        </p:blipFill>
        <p:spPr>
          <a:xfrm>
            <a:off x="290299" y="397463"/>
            <a:ext cx="8867063" cy="6009662"/>
          </a:xfrm>
          <a:prstGeom prst="rect">
            <a:avLst/>
          </a:prstGeom>
        </p:spPr>
      </p:pic>
      <p:sp>
        <p:nvSpPr>
          <p:cNvPr id="3" name="1 Dikdörtgen"/>
          <p:cNvSpPr/>
          <p:nvPr/>
        </p:nvSpPr>
        <p:spPr>
          <a:xfrm rot="20220613">
            <a:off x="1338000" y="2811442"/>
            <a:ext cx="6300673" cy="1181707"/>
          </a:xfrm>
          <a:prstGeom prst="rect">
            <a:avLst/>
          </a:prstGeom>
          <a:noFill/>
          <a:ln>
            <a:noFill/>
          </a:ln>
        </p:spPr>
        <p:txBody>
          <a:bodyPr wrap="square" lIns="91440" tIns="45720" rIns="91440" bIns="45720">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sz="66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rPr>
              <a:t>Ö   R   N   E   K</a:t>
            </a:r>
          </a:p>
        </p:txBody>
      </p:sp>
    </p:spTree>
    <p:extLst>
      <p:ext uri="{BB962C8B-B14F-4D97-AF65-F5344CB8AC3E}">
        <p14:creationId xmlns="" xmlns:p14="http://schemas.microsoft.com/office/powerpoint/2010/main" val="12612318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285770" y="1643050"/>
            <a:ext cx="8574049"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dirty="0" smtClean="0">
                <a:ln>
                  <a:noFill/>
                </a:ln>
                <a:solidFill>
                  <a:schemeClr val="accent2"/>
                </a:solidFill>
                <a:effectLst/>
                <a:latin typeface="Calibri" pitchFamily="34" charset="0"/>
                <a:ea typeface="Calibri" pitchFamily="34" charset="0"/>
                <a:cs typeface="Times New Roman" pitchFamily="18" charset="0"/>
              </a:rPr>
              <a:t>TÜRK TABİPLERİ BİRLİĞİ</a:t>
            </a:r>
            <a:endParaRPr kumimoji="0" lang="tr-TR" sz="2400" b="1" i="0" u="none" strike="noStrike" cap="none" normalizeH="0" baseline="0" dirty="0" smtClean="0">
              <a:ln>
                <a:noFill/>
              </a:ln>
              <a:solidFill>
                <a:schemeClr val="accent2"/>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2400" b="1" i="0" u="none" strike="noStrike" cap="none" normalizeH="0" baseline="0" dirty="0" smtClean="0">
                <a:ln>
                  <a:noFill/>
                </a:ln>
                <a:solidFill>
                  <a:schemeClr val="accent2"/>
                </a:solidFill>
                <a:effectLst/>
                <a:latin typeface="Calibri" pitchFamily="34" charset="0"/>
                <a:ea typeface="Calibri" pitchFamily="34" charset="0"/>
                <a:cs typeface="Times New Roman" pitchFamily="18" charset="0"/>
              </a:rPr>
              <a:t>HUKUKSAL HARCAMALARA KATKI YÖNERGESİ BİLGİ NOTU</a:t>
            </a:r>
            <a:endParaRPr kumimoji="0" lang="tr-TR" sz="2400" b="1" i="0" u="none" strike="noStrike" cap="none" normalizeH="0" baseline="0" dirty="0" smtClean="0">
              <a:ln>
                <a:noFill/>
              </a:ln>
              <a:solidFill>
                <a:schemeClr val="accent2"/>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2 Dikdörtgen"/>
          <p:cNvSpPr/>
          <p:nvPr/>
        </p:nvSpPr>
        <p:spPr>
          <a:xfrm>
            <a:off x="214319" y="3000372"/>
            <a:ext cx="8716950" cy="1323439"/>
          </a:xfrm>
          <a:prstGeom prst="rect">
            <a:avLst/>
          </a:prstGeom>
        </p:spPr>
        <p:txBody>
          <a:bodyPr wrap="square">
            <a:spAutoFit/>
          </a:bodyPr>
          <a:lstStyle/>
          <a:p>
            <a:pPr marL="342900" indent="-342900" algn="just">
              <a:buFont typeface="Arial" panose="020B0604020202020204" pitchFamily="34" charset="0"/>
              <a:buChar char="•"/>
            </a:pPr>
            <a:r>
              <a:rPr lang="tr-TR" sz="2000" b="1" dirty="0" smtClean="0">
                <a:solidFill>
                  <a:schemeClr val="accent2"/>
                </a:solidFill>
              </a:rPr>
              <a:t>TTB Hukuksal Harcamalara Katkı yönergesinin amacı, Türk Tabipleri Birliği tarafından yapılan hukuksal girişimler dolayısıyla yapılan yargılama giderlerine tabip odalarının yapacağı katkının usul ve esaslarının belirlenmesidir.</a:t>
            </a:r>
            <a:endParaRPr lang="tr-TR" sz="2000" b="1" dirty="0">
              <a:solidFill>
                <a:schemeClr val="accent2"/>
              </a:solidFill>
            </a:endParaRPr>
          </a:p>
        </p:txBody>
      </p:sp>
      <p:sp>
        <p:nvSpPr>
          <p:cNvPr id="4" name="3 Dikdörtgen"/>
          <p:cNvSpPr/>
          <p:nvPr/>
        </p:nvSpPr>
        <p:spPr>
          <a:xfrm>
            <a:off x="214319" y="4643447"/>
            <a:ext cx="8645499" cy="769441"/>
          </a:xfrm>
          <a:prstGeom prst="rect">
            <a:avLst/>
          </a:prstGeom>
        </p:spPr>
        <p:txBody>
          <a:bodyPr wrap="square">
            <a:spAutoFit/>
          </a:bodyPr>
          <a:lstStyle/>
          <a:p>
            <a:endParaRPr lang="tr-TR" sz="2400" b="1" dirty="0" smtClean="0">
              <a:solidFill>
                <a:schemeClr val="accent2"/>
              </a:solidFill>
            </a:endParaRPr>
          </a:p>
          <a:p>
            <a:pPr marL="342900" indent="-342900">
              <a:buFont typeface="Arial" panose="020B0604020202020204" pitchFamily="34" charset="0"/>
              <a:buChar char="•"/>
            </a:pPr>
            <a:r>
              <a:rPr lang="tr-TR" sz="2000" b="1" dirty="0" smtClean="0">
                <a:solidFill>
                  <a:schemeClr val="accent2"/>
                </a:solidFill>
              </a:rPr>
              <a:t>Yönerge üye sayısı </a:t>
            </a:r>
            <a:r>
              <a:rPr lang="tr-TR" sz="2000" b="1" dirty="0" err="1" smtClean="0">
                <a:solidFill>
                  <a:schemeClr val="accent2"/>
                </a:solidFill>
              </a:rPr>
              <a:t>ikiyüzün</a:t>
            </a:r>
            <a:r>
              <a:rPr lang="tr-TR" sz="2000" b="1" dirty="0" smtClean="0">
                <a:solidFill>
                  <a:schemeClr val="accent2"/>
                </a:solidFill>
              </a:rPr>
              <a:t> üzerinde olan tabip odalarını kapsar.</a:t>
            </a:r>
            <a:endParaRPr lang="tr-TR" sz="2000" b="1" dirty="0">
              <a:solidFill>
                <a:schemeClr val="accent2"/>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57220" y="1785926"/>
            <a:ext cx="8502598" cy="2862322"/>
          </a:xfrm>
          <a:prstGeom prst="rect">
            <a:avLst/>
          </a:prstGeom>
        </p:spPr>
        <p:txBody>
          <a:bodyPr wrap="square">
            <a:spAutoFit/>
          </a:bodyPr>
          <a:lstStyle/>
          <a:p>
            <a:pPr marL="342900" lvl="0" indent="-342900" algn="just" fontAlgn="base">
              <a:spcBef>
                <a:spcPct val="0"/>
              </a:spcBef>
              <a:spcAft>
                <a:spcPct val="0"/>
              </a:spcAft>
              <a:buFont typeface="Arial" panose="020B0604020202020204" pitchFamily="34" charset="0"/>
              <a:buChar char="•"/>
            </a:pPr>
            <a:r>
              <a:rPr lang="tr-TR" sz="2000" b="1" dirty="0" smtClean="0">
                <a:solidFill>
                  <a:schemeClr val="accent2"/>
                </a:solidFill>
                <a:latin typeface="Calibri gövde"/>
                <a:ea typeface="Calibri" pitchFamily="34" charset="0"/>
                <a:cs typeface="Times New Roman" pitchFamily="18" charset="0"/>
              </a:rPr>
              <a:t>Türk Tabipleri Birliği tarafından; tüm tabip odalarının görev alanına giren ve hekimlik ve sağlık alanını ilgilendiren konularda merkezi düzeyde hukuksal çalışmaların yapılması, hukuka aykırı işlemlerin yanı sıra münferit olma özelliği göstermeyen olaylarda pilot davaların açılması ve yürütülmesi, gerektiğinde konunun uzmanlarından mütalaa alınması, ulaşım ve konaklama masrafları ile dava sonunda aleyhe hükmolunan yargılama giderlerinin karşılanması gibi nedenlerle yapılacak harcamaların karşılanabilmesi amacıyla bir fon oluşturulacaktır.</a:t>
            </a:r>
            <a:endParaRPr lang="tr-TR" sz="2000" b="1" dirty="0" smtClean="0">
              <a:solidFill>
                <a:schemeClr val="accent2"/>
              </a:solidFill>
              <a:latin typeface="Calibri gövde"/>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467625" y="1196753"/>
            <a:ext cx="8354379" cy="4401205"/>
          </a:xfrm>
          <a:prstGeom prst="rect">
            <a:avLst/>
          </a:prstGeom>
        </p:spPr>
        <p:txBody>
          <a:bodyPr wrap="square">
            <a:spAutoFit/>
          </a:bodyPr>
          <a:lstStyle/>
          <a:p>
            <a:pPr marL="742950" lvl="1" indent="-285750">
              <a:buFont typeface="Arial" pitchFamily="34" charset="0"/>
              <a:buChar char="•"/>
            </a:pPr>
            <a:endParaRPr lang="tr-TR" sz="2000" dirty="0" smtClean="0"/>
          </a:p>
          <a:p>
            <a:pPr marL="742950" lvl="1" indent="-285750">
              <a:buFont typeface="Arial" pitchFamily="34" charset="0"/>
              <a:buChar char="•"/>
            </a:pPr>
            <a:endParaRPr lang="tr-TR" sz="2000" dirty="0"/>
          </a:p>
          <a:p>
            <a:pPr marL="742950" lvl="1" indent="-285750">
              <a:buFont typeface="Arial" pitchFamily="34" charset="0"/>
              <a:buChar char="•"/>
            </a:pPr>
            <a:endParaRPr lang="tr-TR" sz="2000" dirty="0" smtClean="0"/>
          </a:p>
          <a:p>
            <a:pPr marL="742950" lvl="1" indent="-285750">
              <a:buFont typeface="Arial" pitchFamily="34" charset="0"/>
              <a:buChar char="•"/>
            </a:pPr>
            <a:endParaRPr lang="tr-TR" sz="2000" dirty="0"/>
          </a:p>
          <a:p>
            <a:pPr marL="742950" lvl="1" indent="-285750">
              <a:buFont typeface="Arial" pitchFamily="34" charset="0"/>
              <a:buChar char="•"/>
            </a:pPr>
            <a:endParaRPr lang="tr-TR" sz="2000" dirty="0" smtClean="0"/>
          </a:p>
          <a:p>
            <a:pPr marL="742950" lvl="1" indent="-285750">
              <a:buFont typeface="Arial" pitchFamily="34" charset="0"/>
              <a:buChar char="•"/>
            </a:pPr>
            <a:endParaRPr lang="tr-TR" sz="2000" dirty="0"/>
          </a:p>
          <a:p>
            <a:pPr marL="742950" lvl="1" indent="-285750">
              <a:buFont typeface="Arial" pitchFamily="34" charset="0"/>
              <a:buChar char="•"/>
            </a:pPr>
            <a:endParaRPr lang="tr-TR" sz="2000" dirty="0" smtClean="0"/>
          </a:p>
          <a:p>
            <a:pPr marL="742950" lvl="1" indent="-285750">
              <a:buFont typeface="Arial" pitchFamily="34" charset="0"/>
              <a:buChar char="•"/>
            </a:pPr>
            <a:endParaRPr lang="tr-TR" sz="2000" dirty="0"/>
          </a:p>
          <a:p>
            <a:pPr marL="742950" lvl="1" indent="-285750">
              <a:buFont typeface="Arial" pitchFamily="34" charset="0"/>
              <a:buChar char="•"/>
            </a:pPr>
            <a:endParaRPr lang="tr-TR" sz="2000" dirty="0" smtClean="0"/>
          </a:p>
          <a:p>
            <a:pPr marL="742950" lvl="1" indent="-285750">
              <a:buFont typeface="Arial" pitchFamily="34" charset="0"/>
              <a:buChar char="•"/>
            </a:pPr>
            <a:endParaRPr lang="tr-TR" sz="2000" dirty="0"/>
          </a:p>
          <a:p>
            <a:pPr marL="742950" lvl="1" indent="-285750">
              <a:buFont typeface="Arial" pitchFamily="34" charset="0"/>
              <a:buChar char="•"/>
            </a:pPr>
            <a:endParaRPr lang="tr-TR" sz="2000" dirty="0" smtClean="0"/>
          </a:p>
          <a:p>
            <a:pPr marL="742950" lvl="1" indent="-285750">
              <a:buFont typeface="Arial" pitchFamily="34" charset="0"/>
              <a:buChar char="•"/>
            </a:pPr>
            <a:endParaRPr lang="tr-TR" sz="2000" dirty="0"/>
          </a:p>
          <a:p>
            <a:pPr marL="742950" lvl="1" indent="-285750">
              <a:buFont typeface="Arial" pitchFamily="34" charset="0"/>
              <a:buChar char="•"/>
            </a:pPr>
            <a:endParaRPr lang="tr-TR" sz="2000" dirty="0" smtClean="0"/>
          </a:p>
          <a:p>
            <a:pPr marL="742950" lvl="1" indent="-285750">
              <a:buFont typeface="Arial" pitchFamily="34" charset="0"/>
              <a:buChar char="•"/>
            </a:pPr>
            <a:r>
              <a:rPr lang="tr-TR" sz="2000" dirty="0" smtClean="0"/>
              <a:t>.</a:t>
            </a:r>
            <a:endParaRPr lang="tr-TR" sz="2000" dirty="0"/>
          </a:p>
        </p:txBody>
      </p:sp>
      <p:graphicFrame>
        <p:nvGraphicFramePr>
          <p:cNvPr id="2" name="Diyagram 1"/>
          <p:cNvGraphicFramePr/>
          <p:nvPr>
            <p:extLst>
              <p:ext uri="{D42A27DB-BD31-4B8C-83A1-F6EECF244321}">
                <p14:modId xmlns="" xmlns:p14="http://schemas.microsoft.com/office/powerpoint/2010/main" val="1298288277"/>
              </p:ext>
            </p:extLst>
          </p:nvPr>
        </p:nvGraphicFramePr>
        <p:xfrm>
          <a:off x="495954" y="1533957"/>
          <a:ext cx="7922256"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97420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57220" y="1964354"/>
            <a:ext cx="8502598" cy="4216539"/>
          </a:xfrm>
          <a:prstGeom prst="rect">
            <a:avLst/>
          </a:prstGeom>
        </p:spPr>
        <p:txBody>
          <a:bodyPr wrap="square">
            <a:spAutoFit/>
          </a:bodyPr>
          <a:lstStyle/>
          <a:p>
            <a:pPr marL="342900" indent="-342900" algn="just">
              <a:buFont typeface="Arial" panose="020B0604020202020204" pitchFamily="34" charset="0"/>
              <a:buChar char="•"/>
            </a:pPr>
            <a:r>
              <a:rPr lang="tr-TR" sz="2000" b="1" dirty="0" smtClean="0">
                <a:solidFill>
                  <a:schemeClr val="accent2"/>
                </a:solidFill>
              </a:rPr>
              <a:t>Tabip odası, sözü edilen fona, bir önceki yılda oda gelirleri tahsilatının %10’u oranında tahakkuk eden Birlik payının toplam tutarının %5’i oranında para aktaracaktır. </a:t>
            </a:r>
          </a:p>
          <a:p>
            <a:pPr marL="342900" indent="-342900" algn="just">
              <a:buFont typeface="Arial" panose="020B0604020202020204" pitchFamily="34" charset="0"/>
              <a:buChar char="•"/>
            </a:pPr>
            <a:endParaRPr lang="tr-TR" sz="2000" b="1" dirty="0" smtClean="0">
              <a:solidFill>
                <a:schemeClr val="accent2"/>
              </a:solidFill>
            </a:endParaRPr>
          </a:p>
          <a:p>
            <a:pPr marL="342900" indent="-342900" algn="just">
              <a:buFont typeface="Arial" panose="020B0604020202020204" pitchFamily="34" charset="0"/>
              <a:buChar char="•"/>
            </a:pPr>
            <a:r>
              <a:rPr lang="tr-TR" sz="2000" b="1" dirty="0" smtClean="0">
                <a:solidFill>
                  <a:schemeClr val="accent2"/>
                </a:solidFill>
              </a:rPr>
              <a:t>Tabip odası fon katkı payı, Mart ayı sonuna kadar defaten ödeyecektir.</a:t>
            </a:r>
          </a:p>
          <a:p>
            <a:pPr marL="342900" indent="-342900" algn="just">
              <a:buFont typeface="Arial" panose="020B0604020202020204" pitchFamily="34" charset="0"/>
              <a:buChar char="•"/>
            </a:pPr>
            <a:endParaRPr lang="tr-TR" sz="2000" b="1" dirty="0" smtClean="0">
              <a:solidFill>
                <a:schemeClr val="accent2"/>
              </a:solidFill>
            </a:endParaRPr>
          </a:p>
          <a:p>
            <a:pPr marL="342900" indent="-342900" algn="just">
              <a:buFont typeface="Arial" panose="020B0604020202020204" pitchFamily="34" charset="0"/>
              <a:buChar char="•"/>
            </a:pPr>
            <a:r>
              <a:rPr lang="tr-TR" sz="2000" b="1" dirty="0" smtClean="0">
                <a:solidFill>
                  <a:schemeClr val="accent2"/>
                </a:solidFill>
              </a:rPr>
              <a:t>Tabip odası fon katkı payını “Genel Yönetim Giderleri” içinde “DIŞARIDAN SAĞLANAN FAYDA VE </a:t>
            </a:r>
            <a:r>
              <a:rPr lang="tr-TR" sz="2000" b="1" dirty="0" err="1" smtClean="0">
                <a:solidFill>
                  <a:schemeClr val="accent2"/>
                </a:solidFill>
              </a:rPr>
              <a:t>HİZMETLER”altında</a:t>
            </a:r>
            <a:r>
              <a:rPr lang="tr-TR" sz="2000" b="1" dirty="0" smtClean="0">
                <a:solidFill>
                  <a:schemeClr val="accent2"/>
                </a:solidFill>
              </a:rPr>
              <a:t>“TTB DİĞER ALIM </a:t>
            </a:r>
            <a:r>
              <a:rPr lang="tr-TR" sz="2000" b="1" dirty="0" err="1" smtClean="0">
                <a:solidFill>
                  <a:schemeClr val="accent2"/>
                </a:solidFill>
              </a:rPr>
              <a:t>ÖDEMELERİ”kalemi</a:t>
            </a:r>
            <a:r>
              <a:rPr lang="tr-TR" sz="2000" b="1" dirty="0" smtClean="0">
                <a:solidFill>
                  <a:schemeClr val="accent2"/>
                </a:solidFill>
              </a:rPr>
              <a:t> içinde mali tablolarında gösterecektir.</a:t>
            </a:r>
          </a:p>
          <a:p>
            <a:endParaRPr lang="tr-TR" sz="2400" b="1" dirty="0" smtClean="0">
              <a:solidFill>
                <a:schemeClr val="accent2"/>
              </a:solidFill>
            </a:endParaRPr>
          </a:p>
          <a:p>
            <a:endParaRPr lang="tr-TR" sz="2400" b="1" dirty="0">
              <a:solidFill>
                <a:schemeClr val="accent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91906" y="1412777"/>
            <a:ext cx="8354379" cy="3785652"/>
          </a:xfrm>
          <a:prstGeom prst="rect">
            <a:avLst/>
          </a:prstGeom>
        </p:spPr>
        <p:txBody>
          <a:bodyPr wrap="square">
            <a:spAutoFit/>
          </a:bodyPr>
          <a:lstStyle/>
          <a:p>
            <a:pPr lvl="1"/>
            <a:r>
              <a:rPr lang="tr-TR" sz="2000" b="1" dirty="0">
                <a:solidFill>
                  <a:schemeClr val="accent1"/>
                </a:solidFill>
              </a:rPr>
              <a:t>Yönetim tarafından, bütçe dönemi sonunda, Genel Kurul’a sunulmak üzere çalışma raporunun mali bölümü hazırlanır. Bu </a:t>
            </a:r>
            <a:r>
              <a:rPr lang="tr-TR" sz="2000" b="1" dirty="0" smtClean="0">
                <a:solidFill>
                  <a:schemeClr val="accent1"/>
                </a:solidFill>
              </a:rPr>
              <a:t>raporda; </a:t>
            </a:r>
          </a:p>
          <a:p>
            <a:pPr lvl="1"/>
            <a:endParaRPr lang="tr-TR" sz="2000" b="1" dirty="0">
              <a:solidFill>
                <a:schemeClr val="accent1"/>
              </a:solidFill>
            </a:endParaRPr>
          </a:p>
          <a:p>
            <a:pPr lvl="1"/>
            <a:endParaRPr lang="tr-TR" sz="2000" b="1" dirty="0">
              <a:solidFill>
                <a:schemeClr val="accent1"/>
              </a:solidFill>
            </a:endParaRPr>
          </a:p>
          <a:p>
            <a:pPr marL="800100" lvl="1" indent="-342900" algn="just">
              <a:buFont typeface="+mj-lt"/>
              <a:buAutoNum type="arabicPeriod"/>
            </a:pPr>
            <a:r>
              <a:rPr lang="tr-TR" sz="2000" b="1" dirty="0">
                <a:solidFill>
                  <a:schemeClr val="accent1"/>
                </a:solidFill>
              </a:rPr>
              <a:t>Gerçekleşen Gelir-Gider Tablosu,</a:t>
            </a:r>
          </a:p>
          <a:p>
            <a:pPr marL="800100" lvl="1" indent="-342900">
              <a:buFont typeface="+mj-lt"/>
              <a:buAutoNum type="arabicPeriod"/>
            </a:pPr>
            <a:r>
              <a:rPr lang="tr-TR" sz="2000" b="1" dirty="0">
                <a:solidFill>
                  <a:schemeClr val="accent1"/>
                </a:solidFill>
              </a:rPr>
              <a:t>Gerçekleşen Bütçe,</a:t>
            </a:r>
          </a:p>
          <a:p>
            <a:pPr marL="800100" lvl="1" indent="-342900">
              <a:buFont typeface="+mj-lt"/>
              <a:buAutoNum type="arabicPeriod"/>
            </a:pPr>
            <a:r>
              <a:rPr lang="tr-TR" sz="2000" b="1" dirty="0">
                <a:solidFill>
                  <a:schemeClr val="accent1"/>
                </a:solidFill>
              </a:rPr>
              <a:t>Tahmini Gelir-Gider Tablosu, yer alır.</a:t>
            </a:r>
          </a:p>
          <a:p>
            <a:r>
              <a:rPr lang="tr-TR" sz="2000" b="1" dirty="0">
                <a:solidFill>
                  <a:schemeClr val="accent1"/>
                </a:solidFill>
              </a:rPr>
              <a:t> </a:t>
            </a:r>
            <a:endParaRPr lang="tr-TR" sz="2000" b="1" dirty="0" smtClean="0">
              <a:solidFill>
                <a:schemeClr val="accent1"/>
              </a:solidFill>
            </a:endParaRPr>
          </a:p>
          <a:p>
            <a:endParaRPr lang="tr-TR" sz="2000" b="1" dirty="0">
              <a:solidFill>
                <a:schemeClr val="accent1"/>
              </a:solidFill>
            </a:endParaRPr>
          </a:p>
          <a:p>
            <a:r>
              <a:rPr lang="tr-TR" sz="2000" b="1" dirty="0" smtClean="0">
                <a:solidFill>
                  <a:schemeClr val="accent1"/>
                </a:solidFill>
              </a:rPr>
              <a:t>Tabip </a:t>
            </a:r>
            <a:r>
              <a:rPr lang="tr-TR" sz="2000" b="1" dirty="0">
                <a:solidFill>
                  <a:schemeClr val="accent1"/>
                </a:solidFill>
              </a:rPr>
              <a:t>Odalarının gerçekleşen ve tahmini Gelir-Gider tabloları yılda bir Kongre ve Genel Kurulda aklanarak, bir sonraki döneme </a:t>
            </a:r>
            <a:r>
              <a:rPr lang="tr-TR" sz="2000" b="1" dirty="0" smtClean="0">
                <a:solidFill>
                  <a:schemeClr val="accent1"/>
                </a:solidFill>
              </a:rPr>
              <a:t>geçilir.</a:t>
            </a:r>
            <a:endParaRPr lang="tr-TR" sz="2000" b="1" dirty="0">
              <a:solidFill>
                <a:schemeClr val="accent1"/>
              </a:solidFill>
            </a:endParaRPr>
          </a:p>
        </p:txBody>
      </p:sp>
    </p:spTree>
    <p:extLst>
      <p:ext uri="{BB962C8B-B14F-4D97-AF65-F5344CB8AC3E}">
        <p14:creationId xmlns="" xmlns:p14="http://schemas.microsoft.com/office/powerpoint/2010/main" val="37019114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5605" y="1556792"/>
            <a:ext cx="8426399" cy="3908762"/>
          </a:xfrm>
          <a:prstGeom prst="rect">
            <a:avLst/>
          </a:prstGeom>
        </p:spPr>
        <p:txBody>
          <a:bodyPr wrap="square">
            <a:spAutoFit/>
          </a:bodyPr>
          <a:lstStyle/>
          <a:p>
            <a:pPr algn="ctr"/>
            <a:r>
              <a:rPr lang="tr-TR" sz="2000" b="1" u="sng" dirty="0">
                <a:solidFill>
                  <a:schemeClr val="accent1"/>
                </a:solidFill>
              </a:rPr>
              <a:t>Bütçe </a:t>
            </a:r>
            <a:r>
              <a:rPr lang="tr-TR" sz="2000" b="1" u="sng" dirty="0" smtClean="0">
                <a:solidFill>
                  <a:schemeClr val="accent1"/>
                </a:solidFill>
              </a:rPr>
              <a:t>Dönemi</a:t>
            </a:r>
          </a:p>
          <a:p>
            <a:endParaRPr lang="tr-TR" sz="2000" b="1" dirty="0">
              <a:solidFill>
                <a:schemeClr val="accent1"/>
              </a:solidFill>
            </a:endParaRPr>
          </a:p>
          <a:p>
            <a:pPr marL="342900" lvl="0" indent="-342900">
              <a:buFont typeface="Arial" panose="020B0604020202020204" pitchFamily="34" charset="0"/>
              <a:buChar char="•"/>
            </a:pPr>
            <a:r>
              <a:rPr lang="tr-TR" sz="2000" b="1" dirty="0">
                <a:solidFill>
                  <a:schemeClr val="accent1"/>
                </a:solidFill>
              </a:rPr>
              <a:t>Tabip Odaların bütçe dönemi 1 Nisan- 31 Mart tarihleri arasıdır</a:t>
            </a:r>
            <a:r>
              <a:rPr lang="tr-TR" sz="2000" b="1" dirty="0" smtClean="0">
                <a:solidFill>
                  <a:schemeClr val="accent1"/>
                </a:solidFill>
              </a:rPr>
              <a:t>. Tabip </a:t>
            </a:r>
            <a:r>
              <a:rPr lang="tr-TR" sz="2000" b="1" dirty="0">
                <a:solidFill>
                  <a:schemeClr val="accent1"/>
                </a:solidFill>
              </a:rPr>
              <a:t>Odalarının bütçe uygulamasından Yönetim yetkili ve sorumludur</a:t>
            </a:r>
            <a:r>
              <a:rPr lang="tr-TR" sz="2000" b="1" dirty="0" smtClean="0">
                <a:solidFill>
                  <a:schemeClr val="accent1"/>
                </a:solidFill>
              </a:rPr>
              <a:t>.</a:t>
            </a:r>
          </a:p>
          <a:p>
            <a:pPr lvl="0"/>
            <a:endParaRPr lang="tr-TR" sz="2400" b="1" dirty="0">
              <a:solidFill>
                <a:schemeClr val="accent1"/>
              </a:solidFill>
            </a:endParaRPr>
          </a:p>
          <a:p>
            <a:pPr lvl="0"/>
            <a:r>
              <a:rPr lang="tr-TR" sz="2400" b="1" dirty="0" smtClean="0">
                <a:solidFill>
                  <a:schemeClr val="accent1"/>
                </a:solidFill>
              </a:rPr>
              <a:t> </a:t>
            </a:r>
            <a:endParaRPr lang="tr-TR" sz="2400" b="1" dirty="0">
              <a:solidFill>
                <a:schemeClr val="accent1"/>
              </a:solidFill>
            </a:endParaRPr>
          </a:p>
          <a:p>
            <a:pPr algn="ctr"/>
            <a:r>
              <a:rPr lang="tr-TR" sz="2000" b="1" u="sng" dirty="0">
                <a:solidFill>
                  <a:schemeClr val="accent1"/>
                </a:solidFill>
              </a:rPr>
              <a:t>Bütçe </a:t>
            </a:r>
            <a:r>
              <a:rPr lang="tr-TR" sz="2000" b="1" u="sng" dirty="0" smtClean="0">
                <a:solidFill>
                  <a:schemeClr val="accent1"/>
                </a:solidFill>
              </a:rPr>
              <a:t>Sistemleri</a:t>
            </a:r>
          </a:p>
          <a:p>
            <a:pPr algn="ctr"/>
            <a:endParaRPr lang="tr-TR" sz="2000" b="1" dirty="0">
              <a:solidFill>
                <a:schemeClr val="accent1"/>
              </a:solidFill>
            </a:endParaRPr>
          </a:p>
          <a:p>
            <a:pPr marL="342900" indent="-342900">
              <a:buFont typeface="Arial" panose="020B0604020202020204" pitchFamily="34" charset="0"/>
              <a:buChar char="•"/>
            </a:pPr>
            <a:r>
              <a:rPr lang="tr-TR" sz="2000" b="1" dirty="0">
                <a:solidFill>
                  <a:schemeClr val="accent1"/>
                </a:solidFill>
              </a:rPr>
              <a:t>Tabip Odası Bütçesi, gelir ve gider bütçeleri olmak üzere iki ana gruptan oluşur. Gelir ve giderler, bölüm ve maddeler halinde düzenlenir.</a:t>
            </a:r>
          </a:p>
        </p:txBody>
      </p:sp>
    </p:spTree>
    <p:extLst>
      <p:ext uri="{BB962C8B-B14F-4D97-AF65-F5344CB8AC3E}">
        <p14:creationId xmlns="" xmlns:p14="http://schemas.microsoft.com/office/powerpoint/2010/main" val="18389699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539646" y="1028344"/>
            <a:ext cx="8138317" cy="4801314"/>
          </a:xfrm>
          <a:prstGeom prst="rect">
            <a:avLst/>
          </a:prstGeom>
        </p:spPr>
        <p:txBody>
          <a:bodyPr wrap="square">
            <a:spAutoFit/>
          </a:bodyPr>
          <a:lstStyle/>
          <a:p>
            <a:pPr marL="742950" lvl="1" indent="-285750">
              <a:buFont typeface="Arial" panose="020B0604020202020204" pitchFamily="34" charset="0"/>
              <a:buChar char="•"/>
            </a:pPr>
            <a:r>
              <a:rPr lang="tr-TR" b="1" dirty="0" smtClean="0">
                <a:solidFill>
                  <a:schemeClr val="accent1"/>
                </a:solidFill>
              </a:rPr>
              <a:t>Bütçe bölüm </a:t>
            </a:r>
            <a:r>
              <a:rPr lang="tr-TR" b="1" dirty="0">
                <a:solidFill>
                  <a:schemeClr val="accent1"/>
                </a:solidFill>
              </a:rPr>
              <a:t>ve maddeleri aşağıdaki gibidir :</a:t>
            </a:r>
          </a:p>
          <a:p>
            <a:r>
              <a:rPr lang="tr-TR" b="1" dirty="0">
                <a:solidFill>
                  <a:schemeClr val="accent1"/>
                </a:solidFill>
              </a:rPr>
              <a:t>	</a:t>
            </a:r>
            <a:endParaRPr lang="tr-TR" b="1" dirty="0" smtClean="0">
              <a:solidFill>
                <a:schemeClr val="accent1"/>
              </a:solidFill>
            </a:endParaRPr>
          </a:p>
          <a:p>
            <a:r>
              <a:rPr lang="tr-TR" b="1" dirty="0" smtClean="0">
                <a:solidFill>
                  <a:schemeClr val="accent1"/>
                </a:solidFill>
              </a:rPr>
              <a:t>	Gelir Bütçesi</a:t>
            </a:r>
          </a:p>
          <a:p>
            <a:endParaRPr lang="tr-TR" b="1" dirty="0">
              <a:solidFill>
                <a:schemeClr val="accent1"/>
              </a:solidFill>
            </a:endParaRPr>
          </a:p>
          <a:p>
            <a:r>
              <a:rPr lang="tr-TR" b="1" u="sng" dirty="0" smtClean="0">
                <a:solidFill>
                  <a:schemeClr val="accent1"/>
                </a:solidFill>
              </a:rPr>
              <a:t>TTB </a:t>
            </a:r>
            <a:r>
              <a:rPr lang="tr-TR" b="1" u="sng" dirty="0">
                <a:solidFill>
                  <a:schemeClr val="accent1"/>
                </a:solidFill>
              </a:rPr>
              <a:t>Merkez Konsey gelirleri aşağıdaki maddelerden oluşur:</a:t>
            </a:r>
          </a:p>
          <a:p>
            <a:pPr marL="800100" lvl="1" indent="-342900">
              <a:lnSpc>
                <a:spcPct val="150000"/>
              </a:lnSpc>
              <a:buFont typeface="Arial" pitchFamily="34" charset="0"/>
              <a:buChar char="•"/>
            </a:pPr>
            <a:r>
              <a:rPr lang="tr-TR" b="1" dirty="0">
                <a:solidFill>
                  <a:schemeClr val="accent1"/>
                </a:solidFill>
              </a:rPr>
              <a:t>Tabip odalarının gelirlerinden alınan pay,</a:t>
            </a:r>
          </a:p>
          <a:p>
            <a:pPr marL="800100" lvl="1" indent="-342900">
              <a:lnSpc>
                <a:spcPct val="150000"/>
              </a:lnSpc>
              <a:buFont typeface="Arial" pitchFamily="34" charset="0"/>
              <a:buChar char="•"/>
            </a:pPr>
            <a:r>
              <a:rPr lang="tr-TR" b="1" dirty="0" smtClean="0">
                <a:solidFill>
                  <a:schemeClr val="accent1"/>
                </a:solidFill>
              </a:rPr>
              <a:t>Uzmanlık </a:t>
            </a:r>
            <a:r>
              <a:rPr lang="tr-TR" b="1" dirty="0">
                <a:solidFill>
                  <a:schemeClr val="accent1"/>
                </a:solidFill>
              </a:rPr>
              <a:t>derneklerinden alınan aidatlar,</a:t>
            </a:r>
          </a:p>
          <a:p>
            <a:pPr marL="800100" lvl="1" indent="-342900">
              <a:lnSpc>
                <a:spcPct val="150000"/>
              </a:lnSpc>
              <a:buFont typeface="Arial" pitchFamily="34" charset="0"/>
              <a:buChar char="•"/>
            </a:pPr>
            <a:r>
              <a:rPr lang="tr-TR" b="1" dirty="0" smtClean="0">
                <a:solidFill>
                  <a:schemeClr val="accent1"/>
                </a:solidFill>
              </a:rPr>
              <a:t>Kredilendirme </a:t>
            </a:r>
            <a:r>
              <a:rPr lang="tr-TR" b="1" dirty="0">
                <a:solidFill>
                  <a:schemeClr val="accent1"/>
                </a:solidFill>
              </a:rPr>
              <a:t>gelirleri,</a:t>
            </a:r>
          </a:p>
          <a:p>
            <a:pPr marL="800100" lvl="1" indent="-342900">
              <a:lnSpc>
                <a:spcPct val="150000"/>
              </a:lnSpc>
              <a:buFont typeface="Arial" pitchFamily="34" charset="0"/>
              <a:buChar char="•"/>
            </a:pPr>
            <a:r>
              <a:rPr lang="tr-TR" b="1" dirty="0">
                <a:solidFill>
                  <a:schemeClr val="accent1"/>
                </a:solidFill>
              </a:rPr>
              <a:t>Eğitim, kültürel ve sosyal faaliyetlerden elde edilecek gelirler,</a:t>
            </a:r>
          </a:p>
          <a:p>
            <a:pPr marL="800100" lvl="1" indent="-342900">
              <a:lnSpc>
                <a:spcPct val="150000"/>
              </a:lnSpc>
              <a:buFont typeface="Arial" pitchFamily="34" charset="0"/>
              <a:buChar char="•"/>
            </a:pPr>
            <a:r>
              <a:rPr lang="tr-TR" b="1" dirty="0">
                <a:solidFill>
                  <a:schemeClr val="accent1"/>
                </a:solidFill>
              </a:rPr>
              <a:t>Görevleri içine girecek onaylamalardan alınacak ücretler,</a:t>
            </a:r>
          </a:p>
          <a:p>
            <a:pPr marL="800100" lvl="1" indent="-342900">
              <a:lnSpc>
                <a:spcPct val="150000"/>
              </a:lnSpc>
              <a:buFont typeface="Arial" pitchFamily="34" charset="0"/>
              <a:buChar char="•"/>
            </a:pPr>
            <a:r>
              <a:rPr lang="tr-TR" b="1" dirty="0" smtClean="0">
                <a:solidFill>
                  <a:schemeClr val="accent1"/>
                </a:solidFill>
              </a:rPr>
              <a:t>Bağış </a:t>
            </a:r>
            <a:r>
              <a:rPr lang="tr-TR" b="1" dirty="0">
                <a:solidFill>
                  <a:schemeClr val="accent1"/>
                </a:solidFill>
              </a:rPr>
              <a:t>ve yardımlar,</a:t>
            </a:r>
          </a:p>
          <a:p>
            <a:pPr marL="800100" lvl="1" indent="-342900">
              <a:lnSpc>
                <a:spcPct val="150000"/>
              </a:lnSpc>
              <a:buFont typeface="Arial" pitchFamily="34" charset="0"/>
              <a:buChar char="•"/>
            </a:pPr>
            <a:r>
              <a:rPr lang="tr-TR" b="1" dirty="0">
                <a:solidFill>
                  <a:schemeClr val="accent1"/>
                </a:solidFill>
              </a:rPr>
              <a:t>Basılı belgelerden ve yayınlardan elde edilecek gelirler,</a:t>
            </a:r>
          </a:p>
          <a:p>
            <a:pPr marL="800100" lvl="1" indent="-342900">
              <a:lnSpc>
                <a:spcPct val="150000"/>
              </a:lnSpc>
              <a:buFont typeface="Arial" pitchFamily="34" charset="0"/>
              <a:buChar char="•"/>
            </a:pPr>
            <a:r>
              <a:rPr lang="tr-TR" b="1" dirty="0" smtClean="0">
                <a:solidFill>
                  <a:schemeClr val="accent1"/>
                </a:solidFill>
              </a:rPr>
              <a:t>Diğer </a:t>
            </a:r>
            <a:r>
              <a:rPr lang="tr-TR" b="1" dirty="0">
                <a:solidFill>
                  <a:schemeClr val="accent1"/>
                </a:solidFill>
              </a:rPr>
              <a:t>gelirler.</a:t>
            </a:r>
          </a:p>
        </p:txBody>
      </p:sp>
    </p:spTree>
    <p:extLst>
      <p:ext uri="{BB962C8B-B14F-4D97-AF65-F5344CB8AC3E}">
        <p14:creationId xmlns="" xmlns:p14="http://schemas.microsoft.com/office/powerpoint/2010/main" val="33893494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1564" y="1340769"/>
            <a:ext cx="8642461" cy="3790781"/>
          </a:xfrm>
          <a:prstGeom prst="rect">
            <a:avLst/>
          </a:prstGeom>
        </p:spPr>
        <p:txBody>
          <a:bodyPr wrap="square">
            <a:spAutoFit/>
          </a:bodyPr>
          <a:lstStyle/>
          <a:p>
            <a:r>
              <a:rPr lang="tr-TR" sz="2200" b="1" u="sng" dirty="0" smtClean="0">
                <a:solidFill>
                  <a:schemeClr val="accent1"/>
                </a:solidFill>
              </a:rPr>
              <a:t>Tabip </a:t>
            </a:r>
            <a:r>
              <a:rPr lang="tr-TR" sz="2200" b="1" u="sng" dirty="0">
                <a:solidFill>
                  <a:schemeClr val="accent1"/>
                </a:solidFill>
              </a:rPr>
              <a:t>Odalarının gelirleri aşağıdaki maddelerden oluşur</a:t>
            </a:r>
            <a:r>
              <a:rPr lang="tr-TR" sz="2200" b="1" u="sng" dirty="0" smtClean="0">
                <a:solidFill>
                  <a:schemeClr val="accent1"/>
                </a:solidFill>
              </a:rPr>
              <a:t>:</a:t>
            </a:r>
          </a:p>
          <a:p>
            <a:endParaRPr lang="tr-TR" b="1" u="sng" dirty="0">
              <a:solidFill>
                <a:schemeClr val="accent1"/>
              </a:solidFill>
              <a:effectLst>
                <a:outerShdw blurRad="38100" dist="38100" dir="2700000" algn="tl">
                  <a:srgbClr val="000000">
                    <a:alpha val="43137"/>
                  </a:srgbClr>
                </a:outerShdw>
              </a:effectLst>
            </a:endParaRPr>
          </a:p>
          <a:p>
            <a:pPr marL="800100" lvl="1" indent="-342900">
              <a:spcAft>
                <a:spcPts val="1000"/>
              </a:spcAft>
              <a:buFont typeface="Arial" pitchFamily="34" charset="0"/>
              <a:buChar char="•"/>
            </a:pPr>
            <a:r>
              <a:rPr lang="tr-TR" b="1" dirty="0">
                <a:solidFill>
                  <a:schemeClr val="accent1"/>
                </a:solidFill>
              </a:rPr>
              <a:t>Odaya giriş ücretleri ve üye aidatları,</a:t>
            </a:r>
          </a:p>
          <a:p>
            <a:pPr marL="800100" lvl="1" indent="-342900">
              <a:spcAft>
                <a:spcPts val="1000"/>
              </a:spcAft>
              <a:buFont typeface="Arial" pitchFamily="34" charset="0"/>
              <a:buChar char="•"/>
            </a:pPr>
            <a:r>
              <a:rPr lang="tr-TR" b="1" dirty="0">
                <a:solidFill>
                  <a:schemeClr val="accent1"/>
                </a:solidFill>
              </a:rPr>
              <a:t>Eğitim, Kültürel ve Sosyal faaliyetlerden elde edilecek gelirler</a:t>
            </a:r>
            <a:r>
              <a:rPr lang="tr-TR" b="1" dirty="0" smtClean="0">
                <a:solidFill>
                  <a:schemeClr val="accent1"/>
                </a:solidFill>
              </a:rPr>
              <a:t>,</a:t>
            </a:r>
            <a:endParaRPr lang="tr-TR" b="1" dirty="0">
              <a:solidFill>
                <a:schemeClr val="accent1"/>
              </a:solidFill>
            </a:endParaRPr>
          </a:p>
          <a:p>
            <a:pPr marL="800100" lvl="1" indent="-342900">
              <a:spcAft>
                <a:spcPts val="1000"/>
              </a:spcAft>
              <a:buFont typeface="Arial" pitchFamily="34" charset="0"/>
              <a:buChar char="•"/>
            </a:pPr>
            <a:r>
              <a:rPr lang="tr-TR" b="1" dirty="0" smtClean="0">
                <a:solidFill>
                  <a:schemeClr val="accent1"/>
                </a:solidFill>
              </a:rPr>
              <a:t>Onur </a:t>
            </a:r>
            <a:r>
              <a:rPr lang="tr-TR" b="1" dirty="0">
                <a:solidFill>
                  <a:schemeClr val="accent1"/>
                </a:solidFill>
              </a:rPr>
              <a:t>kurullarınca verilip kesinleşen para cezaları,</a:t>
            </a:r>
          </a:p>
          <a:p>
            <a:pPr marL="800100" lvl="1" indent="-342900">
              <a:spcAft>
                <a:spcPts val="1000"/>
              </a:spcAft>
              <a:buFont typeface="Arial" pitchFamily="34" charset="0"/>
              <a:buChar char="•"/>
            </a:pPr>
            <a:r>
              <a:rPr lang="tr-TR" b="1" dirty="0">
                <a:solidFill>
                  <a:schemeClr val="accent1"/>
                </a:solidFill>
              </a:rPr>
              <a:t>Basılı belgelerden ve yayınlardan elde edilecek gelirler,</a:t>
            </a:r>
          </a:p>
          <a:p>
            <a:pPr marL="800100" lvl="1" indent="-342900">
              <a:spcAft>
                <a:spcPts val="1000"/>
              </a:spcAft>
              <a:buFont typeface="Arial" pitchFamily="34" charset="0"/>
              <a:buChar char="•"/>
            </a:pPr>
            <a:r>
              <a:rPr lang="tr-TR" b="1" dirty="0">
                <a:solidFill>
                  <a:schemeClr val="accent1"/>
                </a:solidFill>
              </a:rPr>
              <a:t>Görevleri içine girecek onaylamalardan alınacak ücretler,</a:t>
            </a:r>
          </a:p>
          <a:p>
            <a:pPr marL="800100" lvl="1" indent="-342900">
              <a:spcAft>
                <a:spcPts val="1000"/>
              </a:spcAft>
              <a:buFont typeface="Arial" pitchFamily="34" charset="0"/>
              <a:buChar char="•"/>
            </a:pPr>
            <a:r>
              <a:rPr lang="tr-TR" b="1" dirty="0">
                <a:solidFill>
                  <a:schemeClr val="accent1"/>
                </a:solidFill>
              </a:rPr>
              <a:t>Bağış ve yardımlar,</a:t>
            </a:r>
          </a:p>
          <a:p>
            <a:pPr marL="800100" lvl="1" indent="-342900">
              <a:spcAft>
                <a:spcPts val="1000"/>
              </a:spcAft>
              <a:buFont typeface="Arial" pitchFamily="34" charset="0"/>
              <a:buChar char="•"/>
            </a:pPr>
            <a:r>
              <a:rPr lang="tr-TR" b="1" dirty="0">
                <a:solidFill>
                  <a:schemeClr val="accent1"/>
                </a:solidFill>
              </a:rPr>
              <a:t>Gerektiğinde Merkez Konseyince yapılacak yardımlar,</a:t>
            </a:r>
          </a:p>
          <a:p>
            <a:pPr marL="800100" lvl="1" indent="-342900">
              <a:spcAft>
                <a:spcPts val="1000"/>
              </a:spcAft>
              <a:buFont typeface="Arial" pitchFamily="34" charset="0"/>
              <a:buChar char="•"/>
            </a:pPr>
            <a:r>
              <a:rPr lang="tr-TR" b="1" dirty="0" smtClean="0">
                <a:solidFill>
                  <a:schemeClr val="accent1"/>
                </a:solidFill>
              </a:rPr>
              <a:t>Çeşitli </a:t>
            </a:r>
            <a:r>
              <a:rPr lang="tr-TR" b="1" dirty="0">
                <a:solidFill>
                  <a:schemeClr val="accent1"/>
                </a:solidFill>
              </a:rPr>
              <a:t>gelirler.</a:t>
            </a:r>
          </a:p>
        </p:txBody>
      </p:sp>
    </p:spTree>
    <p:extLst>
      <p:ext uri="{BB962C8B-B14F-4D97-AF65-F5344CB8AC3E}">
        <p14:creationId xmlns="" xmlns:p14="http://schemas.microsoft.com/office/powerpoint/2010/main" val="38212722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3584" y="1412776"/>
            <a:ext cx="8498420" cy="3908762"/>
          </a:xfrm>
          <a:prstGeom prst="rect">
            <a:avLst/>
          </a:prstGeom>
        </p:spPr>
        <p:txBody>
          <a:bodyPr wrap="square">
            <a:spAutoFit/>
          </a:bodyPr>
          <a:lstStyle/>
          <a:p>
            <a:pPr algn="ctr"/>
            <a:r>
              <a:rPr lang="tr-TR" sz="2200" b="1" u="sng" dirty="0">
                <a:solidFill>
                  <a:schemeClr val="accent1"/>
                </a:solidFill>
              </a:rPr>
              <a:t>Gider </a:t>
            </a:r>
            <a:r>
              <a:rPr lang="tr-TR" sz="2200" b="1" u="sng" dirty="0" smtClean="0">
                <a:solidFill>
                  <a:schemeClr val="accent1"/>
                </a:solidFill>
              </a:rPr>
              <a:t>Bütçesi</a:t>
            </a:r>
          </a:p>
          <a:p>
            <a:pPr algn="ctr"/>
            <a:endParaRPr lang="tr-TR" sz="2000" dirty="0">
              <a:solidFill>
                <a:schemeClr val="accent1"/>
              </a:solidFill>
            </a:endParaRPr>
          </a:p>
          <a:p>
            <a:pPr algn="just"/>
            <a:r>
              <a:rPr lang="tr-TR" sz="2000" b="1" dirty="0" smtClean="0">
                <a:solidFill>
                  <a:schemeClr val="accent1"/>
                </a:solidFill>
              </a:rPr>
              <a:t>Odaların </a:t>
            </a:r>
            <a:r>
              <a:rPr lang="tr-TR" sz="2000" b="1" dirty="0">
                <a:solidFill>
                  <a:schemeClr val="accent1"/>
                </a:solidFill>
              </a:rPr>
              <a:t>gider bütçesi üretilen hizmetler için gerçekleştirilen giderler, büro hizmetleri, kamu ilişkileri, hukuk işleri, personel işleri, kredi ve tahsilatı da kapsayan muhasebe ve mali işler servislerinin giderleri </a:t>
            </a:r>
            <a:r>
              <a:rPr lang="tr-TR" sz="2000" b="1" dirty="0" smtClean="0">
                <a:solidFill>
                  <a:schemeClr val="accent1"/>
                </a:solidFill>
              </a:rPr>
              <a:t>vb. harcamaları kapsamaktadır.            </a:t>
            </a:r>
          </a:p>
          <a:p>
            <a:pPr algn="just"/>
            <a:endParaRPr lang="tr-TR" sz="2000" b="1" dirty="0">
              <a:solidFill>
                <a:schemeClr val="accent1"/>
              </a:solidFill>
            </a:endParaRPr>
          </a:p>
          <a:p>
            <a:pPr algn="ctr"/>
            <a:r>
              <a:rPr lang="tr-TR" sz="2200" b="1" u="sng" dirty="0" smtClean="0">
                <a:solidFill>
                  <a:schemeClr val="accent1"/>
                </a:solidFill>
              </a:rPr>
              <a:t>Gelirlerin </a:t>
            </a:r>
            <a:r>
              <a:rPr lang="tr-TR" sz="2200" b="1" u="sng" dirty="0">
                <a:solidFill>
                  <a:schemeClr val="accent1"/>
                </a:solidFill>
              </a:rPr>
              <a:t>Gerçekleştirilmesi ve </a:t>
            </a:r>
            <a:r>
              <a:rPr lang="tr-TR" sz="2200" b="1" u="sng" dirty="0" smtClean="0">
                <a:solidFill>
                  <a:schemeClr val="accent1"/>
                </a:solidFill>
              </a:rPr>
              <a:t>Harcamalar</a:t>
            </a:r>
          </a:p>
          <a:p>
            <a:pPr algn="ctr"/>
            <a:endParaRPr lang="tr-TR" sz="2000" dirty="0" smtClean="0">
              <a:solidFill>
                <a:schemeClr val="accent1"/>
              </a:solidFill>
            </a:endParaRPr>
          </a:p>
          <a:p>
            <a:pPr algn="just"/>
            <a:r>
              <a:rPr lang="tr-TR" sz="2000" b="1" dirty="0" smtClean="0">
                <a:solidFill>
                  <a:schemeClr val="accent1"/>
                </a:solidFill>
              </a:rPr>
              <a:t>Kongre ve Genel Kurul’da kabul edilen bütçedeki gelirleri gerçekleştirme ve harcamaları bölüm ve madde sınırları içinde yapmakla Yönetim sorumludur.</a:t>
            </a:r>
            <a:endParaRPr lang="tr-TR" sz="2000" b="1" dirty="0">
              <a:solidFill>
                <a:schemeClr val="accent1"/>
              </a:solidFill>
            </a:endParaRPr>
          </a:p>
        </p:txBody>
      </p:sp>
    </p:spTree>
    <p:extLst>
      <p:ext uri="{BB962C8B-B14F-4D97-AF65-F5344CB8AC3E}">
        <p14:creationId xmlns="" xmlns:p14="http://schemas.microsoft.com/office/powerpoint/2010/main" val="31756883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067" y="1340768"/>
            <a:ext cx="8426399" cy="2308324"/>
          </a:xfrm>
          <a:prstGeom prst="rect">
            <a:avLst/>
          </a:prstGeom>
        </p:spPr>
        <p:txBody>
          <a:bodyPr wrap="square">
            <a:spAutoFit/>
          </a:bodyPr>
          <a:lstStyle/>
          <a:p>
            <a:pPr algn="ctr"/>
            <a:r>
              <a:rPr lang="tr-TR" sz="2200" b="1" u="sng" dirty="0">
                <a:solidFill>
                  <a:schemeClr val="accent1"/>
                </a:solidFill>
              </a:rPr>
              <a:t>Bütçe Raporları</a:t>
            </a:r>
          </a:p>
          <a:p>
            <a:pPr algn="just"/>
            <a:endParaRPr lang="tr-TR" sz="2000" b="1" dirty="0" smtClean="0">
              <a:solidFill>
                <a:schemeClr val="accent1"/>
              </a:solidFill>
            </a:endParaRPr>
          </a:p>
          <a:p>
            <a:pPr algn="just"/>
            <a:r>
              <a:rPr lang="tr-TR" sz="2000" b="1" dirty="0" smtClean="0">
                <a:solidFill>
                  <a:schemeClr val="accent1"/>
                </a:solidFill>
              </a:rPr>
              <a:t>Tabip </a:t>
            </a:r>
            <a:r>
              <a:rPr lang="tr-TR" sz="2000" b="1" dirty="0">
                <a:solidFill>
                  <a:schemeClr val="accent1"/>
                </a:solidFill>
              </a:rPr>
              <a:t>Odalarının Denetleme Kurulları, her Bütçe dönemi sonunda, o dönem için uygulanan Tabip Oda Bütçelerinden yapılan harcamalar ile tahsil edilen gelirlerin gerçekleşen tutarlarını göstermek üzere hazırlanan Bilanço ve Gelir-Gider Tablolarını inceleyerek, bu konuda hazırladığı raporu Genel Kurula sunarlar.</a:t>
            </a:r>
          </a:p>
        </p:txBody>
      </p:sp>
    </p:spTree>
    <p:extLst>
      <p:ext uri="{BB962C8B-B14F-4D97-AF65-F5344CB8AC3E}">
        <p14:creationId xmlns="" xmlns:p14="http://schemas.microsoft.com/office/powerpoint/2010/main" val="23233550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3126" y="1268760"/>
            <a:ext cx="8498420" cy="1661993"/>
          </a:xfrm>
          <a:prstGeom prst="rect">
            <a:avLst/>
          </a:prstGeom>
        </p:spPr>
        <p:txBody>
          <a:bodyPr wrap="square">
            <a:spAutoFit/>
          </a:bodyPr>
          <a:lstStyle/>
          <a:p>
            <a:pPr algn="ctr"/>
            <a:r>
              <a:rPr lang="tr-TR" sz="2200" b="1" dirty="0">
                <a:solidFill>
                  <a:schemeClr val="accent1"/>
                </a:solidFill>
              </a:rPr>
              <a:t>Muhasebe Düzeni</a:t>
            </a:r>
          </a:p>
          <a:p>
            <a:pPr algn="just"/>
            <a:r>
              <a:rPr lang="tr-TR" sz="2000" dirty="0">
                <a:solidFill>
                  <a:schemeClr val="accent1"/>
                </a:solidFill>
              </a:rPr>
              <a:t>           </a:t>
            </a:r>
            <a:endParaRPr lang="tr-TR" sz="2000" dirty="0" smtClean="0">
              <a:solidFill>
                <a:schemeClr val="accent1"/>
              </a:solidFill>
            </a:endParaRPr>
          </a:p>
          <a:p>
            <a:pPr algn="just"/>
            <a:r>
              <a:rPr lang="tr-TR" sz="2000" dirty="0" smtClean="0">
                <a:solidFill>
                  <a:schemeClr val="accent1"/>
                </a:solidFill>
              </a:rPr>
              <a:t>Tabip </a:t>
            </a:r>
            <a:r>
              <a:rPr lang="tr-TR" sz="2000" dirty="0">
                <a:solidFill>
                  <a:schemeClr val="accent1"/>
                </a:solidFill>
              </a:rPr>
              <a:t>Odalarının, muhasebe kayıtları merkezi sisteme göre düzenlenir. Her hesap dönemi sonunda aklanan Bilanço ve Gelir-Gider Tablolarının onaylı birer örnekleri Merkez Konsey’e gönderilir.</a:t>
            </a:r>
          </a:p>
        </p:txBody>
      </p:sp>
    </p:spTree>
    <p:extLst>
      <p:ext uri="{BB962C8B-B14F-4D97-AF65-F5344CB8AC3E}">
        <p14:creationId xmlns="" xmlns:p14="http://schemas.microsoft.com/office/powerpoint/2010/main" val="22522867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tlik">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is Klasik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tlik">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151</TotalTime>
  <Words>791</Words>
  <Application>Microsoft Office PowerPoint</Application>
  <PresentationFormat>Özel</PresentationFormat>
  <Paragraphs>139</Paragraphs>
  <Slides>20</Slides>
  <Notes>0</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Netlik</vt:lpstr>
      <vt:lpstr>Zerrin YURDAGÜL SMMM</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TABİP ODALARINDA UYGULANACAK MALİ İŞLEMLERE İLİŞKİN ÖNEMLİ NOTLAR</dc:title>
  <dc:creator>Home</dc:creator>
  <cp:lastModifiedBy>Zerrin</cp:lastModifiedBy>
  <cp:revision>17</cp:revision>
  <dcterms:created xsi:type="dcterms:W3CDTF">2016-05-26T20:48:34Z</dcterms:created>
  <dcterms:modified xsi:type="dcterms:W3CDTF">2022-09-01T14:05:21Z</dcterms:modified>
</cp:coreProperties>
</file>