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56" r:id="rId2"/>
    <p:sldId id="273" r:id="rId3"/>
    <p:sldId id="274" r:id="rId4"/>
    <p:sldId id="275" r:id="rId5"/>
    <p:sldId id="270" r:id="rId6"/>
    <p:sldId id="271" r:id="rId7"/>
    <p:sldId id="276" r:id="rId8"/>
    <p:sldId id="272" r:id="rId9"/>
    <p:sldId id="277" r:id="rId10"/>
    <p:sldId id="278" r:id="rId11"/>
    <p:sldId id="279" r:id="rId12"/>
    <p:sldId id="280" r:id="rId13"/>
    <p:sldId id="281" r:id="rId14"/>
    <p:sldId id="282" r:id="rId15"/>
    <p:sldId id="283" r:id="rId16"/>
    <p:sldId id="284" r:id="rId17"/>
    <p:sldId id="286" r:id="rId18"/>
    <p:sldId id="285" r:id="rId19"/>
    <p:sldId id="287" r:id="rId20"/>
    <p:sldId id="288" r:id="rId21"/>
    <p:sldId id="289"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588"/>
  </p:normalViewPr>
  <p:slideViewPr>
    <p:cSldViewPr snapToGrid="0" snapToObjects="1">
      <p:cViewPr varScale="1">
        <p:scale>
          <a:sx n="107" d="100"/>
          <a:sy n="107" d="100"/>
        </p:scale>
        <p:origin x="73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C9A90B-9224-794B-AB86-145DAF050B2A}" type="datetimeFigureOut">
              <a:rPr lang="tr-TR" smtClean="0"/>
              <a:t>4.09.2022</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AD8C72-EEA4-DE4B-86F2-576F7EA07BF6}" type="slidenum">
              <a:rPr lang="tr-TR" smtClean="0"/>
              <a:t>‹#›</a:t>
            </a:fld>
            <a:endParaRPr lang="tr-TR"/>
          </a:p>
        </p:txBody>
      </p:sp>
    </p:spTree>
    <p:extLst>
      <p:ext uri="{BB962C8B-B14F-4D97-AF65-F5344CB8AC3E}">
        <p14:creationId xmlns:p14="http://schemas.microsoft.com/office/powerpoint/2010/main" val="68753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kern="1200" dirty="0">
                <a:solidFill>
                  <a:schemeClr val="tx1"/>
                </a:solidFill>
                <a:effectLst/>
                <a:latin typeface="+mn-lt"/>
                <a:ea typeface="+mn-ea"/>
                <a:cs typeface="+mn-cs"/>
              </a:rPr>
              <a:t>Yönerge hekimlerin, meslektaşlarına veya üçüncü kişilere yönelik cinsiyet, cinsel yönelim, cinsiyet kimliği veya bir başka temelde ayrımcılık göstermesini; cinsel şiddeti ve kadına yönelik her türlü şiddeti önlemek ve bunların kaynağı olan toplumsal cinsiyet eşitsizliği ile mücadele etmek için Türk Tabipleri Birliği Cinsel Şiddeti Önleme ve Toplumsal Cinsiyet Eşitliğini Destekleme Birimleri Eşgüdüm Kurulu ile tabip odaları Cinsel Şiddeti Önleme ve Toplumsal Cinsiyet Eşitliğini Destekleme birimlerinin yapısını, görevlerini ve çalışma esaslarını düzenlemeyi amaçlıyor</a:t>
            </a:r>
            <a:endParaRPr lang="tr-TR" dirty="0"/>
          </a:p>
        </p:txBody>
      </p:sp>
      <p:sp>
        <p:nvSpPr>
          <p:cNvPr id="4" name="Slayt Numarası Yer Tutucusu 3"/>
          <p:cNvSpPr>
            <a:spLocks noGrp="1"/>
          </p:cNvSpPr>
          <p:nvPr>
            <p:ph type="sldNum" sz="quarter" idx="10"/>
          </p:nvPr>
        </p:nvSpPr>
        <p:spPr/>
        <p:txBody>
          <a:bodyPr/>
          <a:lstStyle/>
          <a:p>
            <a:fld id="{2DC44E72-A8D8-FA47-B01C-8E206E6068F3}" type="slidenum">
              <a:rPr lang="tr-TR" smtClean="0"/>
              <a:t>5</a:t>
            </a:fld>
            <a:endParaRPr lang="tr-TR"/>
          </a:p>
        </p:txBody>
      </p:sp>
    </p:spTree>
    <p:extLst>
      <p:ext uri="{BB962C8B-B14F-4D97-AF65-F5344CB8AC3E}">
        <p14:creationId xmlns:p14="http://schemas.microsoft.com/office/powerpoint/2010/main" val="1544669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E3EF05-0855-FC66-F170-5B9E63B2A131}"/>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7A7C04C-B959-3D06-E3E1-34900F338D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D7248CC0-9194-FC51-2609-6A104DAE943B}"/>
              </a:ext>
            </a:extLst>
          </p:cNvPr>
          <p:cNvSpPr>
            <a:spLocks noGrp="1"/>
          </p:cNvSpPr>
          <p:nvPr>
            <p:ph type="dt" sz="half" idx="10"/>
          </p:nvPr>
        </p:nvSpPr>
        <p:spPr/>
        <p:txBody>
          <a:bodyPr/>
          <a:lstStyle/>
          <a:p>
            <a:fld id="{52B233C6-49A9-234A-A68E-954C86A2DA6D}" type="datetimeFigureOut">
              <a:rPr lang="tr-TR" smtClean="0"/>
              <a:t>4.09.2022</a:t>
            </a:fld>
            <a:endParaRPr lang="tr-TR"/>
          </a:p>
        </p:txBody>
      </p:sp>
      <p:sp>
        <p:nvSpPr>
          <p:cNvPr id="5" name="Alt Bilgi Yer Tutucusu 4">
            <a:extLst>
              <a:ext uri="{FF2B5EF4-FFF2-40B4-BE49-F238E27FC236}">
                <a16:creationId xmlns:a16="http://schemas.microsoft.com/office/drawing/2014/main" id="{A4441B4B-6C97-E0AA-D880-A7EB92C8AFF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6616BBD-A9B3-A26C-FF5D-21378EF1BF05}"/>
              </a:ext>
            </a:extLst>
          </p:cNvPr>
          <p:cNvSpPr>
            <a:spLocks noGrp="1"/>
          </p:cNvSpPr>
          <p:nvPr>
            <p:ph type="sldNum" sz="quarter" idx="12"/>
          </p:nvPr>
        </p:nvSpPr>
        <p:spPr/>
        <p:txBody>
          <a:bodyPr/>
          <a:lstStyle/>
          <a:p>
            <a:fld id="{7480A01D-2471-CF4D-9454-0800C95F5261}" type="slidenum">
              <a:rPr lang="tr-TR" smtClean="0"/>
              <a:t>‹#›</a:t>
            </a:fld>
            <a:endParaRPr lang="tr-TR"/>
          </a:p>
        </p:txBody>
      </p:sp>
    </p:spTree>
    <p:extLst>
      <p:ext uri="{BB962C8B-B14F-4D97-AF65-F5344CB8AC3E}">
        <p14:creationId xmlns:p14="http://schemas.microsoft.com/office/powerpoint/2010/main" val="3616035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7C2034-3BD9-1C6F-3516-790D9FB93AB7}"/>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31DEFF24-6A90-3EB7-1AA9-EABB3D5C85DD}"/>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F163B92-CD12-E562-C8B9-5F2B1B545201}"/>
              </a:ext>
            </a:extLst>
          </p:cNvPr>
          <p:cNvSpPr>
            <a:spLocks noGrp="1"/>
          </p:cNvSpPr>
          <p:nvPr>
            <p:ph type="dt" sz="half" idx="10"/>
          </p:nvPr>
        </p:nvSpPr>
        <p:spPr/>
        <p:txBody>
          <a:bodyPr/>
          <a:lstStyle/>
          <a:p>
            <a:fld id="{52B233C6-49A9-234A-A68E-954C86A2DA6D}" type="datetimeFigureOut">
              <a:rPr lang="tr-TR" smtClean="0"/>
              <a:t>4.09.2022</a:t>
            </a:fld>
            <a:endParaRPr lang="tr-TR"/>
          </a:p>
        </p:txBody>
      </p:sp>
      <p:sp>
        <p:nvSpPr>
          <p:cNvPr id="5" name="Alt Bilgi Yer Tutucusu 4">
            <a:extLst>
              <a:ext uri="{FF2B5EF4-FFF2-40B4-BE49-F238E27FC236}">
                <a16:creationId xmlns:a16="http://schemas.microsoft.com/office/drawing/2014/main" id="{1F2847FF-84BA-02C7-EE67-1BC2F224056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D5F2920-CDE2-086C-D0D8-C5DE1D933264}"/>
              </a:ext>
            </a:extLst>
          </p:cNvPr>
          <p:cNvSpPr>
            <a:spLocks noGrp="1"/>
          </p:cNvSpPr>
          <p:nvPr>
            <p:ph type="sldNum" sz="quarter" idx="12"/>
          </p:nvPr>
        </p:nvSpPr>
        <p:spPr/>
        <p:txBody>
          <a:bodyPr/>
          <a:lstStyle/>
          <a:p>
            <a:fld id="{7480A01D-2471-CF4D-9454-0800C95F5261}" type="slidenum">
              <a:rPr lang="tr-TR" smtClean="0"/>
              <a:t>‹#›</a:t>
            </a:fld>
            <a:endParaRPr lang="tr-TR"/>
          </a:p>
        </p:txBody>
      </p:sp>
    </p:spTree>
    <p:extLst>
      <p:ext uri="{BB962C8B-B14F-4D97-AF65-F5344CB8AC3E}">
        <p14:creationId xmlns:p14="http://schemas.microsoft.com/office/powerpoint/2010/main" val="4227312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56A85CA6-683F-9D0A-5B81-4D2D70155B48}"/>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6F29579-023F-86F6-375F-C7B04F957AE3}"/>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8BD607B-AF9C-A96B-1842-7552B744200A}"/>
              </a:ext>
            </a:extLst>
          </p:cNvPr>
          <p:cNvSpPr>
            <a:spLocks noGrp="1"/>
          </p:cNvSpPr>
          <p:nvPr>
            <p:ph type="dt" sz="half" idx="10"/>
          </p:nvPr>
        </p:nvSpPr>
        <p:spPr/>
        <p:txBody>
          <a:bodyPr/>
          <a:lstStyle/>
          <a:p>
            <a:fld id="{52B233C6-49A9-234A-A68E-954C86A2DA6D}" type="datetimeFigureOut">
              <a:rPr lang="tr-TR" smtClean="0"/>
              <a:t>4.09.2022</a:t>
            </a:fld>
            <a:endParaRPr lang="tr-TR"/>
          </a:p>
        </p:txBody>
      </p:sp>
      <p:sp>
        <p:nvSpPr>
          <p:cNvPr id="5" name="Alt Bilgi Yer Tutucusu 4">
            <a:extLst>
              <a:ext uri="{FF2B5EF4-FFF2-40B4-BE49-F238E27FC236}">
                <a16:creationId xmlns:a16="http://schemas.microsoft.com/office/drawing/2014/main" id="{7F1F1E9E-9F73-AE4D-DE12-0A7D6F0B77D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E1770FA-E902-5F8C-01D2-C8487BCBD6CC}"/>
              </a:ext>
            </a:extLst>
          </p:cNvPr>
          <p:cNvSpPr>
            <a:spLocks noGrp="1"/>
          </p:cNvSpPr>
          <p:nvPr>
            <p:ph type="sldNum" sz="quarter" idx="12"/>
          </p:nvPr>
        </p:nvSpPr>
        <p:spPr/>
        <p:txBody>
          <a:bodyPr/>
          <a:lstStyle/>
          <a:p>
            <a:fld id="{7480A01D-2471-CF4D-9454-0800C95F5261}" type="slidenum">
              <a:rPr lang="tr-TR" smtClean="0"/>
              <a:t>‹#›</a:t>
            </a:fld>
            <a:endParaRPr lang="tr-TR"/>
          </a:p>
        </p:txBody>
      </p:sp>
    </p:spTree>
    <p:extLst>
      <p:ext uri="{BB962C8B-B14F-4D97-AF65-F5344CB8AC3E}">
        <p14:creationId xmlns:p14="http://schemas.microsoft.com/office/powerpoint/2010/main" val="647983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C5862BE-835F-10CC-9580-78602E3B62F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95FFEDD-31A8-B34A-8249-83FB1B26A260}"/>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13BA734-B6E4-3854-BA4D-4E77EC8FDF0C}"/>
              </a:ext>
            </a:extLst>
          </p:cNvPr>
          <p:cNvSpPr>
            <a:spLocks noGrp="1"/>
          </p:cNvSpPr>
          <p:nvPr>
            <p:ph type="dt" sz="half" idx="10"/>
          </p:nvPr>
        </p:nvSpPr>
        <p:spPr/>
        <p:txBody>
          <a:bodyPr/>
          <a:lstStyle/>
          <a:p>
            <a:fld id="{52B233C6-49A9-234A-A68E-954C86A2DA6D}" type="datetimeFigureOut">
              <a:rPr lang="tr-TR" smtClean="0"/>
              <a:t>4.09.2022</a:t>
            </a:fld>
            <a:endParaRPr lang="tr-TR"/>
          </a:p>
        </p:txBody>
      </p:sp>
      <p:sp>
        <p:nvSpPr>
          <p:cNvPr id="5" name="Alt Bilgi Yer Tutucusu 4">
            <a:extLst>
              <a:ext uri="{FF2B5EF4-FFF2-40B4-BE49-F238E27FC236}">
                <a16:creationId xmlns:a16="http://schemas.microsoft.com/office/drawing/2014/main" id="{6C87C199-415D-015C-9B2B-4E02D8C40D4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7D8040B-0A29-6D6F-31B5-78FA96083661}"/>
              </a:ext>
            </a:extLst>
          </p:cNvPr>
          <p:cNvSpPr>
            <a:spLocks noGrp="1"/>
          </p:cNvSpPr>
          <p:nvPr>
            <p:ph type="sldNum" sz="quarter" idx="12"/>
          </p:nvPr>
        </p:nvSpPr>
        <p:spPr/>
        <p:txBody>
          <a:bodyPr/>
          <a:lstStyle/>
          <a:p>
            <a:fld id="{7480A01D-2471-CF4D-9454-0800C95F5261}" type="slidenum">
              <a:rPr lang="tr-TR" smtClean="0"/>
              <a:t>‹#›</a:t>
            </a:fld>
            <a:endParaRPr lang="tr-TR"/>
          </a:p>
        </p:txBody>
      </p:sp>
    </p:spTree>
    <p:extLst>
      <p:ext uri="{BB962C8B-B14F-4D97-AF65-F5344CB8AC3E}">
        <p14:creationId xmlns:p14="http://schemas.microsoft.com/office/powerpoint/2010/main" val="634034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3470956-3BCA-6FF8-9871-F06A49269CBF}"/>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8CCED7BA-A29D-9798-A456-2ECD3E7F75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ECB41755-C229-DBA3-34BA-29ADECFC133B}"/>
              </a:ext>
            </a:extLst>
          </p:cNvPr>
          <p:cNvSpPr>
            <a:spLocks noGrp="1"/>
          </p:cNvSpPr>
          <p:nvPr>
            <p:ph type="dt" sz="half" idx="10"/>
          </p:nvPr>
        </p:nvSpPr>
        <p:spPr/>
        <p:txBody>
          <a:bodyPr/>
          <a:lstStyle/>
          <a:p>
            <a:fld id="{52B233C6-49A9-234A-A68E-954C86A2DA6D}" type="datetimeFigureOut">
              <a:rPr lang="tr-TR" smtClean="0"/>
              <a:t>4.09.2022</a:t>
            </a:fld>
            <a:endParaRPr lang="tr-TR"/>
          </a:p>
        </p:txBody>
      </p:sp>
      <p:sp>
        <p:nvSpPr>
          <p:cNvPr id="5" name="Alt Bilgi Yer Tutucusu 4">
            <a:extLst>
              <a:ext uri="{FF2B5EF4-FFF2-40B4-BE49-F238E27FC236}">
                <a16:creationId xmlns:a16="http://schemas.microsoft.com/office/drawing/2014/main" id="{5D5191EF-FFE5-2272-4A28-F0B7A771358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A87C2D9-FA2D-2541-83FE-C6E80D647411}"/>
              </a:ext>
            </a:extLst>
          </p:cNvPr>
          <p:cNvSpPr>
            <a:spLocks noGrp="1"/>
          </p:cNvSpPr>
          <p:nvPr>
            <p:ph type="sldNum" sz="quarter" idx="12"/>
          </p:nvPr>
        </p:nvSpPr>
        <p:spPr/>
        <p:txBody>
          <a:bodyPr/>
          <a:lstStyle/>
          <a:p>
            <a:fld id="{7480A01D-2471-CF4D-9454-0800C95F5261}" type="slidenum">
              <a:rPr lang="tr-TR" smtClean="0"/>
              <a:t>‹#›</a:t>
            </a:fld>
            <a:endParaRPr lang="tr-TR"/>
          </a:p>
        </p:txBody>
      </p:sp>
    </p:spTree>
    <p:extLst>
      <p:ext uri="{BB962C8B-B14F-4D97-AF65-F5344CB8AC3E}">
        <p14:creationId xmlns:p14="http://schemas.microsoft.com/office/powerpoint/2010/main" val="1875005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89F7326-39F6-8E17-A67D-78AC3CE86EC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86B6F0A-A4D2-8BA7-B595-47602069769F}"/>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AC267BA5-0050-5249-B5F8-A1CFA61342A5}"/>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2106E25E-4ABC-1DA2-42B8-D40B366396C2}"/>
              </a:ext>
            </a:extLst>
          </p:cNvPr>
          <p:cNvSpPr>
            <a:spLocks noGrp="1"/>
          </p:cNvSpPr>
          <p:nvPr>
            <p:ph type="dt" sz="half" idx="10"/>
          </p:nvPr>
        </p:nvSpPr>
        <p:spPr/>
        <p:txBody>
          <a:bodyPr/>
          <a:lstStyle/>
          <a:p>
            <a:fld id="{52B233C6-49A9-234A-A68E-954C86A2DA6D}" type="datetimeFigureOut">
              <a:rPr lang="tr-TR" smtClean="0"/>
              <a:t>4.09.2022</a:t>
            </a:fld>
            <a:endParaRPr lang="tr-TR"/>
          </a:p>
        </p:txBody>
      </p:sp>
      <p:sp>
        <p:nvSpPr>
          <p:cNvPr id="6" name="Alt Bilgi Yer Tutucusu 5">
            <a:extLst>
              <a:ext uri="{FF2B5EF4-FFF2-40B4-BE49-F238E27FC236}">
                <a16:creationId xmlns:a16="http://schemas.microsoft.com/office/drawing/2014/main" id="{D43DC28D-62D1-6C03-CCF9-63F0C8FE021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0DCFA2F-23E4-5725-11DF-0634D9912A3D}"/>
              </a:ext>
            </a:extLst>
          </p:cNvPr>
          <p:cNvSpPr>
            <a:spLocks noGrp="1"/>
          </p:cNvSpPr>
          <p:nvPr>
            <p:ph type="sldNum" sz="quarter" idx="12"/>
          </p:nvPr>
        </p:nvSpPr>
        <p:spPr/>
        <p:txBody>
          <a:bodyPr/>
          <a:lstStyle/>
          <a:p>
            <a:fld id="{7480A01D-2471-CF4D-9454-0800C95F5261}" type="slidenum">
              <a:rPr lang="tr-TR" smtClean="0"/>
              <a:t>‹#›</a:t>
            </a:fld>
            <a:endParaRPr lang="tr-TR"/>
          </a:p>
        </p:txBody>
      </p:sp>
    </p:spTree>
    <p:extLst>
      <p:ext uri="{BB962C8B-B14F-4D97-AF65-F5344CB8AC3E}">
        <p14:creationId xmlns:p14="http://schemas.microsoft.com/office/powerpoint/2010/main" val="3656618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3BBBC0-710B-6DE0-89F5-1757D82E66E4}"/>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BA40A9D-05DF-C09E-AEC0-F24D18F8CB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E5677B74-474D-B193-6C39-D4D74F9E88F9}"/>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E5867E6F-FF0A-4674-B290-F7AD16FE36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DCA358BE-2FFD-4FF8-7C2B-416BBD057C7B}"/>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90C052CD-239D-A887-A92C-D11C4DD9E268}"/>
              </a:ext>
            </a:extLst>
          </p:cNvPr>
          <p:cNvSpPr>
            <a:spLocks noGrp="1"/>
          </p:cNvSpPr>
          <p:nvPr>
            <p:ph type="dt" sz="half" idx="10"/>
          </p:nvPr>
        </p:nvSpPr>
        <p:spPr/>
        <p:txBody>
          <a:bodyPr/>
          <a:lstStyle/>
          <a:p>
            <a:fld id="{52B233C6-49A9-234A-A68E-954C86A2DA6D}" type="datetimeFigureOut">
              <a:rPr lang="tr-TR" smtClean="0"/>
              <a:t>4.09.2022</a:t>
            </a:fld>
            <a:endParaRPr lang="tr-TR"/>
          </a:p>
        </p:txBody>
      </p:sp>
      <p:sp>
        <p:nvSpPr>
          <p:cNvPr id="8" name="Alt Bilgi Yer Tutucusu 7">
            <a:extLst>
              <a:ext uri="{FF2B5EF4-FFF2-40B4-BE49-F238E27FC236}">
                <a16:creationId xmlns:a16="http://schemas.microsoft.com/office/drawing/2014/main" id="{C589C27E-E3EE-6DFD-FD12-4EEC8CA4BA1F}"/>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D909F238-695C-2CB3-35EB-29A56394EDE1}"/>
              </a:ext>
            </a:extLst>
          </p:cNvPr>
          <p:cNvSpPr>
            <a:spLocks noGrp="1"/>
          </p:cNvSpPr>
          <p:nvPr>
            <p:ph type="sldNum" sz="quarter" idx="12"/>
          </p:nvPr>
        </p:nvSpPr>
        <p:spPr/>
        <p:txBody>
          <a:bodyPr/>
          <a:lstStyle/>
          <a:p>
            <a:fld id="{7480A01D-2471-CF4D-9454-0800C95F5261}" type="slidenum">
              <a:rPr lang="tr-TR" smtClean="0"/>
              <a:t>‹#›</a:t>
            </a:fld>
            <a:endParaRPr lang="tr-TR"/>
          </a:p>
        </p:txBody>
      </p:sp>
    </p:spTree>
    <p:extLst>
      <p:ext uri="{BB962C8B-B14F-4D97-AF65-F5344CB8AC3E}">
        <p14:creationId xmlns:p14="http://schemas.microsoft.com/office/powerpoint/2010/main" val="1861212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5C3A31D-E097-E865-4401-23C9DF652C83}"/>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ED82D440-7714-3311-7E44-693ED2A356E9}"/>
              </a:ext>
            </a:extLst>
          </p:cNvPr>
          <p:cNvSpPr>
            <a:spLocks noGrp="1"/>
          </p:cNvSpPr>
          <p:nvPr>
            <p:ph type="dt" sz="half" idx="10"/>
          </p:nvPr>
        </p:nvSpPr>
        <p:spPr/>
        <p:txBody>
          <a:bodyPr/>
          <a:lstStyle/>
          <a:p>
            <a:fld id="{52B233C6-49A9-234A-A68E-954C86A2DA6D}" type="datetimeFigureOut">
              <a:rPr lang="tr-TR" smtClean="0"/>
              <a:t>4.09.2022</a:t>
            </a:fld>
            <a:endParaRPr lang="tr-TR"/>
          </a:p>
        </p:txBody>
      </p:sp>
      <p:sp>
        <p:nvSpPr>
          <p:cNvPr id="4" name="Alt Bilgi Yer Tutucusu 3">
            <a:extLst>
              <a:ext uri="{FF2B5EF4-FFF2-40B4-BE49-F238E27FC236}">
                <a16:creationId xmlns:a16="http://schemas.microsoft.com/office/drawing/2014/main" id="{DF7DBC0B-029B-C99A-6F3D-196852F81085}"/>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DAD081F8-B440-61BD-3E22-1B85A54C9B4A}"/>
              </a:ext>
            </a:extLst>
          </p:cNvPr>
          <p:cNvSpPr>
            <a:spLocks noGrp="1"/>
          </p:cNvSpPr>
          <p:nvPr>
            <p:ph type="sldNum" sz="quarter" idx="12"/>
          </p:nvPr>
        </p:nvSpPr>
        <p:spPr/>
        <p:txBody>
          <a:bodyPr/>
          <a:lstStyle/>
          <a:p>
            <a:fld id="{7480A01D-2471-CF4D-9454-0800C95F5261}" type="slidenum">
              <a:rPr lang="tr-TR" smtClean="0"/>
              <a:t>‹#›</a:t>
            </a:fld>
            <a:endParaRPr lang="tr-TR"/>
          </a:p>
        </p:txBody>
      </p:sp>
    </p:spTree>
    <p:extLst>
      <p:ext uri="{BB962C8B-B14F-4D97-AF65-F5344CB8AC3E}">
        <p14:creationId xmlns:p14="http://schemas.microsoft.com/office/powerpoint/2010/main" val="1437430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A4B98FE-C6DA-6BFC-4504-C39AEB69559F}"/>
              </a:ext>
            </a:extLst>
          </p:cNvPr>
          <p:cNvSpPr>
            <a:spLocks noGrp="1"/>
          </p:cNvSpPr>
          <p:nvPr>
            <p:ph type="dt" sz="half" idx="10"/>
          </p:nvPr>
        </p:nvSpPr>
        <p:spPr/>
        <p:txBody>
          <a:bodyPr/>
          <a:lstStyle/>
          <a:p>
            <a:fld id="{52B233C6-49A9-234A-A68E-954C86A2DA6D}" type="datetimeFigureOut">
              <a:rPr lang="tr-TR" smtClean="0"/>
              <a:t>4.09.2022</a:t>
            </a:fld>
            <a:endParaRPr lang="tr-TR"/>
          </a:p>
        </p:txBody>
      </p:sp>
      <p:sp>
        <p:nvSpPr>
          <p:cNvPr id="3" name="Alt Bilgi Yer Tutucusu 2">
            <a:extLst>
              <a:ext uri="{FF2B5EF4-FFF2-40B4-BE49-F238E27FC236}">
                <a16:creationId xmlns:a16="http://schemas.microsoft.com/office/drawing/2014/main" id="{4D96C8AA-85B1-EDF2-47B2-567CB07C234A}"/>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0CB7E5DE-BAD9-F551-009B-59DC70D3B8BD}"/>
              </a:ext>
            </a:extLst>
          </p:cNvPr>
          <p:cNvSpPr>
            <a:spLocks noGrp="1"/>
          </p:cNvSpPr>
          <p:nvPr>
            <p:ph type="sldNum" sz="quarter" idx="12"/>
          </p:nvPr>
        </p:nvSpPr>
        <p:spPr/>
        <p:txBody>
          <a:bodyPr/>
          <a:lstStyle/>
          <a:p>
            <a:fld id="{7480A01D-2471-CF4D-9454-0800C95F5261}" type="slidenum">
              <a:rPr lang="tr-TR" smtClean="0"/>
              <a:t>‹#›</a:t>
            </a:fld>
            <a:endParaRPr lang="tr-TR"/>
          </a:p>
        </p:txBody>
      </p:sp>
    </p:spTree>
    <p:extLst>
      <p:ext uri="{BB962C8B-B14F-4D97-AF65-F5344CB8AC3E}">
        <p14:creationId xmlns:p14="http://schemas.microsoft.com/office/powerpoint/2010/main" val="443324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07D3E8-8D3E-54F8-9F5C-A3CC4605D43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B9CBB053-751F-25D3-BCFD-2F422CD1FA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F89AABF6-61C1-18F2-1202-DFDCD1163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891ED15-9AD4-DB85-9AAB-6FF449F58826}"/>
              </a:ext>
            </a:extLst>
          </p:cNvPr>
          <p:cNvSpPr>
            <a:spLocks noGrp="1"/>
          </p:cNvSpPr>
          <p:nvPr>
            <p:ph type="dt" sz="half" idx="10"/>
          </p:nvPr>
        </p:nvSpPr>
        <p:spPr/>
        <p:txBody>
          <a:bodyPr/>
          <a:lstStyle/>
          <a:p>
            <a:fld id="{52B233C6-49A9-234A-A68E-954C86A2DA6D}" type="datetimeFigureOut">
              <a:rPr lang="tr-TR" smtClean="0"/>
              <a:t>4.09.2022</a:t>
            </a:fld>
            <a:endParaRPr lang="tr-TR"/>
          </a:p>
        </p:txBody>
      </p:sp>
      <p:sp>
        <p:nvSpPr>
          <p:cNvPr id="6" name="Alt Bilgi Yer Tutucusu 5">
            <a:extLst>
              <a:ext uri="{FF2B5EF4-FFF2-40B4-BE49-F238E27FC236}">
                <a16:creationId xmlns:a16="http://schemas.microsoft.com/office/drawing/2014/main" id="{45983928-CC04-4267-5043-5198E70CE23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E00E1D3-07D8-0CA1-FD05-24CC536AF118}"/>
              </a:ext>
            </a:extLst>
          </p:cNvPr>
          <p:cNvSpPr>
            <a:spLocks noGrp="1"/>
          </p:cNvSpPr>
          <p:nvPr>
            <p:ph type="sldNum" sz="quarter" idx="12"/>
          </p:nvPr>
        </p:nvSpPr>
        <p:spPr/>
        <p:txBody>
          <a:bodyPr/>
          <a:lstStyle/>
          <a:p>
            <a:fld id="{7480A01D-2471-CF4D-9454-0800C95F5261}" type="slidenum">
              <a:rPr lang="tr-TR" smtClean="0"/>
              <a:t>‹#›</a:t>
            </a:fld>
            <a:endParaRPr lang="tr-TR"/>
          </a:p>
        </p:txBody>
      </p:sp>
    </p:spTree>
    <p:extLst>
      <p:ext uri="{BB962C8B-B14F-4D97-AF65-F5344CB8AC3E}">
        <p14:creationId xmlns:p14="http://schemas.microsoft.com/office/powerpoint/2010/main" val="2243301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E1D89B7-6BC0-15F8-0DDA-2942499BAE8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B23C7A82-CE40-BC60-D9E9-321424FB80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3B8B0BE4-2188-75AE-E8FF-D00F74B2D0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949FE91-1966-6FF6-4A0D-7E55D60A4FC4}"/>
              </a:ext>
            </a:extLst>
          </p:cNvPr>
          <p:cNvSpPr>
            <a:spLocks noGrp="1"/>
          </p:cNvSpPr>
          <p:nvPr>
            <p:ph type="dt" sz="half" idx="10"/>
          </p:nvPr>
        </p:nvSpPr>
        <p:spPr/>
        <p:txBody>
          <a:bodyPr/>
          <a:lstStyle/>
          <a:p>
            <a:fld id="{52B233C6-49A9-234A-A68E-954C86A2DA6D}" type="datetimeFigureOut">
              <a:rPr lang="tr-TR" smtClean="0"/>
              <a:t>4.09.2022</a:t>
            </a:fld>
            <a:endParaRPr lang="tr-TR"/>
          </a:p>
        </p:txBody>
      </p:sp>
      <p:sp>
        <p:nvSpPr>
          <p:cNvPr id="6" name="Alt Bilgi Yer Tutucusu 5">
            <a:extLst>
              <a:ext uri="{FF2B5EF4-FFF2-40B4-BE49-F238E27FC236}">
                <a16:creationId xmlns:a16="http://schemas.microsoft.com/office/drawing/2014/main" id="{EEF9240E-EA2B-C56A-3214-C4A3B377C95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76B4CCB-1940-98D1-133F-9CB771F80182}"/>
              </a:ext>
            </a:extLst>
          </p:cNvPr>
          <p:cNvSpPr>
            <a:spLocks noGrp="1"/>
          </p:cNvSpPr>
          <p:nvPr>
            <p:ph type="sldNum" sz="quarter" idx="12"/>
          </p:nvPr>
        </p:nvSpPr>
        <p:spPr/>
        <p:txBody>
          <a:bodyPr/>
          <a:lstStyle/>
          <a:p>
            <a:fld id="{7480A01D-2471-CF4D-9454-0800C95F5261}" type="slidenum">
              <a:rPr lang="tr-TR" smtClean="0"/>
              <a:t>‹#›</a:t>
            </a:fld>
            <a:endParaRPr lang="tr-TR"/>
          </a:p>
        </p:txBody>
      </p:sp>
    </p:spTree>
    <p:extLst>
      <p:ext uri="{BB962C8B-B14F-4D97-AF65-F5344CB8AC3E}">
        <p14:creationId xmlns:p14="http://schemas.microsoft.com/office/powerpoint/2010/main" val="3462448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30F0D97D-B357-6769-D99F-3E0F94B525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2E02B45-0EB0-14C2-5B35-A7DABDACF6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88C544B-63E5-120B-3D5C-3F659EAB65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B233C6-49A9-234A-A68E-954C86A2DA6D}" type="datetimeFigureOut">
              <a:rPr lang="tr-TR" smtClean="0"/>
              <a:t>4.09.2022</a:t>
            </a:fld>
            <a:endParaRPr lang="tr-TR"/>
          </a:p>
        </p:txBody>
      </p:sp>
      <p:sp>
        <p:nvSpPr>
          <p:cNvPr id="5" name="Alt Bilgi Yer Tutucusu 4">
            <a:extLst>
              <a:ext uri="{FF2B5EF4-FFF2-40B4-BE49-F238E27FC236}">
                <a16:creationId xmlns:a16="http://schemas.microsoft.com/office/drawing/2014/main" id="{DFE712C2-A9B3-46AE-4CF2-363BEEF9FA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0E9D793E-CC42-FC4C-39F3-6E969A6C1F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80A01D-2471-CF4D-9454-0800C95F5261}" type="slidenum">
              <a:rPr lang="tr-TR" smtClean="0"/>
              <a:t>‹#›</a:t>
            </a:fld>
            <a:endParaRPr lang="tr-TR"/>
          </a:p>
        </p:txBody>
      </p:sp>
    </p:spTree>
    <p:extLst>
      <p:ext uri="{BB962C8B-B14F-4D97-AF65-F5344CB8AC3E}">
        <p14:creationId xmlns:p14="http://schemas.microsoft.com/office/powerpoint/2010/main" val="19875830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1BEB810-B01E-6F56-4286-F3ACBD443AA1}"/>
              </a:ext>
            </a:extLst>
          </p:cNvPr>
          <p:cNvSpPr>
            <a:spLocks noGrp="1"/>
          </p:cNvSpPr>
          <p:nvPr>
            <p:ph type="ctrTitle"/>
          </p:nvPr>
        </p:nvSpPr>
        <p:spPr/>
        <p:txBody>
          <a:bodyPr>
            <a:normAutofit/>
          </a:bodyPr>
          <a:lstStyle/>
          <a:p>
            <a:r>
              <a:rPr lang="tr-TR" sz="4800" b="1" dirty="0">
                <a:solidFill>
                  <a:srgbClr val="C00000"/>
                </a:solidFill>
                <a:latin typeface="+mn-lt"/>
                <a:cs typeface="Calibri" panose="020F0502020204030204" pitchFamily="34" charset="0"/>
              </a:rPr>
              <a:t>Cinsel Şiddeti Önleme ve Toplumsal Cinsiyet Eşitliğini Destekleme Yönergesi</a:t>
            </a:r>
            <a:endParaRPr lang="tr-TR" sz="4800" b="1" dirty="0">
              <a:solidFill>
                <a:srgbClr val="C00000"/>
              </a:solidFill>
              <a:latin typeface="+mn-lt"/>
            </a:endParaRPr>
          </a:p>
        </p:txBody>
      </p:sp>
      <p:sp>
        <p:nvSpPr>
          <p:cNvPr id="3" name="Alt Başlık 2">
            <a:extLst>
              <a:ext uri="{FF2B5EF4-FFF2-40B4-BE49-F238E27FC236}">
                <a16:creationId xmlns:a16="http://schemas.microsoft.com/office/drawing/2014/main" id="{E563D854-EA54-C944-A952-7C36BF0CB6A1}"/>
              </a:ext>
            </a:extLst>
          </p:cNvPr>
          <p:cNvSpPr>
            <a:spLocks noGrp="1"/>
          </p:cNvSpPr>
          <p:nvPr>
            <p:ph type="subTitle" idx="1"/>
          </p:nvPr>
        </p:nvSpPr>
        <p:spPr/>
        <p:txBody>
          <a:bodyPr/>
          <a:lstStyle/>
          <a:p>
            <a:r>
              <a:rPr lang="tr-TR" dirty="0" err="1"/>
              <a:t>Aytül</a:t>
            </a:r>
            <a:r>
              <a:rPr lang="tr-TR" dirty="0"/>
              <a:t> Gürbüz Tükel</a:t>
            </a:r>
          </a:p>
          <a:p>
            <a:r>
              <a:rPr lang="tr-TR" dirty="0">
                <a:latin typeface="Calibri" panose="020F0502020204030204" pitchFamily="34" charset="0"/>
                <a:cs typeface="Calibri" panose="020F0502020204030204" pitchFamily="34" charset="0"/>
              </a:rPr>
              <a:t>Cinsel Şiddeti Önleme Ve Toplumsal Cinsiyet Eşitliğini Destekleme Birimi TTB Eşgüdüm Kurulu Üyesi</a:t>
            </a:r>
            <a:endParaRPr lang="tr-TR" dirty="0"/>
          </a:p>
          <a:p>
            <a:endParaRPr lang="tr-TR" dirty="0"/>
          </a:p>
        </p:txBody>
      </p:sp>
    </p:spTree>
    <p:extLst>
      <p:ext uri="{BB962C8B-B14F-4D97-AF65-F5344CB8AC3E}">
        <p14:creationId xmlns:p14="http://schemas.microsoft.com/office/powerpoint/2010/main" val="16576672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75ABCF5-189D-C0E1-3056-16823DB814BE}"/>
              </a:ext>
            </a:extLst>
          </p:cNvPr>
          <p:cNvSpPr>
            <a:spLocks noGrp="1"/>
          </p:cNvSpPr>
          <p:nvPr>
            <p:ph type="title"/>
          </p:nvPr>
        </p:nvSpPr>
        <p:spPr/>
        <p:txBody>
          <a:bodyPr/>
          <a:lstStyle/>
          <a:p>
            <a:pPr algn="ctr"/>
            <a:r>
              <a:rPr lang="tr-TR" b="1" dirty="0">
                <a:solidFill>
                  <a:srgbClr val="C00000"/>
                </a:solidFill>
                <a:latin typeface="+mn-lt"/>
              </a:rPr>
              <a:t>Dayanakları</a:t>
            </a:r>
          </a:p>
        </p:txBody>
      </p:sp>
      <p:sp>
        <p:nvSpPr>
          <p:cNvPr id="3" name="İçerik Yer Tutucusu 2">
            <a:extLst>
              <a:ext uri="{FF2B5EF4-FFF2-40B4-BE49-F238E27FC236}">
                <a16:creationId xmlns:a16="http://schemas.microsoft.com/office/drawing/2014/main" id="{4DC97693-1E63-2B25-992E-83C298366E15}"/>
              </a:ext>
            </a:extLst>
          </p:cNvPr>
          <p:cNvSpPr>
            <a:spLocks noGrp="1"/>
          </p:cNvSpPr>
          <p:nvPr>
            <p:ph idx="1"/>
          </p:nvPr>
        </p:nvSpPr>
        <p:spPr/>
        <p:txBody>
          <a:bodyPr>
            <a:normAutofit lnSpcReduction="10000"/>
          </a:bodyPr>
          <a:lstStyle/>
          <a:p>
            <a:r>
              <a:rPr lang="tr-TR" dirty="0"/>
              <a:t>Birleşmiş Milletler Kadınlara Karşı Her Türlü Ayrımcılığın Ortadan Kaldırılması Sözleşmesi (CEDAW), Birleşmiş Milletler Küresel İlkeler Sözleşmesi, Kadınlara Yönelik Şiddet ve Ev İçi Şiddetin Önlenmesi ve Bunlarla Mücadeleye Dair Avrupa Konseyi Sözleşmesi (İstanbul Sözleşmesi), Çocukların Cinsel Sömürü ve Cinsel İstismara Karşı. Korunmasına İlişkin Avrupa Konseyi </a:t>
            </a:r>
            <a:r>
              <a:rPr lang="tr-TR" i="1" dirty="0"/>
              <a:t>Sözleşmesi</a:t>
            </a:r>
            <a:r>
              <a:rPr lang="tr-TR" dirty="0"/>
              <a:t> (</a:t>
            </a:r>
            <a:r>
              <a:rPr lang="tr-TR" i="1" dirty="0" err="1"/>
              <a:t>Lanzarote</a:t>
            </a:r>
            <a:r>
              <a:rPr lang="tr-TR" dirty="0"/>
              <a:t>. </a:t>
            </a:r>
            <a:r>
              <a:rPr lang="tr-TR" i="1" dirty="0"/>
              <a:t>Sözleşmesi), </a:t>
            </a:r>
            <a:r>
              <a:rPr lang="tr-TR" dirty="0"/>
              <a:t>6284 sayılı Türkiye Cumhuriyeti Anayasası, 6284 sayılı Ailenin Korunması ve Kadına Karşı Şiddetin Önlenmesine Dair Kanun, 6023 sayılı Türk Tabipleri Birliği Kanunu, TTB Hekimlik Meslek Etiği Kuralları, 10 Haziran 2017 tarihli 68. TTB Büyük Kongresinde kabul edilen Toplumsal Cinsiyet Eşitliği Tutum Belgesi esas alınarak hazırlanmıştır.  </a:t>
            </a:r>
          </a:p>
          <a:p>
            <a:endParaRPr lang="tr-TR" dirty="0"/>
          </a:p>
          <a:p>
            <a:endParaRPr lang="tr-TR" dirty="0"/>
          </a:p>
          <a:p>
            <a:endParaRPr lang="tr-TR" dirty="0"/>
          </a:p>
        </p:txBody>
      </p:sp>
    </p:spTree>
    <p:extLst>
      <p:ext uri="{BB962C8B-B14F-4D97-AF65-F5344CB8AC3E}">
        <p14:creationId xmlns:p14="http://schemas.microsoft.com/office/powerpoint/2010/main" val="2882128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898DB3-3816-5BF3-DC59-92B87174ADBC}"/>
              </a:ext>
            </a:extLst>
          </p:cNvPr>
          <p:cNvSpPr>
            <a:spLocks noGrp="1"/>
          </p:cNvSpPr>
          <p:nvPr>
            <p:ph type="title"/>
          </p:nvPr>
        </p:nvSpPr>
        <p:spPr/>
        <p:txBody>
          <a:bodyPr>
            <a:normAutofit/>
          </a:bodyPr>
          <a:lstStyle/>
          <a:p>
            <a:pPr algn="ctr"/>
            <a:r>
              <a:rPr lang="tr-TR" sz="4000" b="1" dirty="0">
                <a:solidFill>
                  <a:srgbClr val="C00000"/>
                </a:solidFill>
                <a:latin typeface="+mn-lt"/>
              </a:rPr>
              <a:t>TTB Eşgüdüm Kurulu Oluşumu </a:t>
            </a:r>
          </a:p>
        </p:txBody>
      </p:sp>
      <p:sp>
        <p:nvSpPr>
          <p:cNvPr id="3" name="İçerik Yer Tutucusu 2">
            <a:extLst>
              <a:ext uri="{FF2B5EF4-FFF2-40B4-BE49-F238E27FC236}">
                <a16:creationId xmlns:a16="http://schemas.microsoft.com/office/drawing/2014/main" id="{F4AC9F54-BE29-A001-EE38-069DCD49B076}"/>
              </a:ext>
            </a:extLst>
          </p:cNvPr>
          <p:cNvSpPr>
            <a:spLocks noGrp="1"/>
          </p:cNvSpPr>
          <p:nvPr>
            <p:ph idx="1"/>
          </p:nvPr>
        </p:nvSpPr>
        <p:spPr/>
        <p:txBody>
          <a:bodyPr>
            <a:normAutofit/>
          </a:bodyPr>
          <a:lstStyle/>
          <a:p>
            <a:r>
              <a:rPr lang="tr-TR" dirty="0"/>
              <a:t>Türk Tabipleri Birliği Merkez Konseyi tarafından, Cinsel Şiddeti Önleme ve Toplumsal Cinsiyet Eşitliğini Destekleme Birimleri Eşgüdüm Kurulu kurulur. Kurulun bir üyesi Türk Tabipleri Birliği Merkez Konseyi’nin kadın üyeleri arasından, en az iki üyesi Türk Tabipleri Birliği Kadın Kolu tarafından önerilen üyeler arasından, geriye kalan üyeler ise birimlerin belirleyip bildireceği kişiler arasından olmak üzere 9 kişiden oluşur. </a:t>
            </a:r>
          </a:p>
          <a:p>
            <a:pPr marL="0" indent="0">
              <a:buNone/>
            </a:pPr>
            <a:r>
              <a:rPr lang="tr-TR" dirty="0"/>
              <a:t> </a:t>
            </a:r>
          </a:p>
          <a:p>
            <a:r>
              <a:rPr lang="tr-TR" dirty="0"/>
              <a:t>Kurulun görev süresi 2 yıldır. 2 yılın sonunda Kurulun bilgi ve deneyiminin sürekliliğini sağlamak için en az üç üyenin görevine devam etmesi amaçlanır ve bu doğrultuda çaba sarf edilir.  </a:t>
            </a:r>
          </a:p>
          <a:p>
            <a:endParaRPr lang="tr-TR" dirty="0"/>
          </a:p>
          <a:p>
            <a:endParaRPr lang="tr-TR" dirty="0"/>
          </a:p>
        </p:txBody>
      </p:sp>
    </p:spTree>
    <p:extLst>
      <p:ext uri="{BB962C8B-B14F-4D97-AF65-F5344CB8AC3E}">
        <p14:creationId xmlns:p14="http://schemas.microsoft.com/office/powerpoint/2010/main" val="164761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7D15528-B9F4-DC40-4FC1-7EFD87DCE23A}"/>
              </a:ext>
            </a:extLst>
          </p:cNvPr>
          <p:cNvSpPr>
            <a:spLocks noGrp="1"/>
          </p:cNvSpPr>
          <p:nvPr>
            <p:ph type="title"/>
          </p:nvPr>
        </p:nvSpPr>
        <p:spPr/>
        <p:txBody>
          <a:bodyPr>
            <a:normAutofit/>
          </a:bodyPr>
          <a:lstStyle/>
          <a:p>
            <a:pPr algn="ctr"/>
            <a:r>
              <a:rPr lang="tr-TR" sz="4000" b="1" dirty="0">
                <a:solidFill>
                  <a:srgbClr val="C00000"/>
                </a:solidFill>
                <a:latin typeface="+mn-lt"/>
              </a:rPr>
              <a:t>Faaliyet Alanları</a:t>
            </a:r>
          </a:p>
        </p:txBody>
      </p:sp>
      <p:sp>
        <p:nvSpPr>
          <p:cNvPr id="3" name="İçerik Yer Tutucusu 2">
            <a:extLst>
              <a:ext uri="{FF2B5EF4-FFF2-40B4-BE49-F238E27FC236}">
                <a16:creationId xmlns:a16="http://schemas.microsoft.com/office/drawing/2014/main" id="{A62B8C61-471D-8FA7-0E5C-ECDE5C41497D}"/>
              </a:ext>
            </a:extLst>
          </p:cNvPr>
          <p:cNvSpPr>
            <a:spLocks noGrp="1"/>
          </p:cNvSpPr>
          <p:nvPr>
            <p:ph idx="1"/>
          </p:nvPr>
        </p:nvSpPr>
        <p:spPr/>
        <p:txBody>
          <a:bodyPr>
            <a:normAutofit fontScale="92500"/>
          </a:bodyPr>
          <a:lstStyle/>
          <a:p>
            <a:pPr marL="0" indent="0">
              <a:buNone/>
            </a:pPr>
            <a:r>
              <a:rPr lang="tr-TR" dirty="0"/>
              <a:t>a) Toplumsal cinsiyet eşitliğinin sağlandığı bir meslek örgütünün oluşturulması, bu çerçevede cinsel şiddet ve kadına yönelik her türlü şiddete karşı farkındalık ve duyarlılık yaratmak için eğitim, tanıtım ve benzeri çalışmalar düzenler.  </a:t>
            </a:r>
          </a:p>
          <a:p>
            <a:pPr marL="0" indent="0">
              <a:buNone/>
            </a:pPr>
            <a:r>
              <a:rPr lang="tr-TR" dirty="0"/>
              <a:t>b) Yurt içindeki ve yurt dışındaki kadın örgütleri başta olmak üzere, kamu ve özel kurum ve kuruluşlar ile cinsel şiddet ve kadına yönelik şiddet konularında çalışmak üzere iş birliği yapar, platformlar oluşturur veya var olan platformlara ve çalışmalara katılır. </a:t>
            </a:r>
          </a:p>
          <a:p>
            <a:pPr marL="0" indent="0">
              <a:buNone/>
            </a:pPr>
            <a:r>
              <a:rPr lang="tr-TR" dirty="0"/>
              <a:t>c) Bütün tabip odalarında cinsel şiddet ve kadına yönelik her türlü şiddet şikayetleri için etkili, güvenilir, gizlilik ilkesine uygun, başvuranın beyanının esas alındığı bir başvuru mekanizması oluşturulması için çalışır.</a:t>
            </a:r>
          </a:p>
          <a:p>
            <a:pPr marL="0" indent="0">
              <a:buNone/>
            </a:pPr>
            <a:endParaRPr lang="tr-TR" dirty="0"/>
          </a:p>
        </p:txBody>
      </p:sp>
    </p:spTree>
    <p:extLst>
      <p:ext uri="{BB962C8B-B14F-4D97-AF65-F5344CB8AC3E}">
        <p14:creationId xmlns:p14="http://schemas.microsoft.com/office/powerpoint/2010/main" val="3207179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9DC87F3-0273-01A8-50E5-023C579AF9B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6339CFB-A448-DA8C-B5BF-0178B9D2B849}"/>
              </a:ext>
            </a:extLst>
          </p:cNvPr>
          <p:cNvSpPr>
            <a:spLocks noGrp="1"/>
          </p:cNvSpPr>
          <p:nvPr>
            <p:ph idx="1"/>
          </p:nvPr>
        </p:nvSpPr>
        <p:spPr/>
        <p:txBody>
          <a:bodyPr>
            <a:normAutofit fontScale="92500" lnSpcReduction="20000"/>
          </a:bodyPr>
          <a:lstStyle/>
          <a:p>
            <a:pPr marL="0" indent="0">
              <a:buNone/>
            </a:pPr>
            <a:r>
              <a:rPr lang="tr-TR" dirty="0"/>
              <a:t>d) Birimlerin çalışmalarının geliştirilmesi, deneyim ve bilgi aktarımının sağlanması için düzenli toplantılar </a:t>
            </a:r>
            <a:r>
              <a:rPr lang="tr-TR" strike="sngStrike" dirty="0"/>
              <a:t>y</a:t>
            </a:r>
            <a:r>
              <a:rPr lang="tr-TR" dirty="0"/>
              <a:t>apar.</a:t>
            </a:r>
          </a:p>
          <a:p>
            <a:pPr marL="0" indent="0">
              <a:buNone/>
            </a:pPr>
            <a:r>
              <a:rPr lang="tr-TR" dirty="0"/>
              <a:t> </a:t>
            </a:r>
          </a:p>
          <a:p>
            <a:pPr marL="0" indent="0">
              <a:buNone/>
            </a:pPr>
            <a:r>
              <a:rPr lang="tr-TR" dirty="0"/>
              <a:t>e) Birimi bulunmayan oda bölgelerinde odalara ya da Merkez Konseyine yapılan başvurularda Birim olarak görev yapabilir.</a:t>
            </a:r>
          </a:p>
          <a:p>
            <a:pPr marL="0" indent="0">
              <a:buNone/>
            </a:pPr>
            <a:r>
              <a:rPr lang="tr-TR" dirty="0"/>
              <a:t> </a:t>
            </a:r>
          </a:p>
          <a:p>
            <a:pPr marL="0" indent="0">
              <a:buNone/>
            </a:pPr>
            <a:r>
              <a:rPr lang="tr-TR" dirty="0"/>
              <a:t>f)  Bu yönerge kapsamındaki olaylardan haberdar olması halinde kendiliğinden harekete geçerek, ilgili bölgede Birim var ise Birim tarafından yok ise bizzat inceleme yürütmek üzere ilgililer ile iletişim kurar. Kurul, birim gibi görev yaptığı durumlarda birimlerin inceleme yöntemini uygular. Bu halde Birimlerin çalışmalarında Oda Yönetim Kurulu’na verilen görevler TTB Merkez Konseyine verilmiş sayılır.</a:t>
            </a:r>
          </a:p>
          <a:p>
            <a:pPr marL="0" indent="0">
              <a:buNone/>
            </a:pPr>
            <a:r>
              <a:rPr lang="tr-TR" dirty="0"/>
              <a:t> </a:t>
            </a:r>
          </a:p>
          <a:p>
            <a:endParaRPr lang="tr-TR" dirty="0"/>
          </a:p>
        </p:txBody>
      </p:sp>
    </p:spTree>
    <p:extLst>
      <p:ext uri="{BB962C8B-B14F-4D97-AF65-F5344CB8AC3E}">
        <p14:creationId xmlns:p14="http://schemas.microsoft.com/office/powerpoint/2010/main" val="2687846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5E0398-DF11-DB84-9E86-EA67053B0725}"/>
              </a:ext>
            </a:extLst>
          </p:cNvPr>
          <p:cNvSpPr>
            <a:spLocks noGrp="1"/>
          </p:cNvSpPr>
          <p:nvPr>
            <p:ph type="title"/>
          </p:nvPr>
        </p:nvSpPr>
        <p:spPr/>
        <p:txBody>
          <a:bodyPr>
            <a:normAutofit/>
          </a:bodyPr>
          <a:lstStyle/>
          <a:p>
            <a:pPr algn="ctr"/>
            <a:r>
              <a:rPr lang="tr-TR" sz="4000" b="1" dirty="0">
                <a:solidFill>
                  <a:srgbClr val="C00000"/>
                </a:solidFill>
                <a:latin typeface="+mn-lt"/>
              </a:rPr>
              <a:t>Birimlerin Oluşumu</a:t>
            </a:r>
          </a:p>
        </p:txBody>
      </p:sp>
      <p:sp>
        <p:nvSpPr>
          <p:cNvPr id="3" name="İçerik Yer Tutucusu 2">
            <a:extLst>
              <a:ext uri="{FF2B5EF4-FFF2-40B4-BE49-F238E27FC236}">
                <a16:creationId xmlns:a16="http://schemas.microsoft.com/office/drawing/2014/main" id="{9CE17731-4DC1-39BC-DFD2-2EB2D5373810}"/>
              </a:ext>
            </a:extLst>
          </p:cNvPr>
          <p:cNvSpPr>
            <a:spLocks noGrp="1"/>
          </p:cNvSpPr>
          <p:nvPr>
            <p:ph idx="1"/>
          </p:nvPr>
        </p:nvSpPr>
        <p:spPr/>
        <p:txBody>
          <a:bodyPr>
            <a:normAutofit fontScale="92500" lnSpcReduction="20000"/>
          </a:bodyPr>
          <a:lstStyle/>
          <a:p>
            <a:r>
              <a:rPr lang="tr-TR" dirty="0"/>
              <a:t>Tabip Odası Yönetim Kurulları tarafından, Cinsel Şiddeti Önleme ve Toplumsal Cinsiyet Eşitliğini Destekleme Birimi kurulur. Birimde travma alanında deneyimli bir kadın psikiyatristin yanı sıra, tekrarlayan travmaya yol açmayacak görüşme teknikleri konusunda deneyim sahibi olan bir kadın hekim, kadın hekimlik komisyonundan en az bir ve Yönetim Kurulundan en az bir kadın üyenin yer alması teşvik edilir, gözetilir.</a:t>
            </a:r>
          </a:p>
          <a:p>
            <a:pPr marL="0" indent="0">
              <a:buNone/>
            </a:pPr>
            <a:r>
              <a:rPr lang="tr-TR" dirty="0"/>
              <a:t> </a:t>
            </a:r>
          </a:p>
          <a:p>
            <a:r>
              <a:rPr lang="tr-TR" dirty="0"/>
              <a:t>Birim, Odaların üye sayısı ve görev alacak gönüllü hekim sayısı dikkate alınarak en az üç, en fazla yedi üyeden oluşur.  Birimin görev süresi 2 yıldır. 2 yılın sonunda birimin bilgi ve deneyiminin sürekliliğini sağlamak için üç üyeli birimlerde en az bir, 5 üyeli birimlerde en az 2 ve 7 üyeli birimlerde en az 3 üyenin birimdeki görevine devam etmesi amaçlanır ve bu doğrultuda çaba sarf edilir.  </a:t>
            </a:r>
          </a:p>
          <a:p>
            <a:endParaRPr lang="tr-TR" dirty="0"/>
          </a:p>
        </p:txBody>
      </p:sp>
    </p:spTree>
    <p:extLst>
      <p:ext uri="{BB962C8B-B14F-4D97-AF65-F5344CB8AC3E}">
        <p14:creationId xmlns:p14="http://schemas.microsoft.com/office/powerpoint/2010/main" val="997640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CE868B6-F756-22B0-A8D2-F7489003D3B3}"/>
              </a:ext>
            </a:extLst>
          </p:cNvPr>
          <p:cNvSpPr>
            <a:spLocks noGrp="1"/>
          </p:cNvSpPr>
          <p:nvPr>
            <p:ph type="title"/>
          </p:nvPr>
        </p:nvSpPr>
        <p:spPr/>
        <p:txBody>
          <a:bodyPr>
            <a:normAutofit/>
          </a:bodyPr>
          <a:lstStyle/>
          <a:p>
            <a:pPr algn="ctr"/>
            <a:r>
              <a:rPr lang="tr-TR" sz="4000" b="1" dirty="0">
                <a:solidFill>
                  <a:srgbClr val="C00000"/>
                </a:solidFill>
                <a:latin typeface="+mn-lt"/>
              </a:rPr>
              <a:t>Birimlerin İşleyiş Yöntemi</a:t>
            </a:r>
          </a:p>
        </p:txBody>
      </p:sp>
      <p:sp>
        <p:nvSpPr>
          <p:cNvPr id="3" name="İçerik Yer Tutucusu 2">
            <a:extLst>
              <a:ext uri="{FF2B5EF4-FFF2-40B4-BE49-F238E27FC236}">
                <a16:creationId xmlns:a16="http://schemas.microsoft.com/office/drawing/2014/main" id="{66F08792-B3B9-314C-F00D-07ED66CBB17F}"/>
              </a:ext>
            </a:extLst>
          </p:cNvPr>
          <p:cNvSpPr>
            <a:spLocks noGrp="1"/>
          </p:cNvSpPr>
          <p:nvPr>
            <p:ph idx="1"/>
          </p:nvPr>
        </p:nvSpPr>
        <p:spPr>
          <a:xfrm>
            <a:off x="570016" y="1876301"/>
            <a:ext cx="11139054" cy="4833257"/>
          </a:xfrm>
        </p:spPr>
        <p:txBody>
          <a:bodyPr>
            <a:normAutofit fontScale="47500" lnSpcReduction="20000"/>
          </a:bodyPr>
          <a:lstStyle/>
          <a:p>
            <a:pPr marL="0" indent="0">
              <a:buNone/>
            </a:pPr>
            <a:r>
              <a:rPr lang="tr-TR" sz="4400" dirty="0"/>
              <a:t>a) Cinsel şiddete maruz kaldığını veya tanık  olduğunu düşünen kişiler, Türk Tabipleri Birliğine, Kurula, Birime ya da Yönetim Kuruluna başvurabilir. Birim, görev alanına giren olaylardan haberdar olması halinde ve Türk Tabipleri Birliği ile Oda Yönetim Kurulunun bildirdiği hallerde başvuru olmaksızın, harekete geçer.</a:t>
            </a:r>
          </a:p>
          <a:p>
            <a:pPr marL="0" indent="0">
              <a:buNone/>
            </a:pPr>
            <a:endParaRPr lang="tr-TR" sz="4400" dirty="0"/>
          </a:p>
          <a:p>
            <a:pPr marL="0" indent="0">
              <a:buNone/>
            </a:pPr>
            <a:r>
              <a:rPr lang="tr-TR" sz="4400" dirty="0"/>
              <a:t>b) Tabip Odası kurul, komisyon ya da bürolarına başvuru yapılması halinde, başvurucu Birim hakkında bilgilendirilir ve birime yönlendirilir.</a:t>
            </a:r>
          </a:p>
          <a:p>
            <a:pPr marL="0" indent="0">
              <a:buNone/>
            </a:pPr>
            <a:endParaRPr lang="tr-TR" sz="4400" dirty="0"/>
          </a:p>
          <a:p>
            <a:pPr marL="0" indent="0">
              <a:buNone/>
            </a:pPr>
            <a:r>
              <a:rPr lang="tr-TR" sz="4400" dirty="0"/>
              <a:t>c) Birim tarafından her başvuru için ayrı kayıt açılır, bir kayıt numarası verilir ve takip eden işlemler bu kayıt numarası kullanılarak gerçekleştirilir. Kayıt formu başvurucunun</a:t>
            </a:r>
            <a:r>
              <a:rPr lang="tr-TR" sz="4400" b="1" dirty="0"/>
              <a:t> </a:t>
            </a:r>
            <a:r>
              <a:rPr lang="tr-TR" sz="4400" dirty="0"/>
              <a:t>adını ve soyadını,</a:t>
            </a:r>
            <a:r>
              <a:rPr lang="tr-TR" sz="4400" b="1" dirty="0"/>
              <a:t> </a:t>
            </a:r>
            <a:r>
              <a:rPr lang="tr-TR" sz="4400" dirty="0"/>
              <a:t>başvuru tarihini, konusunu ve başvurucunun taleplerini içerir. Kayıt formuna eklenecek diğer bilgiler başvurucunun onayına tabidir.</a:t>
            </a:r>
          </a:p>
          <a:p>
            <a:pPr marL="0" indent="0">
              <a:buNone/>
            </a:pPr>
            <a:endParaRPr lang="tr-TR" sz="4400" dirty="0"/>
          </a:p>
          <a:p>
            <a:pPr marL="0" indent="0">
              <a:buNone/>
            </a:pPr>
            <a:r>
              <a:rPr lang="tr-TR" sz="4400" dirty="0"/>
              <a:t>d) Başvuruya konu olayın taraflarından herhangi biri ile birim üyelerinden herhangi birinin akademik, idari veya özel bir ilişkide olması durumunda, söz konusu birim üyesi başvuru sürecine dahil edilmez. Söz konusu ilişkinin sonradan öğrenilmesi veya fark edilmesi durumunda da birim üyesi başvuru ile ilgili süreçten ayrılır.</a:t>
            </a:r>
          </a:p>
          <a:p>
            <a:pPr marL="0" indent="0">
              <a:buNone/>
            </a:pPr>
            <a:endParaRPr lang="tr-TR" sz="3800" dirty="0"/>
          </a:p>
          <a:p>
            <a:endParaRPr lang="tr-TR" dirty="0"/>
          </a:p>
        </p:txBody>
      </p:sp>
    </p:spTree>
    <p:extLst>
      <p:ext uri="{BB962C8B-B14F-4D97-AF65-F5344CB8AC3E}">
        <p14:creationId xmlns:p14="http://schemas.microsoft.com/office/powerpoint/2010/main" val="1900699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93BD171-D365-9DAE-D1A0-6741AD0FAAB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03E0BF4-F932-1D65-0F16-FA5A419D9D89}"/>
              </a:ext>
            </a:extLst>
          </p:cNvPr>
          <p:cNvSpPr>
            <a:spLocks noGrp="1"/>
          </p:cNvSpPr>
          <p:nvPr>
            <p:ph idx="1"/>
          </p:nvPr>
        </p:nvSpPr>
        <p:spPr>
          <a:xfrm>
            <a:off x="593766" y="1690688"/>
            <a:ext cx="10760034" cy="4983244"/>
          </a:xfrm>
        </p:spPr>
        <p:txBody>
          <a:bodyPr>
            <a:normAutofit fontScale="85000" lnSpcReduction="20000"/>
          </a:bodyPr>
          <a:lstStyle/>
          <a:p>
            <a:pPr marL="0" indent="0">
              <a:buNone/>
            </a:pPr>
            <a:r>
              <a:rPr lang="tr-TR" dirty="0"/>
              <a:t>e)  Birime doğrudan veya yönlendirme yoluyla ulaşan başvurularda, Birim tarafından belirlenen en az iki üye, var ise Oda hukuk bürosundan bir avukat başvurucu ile yüz yüze görüşür. Başvurucuyu dinler, ihtiyaç ve taleplerini öğrenir, haklarıyla ilgili bilgilendirme yapar.  Başvurucuyu hukuki ve diğer çözüm seçenekleri, bu seçeneklerde izlenen süreçler, bu seçeneklerin her birinin yaratabileceği riskler ve alınması gereken önlemler konusunda bilgilendirir. </a:t>
            </a:r>
          </a:p>
          <a:p>
            <a:pPr marL="0" indent="0">
              <a:buNone/>
            </a:pPr>
            <a:r>
              <a:rPr lang="tr-TR" dirty="0"/>
              <a:t> </a:t>
            </a:r>
          </a:p>
          <a:p>
            <a:pPr marL="0" indent="0">
              <a:buNone/>
            </a:pPr>
            <a:r>
              <a:rPr lang="tr-TR" dirty="0"/>
              <a:t>f) Başvurucunun, şikayet konusuyla ilgili yaşadıklarını, her aşamada yeniden anlatmak zorunda kalarak ikincil mağduriyet yaşamaması için (başvurucunun onayını olarak ses kaydının alınması, online görüşme kaydının alınması, bir avukatın ilk görüşmeye katılması gibi) gerekli düzenlemeleri yapar, önlemleri alır. Görüşme sırasında mağduriyeti artıracak sorgulayıcı ve suçlayıcı söz, davranış, tavır ve imalardan kaçınılır.  </a:t>
            </a:r>
          </a:p>
          <a:p>
            <a:pPr marL="0" indent="0">
              <a:buNone/>
            </a:pPr>
            <a:r>
              <a:rPr lang="tr-TR" dirty="0"/>
              <a:t> </a:t>
            </a:r>
          </a:p>
          <a:p>
            <a:pPr marL="0" indent="0">
              <a:buNone/>
            </a:pPr>
            <a:r>
              <a:rPr lang="tr-TR" dirty="0"/>
              <a:t>g) İlk görüşme sonrasında birim üyeleri ve varsa görüşmeye katılan avukat tarafından, daha sonraki aşamalarda başvurucunun beyan ve açıklamalarına yeniden başvurmayı gerekli kılmayacak şekilde ve özenle yazılı bir görüşme kaydı oluşturulur.</a:t>
            </a:r>
          </a:p>
          <a:p>
            <a:pPr marL="0" indent="0">
              <a:buNone/>
            </a:pPr>
            <a:endParaRPr lang="tr-TR" dirty="0"/>
          </a:p>
        </p:txBody>
      </p:sp>
    </p:spTree>
    <p:extLst>
      <p:ext uri="{BB962C8B-B14F-4D97-AF65-F5344CB8AC3E}">
        <p14:creationId xmlns:p14="http://schemas.microsoft.com/office/powerpoint/2010/main" val="15551713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AFAE365-0030-EA9C-1BB4-F0C33A94FC9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B461EEB-B211-BBFC-C034-41B03A2E35BB}"/>
              </a:ext>
            </a:extLst>
          </p:cNvPr>
          <p:cNvSpPr>
            <a:spLocks noGrp="1"/>
          </p:cNvSpPr>
          <p:nvPr>
            <p:ph idx="1"/>
          </p:nvPr>
        </p:nvSpPr>
        <p:spPr/>
        <p:txBody>
          <a:bodyPr>
            <a:normAutofit fontScale="92500" lnSpcReduction="10000"/>
          </a:bodyPr>
          <a:lstStyle/>
          <a:p>
            <a:pPr marL="0" indent="0">
              <a:buNone/>
            </a:pPr>
            <a:r>
              <a:rPr lang="tr-TR" dirty="0"/>
              <a:t>h) Başvurucunun talep ve ihtiyaçları ile birlikte dayanak, belgeler, görüşme notları ve tutanakları kapsayan bir değerlendirme raporu hazırlanır. Değerlendirmeye ilişkin bilgi ve belgeler Birimin değerlendirme raporu ekinde Yönetim Kuruluna iletilir.</a:t>
            </a:r>
          </a:p>
          <a:p>
            <a:pPr marL="0" indent="0">
              <a:buNone/>
            </a:pPr>
            <a:endParaRPr lang="tr-TR" dirty="0"/>
          </a:p>
          <a:p>
            <a:pPr marL="0" indent="0">
              <a:buNone/>
            </a:pPr>
            <a:r>
              <a:rPr lang="tr-TR" dirty="0"/>
              <a:t>ı) Birim, başvurucunun talep ve ihtiyaçları doğrultusunda sağlanabilecek desteği tespit eder ve raporunda bu konudaki önerilerine yer verir. Bu kapsamda başvurucuyu güçlendirmeye, mesleki alanı iyileştirmeye yönelik önerilerde bulunulabilir. Başvurucunun talep ve ihtiyaçları, şikayet edilen hekime Yönetim Kurulu tarafından iletilir. Ancak arabuluculuk yapılmaz, tarafları görüştürmek </a:t>
            </a:r>
            <a:r>
              <a:rPr lang="tr-TR" dirty="0" err="1"/>
              <a:t>vb</a:t>
            </a:r>
            <a:r>
              <a:rPr lang="tr-TR" dirty="0"/>
              <a:t> tutumlar bir yöntem olarak reddedilir.</a:t>
            </a:r>
          </a:p>
          <a:p>
            <a:pPr marL="0" indent="0">
              <a:buNone/>
            </a:pPr>
            <a:r>
              <a:rPr lang="tr-TR" dirty="0"/>
              <a:t> </a:t>
            </a:r>
          </a:p>
          <a:p>
            <a:endParaRPr lang="tr-TR" dirty="0"/>
          </a:p>
        </p:txBody>
      </p:sp>
    </p:spTree>
    <p:extLst>
      <p:ext uri="{BB962C8B-B14F-4D97-AF65-F5344CB8AC3E}">
        <p14:creationId xmlns:p14="http://schemas.microsoft.com/office/powerpoint/2010/main" val="2124392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A303687-84E0-04BF-3EEA-ECB291B70C4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5668FAB-774D-BA86-D7D3-1AA78F5BF332}"/>
              </a:ext>
            </a:extLst>
          </p:cNvPr>
          <p:cNvSpPr>
            <a:spLocks noGrp="1"/>
          </p:cNvSpPr>
          <p:nvPr>
            <p:ph idx="1"/>
          </p:nvPr>
        </p:nvSpPr>
        <p:spPr/>
        <p:txBody>
          <a:bodyPr>
            <a:normAutofit fontScale="85000" lnSpcReduction="20000"/>
          </a:bodyPr>
          <a:lstStyle/>
          <a:p>
            <a:pPr marL="0" indent="0">
              <a:buNone/>
            </a:pPr>
            <a:r>
              <a:rPr lang="tr-TR" dirty="0"/>
              <a:t>i) Raporda, başvurucunun şikayet ettiği kişi hakkında soruşturma açılması konusunda talebinin olup olmadığı bilgisine yer verilir. Başvurucunun, başvurusunun disiplin süreçlerine aktarılması konusunda onayı olmaması halinde; işlem başlatılması için başvurucuya ihtiyaç duyduğu zaman tanınır, güçlenmesi desteklenir. Başvurucunun şikâyet edilen hakkında soruşturma açılması talebi var ise Yönetim Kurulu, Türk Tabipleri Birliği Disiplin Yönetmeliği hükümleri doğrultusunda gerekli gördüğü işlemleri yürütür.</a:t>
            </a:r>
          </a:p>
          <a:p>
            <a:pPr marL="0" indent="0">
              <a:buNone/>
            </a:pPr>
            <a:r>
              <a:rPr lang="tr-TR" dirty="0"/>
              <a:t> </a:t>
            </a:r>
          </a:p>
          <a:p>
            <a:pPr marL="0" indent="0">
              <a:buNone/>
            </a:pPr>
            <a:r>
              <a:rPr lang="tr-TR" dirty="0"/>
              <a:t>j) Birime yapılan başvurularda yakınılan kişiler ve olayın özelliklerine ilişkin yıllık rapor hazırlanır. Raporlar, kişilerin kimlikleri gizli tutularak düzenlenir.</a:t>
            </a:r>
          </a:p>
          <a:p>
            <a:pPr marL="0" indent="0">
              <a:buNone/>
            </a:pPr>
            <a:r>
              <a:rPr lang="tr-TR" dirty="0"/>
              <a:t> </a:t>
            </a:r>
          </a:p>
          <a:p>
            <a:pPr marL="0" indent="0">
              <a:buNone/>
            </a:pPr>
            <a:r>
              <a:rPr lang="tr-TR" dirty="0"/>
              <a:t>k) Başvuruların kabulü ve başvurucuya destek sağlanması için başvurucunun beyanı esas alınır. Başvurucudan cinsel şiddet eylemlerinin varlığını kanıtlaması beklenmez.  </a:t>
            </a:r>
          </a:p>
          <a:p>
            <a:pPr marL="0" indent="0">
              <a:buNone/>
            </a:pPr>
            <a:endParaRPr lang="tr-TR" dirty="0"/>
          </a:p>
        </p:txBody>
      </p:sp>
    </p:spTree>
    <p:extLst>
      <p:ext uri="{BB962C8B-B14F-4D97-AF65-F5344CB8AC3E}">
        <p14:creationId xmlns:p14="http://schemas.microsoft.com/office/powerpoint/2010/main" val="13557900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FEBAC7C-1F56-9680-D0B1-80B7E079F6F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6F5013F-E977-5F25-B12F-783CAE6E515B}"/>
              </a:ext>
            </a:extLst>
          </p:cNvPr>
          <p:cNvSpPr>
            <a:spLocks noGrp="1"/>
          </p:cNvSpPr>
          <p:nvPr>
            <p:ph idx="1"/>
          </p:nvPr>
        </p:nvSpPr>
        <p:spPr/>
        <p:txBody>
          <a:bodyPr>
            <a:normAutofit fontScale="85000" lnSpcReduction="10000"/>
          </a:bodyPr>
          <a:lstStyle/>
          <a:p>
            <a:pPr marL="0" indent="0">
              <a:buNone/>
            </a:pPr>
            <a:r>
              <a:rPr lang="tr-TR" dirty="0"/>
              <a:t>l) Başvurularla ilgili tüm belgeler bir sonraki Birim üyeleri, yetkili kurullar ve bürolar dışındaki merci ve kişilere kapalıdır.</a:t>
            </a:r>
          </a:p>
          <a:p>
            <a:pPr marL="0" indent="0">
              <a:buNone/>
            </a:pPr>
            <a:r>
              <a:rPr lang="tr-TR" dirty="0"/>
              <a:t> </a:t>
            </a:r>
          </a:p>
          <a:p>
            <a:pPr marL="0" indent="0">
              <a:buNone/>
            </a:pPr>
            <a:r>
              <a:rPr lang="tr-TR" dirty="0"/>
              <a:t>m) Tabip Odaları, başvurucunun ihtiyaç duyduğu hukuki ve sosyal destek konusunda Barolar ve bu alanda çalışan ilgili kuruluşlarla temas kurar, iş birliği yapar.</a:t>
            </a:r>
          </a:p>
          <a:p>
            <a:pPr marL="0" indent="0">
              <a:buNone/>
            </a:pPr>
            <a:r>
              <a:rPr lang="tr-TR" dirty="0"/>
              <a:t> </a:t>
            </a:r>
          </a:p>
          <a:p>
            <a:pPr marL="0" indent="0">
              <a:buNone/>
            </a:pPr>
            <a:r>
              <a:rPr lang="tr-TR" dirty="0"/>
              <a:t>n) Tabip Odasının kendi bölgesinde birim oluşturma koşullarının olmaması, yeterli tıbbi ve hukuki desteğin sağlanamayacağı hallerde Merkez Konsey’e bildirimde bulunabilir, Merkez Konsey talebi Eşgüdüm Kuruluna aktarır. Eşgüdüm Kurulu durumun özelliğine gere bizzat birim olarak görev yapabilir ya da   bu görevi yerine getirebilecek bir Tabip Odası Birimini görevlendirebilir.</a:t>
            </a:r>
          </a:p>
          <a:p>
            <a:pPr marL="0" indent="0">
              <a:buNone/>
            </a:pPr>
            <a:r>
              <a:rPr lang="tr-TR" dirty="0"/>
              <a:t> </a:t>
            </a:r>
          </a:p>
          <a:p>
            <a:endParaRPr lang="tr-TR" dirty="0"/>
          </a:p>
        </p:txBody>
      </p:sp>
    </p:spTree>
    <p:extLst>
      <p:ext uri="{BB962C8B-B14F-4D97-AF65-F5344CB8AC3E}">
        <p14:creationId xmlns:p14="http://schemas.microsoft.com/office/powerpoint/2010/main" val="110315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0784418-516E-C52F-F69E-3E03963848A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C8462A5-F3E0-600C-D08F-819D349261FC}"/>
              </a:ext>
            </a:extLst>
          </p:cNvPr>
          <p:cNvSpPr>
            <a:spLocks noGrp="1"/>
          </p:cNvSpPr>
          <p:nvPr>
            <p:ph idx="1"/>
          </p:nvPr>
        </p:nvSpPr>
        <p:spPr/>
        <p:txBody>
          <a:bodyPr>
            <a:normAutofit fontScale="92500" lnSpcReduction="10000"/>
          </a:bodyPr>
          <a:lstStyle/>
          <a:p>
            <a:r>
              <a:rPr lang="tr-TR" dirty="0"/>
              <a:t>TTB Kadın Hekimlik ve Kadın Sağlığı Kolu olarak “ekonomik, toplumsal, siyasal, hukuki ve sosyal alanda; erkek egemen sistem nedeniyle geri plana itilen kadınların yaşadığı eşitsizliğe karşı verilen mücadeleyi destekler. Kadın emeğinin görünür kılınması ve örgütlenmelerinin önündeki tüm engellerin kaldırılması için çalışır. Kadınların bedenini ve cinselliğini denetleyen ve kadınlar üzerinde erkeklerin tahakküm kurmak için kadınlara karşı sistematik bir şekilde yürüttüğü devlet ve erkek şiddetinin her biçimine karşı mücadele eder.”; ilkesini ortaklaştırdık. </a:t>
            </a:r>
          </a:p>
          <a:p>
            <a:r>
              <a:rPr lang="tr-TR" dirty="0"/>
              <a:t>Tıpkı “topluma dayatılmaya çalışılan sermaye yanlısı sağlık politikalarına karşı salt reddeden, eleştiren bir örgüt olmaktan öte, doğru politikalar öneren, kendi alternatifini ortaya koyma becerisini gösterebilen taleplerini net olarak ifade eden bir oluşum” olmayı ortak olarak hedef aldığımız gibi “sürekli sorgulayan, değerlendiren açık ve dinamik bir süreci” benimsedik.</a:t>
            </a:r>
          </a:p>
          <a:p>
            <a:endParaRPr lang="tr-TR" dirty="0"/>
          </a:p>
          <a:p>
            <a:endParaRPr lang="tr-TR" dirty="0"/>
          </a:p>
        </p:txBody>
      </p:sp>
    </p:spTree>
    <p:extLst>
      <p:ext uri="{BB962C8B-B14F-4D97-AF65-F5344CB8AC3E}">
        <p14:creationId xmlns:p14="http://schemas.microsoft.com/office/powerpoint/2010/main" val="11835800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A62A61B-524D-AA92-5581-D781AB4A7CB5}"/>
              </a:ext>
            </a:extLst>
          </p:cNvPr>
          <p:cNvSpPr>
            <a:spLocks noGrp="1"/>
          </p:cNvSpPr>
          <p:nvPr>
            <p:ph type="title"/>
          </p:nvPr>
        </p:nvSpPr>
        <p:spPr/>
        <p:txBody>
          <a:bodyPr>
            <a:normAutofit/>
          </a:bodyPr>
          <a:lstStyle/>
          <a:p>
            <a:pPr algn="ctr"/>
            <a:r>
              <a:rPr lang="tr-TR" sz="4000" b="1" dirty="0">
                <a:solidFill>
                  <a:srgbClr val="C00000"/>
                </a:solidFill>
                <a:latin typeface="+mn-lt"/>
              </a:rPr>
              <a:t>Oda Yönetim Kurulu’nun Görevleri</a:t>
            </a:r>
          </a:p>
        </p:txBody>
      </p:sp>
      <p:sp>
        <p:nvSpPr>
          <p:cNvPr id="3" name="İçerik Yer Tutucusu 2">
            <a:extLst>
              <a:ext uri="{FF2B5EF4-FFF2-40B4-BE49-F238E27FC236}">
                <a16:creationId xmlns:a16="http://schemas.microsoft.com/office/drawing/2014/main" id="{6022C213-7C75-62EA-90E0-1B7F83ECAF78}"/>
              </a:ext>
            </a:extLst>
          </p:cNvPr>
          <p:cNvSpPr>
            <a:spLocks noGrp="1"/>
          </p:cNvSpPr>
          <p:nvPr>
            <p:ph idx="1"/>
          </p:nvPr>
        </p:nvSpPr>
        <p:spPr/>
        <p:txBody>
          <a:bodyPr>
            <a:normAutofit fontScale="92500" lnSpcReduction="20000"/>
          </a:bodyPr>
          <a:lstStyle/>
          <a:p>
            <a:pPr marL="0" indent="0">
              <a:buNone/>
            </a:pPr>
            <a:r>
              <a:rPr lang="tr-TR" dirty="0"/>
              <a:t>a)  Cinsel Şiddeti Önleme ve Toplumsal Cinsiyet Eşitliğini Destekleme Birimi kuruluşunun yaygın biçimde duyurulması, başvuru mekanizmalarının en hızlı ve kolay biçimde oluşturulması için Oda Yönetim Kurulları çaba gösterir. Oda, Birime başvuru olduğu andan itibaren cinsel şiddet uyguladığı bildirilen hekim/hekimlerden Tabip Odası’nın görev aldığı kurul, komisyon, çalışma grubu gibi görevlerini bırakmasını, Birim tarafından yürütülen inceleme sonuçlanıncaya kadar hiçbir görev üstlenmemesini ister.</a:t>
            </a:r>
          </a:p>
          <a:p>
            <a:pPr marL="0" indent="0">
              <a:buNone/>
            </a:pPr>
            <a:r>
              <a:rPr lang="tr-TR" dirty="0"/>
              <a:t> </a:t>
            </a:r>
          </a:p>
          <a:p>
            <a:pPr marL="0" indent="0">
              <a:buNone/>
            </a:pPr>
            <a:r>
              <a:rPr lang="tr-TR" dirty="0"/>
              <a:t>b) Yönetim Kurulu, cinsel şiddet iddialarının üstünü kapatan, soruşturma açılmasını engelleyen ya da soruşturma süreçlerine müdahale eden ilgililer hakkında, Türk Tabipleri Birliği Disiplin Yönetmeliği hükümleri gereğince soruşturma açar.</a:t>
            </a:r>
          </a:p>
          <a:p>
            <a:pPr marL="0" indent="0">
              <a:buNone/>
            </a:pPr>
            <a:r>
              <a:rPr lang="tr-TR" dirty="0"/>
              <a:t> </a:t>
            </a:r>
          </a:p>
          <a:p>
            <a:endParaRPr lang="tr-TR" dirty="0"/>
          </a:p>
        </p:txBody>
      </p:sp>
    </p:spTree>
    <p:extLst>
      <p:ext uri="{BB962C8B-B14F-4D97-AF65-F5344CB8AC3E}">
        <p14:creationId xmlns:p14="http://schemas.microsoft.com/office/powerpoint/2010/main" val="8733272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736260D-7E12-0B47-2965-4E1D45A3749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DCEE75C-4823-F7EF-AC48-ED751A3FA03E}"/>
              </a:ext>
            </a:extLst>
          </p:cNvPr>
          <p:cNvSpPr>
            <a:spLocks noGrp="1"/>
          </p:cNvSpPr>
          <p:nvPr>
            <p:ph idx="1"/>
          </p:nvPr>
        </p:nvSpPr>
        <p:spPr/>
        <p:txBody>
          <a:bodyPr>
            <a:normAutofit fontScale="85000" lnSpcReduction="20000"/>
          </a:bodyPr>
          <a:lstStyle/>
          <a:p>
            <a:pPr marL="0" indent="0">
              <a:buNone/>
            </a:pPr>
            <a:r>
              <a:rPr lang="tr-TR" dirty="0"/>
              <a:t>c) Başvurucunun onamı halinde konunun özenle soruşturulması konusunda gerekli tüm çabayı gösterir. Cinsel şiddet iddialarının soruşturma süreçlerini etkilemeye çalışan ve/veya engellemeye çalışan kişiler hakkında birim gerekli işlemleri yapar.</a:t>
            </a:r>
          </a:p>
          <a:p>
            <a:pPr marL="0" indent="0">
              <a:buNone/>
            </a:pPr>
            <a:r>
              <a:rPr lang="tr-TR" dirty="0"/>
              <a:t> </a:t>
            </a:r>
          </a:p>
          <a:p>
            <a:pPr marL="0" indent="0">
              <a:buNone/>
            </a:pPr>
            <a:r>
              <a:rPr lang="tr-TR" dirty="0"/>
              <a:t>d) Yönetim Kurulu, cinsel şiddet iddiaları ile ilgili tüm süreçlerde, Tabip Odası çalışanları, kurul, komisyon, çalışma grubu ve bürolarında, tarafları ve tanıkları korumak amacıyla gizlilik ilkesine uygun davranmaları için gerekli önlemleri alır.</a:t>
            </a:r>
          </a:p>
          <a:p>
            <a:pPr marL="0" indent="0">
              <a:buNone/>
            </a:pPr>
            <a:r>
              <a:rPr lang="tr-TR" dirty="0"/>
              <a:t> </a:t>
            </a:r>
          </a:p>
          <a:p>
            <a:pPr marL="0" indent="0">
              <a:buNone/>
            </a:pPr>
            <a:r>
              <a:rPr lang="tr-TR" dirty="0"/>
              <a:t>e) Şikayet edilen hekimin, cinsel şiddet uyguladığının tespit edilmesi halinde, 6023 sayılı Türk Tabipleri Birliği Kanunu ve Türk Tabipleri Birliği Disiplin Yönetmeliği’nin düzenlemelerinde belirtilen yaptırımların yanı sıra ilgili hekime 2 yıl süre ile Tabip Odası faaliyetlerinde yer almaması önerisinde bulunur. </a:t>
            </a:r>
          </a:p>
          <a:p>
            <a:pPr marL="0" indent="0">
              <a:buNone/>
            </a:pPr>
            <a:r>
              <a:rPr lang="tr-TR" dirty="0"/>
              <a:t> </a:t>
            </a:r>
          </a:p>
          <a:p>
            <a:endParaRPr lang="tr-TR" dirty="0"/>
          </a:p>
        </p:txBody>
      </p:sp>
    </p:spTree>
    <p:extLst>
      <p:ext uri="{BB962C8B-B14F-4D97-AF65-F5344CB8AC3E}">
        <p14:creationId xmlns:p14="http://schemas.microsoft.com/office/powerpoint/2010/main" val="2600230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B8C8DC1-D70E-7C13-4FB5-982CE526A99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12387F2-4F05-5391-40CF-4C99C8512D4E}"/>
              </a:ext>
            </a:extLst>
          </p:cNvPr>
          <p:cNvSpPr>
            <a:spLocks noGrp="1"/>
          </p:cNvSpPr>
          <p:nvPr>
            <p:ph idx="1"/>
          </p:nvPr>
        </p:nvSpPr>
        <p:spPr>
          <a:xfrm>
            <a:off x="439387" y="1543792"/>
            <a:ext cx="11329059" cy="5047013"/>
          </a:xfrm>
        </p:spPr>
        <p:txBody>
          <a:bodyPr>
            <a:normAutofit fontScale="92500" lnSpcReduction="20000"/>
          </a:bodyPr>
          <a:lstStyle/>
          <a:p>
            <a:r>
              <a:rPr lang="tr-TR" dirty="0"/>
              <a:t>Çalışmalar kadın sağlık çalışanlarının maruz kaldıklarını şiddet olarak tanımlamadıklarını,  sağlık alanında  toplumsal cinsiyete dayalı şiddeti tanımlamak konusunda  hala direnç olduğunu gösteriyor. </a:t>
            </a:r>
          </a:p>
          <a:p>
            <a:r>
              <a:rPr lang="tr-TR" dirty="0"/>
              <a:t>Kendisine inanılmayacağından korkma, kendisini suçlama ya da damgalanma korkusu kadınların yaşadığı şiddeti ifşa etmesinden kaçınmasına neden oluyor. Toplumsal cinsiyet eşitliği perspektifine sahip olmayan kişilerce yönlendirildiklerinde ifşa etmeleri zor olabiliyor, ya da ifşa sonrası yürütülen süreçler eksik olduğu gibi ifşa süreçleri de zorlayıcı ve </a:t>
            </a:r>
            <a:r>
              <a:rPr lang="tr-TR" dirty="0" err="1"/>
              <a:t>travmatik</a:t>
            </a:r>
            <a:r>
              <a:rPr lang="tr-TR" dirty="0"/>
              <a:t> biçime dönüşebiliyor. </a:t>
            </a:r>
          </a:p>
          <a:p>
            <a:r>
              <a:rPr lang="tr-TR" dirty="0"/>
              <a:t>Cinsiyetçi şiddete maruz kalan kadınlara karşı “mağdur </a:t>
            </a:r>
            <a:r>
              <a:rPr lang="tr-TR" dirty="0" err="1"/>
              <a:t>suçlayıcılığı</a:t>
            </a:r>
            <a:r>
              <a:rPr lang="tr-TR" dirty="0"/>
              <a:t>” çok yüksek oranlardadır. Ne adaletin sarayları, ne hastanelerin 5 dakikaya sığdırılmaya çalışılan sağlık hizmetleri kadınların sorunlarına çözüm olabiliyor. Sunulan bu yönergenin amacı da tekrarlayan travmaları önleyebilecek, şiddete uğrayanı güçlendirecek mekanizmalar oluşturarak şiddetin açığa çıkmasını ve önleme araçlarının devreye girmesini sağlamak, içimizdeki şiddetin ortadan kaldırılması için etkin adımlar atmaktır.</a:t>
            </a:r>
          </a:p>
          <a:p>
            <a:endParaRPr lang="tr-TR" dirty="0"/>
          </a:p>
        </p:txBody>
      </p:sp>
    </p:spTree>
    <p:extLst>
      <p:ext uri="{BB962C8B-B14F-4D97-AF65-F5344CB8AC3E}">
        <p14:creationId xmlns:p14="http://schemas.microsoft.com/office/powerpoint/2010/main" val="961788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1A59A6A-3D59-1C2B-6304-66F67DC915C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4C0F06F-9FFF-C0E3-C298-3A90DE49EA22}"/>
              </a:ext>
            </a:extLst>
          </p:cNvPr>
          <p:cNvSpPr>
            <a:spLocks noGrp="1"/>
          </p:cNvSpPr>
          <p:nvPr>
            <p:ph idx="1"/>
          </p:nvPr>
        </p:nvSpPr>
        <p:spPr>
          <a:xfrm>
            <a:off x="344384" y="1448790"/>
            <a:ext cx="11554691" cy="5533901"/>
          </a:xfrm>
        </p:spPr>
        <p:txBody>
          <a:bodyPr>
            <a:normAutofit lnSpcReduction="10000"/>
          </a:bodyPr>
          <a:lstStyle/>
          <a:p>
            <a:r>
              <a:rPr lang="tr-TR" dirty="0"/>
              <a:t>Bu yönerge ilk olarak İstanbul Tabip Odası Kadın Komisyonu üyeleri tarafından 2 yıl süren bir emek ve çalışma sonucu oluşturuldu ve 2018 yılında İTO Genel Kurulunda kabul edildi. </a:t>
            </a:r>
          </a:p>
          <a:p>
            <a:r>
              <a:rPr lang="tr-TR" dirty="0"/>
              <a:t>Daha sonra bu yönergenin TTB ve diğer tabip odaları tarafından da ortaklaştırılması için TTB Kadın Sağlığı ve Kadın Hekimlik Kolu Yürütme Kurulu, İTO Kadın Komisyonu ve TTB, Ankara ve İstanbul TO avukatları tarafından yapılan ortak çalışma ile yeniden düzenlendi. </a:t>
            </a:r>
          </a:p>
          <a:p>
            <a:r>
              <a:rPr lang="tr-TR" dirty="0"/>
              <a:t>Tek gündem ile yapılan TTB Kadın Sağlığı ve Kadın Hekimlik Kol toplantısına yönerge getirildi. Bunları görebildiğimiz bir pencereden kendimize, örgütümüze ve mücadelemize katkı sunacak, eşitlik perspektifinden her türlü şiddetin son bulduğu bir ortamı oluşturmanın adımı olarak bu yönergeyi TTB Kadın Hekimlik ve Kadın Sağlığı Kolu olarak çalıştık. Ve son şeklini verdik.</a:t>
            </a:r>
          </a:p>
          <a:p>
            <a:r>
              <a:rPr lang="tr-TR" dirty="0"/>
              <a:t>Bu yönerge TTB Kadın Hekimlik ve Kadın Sağlığı Kolu üyelerinin kolektif emeğiyle oluşturulmuştur TTB’nin geleneğinde olduğu gibi. </a:t>
            </a:r>
          </a:p>
        </p:txBody>
      </p:sp>
    </p:spTree>
    <p:extLst>
      <p:ext uri="{BB962C8B-B14F-4D97-AF65-F5344CB8AC3E}">
        <p14:creationId xmlns:p14="http://schemas.microsoft.com/office/powerpoint/2010/main" val="3482417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5446" y="1353788"/>
            <a:ext cx="10803988" cy="5081244"/>
          </a:xfrm>
        </p:spPr>
        <p:txBody>
          <a:bodyPr>
            <a:normAutofit/>
          </a:bodyPr>
          <a:lstStyle/>
          <a:p>
            <a:r>
              <a:rPr lang="tr-TR" dirty="0">
                <a:latin typeface="Calibri" panose="020F0502020204030204" pitchFamily="34" charset="0"/>
                <a:cs typeface="Calibri" panose="020F0502020204030204" pitchFamily="34" charset="0"/>
              </a:rPr>
              <a:t>03.07.2021 tarihinde TTB 73. Büyük Kongre’de Kadın Hekimlik ve Kadın Sağlığı Kolu' </a:t>
            </a:r>
            <a:r>
              <a:rPr lang="tr-TR" dirty="0" err="1">
                <a:latin typeface="Calibri" panose="020F0502020204030204" pitchFamily="34" charset="0"/>
                <a:cs typeface="Calibri" panose="020F0502020204030204" pitchFamily="34" charset="0"/>
              </a:rPr>
              <a:t>nun</a:t>
            </a:r>
            <a:r>
              <a:rPr lang="tr-TR" dirty="0">
                <a:latin typeface="Calibri" panose="020F0502020204030204" pitchFamily="34" charset="0"/>
                <a:cs typeface="Calibri" panose="020F0502020204030204" pitchFamily="34" charset="0"/>
              </a:rPr>
              <a:t> sunduğu "Cinsel Şiddeti Önleme ve Toplumsal Cinsiyet Eşitliğini Destekleme Yönergesi" oybirliği ile kabul edildi.</a:t>
            </a:r>
          </a:p>
          <a:p>
            <a:pPr marL="0" indent="0">
              <a:buNone/>
            </a:pPr>
            <a:endParaRPr lang="tr-TR"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42591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132A31F-F9AF-1800-2A71-3EA810E8DE86}"/>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B1D14D91-AD6D-7CE2-6396-D9FF5B406D60}"/>
              </a:ext>
            </a:extLst>
          </p:cNvPr>
          <p:cNvSpPr>
            <a:spLocks noGrp="1"/>
          </p:cNvSpPr>
          <p:nvPr>
            <p:ph idx="1"/>
          </p:nvPr>
        </p:nvSpPr>
        <p:spPr/>
        <p:txBody>
          <a:bodyPr>
            <a:normAutofit/>
          </a:bodyPr>
          <a:lstStyle/>
          <a:p>
            <a:r>
              <a:rPr lang="tr-TR" dirty="0">
                <a:latin typeface="Calibri" panose="020F0502020204030204" pitchFamily="34" charset="0"/>
                <a:cs typeface="Calibri" panose="020F0502020204030204" pitchFamily="34" charset="0"/>
              </a:rPr>
              <a:t>Türk Tabipleri Birliği “Cinsel Şiddeti Önleme Ve Toplumsal Cinsiyet Eşitliğini Destekleme Yönergesi” </a:t>
            </a:r>
            <a:r>
              <a:rPr lang="tr-TR" dirty="0" err="1">
                <a:latin typeface="Calibri" panose="020F0502020204030204" pitchFamily="34" charset="0"/>
                <a:cs typeface="Calibri" panose="020F0502020204030204" pitchFamily="34" charset="0"/>
              </a:rPr>
              <a:t>nin</a:t>
            </a:r>
            <a:r>
              <a:rPr lang="tr-TR" dirty="0">
                <a:latin typeface="Calibri" panose="020F0502020204030204" pitchFamily="34" charset="0"/>
                <a:cs typeface="Calibri" panose="020F0502020204030204" pitchFamily="34" charset="0"/>
              </a:rPr>
              <a:t> 73. büyük kongrede kabulünden hemen  sonra TTB eşgüdüm kurulu oluşturuldu. 9 kişiden oluşan bu kurulda; </a:t>
            </a:r>
            <a:r>
              <a:rPr lang="tr-TR" dirty="0" err="1">
                <a:latin typeface="Calibri" panose="020F0502020204030204" pitchFamily="34" charset="0"/>
                <a:cs typeface="Calibri" panose="020F0502020204030204" pitchFamily="34" charset="0"/>
              </a:rPr>
              <a:t>Aytül</a:t>
            </a:r>
            <a:r>
              <a:rPr lang="tr-TR" dirty="0">
                <a:latin typeface="Calibri" panose="020F0502020204030204" pitchFamily="34" charset="0"/>
                <a:cs typeface="Calibri" panose="020F0502020204030204" pitchFamily="34" charset="0"/>
              </a:rPr>
              <a:t> Gürbüz Tükel, Derya </a:t>
            </a:r>
            <a:r>
              <a:rPr lang="tr-TR" dirty="0" err="1">
                <a:latin typeface="Calibri" panose="020F0502020204030204" pitchFamily="34" charset="0"/>
                <a:cs typeface="Calibri" panose="020F0502020204030204" pitchFamily="34" charset="0"/>
              </a:rPr>
              <a:t>Etem</a:t>
            </a:r>
            <a:r>
              <a:rPr lang="tr-TR" dirty="0">
                <a:latin typeface="Calibri" panose="020F0502020204030204" pitchFamily="34" charset="0"/>
                <a:cs typeface="Calibri" panose="020F0502020204030204" pitchFamily="34" charset="0"/>
              </a:rPr>
              <a:t>, Derya </a:t>
            </a:r>
            <a:r>
              <a:rPr lang="tr-TR" dirty="0" err="1">
                <a:latin typeface="Calibri" panose="020F0502020204030204" pitchFamily="34" charset="0"/>
                <a:cs typeface="Calibri" panose="020F0502020204030204" pitchFamily="34" charset="0"/>
              </a:rPr>
              <a:t>Pakbayık</a:t>
            </a:r>
            <a:r>
              <a:rPr lang="tr-TR" dirty="0">
                <a:latin typeface="Calibri" panose="020F0502020204030204" pitchFamily="34" charset="0"/>
                <a:cs typeface="Calibri" panose="020F0502020204030204" pitchFamily="34" charset="0"/>
              </a:rPr>
              <a:t>, Leyla Gülseren, Şahika Yüksel, </a:t>
            </a:r>
            <a:r>
              <a:rPr lang="tr-TR" dirty="0" err="1">
                <a:latin typeface="Calibri" panose="020F0502020204030204" pitchFamily="34" charset="0"/>
                <a:cs typeface="Calibri" panose="020F0502020204030204" pitchFamily="34" charset="0"/>
              </a:rPr>
              <a:t>Şevkat</a:t>
            </a:r>
            <a:r>
              <a:rPr lang="tr-TR" dirty="0">
                <a:latin typeface="Calibri" panose="020F0502020204030204" pitchFamily="34" charset="0"/>
                <a:cs typeface="Calibri" panose="020F0502020204030204" pitchFamily="34" charset="0"/>
              </a:rPr>
              <a:t> Bahar </a:t>
            </a:r>
            <a:r>
              <a:rPr lang="tr-TR" dirty="0" err="1">
                <a:latin typeface="Calibri" panose="020F0502020204030204" pitchFamily="34" charset="0"/>
                <a:cs typeface="Calibri" panose="020F0502020204030204" pitchFamily="34" charset="0"/>
              </a:rPr>
              <a:t>Özvarış</a:t>
            </a:r>
            <a:r>
              <a:rPr lang="tr-TR" dirty="0">
                <a:latin typeface="Calibri" panose="020F0502020204030204" pitchFamily="34" charset="0"/>
                <a:cs typeface="Calibri" panose="020F0502020204030204" pitchFamily="34" charset="0"/>
              </a:rPr>
              <a:t>, Özge Yılmaz, Ümit Ünüvar ve MK adına Meltem </a:t>
            </a:r>
            <a:r>
              <a:rPr lang="tr-TR" dirty="0" err="1">
                <a:latin typeface="Calibri" panose="020F0502020204030204" pitchFamily="34" charset="0"/>
                <a:cs typeface="Calibri" panose="020F0502020204030204" pitchFamily="34" charset="0"/>
              </a:rPr>
              <a:t>Günbeği</a:t>
            </a:r>
            <a:r>
              <a:rPr lang="tr-TR" dirty="0">
                <a:latin typeface="Calibri" panose="020F0502020204030204" pitchFamily="34" charset="0"/>
                <a:cs typeface="Calibri" panose="020F0502020204030204" pitchFamily="34" charset="0"/>
              </a:rPr>
              <a:t> yer aldı. </a:t>
            </a:r>
          </a:p>
          <a:p>
            <a:r>
              <a:rPr lang="tr-TR" dirty="0">
                <a:latin typeface="Calibri" panose="020F0502020204030204" pitchFamily="34" charset="0"/>
                <a:cs typeface="Calibri" panose="020F0502020204030204" pitchFamily="34" charset="0"/>
              </a:rPr>
              <a:t>2022 oda ve MK seçimlerinden sonra yeni oluşan Eşgüdüm Kurulu; </a:t>
            </a:r>
            <a:r>
              <a:rPr lang="tr-TR" dirty="0" err="1">
                <a:latin typeface="Calibri" panose="020F0502020204030204" pitchFamily="34" charset="0"/>
                <a:cs typeface="Calibri" panose="020F0502020204030204" pitchFamily="34" charset="0"/>
              </a:rPr>
              <a:t>Aytül</a:t>
            </a:r>
            <a:r>
              <a:rPr lang="tr-TR" dirty="0">
                <a:latin typeface="Calibri" panose="020F0502020204030204" pitchFamily="34" charset="0"/>
                <a:cs typeface="Calibri" panose="020F0502020204030204" pitchFamily="34" charset="0"/>
              </a:rPr>
              <a:t> Gürbüz Tükel, Derya </a:t>
            </a:r>
            <a:r>
              <a:rPr lang="tr-TR" dirty="0" err="1">
                <a:latin typeface="Calibri" panose="020F0502020204030204" pitchFamily="34" charset="0"/>
                <a:cs typeface="Calibri" panose="020F0502020204030204" pitchFamily="34" charset="0"/>
              </a:rPr>
              <a:t>Etem</a:t>
            </a:r>
            <a:r>
              <a:rPr lang="tr-TR" dirty="0">
                <a:latin typeface="Calibri" panose="020F0502020204030204" pitchFamily="34" charset="0"/>
                <a:cs typeface="Calibri" panose="020F0502020204030204" pitchFamily="34" charset="0"/>
              </a:rPr>
              <a:t>, Derya </a:t>
            </a:r>
            <a:r>
              <a:rPr lang="tr-TR" dirty="0" err="1">
                <a:latin typeface="Calibri" panose="020F0502020204030204" pitchFamily="34" charset="0"/>
                <a:cs typeface="Calibri" panose="020F0502020204030204" pitchFamily="34" charset="0"/>
              </a:rPr>
              <a:t>Pakbayık</a:t>
            </a:r>
            <a:r>
              <a:rPr lang="tr-TR" dirty="0">
                <a:latin typeface="Calibri" panose="020F0502020204030204" pitchFamily="34" charset="0"/>
                <a:cs typeface="Calibri" panose="020F0502020204030204" pitchFamily="34" charset="0"/>
              </a:rPr>
              <a:t>, Leyla Gülseren, Meltem </a:t>
            </a:r>
            <a:r>
              <a:rPr lang="tr-TR" dirty="0" err="1">
                <a:latin typeface="Calibri" panose="020F0502020204030204" pitchFamily="34" charset="0"/>
                <a:cs typeface="Calibri" panose="020F0502020204030204" pitchFamily="34" charset="0"/>
              </a:rPr>
              <a:t>Günbeği</a:t>
            </a:r>
            <a:r>
              <a:rPr lang="tr-TR" dirty="0">
                <a:latin typeface="Calibri" panose="020F0502020204030204" pitchFamily="34" charset="0"/>
                <a:cs typeface="Calibri" panose="020F0502020204030204" pitchFamily="34" charset="0"/>
              </a:rPr>
              <a:t>, Şahika Yüksel, </a:t>
            </a:r>
            <a:r>
              <a:rPr lang="tr-TR" dirty="0" err="1">
                <a:latin typeface="Calibri" panose="020F0502020204030204" pitchFamily="34" charset="0"/>
                <a:cs typeface="Calibri" panose="020F0502020204030204" pitchFamily="34" charset="0"/>
              </a:rPr>
              <a:t>Şevkat</a:t>
            </a:r>
            <a:r>
              <a:rPr lang="tr-TR" dirty="0">
                <a:latin typeface="Calibri" panose="020F0502020204030204" pitchFamily="34" charset="0"/>
                <a:cs typeface="Calibri" panose="020F0502020204030204" pitchFamily="34" charset="0"/>
              </a:rPr>
              <a:t> Bahar </a:t>
            </a:r>
            <a:r>
              <a:rPr lang="tr-TR" dirty="0" err="1">
                <a:latin typeface="Calibri" panose="020F0502020204030204" pitchFamily="34" charset="0"/>
                <a:cs typeface="Calibri" panose="020F0502020204030204" pitchFamily="34" charset="0"/>
              </a:rPr>
              <a:t>Özvarış</a:t>
            </a:r>
            <a:r>
              <a:rPr lang="tr-TR" dirty="0">
                <a:latin typeface="Calibri" panose="020F0502020204030204" pitchFamily="34" charset="0"/>
                <a:cs typeface="Calibri" panose="020F0502020204030204" pitchFamily="34" charset="0"/>
              </a:rPr>
              <a:t>, Ümit Ünüvar ve MK adına Şebnem Korur </a:t>
            </a:r>
            <a:r>
              <a:rPr lang="tr-TR" dirty="0" err="1">
                <a:latin typeface="Calibri" panose="020F0502020204030204" pitchFamily="34" charset="0"/>
                <a:cs typeface="Calibri" panose="020F0502020204030204" pitchFamily="34" charset="0"/>
              </a:rPr>
              <a:t>Fincancı’dan</a:t>
            </a:r>
            <a:r>
              <a:rPr lang="tr-TR" dirty="0">
                <a:latin typeface="Calibri" panose="020F0502020204030204" pitchFamily="34" charset="0"/>
                <a:cs typeface="Calibri" panose="020F0502020204030204" pitchFamily="34" charset="0"/>
              </a:rPr>
              <a:t> oluşmaktadır. </a:t>
            </a:r>
          </a:p>
          <a:p>
            <a:endParaRPr lang="tr-TR" dirty="0"/>
          </a:p>
        </p:txBody>
      </p:sp>
    </p:spTree>
    <p:extLst>
      <p:ext uri="{BB962C8B-B14F-4D97-AF65-F5344CB8AC3E}">
        <p14:creationId xmlns:p14="http://schemas.microsoft.com/office/powerpoint/2010/main" val="321754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CB6224-EC2F-22D8-167E-85FC5BBFBD6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194EFA6-E6D6-8DC3-BE6B-BE1140575E3F}"/>
              </a:ext>
            </a:extLst>
          </p:cNvPr>
          <p:cNvSpPr>
            <a:spLocks noGrp="1"/>
          </p:cNvSpPr>
          <p:nvPr>
            <p:ph idx="1"/>
          </p:nvPr>
        </p:nvSpPr>
        <p:spPr/>
        <p:txBody>
          <a:bodyPr/>
          <a:lstStyle/>
          <a:p>
            <a:r>
              <a:rPr lang="tr-TR" dirty="0">
                <a:latin typeface="Calibri" panose="020F0502020204030204" pitchFamily="34" charset="0"/>
                <a:cs typeface="Calibri" panose="020F0502020204030204" pitchFamily="34" charset="0"/>
              </a:rPr>
              <a:t>Odalarımızda Cinsel Şiddeti Önleme ve Toplumsal Cinsiyet Eşitliğini Destekleme Birimleri kurulmaya başladı. </a:t>
            </a:r>
          </a:p>
          <a:p>
            <a:r>
              <a:rPr lang="tr-TR" dirty="0">
                <a:latin typeface="Calibri" panose="020F0502020204030204" pitchFamily="34" charset="0"/>
                <a:cs typeface="Calibri" panose="020F0502020204030204" pitchFamily="34" charset="0"/>
              </a:rPr>
              <a:t>Birimlerini kuran odalar; İstanbul, İzmir, Ankara, Eskişehir-Bilecik, Bursa, Balıkesir, Antalya, Mersin, Muğla</a:t>
            </a:r>
          </a:p>
          <a:p>
            <a:r>
              <a:rPr lang="tr-TR" dirty="0">
                <a:latin typeface="Calibri" panose="020F0502020204030204" pitchFamily="34" charset="0"/>
                <a:cs typeface="Calibri" panose="020F0502020204030204" pitchFamily="34" charset="0"/>
              </a:rPr>
              <a:t>Birim kurma çalışmaları devam eden odalar; Çanakkale, Diyarbakır, Aydın,  Gaziantep, Kocaeli, Hatay, Tekirdağ</a:t>
            </a:r>
          </a:p>
          <a:p>
            <a:pPr marL="0" indent="0">
              <a:buNone/>
            </a:pPr>
            <a:r>
              <a:rPr lang="tr-TR" dirty="0">
                <a:latin typeface="Calibri" panose="020F0502020204030204" pitchFamily="34" charset="0"/>
                <a:cs typeface="Calibri" panose="020F0502020204030204" pitchFamily="34" charset="0"/>
              </a:rPr>
              <a:t> </a:t>
            </a:r>
            <a:endParaRPr lang="tr-TR" dirty="0"/>
          </a:p>
          <a:p>
            <a:endParaRPr lang="tr-TR" dirty="0"/>
          </a:p>
        </p:txBody>
      </p:sp>
    </p:spTree>
    <p:extLst>
      <p:ext uri="{BB962C8B-B14F-4D97-AF65-F5344CB8AC3E}">
        <p14:creationId xmlns:p14="http://schemas.microsoft.com/office/powerpoint/2010/main" val="414577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F79E1D2-2FC6-9F15-5145-0E333F52D6A5}"/>
              </a:ext>
            </a:extLst>
          </p:cNvPr>
          <p:cNvSpPr>
            <a:spLocks noGrp="1"/>
          </p:cNvSpPr>
          <p:nvPr>
            <p:ph type="title"/>
          </p:nvPr>
        </p:nvSpPr>
        <p:spPr>
          <a:xfrm>
            <a:off x="570016" y="365125"/>
            <a:ext cx="10783784" cy="1325563"/>
          </a:xfrm>
        </p:spPr>
        <p:txBody>
          <a:bodyPr/>
          <a:lstStyle/>
          <a:p>
            <a:pPr algn="ctr"/>
            <a:r>
              <a:rPr lang="tr-TR" b="1" dirty="0">
                <a:solidFill>
                  <a:srgbClr val="C00000"/>
                </a:solidFill>
                <a:latin typeface="+mn-lt"/>
              </a:rPr>
              <a:t>Amaç</a:t>
            </a:r>
          </a:p>
        </p:txBody>
      </p:sp>
      <p:sp>
        <p:nvSpPr>
          <p:cNvPr id="3" name="İçerik Yer Tutucusu 2">
            <a:extLst>
              <a:ext uri="{FF2B5EF4-FFF2-40B4-BE49-F238E27FC236}">
                <a16:creationId xmlns:a16="http://schemas.microsoft.com/office/drawing/2014/main" id="{0427C45A-16D7-9A98-B933-86616DC2AA15}"/>
              </a:ext>
            </a:extLst>
          </p:cNvPr>
          <p:cNvSpPr>
            <a:spLocks noGrp="1"/>
          </p:cNvSpPr>
          <p:nvPr>
            <p:ph idx="1"/>
          </p:nvPr>
        </p:nvSpPr>
        <p:spPr/>
        <p:txBody>
          <a:bodyPr/>
          <a:lstStyle/>
          <a:p>
            <a:r>
              <a:rPr lang="tr-TR" dirty="0"/>
              <a:t>Hekimlerin, meslektaşlarına veya üçüncü kişilere yönelik cinsiyet, cinsel yönelim, cinsiyet kimliği veya bir başka temelde ayrımcılık göstermesini ; cinsel şiddeti ve kadına yönelik her türlü şiddeti önlemek ve bunların kaynağı olan toplumsal cinsiyet eşitsizliği ile mücadele etmek için;  Türk Tabipleri Birliği Cinsel Şiddeti Önleme ve Toplumsal Cinsiyet Eşitliğini Destekleme Birimleri Eşgüdüm Kurulu ile Tabip Odaları Cinsel Şiddeti Önleme ve Toplumsal Cinsiyet Eşitliğini Destekleme Birimlerinin yapısını, görevlerini ve çalışma esaslarını düzenlemektir.</a:t>
            </a:r>
          </a:p>
          <a:p>
            <a:endParaRPr lang="tr-TR" dirty="0"/>
          </a:p>
        </p:txBody>
      </p:sp>
    </p:spTree>
    <p:extLst>
      <p:ext uri="{BB962C8B-B14F-4D97-AF65-F5344CB8AC3E}">
        <p14:creationId xmlns:p14="http://schemas.microsoft.com/office/powerpoint/2010/main" val="1021067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B901D5-611E-123F-D103-E6A42882DA7B}"/>
              </a:ext>
            </a:extLst>
          </p:cNvPr>
          <p:cNvSpPr>
            <a:spLocks noGrp="1"/>
          </p:cNvSpPr>
          <p:nvPr>
            <p:ph type="title"/>
          </p:nvPr>
        </p:nvSpPr>
        <p:spPr/>
        <p:txBody>
          <a:bodyPr/>
          <a:lstStyle/>
          <a:p>
            <a:pPr algn="ctr"/>
            <a:r>
              <a:rPr lang="tr-TR" b="1" dirty="0">
                <a:solidFill>
                  <a:srgbClr val="C00000"/>
                </a:solidFill>
                <a:latin typeface="+mn-lt"/>
              </a:rPr>
              <a:t>Kapsam</a:t>
            </a:r>
          </a:p>
        </p:txBody>
      </p:sp>
      <p:sp>
        <p:nvSpPr>
          <p:cNvPr id="3" name="İçerik Yer Tutucusu 2">
            <a:extLst>
              <a:ext uri="{FF2B5EF4-FFF2-40B4-BE49-F238E27FC236}">
                <a16:creationId xmlns:a16="http://schemas.microsoft.com/office/drawing/2014/main" id="{325F89BB-90E1-1EE9-3832-AAB4208BED2B}"/>
              </a:ext>
            </a:extLst>
          </p:cNvPr>
          <p:cNvSpPr>
            <a:spLocks noGrp="1"/>
          </p:cNvSpPr>
          <p:nvPr>
            <p:ph idx="1"/>
          </p:nvPr>
        </p:nvSpPr>
        <p:spPr/>
        <p:txBody>
          <a:bodyPr/>
          <a:lstStyle/>
          <a:p>
            <a:r>
              <a:rPr lang="tr-TR" dirty="0"/>
              <a:t>Bu Yönerge, taraflardan en az birinin hekim olması halinde, birbirlerine karşı veya (üçüncü kişilere, kadınlara, LGBTİ+ ve çocuklara) cinsel şiddet, istismar ve kadına yönelik her türlü şiddeti yer ve zaman sınırlaması olmaksızın kapsar.</a:t>
            </a:r>
          </a:p>
          <a:p>
            <a:endParaRPr lang="tr-TR" dirty="0"/>
          </a:p>
        </p:txBody>
      </p:sp>
    </p:spTree>
    <p:extLst>
      <p:ext uri="{BB962C8B-B14F-4D97-AF65-F5344CB8AC3E}">
        <p14:creationId xmlns:p14="http://schemas.microsoft.com/office/powerpoint/2010/main" val="75134857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382</TotalTime>
  <Words>2269</Words>
  <Application>Microsoft Macintosh PowerPoint</Application>
  <PresentationFormat>Geniş ekran</PresentationFormat>
  <Paragraphs>85</Paragraphs>
  <Slides>21</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21</vt:i4>
      </vt:variant>
    </vt:vector>
  </HeadingPairs>
  <TitlesOfParts>
    <vt:vector size="25" baseType="lpstr">
      <vt:lpstr>Arial</vt:lpstr>
      <vt:lpstr>Calibri</vt:lpstr>
      <vt:lpstr>Calibri Light</vt:lpstr>
      <vt:lpstr>Office Teması</vt:lpstr>
      <vt:lpstr>Cinsel Şiddeti Önleme ve Toplumsal Cinsiyet Eşitliğini Destekleme Yönergesi</vt:lpstr>
      <vt:lpstr>PowerPoint Sunusu</vt:lpstr>
      <vt:lpstr>PowerPoint Sunusu</vt:lpstr>
      <vt:lpstr>PowerPoint Sunusu</vt:lpstr>
      <vt:lpstr>PowerPoint Sunusu</vt:lpstr>
      <vt:lpstr>PowerPoint Sunusu</vt:lpstr>
      <vt:lpstr>PowerPoint Sunusu</vt:lpstr>
      <vt:lpstr>Amaç</vt:lpstr>
      <vt:lpstr>Kapsam</vt:lpstr>
      <vt:lpstr>Dayanakları</vt:lpstr>
      <vt:lpstr>TTB Eşgüdüm Kurulu Oluşumu </vt:lpstr>
      <vt:lpstr>Faaliyet Alanları</vt:lpstr>
      <vt:lpstr>PowerPoint Sunusu</vt:lpstr>
      <vt:lpstr>Birimlerin Oluşumu</vt:lpstr>
      <vt:lpstr>Birimlerin İşleyiş Yöntemi</vt:lpstr>
      <vt:lpstr>PowerPoint Sunusu</vt:lpstr>
      <vt:lpstr>PowerPoint Sunusu</vt:lpstr>
      <vt:lpstr>PowerPoint Sunusu</vt:lpstr>
      <vt:lpstr>PowerPoint Sunusu</vt:lpstr>
      <vt:lpstr>Oda Yönetim Kurulu’nun Görevleri</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Aytul Tukel</dc:creator>
  <cp:lastModifiedBy>Aytul Tukel</cp:lastModifiedBy>
  <cp:revision>5</cp:revision>
  <dcterms:created xsi:type="dcterms:W3CDTF">2022-09-04T06:27:57Z</dcterms:created>
  <dcterms:modified xsi:type="dcterms:W3CDTF">2022-09-04T12:52:10Z</dcterms:modified>
</cp:coreProperties>
</file>