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63" r:id="rId5"/>
    <p:sldId id="260" r:id="rId6"/>
    <p:sldId id="261" r:id="rId7"/>
    <p:sldId id="262" r:id="rId8"/>
    <p:sldId id="264" r:id="rId9"/>
    <p:sldId id="273" r:id="rId10"/>
    <p:sldId id="266" r:id="rId11"/>
    <p:sldId id="267" r:id="rId12"/>
    <p:sldId id="268" r:id="rId13"/>
    <p:sldId id="269" r:id="rId14"/>
    <p:sldId id="271" r:id="rId15"/>
    <p:sldId id="272" r:id="rId16"/>
    <p:sldId id="275" r:id="rId17"/>
    <p:sldId id="270" r:id="rId18"/>
    <p:sldId id="276" r:id="rId19"/>
    <p:sldId id="277" r:id="rId20"/>
    <p:sldId id="278" r:id="rId21"/>
    <p:sldId id="279" r:id="rId22"/>
    <p:sldId id="280" r:id="rId23"/>
    <p:sldId id="281" r:id="rId24"/>
    <p:sldId id="282"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5AA131-BE5B-41BF-8591-26FBAAFA7F03}" v="24" dt="2025-01-13T10:50:04.7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3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89DE24-11A5-49AB-8EFC-375621FD0183}" type="datetimeFigureOut">
              <a:rPr lang="tr-TR" smtClean="0"/>
              <a:t>19.01.2025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4E48C9-5768-49CC-B4D1-BF01CD91183F}" type="slidenum">
              <a:rPr lang="tr-TR" smtClean="0"/>
              <a:t>‹#›</a:t>
            </a:fld>
            <a:endParaRPr lang="tr-TR"/>
          </a:p>
        </p:txBody>
      </p:sp>
    </p:spTree>
    <p:extLst>
      <p:ext uri="{BB962C8B-B14F-4D97-AF65-F5344CB8AC3E}">
        <p14:creationId xmlns:p14="http://schemas.microsoft.com/office/powerpoint/2010/main" val="1589756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Metehan anma… süreç. ATO, TTB, …forum sağlık. Hazırlandığı dönem.. Ağustos 2023.. Seçimlerden hemen önce. Bir umut var. Bir hazırlık yaptık. </a:t>
            </a:r>
          </a:p>
        </p:txBody>
      </p:sp>
      <p:sp>
        <p:nvSpPr>
          <p:cNvPr id="4" name="Slayt Numarası Yer Tutucusu 3"/>
          <p:cNvSpPr>
            <a:spLocks noGrp="1"/>
          </p:cNvSpPr>
          <p:nvPr>
            <p:ph type="sldNum" sz="quarter" idx="5"/>
          </p:nvPr>
        </p:nvSpPr>
        <p:spPr/>
        <p:txBody>
          <a:bodyPr/>
          <a:lstStyle/>
          <a:p>
            <a:fld id="{3B4E48C9-5768-49CC-B4D1-BF01CD91183F}" type="slidenum">
              <a:rPr lang="tr-TR" smtClean="0"/>
              <a:t>1</a:t>
            </a:fld>
            <a:endParaRPr lang="tr-TR"/>
          </a:p>
        </p:txBody>
      </p:sp>
    </p:spTree>
    <p:extLst>
      <p:ext uri="{BB962C8B-B14F-4D97-AF65-F5344CB8AC3E}">
        <p14:creationId xmlns:p14="http://schemas.microsoft.com/office/powerpoint/2010/main" val="629040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Yasa </a:t>
            </a:r>
            <a:r>
              <a:rPr lang="tr-TR" dirty="0" err="1"/>
              <a:t>öodeli</a:t>
            </a:r>
            <a:r>
              <a:rPr lang="tr-TR" dirty="0"/>
              <a:t> gibi yazılmış</a:t>
            </a:r>
          </a:p>
        </p:txBody>
      </p:sp>
      <p:sp>
        <p:nvSpPr>
          <p:cNvPr id="4" name="Slayt Numarası Yer Tutucusu 3"/>
          <p:cNvSpPr>
            <a:spLocks noGrp="1"/>
          </p:cNvSpPr>
          <p:nvPr>
            <p:ph type="sldNum" sz="quarter" idx="5"/>
          </p:nvPr>
        </p:nvSpPr>
        <p:spPr/>
        <p:txBody>
          <a:bodyPr/>
          <a:lstStyle/>
          <a:p>
            <a:fld id="{3B4E48C9-5768-49CC-B4D1-BF01CD91183F}" type="slidenum">
              <a:rPr lang="tr-TR" smtClean="0"/>
              <a:t>8</a:t>
            </a:fld>
            <a:endParaRPr lang="tr-TR"/>
          </a:p>
        </p:txBody>
      </p:sp>
    </p:spTree>
    <p:extLst>
      <p:ext uri="{BB962C8B-B14F-4D97-AF65-F5344CB8AC3E}">
        <p14:creationId xmlns:p14="http://schemas.microsoft.com/office/powerpoint/2010/main" val="2072126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Az tehlikeli 50 den az çalışanı olanlar da burada sisteme bağlanıyor. </a:t>
            </a:r>
          </a:p>
        </p:txBody>
      </p:sp>
      <p:sp>
        <p:nvSpPr>
          <p:cNvPr id="4" name="Slayt Numarası Yer Tutucusu 3"/>
          <p:cNvSpPr>
            <a:spLocks noGrp="1"/>
          </p:cNvSpPr>
          <p:nvPr>
            <p:ph type="sldNum" sz="quarter" idx="5"/>
          </p:nvPr>
        </p:nvSpPr>
        <p:spPr/>
        <p:txBody>
          <a:bodyPr/>
          <a:lstStyle/>
          <a:p>
            <a:fld id="{3B4E48C9-5768-49CC-B4D1-BF01CD91183F}" type="slidenum">
              <a:rPr lang="tr-TR" smtClean="0"/>
              <a:t>10</a:t>
            </a:fld>
            <a:endParaRPr lang="tr-TR"/>
          </a:p>
        </p:txBody>
      </p:sp>
    </p:spTree>
    <p:extLst>
      <p:ext uri="{BB962C8B-B14F-4D97-AF65-F5344CB8AC3E}">
        <p14:creationId xmlns:p14="http://schemas.microsoft.com/office/powerpoint/2010/main" val="3987177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5D517-BE24-D2A9-134D-11BB20ABCCC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0597387-CE48-460F-DBDA-7E8FA10D19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2EA8D28E-92F4-D8A7-FDE6-6C4EF812DB8B}"/>
              </a:ext>
            </a:extLst>
          </p:cNvPr>
          <p:cNvSpPr>
            <a:spLocks noGrp="1"/>
          </p:cNvSpPr>
          <p:nvPr>
            <p:ph type="dt" sz="half" idx="10"/>
          </p:nvPr>
        </p:nvSpPr>
        <p:spPr/>
        <p:txBody>
          <a:bodyPr/>
          <a:lstStyle/>
          <a:p>
            <a:fld id="{CB6D5E71-1CB7-44C3-8DDC-0D98C6127417}" type="datetimeFigureOut">
              <a:rPr lang="tr-TR" smtClean="0"/>
              <a:t>19.01.2025</a:t>
            </a:fld>
            <a:endParaRPr lang="tr-TR"/>
          </a:p>
        </p:txBody>
      </p:sp>
      <p:sp>
        <p:nvSpPr>
          <p:cNvPr id="5" name="Alt Bilgi Yer Tutucusu 4">
            <a:extLst>
              <a:ext uri="{FF2B5EF4-FFF2-40B4-BE49-F238E27FC236}">
                <a16:creationId xmlns:a16="http://schemas.microsoft.com/office/drawing/2014/main" id="{ADE4A744-FBA5-4670-F259-DB2815FC4E0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05A8F08-4B43-94B3-BA69-B12362CDD7BC}"/>
              </a:ext>
            </a:extLst>
          </p:cNvPr>
          <p:cNvSpPr>
            <a:spLocks noGrp="1"/>
          </p:cNvSpPr>
          <p:nvPr>
            <p:ph type="sldNum" sz="quarter" idx="12"/>
          </p:nvPr>
        </p:nvSpPr>
        <p:spPr/>
        <p:txBody>
          <a:bodyPr/>
          <a:lstStyle/>
          <a:p>
            <a:fld id="{A3D472BB-6413-434A-978A-8A494F7A2148}" type="slidenum">
              <a:rPr lang="tr-TR" smtClean="0"/>
              <a:t>‹#›</a:t>
            </a:fld>
            <a:endParaRPr lang="tr-TR"/>
          </a:p>
        </p:txBody>
      </p:sp>
    </p:spTree>
    <p:extLst>
      <p:ext uri="{BB962C8B-B14F-4D97-AF65-F5344CB8AC3E}">
        <p14:creationId xmlns:p14="http://schemas.microsoft.com/office/powerpoint/2010/main" val="1963020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6B2A98-1D18-0BEE-6E46-948BC1A05C58}"/>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4E3CFE2-CA49-E4AF-401B-77F742F1AC1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113A21E-C205-7D64-2864-FEF48A0B8402}"/>
              </a:ext>
            </a:extLst>
          </p:cNvPr>
          <p:cNvSpPr>
            <a:spLocks noGrp="1"/>
          </p:cNvSpPr>
          <p:nvPr>
            <p:ph type="dt" sz="half" idx="10"/>
          </p:nvPr>
        </p:nvSpPr>
        <p:spPr/>
        <p:txBody>
          <a:bodyPr/>
          <a:lstStyle/>
          <a:p>
            <a:fld id="{CB6D5E71-1CB7-44C3-8DDC-0D98C6127417}" type="datetimeFigureOut">
              <a:rPr lang="tr-TR" smtClean="0"/>
              <a:t>19.01.2025</a:t>
            </a:fld>
            <a:endParaRPr lang="tr-TR"/>
          </a:p>
        </p:txBody>
      </p:sp>
      <p:sp>
        <p:nvSpPr>
          <p:cNvPr id="5" name="Alt Bilgi Yer Tutucusu 4">
            <a:extLst>
              <a:ext uri="{FF2B5EF4-FFF2-40B4-BE49-F238E27FC236}">
                <a16:creationId xmlns:a16="http://schemas.microsoft.com/office/drawing/2014/main" id="{F4494826-113F-42FF-5BF6-3DE581F13A5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FFDDF8C-739E-DA60-623E-0EF9D5B2B680}"/>
              </a:ext>
            </a:extLst>
          </p:cNvPr>
          <p:cNvSpPr>
            <a:spLocks noGrp="1"/>
          </p:cNvSpPr>
          <p:nvPr>
            <p:ph type="sldNum" sz="quarter" idx="12"/>
          </p:nvPr>
        </p:nvSpPr>
        <p:spPr/>
        <p:txBody>
          <a:bodyPr/>
          <a:lstStyle/>
          <a:p>
            <a:fld id="{A3D472BB-6413-434A-978A-8A494F7A2148}" type="slidenum">
              <a:rPr lang="tr-TR" smtClean="0"/>
              <a:t>‹#›</a:t>
            </a:fld>
            <a:endParaRPr lang="tr-TR"/>
          </a:p>
        </p:txBody>
      </p:sp>
    </p:spTree>
    <p:extLst>
      <p:ext uri="{BB962C8B-B14F-4D97-AF65-F5344CB8AC3E}">
        <p14:creationId xmlns:p14="http://schemas.microsoft.com/office/powerpoint/2010/main" val="2026831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4FA417F8-15EB-E806-12D1-0CCAF6659780}"/>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3DDE8C6-4C0C-0194-1F2D-C4C60266BBF5}"/>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CF3E7A9-E5E9-9788-FF6E-96B2A0012D93}"/>
              </a:ext>
            </a:extLst>
          </p:cNvPr>
          <p:cNvSpPr>
            <a:spLocks noGrp="1"/>
          </p:cNvSpPr>
          <p:nvPr>
            <p:ph type="dt" sz="half" idx="10"/>
          </p:nvPr>
        </p:nvSpPr>
        <p:spPr/>
        <p:txBody>
          <a:bodyPr/>
          <a:lstStyle/>
          <a:p>
            <a:fld id="{CB6D5E71-1CB7-44C3-8DDC-0D98C6127417}" type="datetimeFigureOut">
              <a:rPr lang="tr-TR" smtClean="0"/>
              <a:t>19.01.2025</a:t>
            </a:fld>
            <a:endParaRPr lang="tr-TR"/>
          </a:p>
        </p:txBody>
      </p:sp>
      <p:sp>
        <p:nvSpPr>
          <p:cNvPr id="5" name="Alt Bilgi Yer Tutucusu 4">
            <a:extLst>
              <a:ext uri="{FF2B5EF4-FFF2-40B4-BE49-F238E27FC236}">
                <a16:creationId xmlns:a16="http://schemas.microsoft.com/office/drawing/2014/main" id="{63DD68AF-6C86-5ACD-9738-D9F52FA9E7B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50CC5DB-93C2-08B9-7771-74E924BAB3EA}"/>
              </a:ext>
            </a:extLst>
          </p:cNvPr>
          <p:cNvSpPr>
            <a:spLocks noGrp="1"/>
          </p:cNvSpPr>
          <p:nvPr>
            <p:ph type="sldNum" sz="quarter" idx="12"/>
          </p:nvPr>
        </p:nvSpPr>
        <p:spPr/>
        <p:txBody>
          <a:bodyPr/>
          <a:lstStyle/>
          <a:p>
            <a:fld id="{A3D472BB-6413-434A-978A-8A494F7A2148}" type="slidenum">
              <a:rPr lang="tr-TR" smtClean="0"/>
              <a:t>‹#›</a:t>
            </a:fld>
            <a:endParaRPr lang="tr-TR"/>
          </a:p>
        </p:txBody>
      </p:sp>
    </p:spTree>
    <p:extLst>
      <p:ext uri="{BB962C8B-B14F-4D97-AF65-F5344CB8AC3E}">
        <p14:creationId xmlns:p14="http://schemas.microsoft.com/office/powerpoint/2010/main" val="2683641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610F74-A002-3509-B99B-0AE618D1BA3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F804363-F7CA-22C9-3867-2E1B0F016579}"/>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0465411-F3C9-C595-AB1D-1795056EC2B8}"/>
              </a:ext>
            </a:extLst>
          </p:cNvPr>
          <p:cNvSpPr>
            <a:spLocks noGrp="1"/>
          </p:cNvSpPr>
          <p:nvPr>
            <p:ph type="dt" sz="half" idx="10"/>
          </p:nvPr>
        </p:nvSpPr>
        <p:spPr/>
        <p:txBody>
          <a:bodyPr/>
          <a:lstStyle/>
          <a:p>
            <a:fld id="{CB6D5E71-1CB7-44C3-8DDC-0D98C6127417}" type="datetimeFigureOut">
              <a:rPr lang="tr-TR" smtClean="0"/>
              <a:t>19.01.2025</a:t>
            </a:fld>
            <a:endParaRPr lang="tr-TR"/>
          </a:p>
        </p:txBody>
      </p:sp>
      <p:sp>
        <p:nvSpPr>
          <p:cNvPr id="5" name="Alt Bilgi Yer Tutucusu 4">
            <a:extLst>
              <a:ext uri="{FF2B5EF4-FFF2-40B4-BE49-F238E27FC236}">
                <a16:creationId xmlns:a16="http://schemas.microsoft.com/office/drawing/2014/main" id="{240B22F5-CE50-ECE4-8704-2E41A06A946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7848F09-EF15-8F6C-C655-9521894F1CAB}"/>
              </a:ext>
            </a:extLst>
          </p:cNvPr>
          <p:cNvSpPr>
            <a:spLocks noGrp="1"/>
          </p:cNvSpPr>
          <p:nvPr>
            <p:ph type="sldNum" sz="quarter" idx="12"/>
          </p:nvPr>
        </p:nvSpPr>
        <p:spPr/>
        <p:txBody>
          <a:bodyPr/>
          <a:lstStyle/>
          <a:p>
            <a:fld id="{A3D472BB-6413-434A-978A-8A494F7A2148}" type="slidenum">
              <a:rPr lang="tr-TR" smtClean="0"/>
              <a:t>‹#›</a:t>
            </a:fld>
            <a:endParaRPr lang="tr-TR"/>
          </a:p>
        </p:txBody>
      </p:sp>
    </p:spTree>
    <p:extLst>
      <p:ext uri="{BB962C8B-B14F-4D97-AF65-F5344CB8AC3E}">
        <p14:creationId xmlns:p14="http://schemas.microsoft.com/office/powerpoint/2010/main" val="1147365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8D95C8-E0CC-4E65-8478-E46AD9910DA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D927B30D-DD5F-8C3A-7710-BC34B6481BA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6057C6C0-A6B8-176F-1B46-A0631E25A00C}"/>
              </a:ext>
            </a:extLst>
          </p:cNvPr>
          <p:cNvSpPr>
            <a:spLocks noGrp="1"/>
          </p:cNvSpPr>
          <p:nvPr>
            <p:ph type="dt" sz="half" idx="10"/>
          </p:nvPr>
        </p:nvSpPr>
        <p:spPr/>
        <p:txBody>
          <a:bodyPr/>
          <a:lstStyle/>
          <a:p>
            <a:fld id="{CB6D5E71-1CB7-44C3-8DDC-0D98C6127417}" type="datetimeFigureOut">
              <a:rPr lang="tr-TR" smtClean="0"/>
              <a:t>19.01.2025</a:t>
            </a:fld>
            <a:endParaRPr lang="tr-TR"/>
          </a:p>
        </p:txBody>
      </p:sp>
      <p:sp>
        <p:nvSpPr>
          <p:cNvPr id="5" name="Alt Bilgi Yer Tutucusu 4">
            <a:extLst>
              <a:ext uri="{FF2B5EF4-FFF2-40B4-BE49-F238E27FC236}">
                <a16:creationId xmlns:a16="http://schemas.microsoft.com/office/drawing/2014/main" id="{D0293026-C637-F71F-72C7-96AD4B9A55B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6C8D8CB-478B-ADCD-B0C7-55D419820A82}"/>
              </a:ext>
            </a:extLst>
          </p:cNvPr>
          <p:cNvSpPr>
            <a:spLocks noGrp="1"/>
          </p:cNvSpPr>
          <p:nvPr>
            <p:ph type="sldNum" sz="quarter" idx="12"/>
          </p:nvPr>
        </p:nvSpPr>
        <p:spPr/>
        <p:txBody>
          <a:bodyPr/>
          <a:lstStyle/>
          <a:p>
            <a:fld id="{A3D472BB-6413-434A-978A-8A494F7A2148}" type="slidenum">
              <a:rPr lang="tr-TR" smtClean="0"/>
              <a:t>‹#›</a:t>
            </a:fld>
            <a:endParaRPr lang="tr-TR"/>
          </a:p>
        </p:txBody>
      </p:sp>
    </p:spTree>
    <p:extLst>
      <p:ext uri="{BB962C8B-B14F-4D97-AF65-F5344CB8AC3E}">
        <p14:creationId xmlns:p14="http://schemas.microsoft.com/office/powerpoint/2010/main" val="2728368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7F3B45-F32A-7968-CE71-E042577844E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C305F14-7526-E645-86BD-E7F9BD96CCB9}"/>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F7D2D07F-F71B-54D6-2E8A-A2AD855B8AD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458E4CD-E52B-A625-459C-6051158F6A2F}"/>
              </a:ext>
            </a:extLst>
          </p:cNvPr>
          <p:cNvSpPr>
            <a:spLocks noGrp="1"/>
          </p:cNvSpPr>
          <p:nvPr>
            <p:ph type="dt" sz="half" idx="10"/>
          </p:nvPr>
        </p:nvSpPr>
        <p:spPr/>
        <p:txBody>
          <a:bodyPr/>
          <a:lstStyle/>
          <a:p>
            <a:fld id="{CB6D5E71-1CB7-44C3-8DDC-0D98C6127417}" type="datetimeFigureOut">
              <a:rPr lang="tr-TR" smtClean="0"/>
              <a:t>19.01.2025</a:t>
            </a:fld>
            <a:endParaRPr lang="tr-TR"/>
          </a:p>
        </p:txBody>
      </p:sp>
      <p:sp>
        <p:nvSpPr>
          <p:cNvPr id="6" name="Alt Bilgi Yer Tutucusu 5">
            <a:extLst>
              <a:ext uri="{FF2B5EF4-FFF2-40B4-BE49-F238E27FC236}">
                <a16:creationId xmlns:a16="http://schemas.microsoft.com/office/drawing/2014/main" id="{4BA3DB1E-0E63-48EF-5880-2F41F94EAD9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0FB838C-557C-8847-A413-6BEAC4189B0B}"/>
              </a:ext>
            </a:extLst>
          </p:cNvPr>
          <p:cNvSpPr>
            <a:spLocks noGrp="1"/>
          </p:cNvSpPr>
          <p:nvPr>
            <p:ph type="sldNum" sz="quarter" idx="12"/>
          </p:nvPr>
        </p:nvSpPr>
        <p:spPr/>
        <p:txBody>
          <a:bodyPr/>
          <a:lstStyle/>
          <a:p>
            <a:fld id="{A3D472BB-6413-434A-978A-8A494F7A2148}" type="slidenum">
              <a:rPr lang="tr-TR" smtClean="0"/>
              <a:t>‹#›</a:t>
            </a:fld>
            <a:endParaRPr lang="tr-TR"/>
          </a:p>
        </p:txBody>
      </p:sp>
    </p:spTree>
    <p:extLst>
      <p:ext uri="{BB962C8B-B14F-4D97-AF65-F5344CB8AC3E}">
        <p14:creationId xmlns:p14="http://schemas.microsoft.com/office/powerpoint/2010/main" val="4163739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5F1974-0268-97B3-950C-10418F63C91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CC4B93F-AD87-B275-7AB4-E01EE25E07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463D432E-2043-15F3-815C-FE291088F867}"/>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4AEDCCF7-69C1-8B19-97C2-1F831EBFD0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BA081F6C-9438-8C3C-55B8-C0816676E372}"/>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EF86456-D265-D767-4327-DA481D99D011}"/>
              </a:ext>
            </a:extLst>
          </p:cNvPr>
          <p:cNvSpPr>
            <a:spLocks noGrp="1"/>
          </p:cNvSpPr>
          <p:nvPr>
            <p:ph type="dt" sz="half" idx="10"/>
          </p:nvPr>
        </p:nvSpPr>
        <p:spPr/>
        <p:txBody>
          <a:bodyPr/>
          <a:lstStyle/>
          <a:p>
            <a:fld id="{CB6D5E71-1CB7-44C3-8DDC-0D98C6127417}" type="datetimeFigureOut">
              <a:rPr lang="tr-TR" smtClean="0"/>
              <a:t>19.01.2025</a:t>
            </a:fld>
            <a:endParaRPr lang="tr-TR"/>
          </a:p>
        </p:txBody>
      </p:sp>
      <p:sp>
        <p:nvSpPr>
          <p:cNvPr id="8" name="Alt Bilgi Yer Tutucusu 7">
            <a:extLst>
              <a:ext uri="{FF2B5EF4-FFF2-40B4-BE49-F238E27FC236}">
                <a16:creationId xmlns:a16="http://schemas.microsoft.com/office/drawing/2014/main" id="{C7CF62E8-BEDB-5C4D-EA45-E07F068A942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A287A4E-907F-4735-A985-98FA78EE780B}"/>
              </a:ext>
            </a:extLst>
          </p:cNvPr>
          <p:cNvSpPr>
            <a:spLocks noGrp="1"/>
          </p:cNvSpPr>
          <p:nvPr>
            <p:ph type="sldNum" sz="quarter" idx="12"/>
          </p:nvPr>
        </p:nvSpPr>
        <p:spPr/>
        <p:txBody>
          <a:bodyPr/>
          <a:lstStyle/>
          <a:p>
            <a:fld id="{A3D472BB-6413-434A-978A-8A494F7A2148}" type="slidenum">
              <a:rPr lang="tr-TR" smtClean="0"/>
              <a:t>‹#›</a:t>
            </a:fld>
            <a:endParaRPr lang="tr-TR"/>
          </a:p>
        </p:txBody>
      </p:sp>
    </p:spTree>
    <p:extLst>
      <p:ext uri="{BB962C8B-B14F-4D97-AF65-F5344CB8AC3E}">
        <p14:creationId xmlns:p14="http://schemas.microsoft.com/office/powerpoint/2010/main" val="443690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E0C66E-110F-0C15-2639-EE56CAA1CF12}"/>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DBF0728-CC5D-CED6-69FF-FA9B17A41710}"/>
              </a:ext>
            </a:extLst>
          </p:cNvPr>
          <p:cNvSpPr>
            <a:spLocks noGrp="1"/>
          </p:cNvSpPr>
          <p:nvPr>
            <p:ph type="dt" sz="half" idx="10"/>
          </p:nvPr>
        </p:nvSpPr>
        <p:spPr/>
        <p:txBody>
          <a:bodyPr/>
          <a:lstStyle/>
          <a:p>
            <a:fld id="{CB6D5E71-1CB7-44C3-8DDC-0D98C6127417}" type="datetimeFigureOut">
              <a:rPr lang="tr-TR" smtClean="0"/>
              <a:t>19.01.2025</a:t>
            </a:fld>
            <a:endParaRPr lang="tr-TR"/>
          </a:p>
        </p:txBody>
      </p:sp>
      <p:sp>
        <p:nvSpPr>
          <p:cNvPr id="4" name="Alt Bilgi Yer Tutucusu 3">
            <a:extLst>
              <a:ext uri="{FF2B5EF4-FFF2-40B4-BE49-F238E27FC236}">
                <a16:creationId xmlns:a16="http://schemas.microsoft.com/office/drawing/2014/main" id="{07A8CF65-5A76-DF11-AFDD-A0CC351A74C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196588FE-9822-41AE-0BFB-F55E1BD36287}"/>
              </a:ext>
            </a:extLst>
          </p:cNvPr>
          <p:cNvSpPr>
            <a:spLocks noGrp="1"/>
          </p:cNvSpPr>
          <p:nvPr>
            <p:ph type="sldNum" sz="quarter" idx="12"/>
          </p:nvPr>
        </p:nvSpPr>
        <p:spPr/>
        <p:txBody>
          <a:bodyPr/>
          <a:lstStyle/>
          <a:p>
            <a:fld id="{A3D472BB-6413-434A-978A-8A494F7A2148}" type="slidenum">
              <a:rPr lang="tr-TR" smtClean="0"/>
              <a:t>‹#›</a:t>
            </a:fld>
            <a:endParaRPr lang="tr-TR"/>
          </a:p>
        </p:txBody>
      </p:sp>
    </p:spTree>
    <p:extLst>
      <p:ext uri="{BB962C8B-B14F-4D97-AF65-F5344CB8AC3E}">
        <p14:creationId xmlns:p14="http://schemas.microsoft.com/office/powerpoint/2010/main" val="3698618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A693F91-320F-A8F6-EB1C-98F79E99E29B}"/>
              </a:ext>
            </a:extLst>
          </p:cNvPr>
          <p:cNvSpPr>
            <a:spLocks noGrp="1"/>
          </p:cNvSpPr>
          <p:nvPr>
            <p:ph type="dt" sz="half" idx="10"/>
          </p:nvPr>
        </p:nvSpPr>
        <p:spPr/>
        <p:txBody>
          <a:bodyPr/>
          <a:lstStyle/>
          <a:p>
            <a:fld id="{CB6D5E71-1CB7-44C3-8DDC-0D98C6127417}" type="datetimeFigureOut">
              <a:rPr lang="tr-TR" smtClean="0"/>
              <a:t>19.01.2025</a:t>
            </a:fld>
            <a:endParaRPr lang="tr-TR"/>
          </a:p>
        </p:txBody>
      </p:sp>
      <p:sp>
        <p:nvSpPr>
          <p:cNvPr id="3" name="Alt Bilgi Yer Tutucusu 2">
            <a:extLst>
              <a:ext uri="{FF2B5EF4-FFF2-40B4-BE49-F238E27FC236}">
                <a16:creationId xmlns:a16="http://schemas.microsoft.com/office/drawing/2014/main" id="{5546EB8E-BC6A-7F7C-12DE-0FE740F8EED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0DB359AD-687F-3CDA-EDBD-038C394B9256}"/>
              </a:ext>
            </a:extLst>
          </p:cNvPr>
          <p:cNvSpPr>
            <a:spLocks noGrp="1"/>
          </p:cNvSpPr>
          <p:nvPr>
            <p:ph type="sldNum" sz="quarter" idx="12"/>
          </p:nvPr>
        </p:nvSpPr>
        <p:spPr/>
        <p:txBody>
          <a:bodyPr/>
          <a:lstStyle/>
          <a:p>
            <a:fld id="{A3D472BB-6413-434A-978A-8A494F7A2148}" type="slidenum">
              <a:rPr lang="tr-TR" smtClean="0"/>
              <a:t>‹#›</a:t>
            </a:fld>
            <a:endParaRPr lang="tr-TR"/>
          </a:p>
        </p:txBody>
      </p:sp>
    </p:spTree>
    <p:extLst>
      <p:ext uri="{BB962C8B-B14F-4D97-AF65-F5344CB8AC3E}">
        <p14:creationId xmlns:p14="http://schemas.microsoft.com/office/powerpoint/2010/main" val="3537332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3A4D78-EE76-35D1-5B31-553B2113605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D923B01-6A7E-EC6F-FE65-4AE58D2E55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65709BD-DBF5-DC05-FA71-FF3EDEEF16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80F5421-8955-A353-0715-6A9BC164F477}"/>
              </a:ext>
            </a:extLst>
          </p:cNvPr>
          <p:cNvSpPr>
            <a:spLocks noGrp="1"/>
          </p:cNvSpPr>
          <p:nvPr>
            <p:ph type="dt" sz="half" idx="10"/>
          </p:nvPr>
        </p:nvSpPr>
        <p:spPr/>
        <p:txBody>
          <a:bodyPr/>
          <a:lstStyle/>
          <a:p>
            <a:fld id="{CB6D5E71-1CB7-44C3-8DDC-0D98C6127417}" type="datetimeFigureOut">
              <a:rPr lang="tr-TR" smtClean="0"/>
              <a:t>19.01.2025</a:t>
            </a:fld>
            <a:endParaRPr lang="tr-TR"/>
          </a:p>
        </p:txBody>
      </p:sp>
      <p:sp>
        <p:nvSpPr>
          <p:cNvPr id="6" name="Alt Bilgi Yer Tutucusu 5">
            <a:extLst>
              <a:ext uri="{FF2B5EF4-FFF2-40B4-BE49-F238E27FC236}">
                <a16:creationId xmlns:a16="http://schemas.microsoft.com/office/drawing/2014/main" id="{9F300634-6718-CE38-588B-40A22F48841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755FEA7-0313-4323-A124-5CF60B2914F6}"/>
              </a:ext>
            </a:extLst>
          </p:cNvPr>
          <p:cNvSpPr>
            <a:spLocks noGrp="1"/>
          </p:cNvSpPr>
          <p:nvPr>
            <p:ph type="sldNum" sz="quarter" idx="12"/>
          </p:nvPr>
        </p:nvSpPr>
        <p:spPr/>
        <p:txBody>
          <a:bodyPr/>
          <a:lstStyle/>
          <a:p>
            <a:fld id="{A3D472BB-6413-434A-978A-8A494F7A2148}" type="slidenum">
              <a:rPr lang="tr-TR" smtClean="0"/>
              <a:t>‹#›</a:t>
            </a:fld>
            <a:endParaRPr lang="tr-TR"/>
          </a:p>
        </p:txBody>
      </p:sp>
    </p:spTree>
    <p:extLst>
      <p:ext uri="{BB962C8B-B14F-4D97-AF65-F5344CB8AC3E}">
        <p14:creationId xmlns:p14="http://schemas.microsoft.com/office/powerpoint/2010/main" val="1422083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1139F6-C066-B26D-1269-CBEDC526F40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8743F22-B799-1E09-6194-6586C3A8D8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20EC986-067F-1179-9D02-F1C5CB8FF8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BA0E411-E83E-FE4D-7BF3-20576997B38A}"/>
              </a:ext>
            </a:extLst>
          </p:cNvPr>
          <p:cNvSpPr>
            <a:spLocks noGrp="1"/>
          </p:cNvSpPr>
          <p:nvPr>
            <p:ph type="dt" sz="half" idx="10"/>
          </p:nvPr>
        </p:nvSpPr>
        <p:spPr/>
        <p:txBody>
          <a:bodyPr/>
          <a:lstStyle/>
          <a:p>
            <a:fld id="{CB6D5E71-1CB7-44C3-8DDC-0D98C6127417}" type="datetimeFigureOut">
              <a:rPr lang="tr-TR" smtClean="0"/>
              <a:t>19.01.2025</a:t>
            </a:fld>
            <a:endParaRPr lang="tr-TR"/>
          </a:p>
        </p:txBody>
      </p:sp>
      <p:sp>
        <p:nvSpPr>
          <p:cNvPr id="6" name="Alt Bilgi Yer Tutucusu 5">
            <a:extLst>
              <a:ext uri="{FF2B5EF4-FFF2-40B4-BE49-F238E27FC236}">
                <a16:creationId xmlns:a16="http://schemas.microsoft.com/office/drawing/2014/main" id="{D3B2001F-8929-04CE-37D6-C1EA75979B6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4D9E82F-0704-55AD-26B6-2A485FFE517F}"/>
              </a:ext>
            </a:extLst>
          </p:cNvPr>
          <p:cNvSpPr>
            <a:spLocks noGrp="1"/>
          </p:cNvSpPr>
          <p:nvPr>
            <p:ph type="sldNum" sz="quarter" idx="12"/>
          </p:nvPr>
        </p:nvSpPr>
        <p:spPr/>
        <p:txBody>
          <a:bodyPr/>
          <a:lstStyle/>
          <a:p>
            <a:fld id="{A3D472BB-6413-434A-978A-8A494F7A2148}" type="slidenum">
              <a:rPr lang="tr-TR" smtClean="0"/>
              <a:t>‹#›</a:t>
            </a:fld>
            <a:endParaRPr lang="tr-TR"/>
          </a:p>
        </p:txBody>
      </p:sp>
    </p:spTree>
    <p:extLst>
      <p:ext uri="{BB962C8B-B14F-4D97-AF65-F5344CB8AC3E}">
        <p14:creationId xmlns:p14="http://schemas.microsoft.com/office/powerpoint/2010/main" val="3849735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A3B7E25-257C-0877-23AC-68BB5D3E3B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5BBADD4-2170-6BAB-28E5-4F11FB12C9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D94D85A-940B-CBD8-2548-4B7A23A666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B6D5E71-1CB7-44C3-8DDC-0D98C6127417}" type="datetimeFigureOut">
              <a:rPr lang="tr-TR" smtClean="0"/>
              <a:t>19.01.2025</a:t>
            </a:fld>
            <a:endParaRPr lang="tr-TR"/>
          </a:p>
        </p:txBody>
      </p:sp>
      <p:sp>
        <p:nvSpPr>
          <p:cNvPr id="5" name="Alt Bilgi Yer Tutucusu 4">
            <a:extLst>
              <a:ext uri="{FF2B5EF4-FFF2-40B4-BE49-F238E27FC236}">
                <a16:creationId xmlns:a16="http://schemas.microsoft.com/office/drawing/2014/main" id="{3B07C740-4CE5-3F8F-82AE-AC3A5BB5E8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D0F33382-3E3B-9DBC-430B-3DAECDD752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3D472BB-6413-434A-978A-8A494F7A2148}" type="slidenum">
              <a:rPr lang="tr-TR" smtClean="0"/>
              <a:t>‹#›</a:t>
            </a:fld>
            <a:endParaRPr lang="tr-TR"/>
          </a:p>
        </p:txBody>
      </p:sp>
    </p:spTree>
    <p:extLst>
      <p:ext uri="{BB962C8B-B14F-4D97-AF65-F5344CB8AC3E}">
        <p14:creationId xmlns:p14="http://schemas.microsoft.com/office/powerpoint/2010/main" val="1111012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122FF25-3D4E-008F-58D9-A039F6363858}"/>
              </a:ext>
            </a:extLst>
          </p:cNvPr>
          <p:cNvSpPr>
            <a:spLocks noGrp="1"/>
          </p:cNvSpPr>
          <p:nvPr>
            <p:ph type="ctrTitle"/>
          </p:nvPr>
        </p:nvSpPr>
        <p:spPr/>
        <p:txBody>
          <a:bodyPr>
            <a:normAutofit fontScale="90000"/>
          </a:bodyPr>
          <a:lstStyle/>
          <a:p>
            <a:r>
              <a:rPr lang="tr-TR" dirty="0"/>
              <a:t>KAMUSAL İŞÇİ SAĞLIĞI VE GÜVENLİĞİ HİZMET SUNUM MODELİ </a:t>
            </a:r>
          </a:p>
        </p:txBody>
      </p:sp>
      <p:sp>
        <p:nvSpPr>
          <p:cNvPr id="3" name="Alt Başlık 2">
            <a:extLst>
              <a:ext uri="{FF2B5EF4-FFF2-40B4-BE49-F238E27FC236}">
                <a16:creationId xmlns:a16="http://schemas.microsoft.com/office/drawing/2014/main" id="{DB13E7BC-5943-E869-CEFF-EF5667B82984}"/>
              </a:ext>
            </a:extLst>
          </p:cNvPr>
          <p:cNvSpPr>
            <a:spLocks noGrp="1"/>
          </p:cNvSpPr>
          <p:nvPr>
            <p:ph type="subTitle" idx="1"/>
          </p:nvPr>
        </p:nvSpPr>
        <p:spPr/>
        <p:txBody>
          <a:bodyPr/>
          <a:lstStyle/>
          <a:p>
            <a:r>
              <a:rPr lang="tr-TR" dirty="0"/>
              <a:t>Dr. A. Selçuk Atalay</a:t>
            </a:r>
          </a:p>
          <a:p>
            <a:r>
              <a:rPr lang="tr-TR" dirty="0"/>
              <a:t>Forum Sağlık </a:t>
            </a:r>
          </a:p>
        </p:txBody>
      </p:sp>
    </p:spTree>
    <p:extLst>
      <p:ext uri="{BB962C8B-B14F-4D97-AF65-F5344CB8AC3E}">
        <p14:creationId xmlns:p14="http://schemas.microsoft.com/office/powerpoint/2010/main" val="2035564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EE01C1-BB0F-9B57-5779-79DDBE60B444}"/>
              </a:ext>
            </a:extLst>
          </p:cNvPr>
          <p:cNvSpPr>
            <a:spLocks noGrp="1"/>
          </p:cNvSpPr>
          <p:nvPr>
            <p:ph type="title"/>
          </p:nvPr>
        </p:nvSpPr>
        <p:spPr/>
        <p:txBody>
          <a:bodyPr/>
          <a:lstStyle/>
          <a:p>
            <a:r>
              <a:rPr lang="tr-TR" dirty="0">
                <a:solidFill>
                  <a:schemeClr val="accent1"/>
                </a:solidFill>
              </a:rPr>
              <a:t>İşçi Sağlığı ve İş Güvenliği Merkezi (İSİGEM)  : </a:t>
            </a:r>
          </a:p>
        </p:txBody>
      </p:sp>
      <p:sp>
        <p:nvSpPr>
          <p:cNvPr id="3" name="İçerik Yer Tutucusu 2">
            <a:extLst>
              <a:ext uri="{FF2B5EF4-FFF2-40B4-BE49-F238E27FC236}">
                <a16:creationId xmlns:a16="http://schemas.microsoft.com/office/drawing/2014/main" id="{1A87EAAC-4A55-14D1-3107-06DC2DADED43}"/>
              </a:ext>
            </a:extLst>
          </p:cNvPr>
          <p:cNvSpPr>
            <a:spLocks noGrp="1"/>
          </p:cNvSpPr>
          <p:nvPr>
            <p:ph idx="1"/>
          </p:nvPr>
        </p:nvSpPr>
        <p:spPr/>
        <p:txBody>
          <a:bodyPr/>
          <a:lstStyle/>
          <a:p>
            <a:r>
              <a:rPr lang="tr-TR" dirty="0"/>
              <a:t>İşçilerin yoğun olduğu sanayi bölgelerinin/işyerlerinin coğrafik dağılımı dikkate alınarak kurulacak, </a:t>
            </a:r>
          </a:p>
          <a:p>
            <a:r>
              <a:rPr lang="tr-TR" dirty="0"/>
              <a:t>Birden fazla işyerine hizmet sunan yeterli donanıma ve personele sahip birimlerdir. </a:t>
            </a:r>
          </a:p>
          <a:p>
            <a:r>
              <a:rPr lang="tr-TR" dirty="0"/>
              <a:t>Kent merkezlerinde az tehlikeli, az çalışanı olan işyerleri (mikro işletmeler), ev eksenli çalışanlar, yevmiyeli çalışanlar için Mobil İSİGEM’ </a:t>
            </a:r>
            <a:r>
              <a:rPr lang="tr-TR" dirty="0" err="1"/>
              <a:t>ler</a:t>
            </a:r>
            <a:r>
              <a:rPr lang="tr-TR" dirty="0"/>
              <a:t> kurulacaktır. Mevsimlik tarım işçileri için </a:t>
            </a:r>
            <a:r>
              <a:rPr lang="tr-TR" dirty="0" err="1"/>
              <a:t>İSİGEM’ler</a:t>
            </a:r>
            <a:r>
              <a:rPr lang="tr-TR" dirty="0"/>
              <a:t> bölgesel ve dönemsel çalışma planları yapacaktır. </a:t>
            </a:r>
          </a:p>
        </p:txBody>
      </p:sp>
    </p:spTree>
    <p:extLst>
      <p:ext uri="{BB962C8B-B14F-4D97-AF65-F5344CB8AC3E}">
        <p14:creationId xmlns:p14="http://schemas.microsoft.com/office/powerpoint/2010/main" val="989518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4B8D94-A939-2BA4-6575-1582ED6CDB2C}"/>
              </a:ext>
            </a:extLst>
          </p:cNvPr>
          <p:cNvSpPr>
            <a:spLocks noGrp="1"/>
          </p:cNvSpPr>
          <p:nvPr>
            <p:ph type="title"/>
          </p:nvPr>
        </p:nvSpPr>
        <p:spPr/>
        <p:txBody>
          <a:bodyPr/>
          <a:lstStyle/>
          <a:p>
            <a:r>
              <a:rPr lang="tr-TR" dirty="0">
                <a:solidFill>
                  <a:schemeClr val="accent1"/>
                </a:solidFill>
              </a:rPr>
              <a:t>İş Sağlığı ve İş Güvenliği Bölge Merkezi</a:t>
            </a:r>
          </a:p>
        </p:txBody>
      </p:sp>
      <p:sp>
        <p:nvSpPr>
          <p:cNvPr id="3" name="İçerik Yer Tutucusu 2">
            <a:extLst>
              <a:ext uri="{FF2B5EF4-FFF2-40B4-BE49-F238E27FC236}">
                <a16:creationId xmlns:a16="http://schemas.microsoft.com/office/drawing/2014/main" id="{3FA4EE10-9B3A-2C10-0347-D47D3492B4F3}"/>
              </a:ext>
            </a:extLst>
          </p:cNvPr>
          <p:cNvSpPr>
            <a:spLocks noGrp="1"/>
          </p:cNvSpPr>
          <p:nvPr>
            <p:ph idx="1"/>
          </p:nvPr>
        </p:nvSpPr>
        <p:spPr/>
        <p:txBody>
          <a:bodyPr/>
          <a:lstStyle/>
          <a:p>
            <a:r>
              <a:rPr lang="tr-TR" dirty="0" err="1"/>
              <a:t>İSİGEM’lerin</a:t>
            </a:r>
            <a:r>
              <a:rPr lang="tr-TR" dirty="0"/>
              <a:t> izlenmesi (veri toplama-değerlendirme), danışmanlığı, denetimini sağlar, il ölçeğinde ve sektörel politikalar belirler. </a:t>
            </a:r>
          </a:p>
          <a:p>
            <a:r>
              <a:rPr lang="tr-TR" dirty="0"/>
              <a:t>Ulusal politikalar doğrultusunda bölgesindeki </a:t>
            </a:r>
            <a:r>
              <a:rPr lang="tr-TR" dirty="0" err="1"/>
              <a:t>İSİGEM’ler</a:t>
            </a:r>
            <a:r>
              <a:rPr lang="tr-TR" dirty="0"/>
              <a:t> arasında politika ve programların koordinasyonunu sağlar, çalışma ortamına, çevre ve çalışan sağlığına yönelik ölçme, değerlendirme, kontrol hizmetleri verir. </a:t>
            </a:r>
            <a:r>
              <a:rPr lang="tr-TR" dirty="0" err="1"/>
              <a:t>İSİGEM’ler</a:t>
            </a:r>
            <a:r>
              <a:rPr lang="tr-TR" dirty="0"/>
              <a:t> İSİG Bölge Merkezine bağlı olarak kurgulanmıştır. </a:t>
            </a:r>
          </a:p>
        </p:txBody>
      </p:sp>
    </p:spTree>
    <p:extLst>
      <p:ext uri="{BB962C8B-B14F-4D97-AF65-F5344CB8AC3E}">
        <p14:creationId xmlns:p14="http://schemas.microsoft.com/office/powerpoint/2010/main" val="3333664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CA1D35-6CFE-8E02-5746-81ACB752F53F}"/>
              </a:ext>
            </a:extLst>
          </p:cNvPr>
          <p:cNvSpPr>
            <a:spLocks noGrp="1"/>
          </p:cNvSpPr>
          <p:nvPr>
            <p:ph type="title"/>
          </p:nvPr>
        </p:nvSpPr>
        <p:spPr/>
        <p:txBody>
          <a:bodyPr>
            <a:normAutofit/>
          </a:bodyPr>
          <a:lstStyle/>
          <a:p>
            <a:r>
              <a:rPr lang="tr-TR" sz="4000" dirty="0">
                <a:solidFill>
                  <a:schemeClr val="accent1"/>
                </a:solidFill>
              </a:rPr>
              <a:t>İşçi Sağlığı İş Güvenliği Enstitüsü (İSİG Enstitüsü):</a:t>
            </a:r>
          </a:p>
        </p:txBody>
      </p:sp>
      <p:sp>
        <p:nvSpPr>
          <p:cNvPr id="3" name="İçerik Yer Tutucusu 2">
            <a:extLst>
              <a:ext uri="{FF2B5EF4-FFF2-40B4-BE49-F238E27FC236}">
                <a16:creationId xmlns:a16="http://schemas.microsoft.com/office/drawing/2014/main" id="{47FC389D-294A-BA25-1A0E-3C0ADC9C0229}"/>
              </a:ext>
            </a:extLst>
          </p:cNvPr>
          <p:cNvSpPr>
            <a:spLocks noGrp="1"/>
          </p:cNvSpPr>
          <p:nvPr>
            <p:ph idx="1"/>
          </p:nvPr>
        </p:nvSpPr>
        <p:spPr/>
        <p:txBody>
          <a:bodyPr/>
          <a:lstStyle/>
          <a:p>
            <a:r>
              <a:rPr lang="tr-TR" dirty="0"/>
              <a:t>İdari ve mali olarak özerk, Sağlık Bakanlığı bünyesinde katma bütçeli kuruluş yapısındadır Enstitü yönetiminde; Sağlık Bakanlığı, Çalışma Bakanlığı, Çevre Bakanlığı, ilgili Meslek Örgütleri, Barolar Birliği, Üniversiteler, İşçi/İşveren Sendikaları ve ilgili STK’ların temsilcileri/uzmanları yer alır. </a:t>
            </a:r>
          </a:p>
        </p:txBody>
      </p:sp>
    </p:spTree>
    <p:extLst>
      <p:ext uri="{BB962C8B-B14F-4D97-AF65-F5344CB8AC3E}">
        <p14:creationId xmlns:p14="http://schemas.microsoft.com/office/powerpoint/2010/main" val="1157956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9EBB6C-B052-5EF8-94B5-4BC568C40FA8}"/>
              </a:ext>
            </a:extLst>
          </p:cNvPr>
          <p:cNvSpPr>
            <a:spLocks noGrp="1"/>
          </p:cNvSpPr>
          <p:nvPr>
            <p:ph type="title"/>
          </p:nvPr>
        </p:nvSpPr>
        <p:spPr/>
        <p:txBody>
          <a:bodyPr/>
          <a:lstStyle/>
          <a:p>
            <a:r>
              <a:rPr lang="tr-TR" dirty="0">
                <a:solidFill>
                  <a:schemeClr val="accent1"/>
                </a:solidFill>
              </a:rPr>
              <a:t>İşçi Sağlığı İş Güvenliği Ulusal Konseyi:</a:t>
            </a:r>
          </a:p>
        </p:txBody>
      </p:sp>
      <p:sp>
        <p:nvSpPr>
          <p:cNvPr id="3" name="İçerik Yer Tutucusu 2">
            <a:extLst>
              <a:ext uri="{FF2B5EF4-FFF2-40B4-BE49-F238E27FC236}">
                <a16:creationId xmlns:a16="http://schemas.microsoft.com/office/drawing/2014/main" id="{1B5CD61D-5878-B451-9A60-53FE8D3B271D}"/>
              </a:ext>
            </a:extLst>
          </p:cNvPr>
          <p:cNvSpPr>
            <a:spLocks noGrp="1"/>
          </p:cNvSpPr>
          <p:nvPr>
            <p:ph idx="1"/>
          </p:nvPr>
        </p:nvSpPr>
        <p:spPr/>
        <p:txBody>
          <a:bodyPr/>
          <a:lstStyle/>
          <a:p>
            <a:r>
              <a:rPr lang="tr-TR" dirty="0"/>
              <a:t>Çalışma Bakanlığına bağlı ulusal ölçekte bir kuruluştur. Yönetiminde Çalışma Bakanlığı, Sağlık Bakanlığı, Çevre Bakanlığı, üniversite temsilcisi, işçi ve işveren sendika temsilcileri, ilgili meslek örgütlerinin temsilcileri ve İSİG Enstitüsü temsilcisi bulunur. Konsey başkanı Konsey üyeleri tarafından dönemlik olarak seçilir. </a:t>
            </a:r>
          </a:p>
        </p:txBody>
      </p:sp>
    </p:spTree>
    <p:extLst>
      <p:ext uri="{BB962C8B-B14F-4D97-AF65-F5344CB8AC3E}">
        <p14:creationId xmlns:p14="http://schemas.microsoft.com/office/powerpoint/2010/main" val="1159764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CAB2D6-1506-6A5A-A97E-2D6B2A3DCF62}"/>
              </a:ext>
            </a:extLst>
          </p:cNvPr>
          <p:cNvSpPr>
            <a:spLocks noGrp="1"/>
          </p:cNvSpPr>
          <p:nvPr>
            <p:ph type="title"/>
          </p:nvPr>
        </p:nvSpPr>
        <p:spPr/>
        <p:txBody>
          <a:bodyPr/>
          <a:lstStyle/>
          <a:p>
            <a:r>
              <a:rPr lang="tr-TR"/>
              <a:t>İSİG Hizmet Modeli Teşkilat Şeması </a:t>
            </a:r>
            <a:endParaRPr lang="tr-TR" dirty="0"/>
          </a:p>
        </p:txBody>
      </p:sp>
      <p:pic>
        <p:nvPicPr>
          <p:cNvPr id="4" name="İçerik Yer Tutucusu 3">
            <a:extLst>
              <a:ext uri="{FF2B5EF4-FFF2-40B4-BE49-F238E27FC236}">
                <a16:creationId xmlns:a16="http://schemas.microsoft.com/office/drawing/2014/main" id="{020EC5FA-5440-D7AA-A163-384099F82683}"/>
              </a:ext>
            </a:extLst>
          </p:cNvPr>
          <p:cNvPicPr>
            <a:picLocks noGrp="1" noChangeAspect="1"/>
          </p:cNvPicPr>
          <p:nvPr>
            <p:ph idx="1"/>
          </p:nvPr>
        </p:nvPicPr>
        <p:blipFill>
          <a:blip r:embed="rId2"/>
          <a:stretch>
            <a:fillRect/>
          </a:stretch>
        </p:blipFill>
        <p:spPr>
          <a:xfrm>
            <a:off x="447040" y="1279584"/>
            <a:ext cx="11490960" cy="5578415"/>
          </a:xfrm>
          <a:prstGeom prst="rect">
            <a:avLst/>
          </a:prstGeom>
        </p:spPr>
      </p:pic>
    </p:spTree>
    <p:extLst>
      <p:ext uri="{BB962C8B-B14F-4D97-AF65-F5344CB8AC3E}">
        <p14:creationId xmlns:p14="http://schemas.microsoft.com/office/powerpoint/2010/main" val="1892078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a:extLst>
              <a:ext uri="{FF2B5EF4-FFF2-40B4-BE49-F238E27FC236}">
                <a16:creationId xmlns:a16="http://schemas.microsoft.com/office/drawing/2014/main" id="{E3211444-CBAF-543B-4EE5-482282C7B9A2}"/>
              </a:ext>
            </a:extLst>
          </p:cNvPr>
          <p:cNvPicPr>
            <a:picLocks noGrp="1" noChangeAspect="1"/>
          </p:cNvPicPr>
          <p:nvPr>
            <p:ph idx="1"/>
          </p:nvPr>
        </p:nvPicPr>
        <p:blipFill>
          <a:blip r:embed="rId2"/>
          <a:stretch>
            <a:fillRect/>
          </a:stretch>
        </p:blipFill>
        <p:spPr>
          <a:xfrm>
            <a:off x="2001520" y="638271"/>
            <a:ext cx="7284719" cy="5581457"/>
          </a:xfrm>
          <a:prstGeom prst="rect">
            <a:avLst/>
          </a:prstGeom>
        </p:spPr>
      </p:pic>
    </p:spTree>
    <p:extLst>
      <p:ext uri="{BB962C8B-B14F-4D97-AF65-F5344CB8AC3E}">
        <p14:creationId xmlns:p14="http://schemas.microsoft.com/office/powerpoint/2010/main" val="2112062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57C0EA-17D6-0F28-2B8A-36D91721C55F}"/>
              </a:ext>
            </a:extLst>
          </p:cNvPr>
          <p:cNvSpPr>
            <a:spLocks noGrp="1"/>
          </p:cNvSpPr>
          <p:nvPr>
            <p:ph type="title"/>
          </p:nvPr>
        </p:nvSpPr>
        <p:spPr/>
        <p:txBody>
          <a:bodyPr/>
          <a:lstStyle/>
          <a:p>
            <a:r>
              <a:rPr lang="tr-TR" dirty="0">
                <a:solidFill>
                  <a:srgbClr val="002060"/>
                </a:solidFill>
              </a:rPr>
              <a:t>İşyeri Sağlık Güvenlik Birimi (İSİGB) </a:t>
            </a:r>
          </a:p>
        </p:txBody>
      </p:sp>
      <p:sp>
        <p:nvSpPr>
          <p:cNvPr id="3" name="İçerik Yer Tutucusu 2">
            <a:extLst>
              <a:ext uri="{FF2B5EF4-FFF2-40B4-BE49-F238E27FC236}">
                <a16:creationId xmlns:a16="http://schemas.microsoft.com/office/drawing/2014/main" id="{3C2DDC04-CF4A-869A-5AA4-E2021927CEC3}"/>
              </a:ext>
            </a:extLst>
          </p:cNvPr>
          <p:cNvSpPr>
            <a:spLocks noGrp="1"/>
          </p:cNvSpPr>
          <p:nvPr>
            <p:ph idx="1"/>
          </p:nvPr>
        </p:nvSpPr>
        <p:spPr/>
        <p:txBody>
          <a:bodyPr/>
          <a:lstStyle/>
          <a:p>
            <a:r>
              <a:rPr lang="tr-TR" dirty="0"/>
              <a:t>İSİGB ekibi her ay yapacağı toplantılar ile kendilerine bağlı işyerinin durumunu ele alarak değerlendirmeli ve yılda iki kez hazırlanacak rapor ilgili işverene, bağlı bulunulan </a:t>
            </a:r>
            <a:r>
              <a:rPr lang="tr-TR" dirty="0" err="1"/>
              <a:t>İSİGEM’e</a:t>
            </a:r>
            <a:r>
              <a:rPr lang="tr-TR" dirty="0"/>
              <a:t> ve İSİG Bölge Merkezine gönderilmelidir. </a:t>
            </a:r>
          </a:p>
          <a:p>
            <a:r>
              <a:rPr lang="tr-TR" dirty="0"/>
              <a:t>Acil olarak işçi sağlığını ve güvenliğini tehdit eden bir durum oluştuğunda işveren derhal bilgilendirilmeli ve önlem almaya davet edilmeli, eğer önlem alınması beklenemeyecekse ya da verilen süre içinde İşveren önlem almamışsa “iş durdurulmalıdır”. </a:t>
            </a:r>
          </a:p>
        </p:txBody>
      </p:sp>
    </p:spTree>
    <p:extLst>
      <p:ext uri="{BB962C8B-B14F-4D97-AF65-F5344CB8AC3E}">
        <p14:creationId xmlns:p14="http://schemas.microsoft.com/office/powerpoint/2010/main" val="4082423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0689CD-2E35-BDB6-A3FE-F974E66C160A}"/>
              </a:ext>
            </a:extLst>
          </p:cNvPr>
          <p:cNvSpPr>
            <a:spLocks noGrp="1"/>
          </p:cNvSpPr>
          <p:nvPr>
            <p:ph type="title"/>
          </p:nvPr>
        </p:nvSpPr>
        <p:spPr/>
        <p:txBody>
          <a:bodyPr>
            <a:normAutofit/>
          </a:bodyPr>
          <a:lstStyle/>
          <a:p>
            <a:r>
              <a:rPr lang="tr-TR" sz="4000" dirty="0">
                <a:solidFill>
                  <a:schemeClr val="accent1"/>
                </a:solidFill>
              </a:rPr>
              <a:t>İSİG HİZMETLERİNDE GÖREV ALAN ÇALIŞANLAR </a:t>
            </a:r>
          </a:p>
        </p:txBody>
      </p:sp>
      <p:sp>
        <p:nvSpPr>
          <p:cNvPr id="3" name="İçerik Yer Tutucusu 2">
            <a:extLst>
              <a:ext uri="{FF2B5EF4-FFF2-40B4-BE49-F238E27FC236}">
                <a16:creationId xmlns:a16="http://schemas.microsoft.com/office/drawing/2014/main" id="{0E175F71-CBA5-8DBD-AF97-23CA974D9E60}"/>
              </a:ext>
            </a:extLst>
          </p:cNvPr>
          <p:cNvSpPr>
            <a:spLocks noGrp="1"/>
          </p:cNvSpPr>
          <p:nvPr>
            <p:ph idx="1"/>
          </p:nvPr>
        </p:nvSpPr>
        <p:spPr/>
        <p:txBody>
          <a:bodyPr/>
          <a:lstStyle/>
          <a:p>
            <a:r>
              <a:rPr lang="tr-TR" dirty="0"/>
              <a:t>İşyeri Hekimi </a:t>
            </a:r>
          </a:p>
          <a:p>
            <a:r>
              <a:rPr lang="tr-TR" dirty="0"/>
              <a:t>İşçi Sağlığı Uzmanı </a:t>
            </a:r>
          </a:p>
          <a:p>
            <a:r>
              <a:rPr lang="tr-TR" dirty="0"/>
              <a:t>İş Güvenliği Uzmanı </a:t>
            </a:r>
          </a:p>
          <a:p>
            <a:r>
              <a:rPr lang="tr-TR" dirty="0"/>
              <a:t>Meslek Hastalıkları Uzmanı </a:t>
            </a:r>
          </a:p>
          <a:p>
            <a:r>
              <a:rPr lang="tr-TR" dirty="0">
                <a:highlight>
                  <a:srgbClr val="FFFF00"/>
                </a:highlight>
              </a:rPr>
              <a:t>İşyeri Sağlık Teknikeri </a:t>
            </a:r>
          </a:p>
          <a:p>
            <a:r>
              <a:rPr lang="tr-TR" dirty="0"/>
              <a:t>Diğer Personeller </a:t>
            </a:r>
          </a:p>
        </p:txBody>
      </p:sp>
    </p:spTree>
    <p:extLst>
      <p:ext uri="{BB962C8B-B14F-4D97-AF65-F5344CB8AC3E}">
        <p14:creationId xmlns:p14="http://schemas.microsoft.com/office/powerpoint/2010/main" val="3613868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F94A19-74FF-C42F-6DBD-24C5E65B769B}"/>
              </a:ext>
            </a:extLst>
          </p:cNvPr>
          <p:cNvSpPr>
            <a:spLocks noGrp="1"/>
          </p:cNvSpPr>
          <p:nvPr>
            <p:ph type="title"/>
          </p:nvPr>
        </p:nvSpPr>
        <p:spPr/>
        <p:txBody>
          <a:bodyPr/>
          <a:lstStyle/>
          <a:p>
            <a:r>
              <a:rPr lang="tr-TR" dirty="0">
                <a:solidFill>
                  <a:schemeClr val="accent1"/>
                </a:solidFill>
              </a:rPr>
              <a:t>İşyeri Sağlık Güvenlik Birimi (İSİGB) </a:t>
            </a:r>
          </a:p>
        </p:txBody>
      </p:sp>
      <p:sp>
        <p:nvSpPr>
          <p:cNvPr id="3" name="İçerik Yer Tutucusu 2">
            <a:extLst>
              <a:ext uri="{FF2B5EF4-FFF2-40B4-BE49-F238E27FC236}">
                <a16:creationId xmlns:a16="http://schemas.microsoft.com/office/drawing/2014/main" id="{6BB550A0-E704-42C4-8CD6-EE1C6A38912D}"/>
              </a:ext>
            </a:extLst>
          </p:cNvPr>
          <p:cNvSpPr>
            <a:spLocks noGrp="1"/>
          </p:cNvSpPr>
          <p:nvPr>
            <p:ph idx="1"/>
          </p:nvPr>
        </p:nvSpPr>
        <p:spPr/>
        <p:txBody>
          <a:bodyPr>
            <a:normAutofit fontScale="92500" lnSpcReduction="20000"/>
          </a:bodyPr>
          <a:lstStyle/>
          <a:p>
            <a:r>
              <a:rPr lang="tr-TR" dirty="0" err="1"/>
              <a:t>İSİGB’de</a:t>
            </a:r>
            <a:r>
              <a:rPr lang="tr-TR" dirty="0"/>
              <a:t> aylık çalışma süreleri İSİG Enstitüsü tarafından tehlike gruplarına, sektörlere göre belirlenecektir. Her çalışan için işçi başına asgari süreler belirlenecek, bu sürelere İSİG çalışanlarının talebi üzerine ek süre eklenebilecektir. </a:t>
            </a:r>
          </a:p>
          <a:p>
            <a:r>
              <a:rPr lang="tr-TR" dirty="0"/>
              <a:t>İş Sağlığı teknikeri azami olarak; </a:t>
            </a:r>
          </a:p>
          <a:p>
            <a:pPr lvl="1"/>
            <a:r>
              <a:rPr lang="tr-TR" dirty="0"/>
              <a:t>Az tehlikeli işlerde: 500 </a:t>
            </a:r>
          </a:p>
          <a:p>
            <a:pPr lvl="1"/>
            <a:r>
              <a:rPr lang="tr-TR" dirty="0"/>
              <a:t>Tehlikeli işlerde: 250 </a:t>
            </a:r>
          </a:p>
          <a:p>
            <a:pPr lvl="1"/>
            <a:r>
              <a:rPr lang="tr-TR" dirty="0"/>
              <a:t>Çok Tehlikeli İşlerde: 150 işçiden sorumlu olacaktır.  </a:t>
            </a:r>
          </a:p>
          <a:p>
            <a:r>
              <a:rPr lang="tr-TR" dirty="0"/>
              <a:t>İş Sağlığı Teknikeri; Haftalık olarak belirlenen sayıda bağlı bulunduğu </a:t>
            </a:r>
            <a:r>
              <a:rPr lang="tr-TR" dirty="0" err="1"/>
              <a:t>İSİGB’nin</a:t>
            </a:r>
            <a:r>
              <a:rPr lang="tr-TR" dirty="0"/>
              <a:t>/</a:t>
            </a:r>
            <a:r>
              <a:rPr lang="tr-TR" dirty="0" err="1"/>
              <a:t>İSİGB’lerin</a:t>
            </a:r>
            <a:r>
              <a:rPr lang="tr-TR" dirty="0"/>
              <a:t> hizmet verdiği işyerlerini ve eklentilerini dolaşacak, yeni bir sağlık güvenlik riski gördüğünde, bağlı bulunduğu </a:t>
            </a:r>
            <a:r>
              <a:rPr lang="tr-TR" dirty="0" err="1"/>
              <a:t>İSİGB’nin</a:t>
            </a:r>
            <a:r>
              <a:rPr lang="tr-TR" dirty="0"/>
              <a:t> diğer üyelerini yeni risk değerlendirmesi yapılması ve önlemler alınması için bilgilendirecektir. </a:t>
            </a:r>
          </a:p>
        </p:txBody>
      </p:sp>
    </p:spTree>
    <p:extLst>
      <p:ext uri="{BB962C8B-B14F-4D97-AF65-F5344CB8AC3E}">
        <p14:creationId xmlns:p14="http://schemas.microsoft.com/office/powerpoint/2010/main" val="24961819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9AFC73-BA9D-C51A-352E-E38D76941D80}"/>
              </a:ext>
            </a:extLst>
          </p:cNvPr>
          <p:cNvSpPr>
            <a:spLocks noGrp="1"/>
          </p:cNvSpPr>
          <p:nvPr>
            <p:ph type="title"/>
          </p:nvPr>
        </p:nvSpPr>
        <p:spPr/>
        <p:txBody>
          <a:bodyPr/>
          <a:lstStyle/>
          <a:p>
            <a:r>
              <a:rPr lang="tr-TR" dirty="0">
                <a:solidFill>
                  <a:srgbClr val="002060"/>
                </a:solidFill>
              </a:rPr>
              <a:t>İş Sağlığı Teknikeri </a:t>
            </a:r>
          </a:p>
        </p:txBody>
      </p:sp>
      <p:sp>
        <p:nvSpPr>
          <p:cNvPr id="3" name="İçerik Yer Tutucusu 2">
            <a:extLst>
              <a:ext uri="{FF2B5EF4-FFF2-40B4-BE49-F238E27FC236}">
                <a16:creationId xmlns:a16="http://schemas.microsoft.com/office/drawing/2014/main" id="{6870F929-7D8A-831D-4FCE-ADFA549C84A0}"/>
              </a:ext>
            </a:extLst>
          </p:cNvPr>
          <p:cNvSpPr>
            <a:spLocks noGrp="1"/>
          </p:cNvSpPr>
          <p:nvPr>
            <p:ph idx="1"/>
          </p:nvPr>
        </p:nvSpPr>
        <p:spPr/>
        <p:txBody>
          <a:bodyPr>
            <a:normAutofit fontScale="85000" lnSpcReduction="20000"/>
          </a:bodyPr>
          <a:lstStyle/>
          <a:p>
            <a:pPr marL="0" indent="0">
              <a:buNone/>
            </a:pPr>
            <a:r>
              <a:rPr lang="tr-TR" dirty="0"/>
              <a:t>Haftalık dijital bir forma, işyerindeki/işyerlerindeki; </a:t>
            </a:r>
          </a:p>
          <a:p>
            <a:pPr marL="0" indent="0">
              <a:buNone/>
            </a:pPr>
            <a:r>
              <a:rPr lang="tr-TR" dirty="0"/>
              <a:t>a)Sağlık açısından riskli olan personelleri, </a:t>
            </a:r>
          </a:p>
          <a:p>
            <a:pPr marL="0" indent="0">
              <a:buNone/>
            </a:pPr>
            <a:r>
              <a:rPr lang="tr-TR" dirty="0"/>
              <a:t>b)O hafta içinde sağlık sebebiyle istirahatte olan personelleri, </a:t>
            </a:r>
          </a:p>
          <a:p>
            <a:pPr marL="0" indent="0">
              <a:buNone/>
            </a:pPr>
            <a:r>
              <a:rPr lang="tr-TR" dirty="0"/>
              <a:t>c)İSİGB tarafından sağlık açısından takibe alınmış işçilerin genel sağlık durumlarını, </a:t>
            </a:r>
          </a:p>
          <a:p>
            <a:pPr marL="0" indent="0">
              <a:buNone/>
            </a:pPr>
            <a:r>
              <a:rPr lang="tr-TR" dirty="0"/>
              <a:t>d)Engelli çalışanların genel sağlık durumunu,  </a:t>
            </a:r>
          </a:p>
          <a:p>
            <a:pPr marL="0" indent="0">
              <a:buNone/>
            </a:pPr>
            <a:r>
              <a:rPr lang="tr-TR" dirty="0"/>
              <a:t>e)Stajyer ve çırakların durumu, </a:t>
            </a:r>
          </a:p>
          <a:p>
            <a:pPr marL="0" indent="0">
              <a:buNone/>
            </a:pPr>
            <a:r>
              <a:rPr lang="tr-TR" dirty="0"/>
              <a:t>f)Hamile işçilerin durumu, </a:t>
            </a:r>
          </a:p>
          <a:p>
            <a:pPr marL="0" indent="0">
              <a:buNone/>
            </a:pPr>
            <a:r>
              <a:rPr lang="tr-TR" dirty="0"/>
              <a:t>g)Çalışanlar arasında psikolojik, sosyal </a:t>
            </a:r>
            <a:r>
              <a:rPr lang="tr-TR" dirty="0" err="1"/>
              <a:t>v.b</a:t>
            </a:r>
            <a:r>
              <a:rPr lang="tr-TR" dirty="0"/>
              <a:t>. destek gerektiren işçilerin bildirimi,  </a:t>
            </a:r>
          </a:p>
          <a:p>
            <a:pPr marL="0" indent="0">
              <a:buNone/>
            </a:pPr>
            <a:r>
              <a:rPr lang="tr-TR" dirty="0"/>
              <a:t>h)Yatakhane, yemekhane </a:t>
            </a:r>
            <a:r>
              <a:rPr lang="tr-TR" dirty="0" err="1"/>
              <a:t>v.b</a:t>
            </a:r>
            <a:r>
              <a:rPr lang="tr-TR" dirty="0"/>
              <a:t> eklentilerdeki koşulları, </a:t>
            </a:r>
          </a:p>
          <a:p>
            <a:pPr marL="0" indent="0">
              <a:buNone/>
            </a:pPr>
            <a:r>
              <a:rPr lang="tr-TR" dirty="0"/>
              <a:t>i) Enstitü tarafından hazırlanacak bu formda belirtilen konuları raporlayacaktır. Bu raporlar İSİGEM ve Bölge Merkezi tarafından da takip edilecektir. </a:t>
            </a:r>
          </a:p>
        </p:txBody>
      </p:sp>
    </p:spTree>
    <p:extLst>
      <p:ext uri="{BB962C8B-B14F-4D97-AF65-F5344CB8AC3E}">
        <p14:creationId xmlns:p14="http://schemas.microsoft.com/office/powerpoint/2010/main" val="2641965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A5FBD5-69A4-D16A-5662-DE919DF1E3F4}"/>
              </a:ext>
            </a:extLst>
          </p:cNvPr>
          <p:cNvSpPr>
            <a:spLocks noGrp="1"/>
          </p:cNvSpPr>
          <p:nvPr>
            <p:ph type="title"/>
          </p:nvPr>
        </p:nvSpPr>
        <p:spPr/>
        <p:txBody>
          <a:bodyPr/>
          <a:lstStyle/>
          <a:p>
            <a:r>
              <a:rPr lang="tr-TR" dirty="0">
                <a:solidFill>
                  <a:srgbClr val="002060"/>
                </a:solidFill>
              </a:rPr>
              <a:t>GİRİŞ VE GEREKÇE </a:t>
            </a:r>
          </a:p>
        </p:txBody>
      </p:sp>
      <p:sp>
        <p:nvSpPr>
          <p:cNvPr id="3" name="İçerik Yer Tutucusu 2">
            <a:extLst>
              <a:ext uri="{FF2B5EF4-FFF2-40B4-BE49-F238E27FC236}">
                <a16:creationId xmlns:a16="http://schemas.microsoft.com/office/drawing/2014/main" id="{1E010078-52CB-AD6F-FED8-64EE00469D9D}"/>
              </a:ext>
            </a:extLst>
          </p:cNvPr>
          <p:cNvSpPr>
            <a:spLocks noGrp="1"/>
          </p:cNvSpPr>
          <p:nvPr>
            <p:ph idx="1"/>
          </p:nvPr>
        </p:nvSpPr>
        <p:spPr/>
        <p:txBody>
          <a:bodyPr>
            <a:normAutofit/>
          </a:bodyPr>
          <a:lstStyle/>
          <a:p>
            <a:r>
              <a:rPr lang="tr-TR" dirty="0"/>
              <a:t>6331… Ne değişti? Meslek hastalıkları, iş kazaları. </a:t>
            </a:r>
          </a:p>
          <a:p>
            <a:r>
              <a:rPr lang="tr-TR" dirty="0"/>
              <a:t>OSGB (2566), piyasa, taşeronluk</a:t>
            </a:r>
          </a:p>
          <a:p>
            <a:pPr lvl="1"/>
            <a:r>
              <a:rPr lang="tr-TR" dirty="0"/>
              <a:t>İşyeri hekimleri” ve “iş güvenliği uzmanları” </a:t>
            </a:r>
            <a:r>
              <a:rPr lang="tr-TR" dirty="0" err="1"/>
              <a:t>OSGB’lerde</a:t>
            </a:r>
            <a:r>
              <a:rPr lang="tr-TR" dirty="0"/>
              <a:t> taşeron işçi, kiralık işçi…birkaç patron.</a:t>
            </a:r>
          </a:p>
          <a:p>
            <a:r>
              <a:rPr lang="tr-TR" dirty="0" err="1">
                <a:highlight>
                  <a:srgbClr val="FFFF00"/>
                </a:highlight>
                <a:latin typeface="Calibri" panose="020F0502020204030204" pitchFamily="34" charset="0"/>
                <a:ea typeface="Calibri" panose="020F0502020204030204" pitchFamily="34" charset="0"/>
                <a:cs typeface="Calibri" panose="020F0502020204030204" pitchFamily="34" charset="0"/>
              </a:rPr>
              <a:t>OSGB’ler</a:t>
            </a:r>
            <a:r>
              <a:rPr lang="tr-TR" dirty="0">
                <a:highlight>
                  <a:srgbClr val="FFFF00"/>
                </a:highlight>
                <a:latin typeface="Calibri" panose="020F0502020204030204" pitchFamily="34" charset="0"/>
                <a:ea typeface="Calibri" panose="020F0502020204030204" pitchFamily="34" charset="0"/>
                <a:cs typeface="Calibri" panose="020F0502020204030204" pitchFamily="34" charset="0"/>
              </a:rPr>
              <a:t> üzerinden hizmet veren İYH, İGU ve diğer çalışanlar; işçi sağlığı bağlamında emeğin koşullarının düzeltilmesi açısından anlamlı katkılar kayabilecek koşulara sahip değildirler. </a:t>
            </a:r>
          </a:p>
          <a:p>
            <a:r>
              <a:rPr lang="tr-TR" dirty="0">
                <a:latin typeface="Calibri" panose="020F0502020204030204" pitchFamily="34" charset="0"/>
                <a:ea typeface="Calibri" panose="020F0502020204030204" pitchFamily="34" charset="0"/>
                <a:cs typeface="Calibri" panose="020F0502020204030204" pitchFamily="34" charset="0"/>
              </a:rPr>
              <a:t>“Kamusal bir işçi sağlığı ve güvenliği hizmet sunum modeli”  Böyle bir tartışma var mı? </a:t>
            </a:r>
          </a:p>
          <a:p>
            <a:endParaRPr lang="tr-TR" dirty="0">
              <a:highlight>
                <a:srgbClr val="FFFF00"/>
              </a:highlight>
              <a:latin typeface="Calibri" panose="020F0502020204030204" pitchFamily="34" charset="0"/>
              <a:ea typeface="Calibri" panose="020F0502020204030204" pitchFamily="34" charset="0"/>
              <a:cs typeface="Calibri" panose="020F0502020204030204" pitchFamily="34" charset="0"/>
            </a:endParaRPr>
          </a:p>
          <a:p>
            <a:endParaRPr lang="tr-TR" dirty="0">
              <a:highlight>
                <a:srgbClr val="FFFF00"/>
              </a:highlight>
              <a:latin typeface="Calibri" panose="020F0502020204030204" pitchFamily="34" charset="0"/>
              <a:ea typeface="Calibri" panose="020F0502020204030204" pitchFamily="34" charset="0"/>
              <a:cs typeface="Calibri" panose="020F0502020204030204" pitchFamily="34" charset="0"/>
            </a:endParaRPr>
          </a:p>
          <a:p>
            <a:pPr lvl="1"/>
            <a:endParaRPr lang="tr-TR" dirty="0"/>
          </a:p>
          <a:p>
            <a:endParaRPr lang="tr-TR" dirty="0"/>
          </a:p>
        </p:txBody>
      </p:sp>
    </p:spTree>
    <p:extLst>
      <p:ext uri="{BB962C8B-B14F-4D97-AF65-F5344CB8AC3E}">
        <p14:creationId xmlns:p14="http://schemas.microsoft.com/office/powerpoint/2010/main" val="122719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9556B8-5AAB-100B-A3F8-AD3B4834340F}"/>
              </a:ext>
            </a:extLst>
          </p:cNvPr>
          <p:cNvSpPr>
            <a:spLocks noGrp="1"/>
          </p:cNvSpPr>
          <p:nvPr>
            <p:ph type="title"/>
          </p:nvPr>
        </p:nvSpPr>
        <p:spPr/>
        <p:txBody>
          <a:bodyPr/>
          <a:lstStyle/>
          <a:p>
            <a:r>
              <a:rPr lang="tr-TR" dirty="0">
                <a:solidFill>
                  <a:srgbClr val="002060"/>
                </a:solidFill>
              </a:rPr>
              <a:t>İşyeri Hekimi</a:t>
            </a:r>
          </a:p>
        </p:txBody>
      </p:sp>
      <p:sp>
        <p:nvSpPr>
          <p:cNvPr id="3" name="İçerik Yer Tutucusu 2">
            <a:extLst>
              <a:ext uri="{FF2B5EF4-FFF2-40B4-BE49-F238E27FC236}">
                <a16:creationId xmlns:a16="http://schemas.microsoft.com/office/drawing/2014/main" id="{C8CD34D8-9BF5-9EA8-B2B8-42A5CF716F86}"/>
              </a:ext>
            </a:extLst>
          </p:cNvPr>
          <p:cNvSpPr>
            <a:spLocks noGrp="1"/>
          </p:cNvSpPr>
          <p:nvPr>
            <p:ph idx="1"/>
          </p:nvPr>
        </p:nvSpPr>
        <p:spPr/>
        <p:txBody>
          <a:bodyPr>
            <a:normAutofit lnSpcReduction="10000"/>
          </a:bodyPr>
          <a:lstStyle/>
          <a:p>
            <a:r>
              <a:rPr lang="tr-TR" dirty="0"/>
              <a:t>İşe giriş ve periyodik muayeneleri yapacak, </a:t>
            </a:r>
          </a:p>
          <a:p>
            <a:r>
              <a:rPr lang="tr-TR" dirty="0"/>
              <a:t>İş Sağlığı Teknikerinin yaptığı gözlemlerde sağlık açısından riskli bulunanları takibe alacak,  </a:t>
            </a:r>
          </a:p>
          <a:p>
            <a:r>
              <a:rPr lang="tr-TR" dirty="0"/>
              <a:t>İş Güvenliği Kurullarına katılacak, </a:t>
            </a:r>
          </a:p>
          <a:p>
            <a:r>
              <a:rPr lang="tr-TR" dirty="0"/>
              <a:t>İş Sağlığı teknikerinin yaptığı raporlamaları da göz önüne alarak, bağlı bulunduğu </a:t>
            </a:r>
            <a:r>
              <a:rPr lang="tr-TR" u="sng" dirty="0" err="1"/>
              <a:t>İSİGEM’e</a:t>
            </a:r>
            <a:r>
              <a:rPr lang="tr-TR" u="sng" dirty="0"/>
              <a:t> ve Bölge Merkezine İş Güvenliği Uzmanı ile birlikte birleştirilmiş rapor yazacak. </a:t>
            </a:r>
          </a:p>
          <a:p>
            <a:r>
              <a:rPr lang="tr-TR" u="sng" dirty="0"/>
              <a:t>İşyeri hekimleri poliklinik hizmeti vermezler. İşçiler </a:t>
            </a:r>
            <a:r>
              <a:rPr lang="tr-TR" u="sng" dirty="0">
                <a:highlight>
                  <a:srgbClr val="FFFF00"/>
                </a:highlight>
              </a:rPr>
              <a:t>İSİGEM bünyesinde yer alan birinci basamak sağlık biriminden ayakta poliklinik hizmeti alırlar. </a:t>
            </a:r>
          </a:p>
        </p:txBody>
      </p:sp>
    </p:spTree>
    <p:extLst>
      <p:ext uri="{BB962C8B-B14F-4D97-AF65-F5344CB8AC3E}">
        <p14:creationId xmlns:p14="http://schemas.microsoft.com/office/powerpoint/2010/main" val="2162175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98D112-047A-54AC-9F56-D0DC5A84162B}"/>
              </a:ext>
            </a:extLst>
          </p:cNvPr>
          <p:cNvSpPr>
            <a:spLocks noGrp="1"/>
          </p:cNvSpPr>
          <p:nvPr>
            <p:ph type="title"/>
          </p:nvPr>
        </p:nvSpPr>
        <p:spPr/>
        <p:txBody>
          <a:bodyPr/>
          <a:lstStyle/>
          <a:p>
            <a:r>
              <a:rPr lang="tr-TR" dirty="0">
                <a:solidFill>
                  <a:srgbClr val="002060"/>
                </a:solidFill>
              </a:rPr>
              <a:t>İSİGEM (İşçi Sağlığı İş Güvenliği Merkezi) </a:t>
            </a:r>
            <a:br>
              <a:rPr lang="tr-TR" dirty="0"/>
            </a:br>
            <a:endParaRPr lang="tr-TR" dirty="0"/>
          </a:p>
        </p:txBody>
      </p:sp>
      <p:sp>
        <p:nvSpPr>
          <p:cNvPr id="3" name="İçerik Yer Tutucusu 2">
            <a:extLst>
              <a:ext uri="{FF2B5EF4-FFF2-40B4-BE49-F238E27FC236}">
                <a16:creationId xmlns:a16="http://schemas.microsoft.com/office/drawing/2014/main" id="{83B36565-2792-6FC6-F48A-4CDB205196DF}"/>
              </a:ext>
            </a:extLst>
          </p:cNvPr>
          <p:cNvSpPr>
            <a:spLocks noGrp="1"/>
          </p:cNvSpPr>
          <p:nvPr>
            <p:ph idx="1"/>
          </p:nvPr>
        </p:nvSpPr>
        <p:spPr/>
        <p:txBody>
          <a:bodyPr/>
          <a:lstStyle/>
          <a:p>
            <a:r>
              <a:rPr lang="tr-TR" dirty="0"/>
              <a:t>İşçilerin yoğun olduğu sanayi/iş bölgelerinin coğrafik dağılımını dikkate alınarak, İSİG Bölge Merkezlerinin önerisi ve İSİG Enstitüsü onayıyla kurulurlar. </a:t>
            </a:r>
          </a:p>
          <a:p>
            <a:r>
              <a:rPr lang="tr-TR" u="sng" dirty="0"/>
              <a:t>Her bir işyeri kendisine coğrafik olarak en yakın </a:t>
            </a:r>
            <a:r>
              <a:rPr lang="tr-TR" u="sng" dirty="0" err="1"/>
              <a:t>İSİGEM’den</a:t>
            </a:r>
            <a:r>
              <a:rPr lang="tr-TR" u="sng" dirty="0"/>
              <a:t> hizmet alacaktır. </a:t>
            </a:r>
            <a:r>
              <a:rPr lang="tr-TR" dirty="0" err="1"/>
              <a:t>İSİGEM’ler</a:t>
            </a:r>
            <a:r>
              <a:rPr lang="tr-TR" dirty="0"/>
              <a:t> kurulurken işçilerin kısa sürede ulaşabilecekleri lokasyonlar seçilmesi kritik önem taşır. </a:t>
            </a:r>
          </a:p>
          <a:p>
            <a:r>
              <a:rPr lang="tr-TR" u="sng" dirty="0"/>
              <a:t>Her İSİGB bir </a:t>
            </a:r>
            <a:r>
              <a:rPr lang="tr-TR" u="sng" dirty="0" err="1"/>
              <a:t>İSİGEM’e</a:t>
            </a:r>
            <a:r>
              <a:rPr lang="tr-TR" u="sng" dirty="0"/>
              <a:t> bağlı olduğu gibi, </a:t>
            </a:r>
            <a:r>
              <a:rPr lang="tr-TR" u="sng" dirty="0" err="1"/>
              <a:t>İSİGEM’ler</a:t>
            </a:r>
            <a:r>
              <a:rPr lang="tr-TR" u="sng" dirty="0"/>
              <a:t> de Bölge merkezlerine bağlı çalışırlar. </a:t>
            </a:r>
          </a:p>
        </p:txBody>
      </p:sp>
    </p:spTree>
    <p:extLst>
      <p:ext uri="{BB962C8B-B14F-4D97-AF65-F5344CB8AC3E}">
        <p14:creationId xmlns:p14="http://schemas.microsoft.com/office/powerpoint/2010/main" val="5054768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D55B36-06D3-CE86-579E-AC7D338C3BD3}"/>
              </a:ext>
            </a:extLst>
          </p:cNvPr>
          <p:cNvSpPr>
            <a:spLocks noGrp="1"/>
          </p:cNvSpPr>
          <p:nvPr>
            <p:ph type="title"/>
          </p:nvPr>
        </p:nvSpPr>
        <p:spPr/>
        <p:txBody>
          <a:bodyPr/>
          <a:lstStyle/>
          <a:p>
            <a:r>
              <a:rPr lang="tr-TR" dirty="0" err="1">
                <a:solidFill>
                  <a:srgbClr val="002060"/>
                </a:solidFill>
              </a:rPr>
              <a:t>İSİGEM’lerde</a:t>
            </a:r>
            <a:r>
              <a:rPr lang="tr-TR" dirty="0">
                <a:solidFill>
                  <a:srgbClr val="002060"/>
                </a:solidFill>
              </a:rPr>
              <a:t>;  </a:t>
            </a:r>
            <a:br>
              <a:rPr lang="tr-TR" dirty="0"/>
            </a:br>
            <a:endParaRPr lang="tr-TR" dirty="0"/>
          </a:p>
        </p:txBody>
      </p:sp>
      <p:sp>
        <p:nvSpPr>
          <p:cNvPr id="3" name="İçerik Yer Tutucusu 2">
            <a:extLst>
              <a:ext uri="{FF2B5EF4-FFF2-40B4-BE49-F238E27FC236}">
                <a16:creationId xmlns:a16="http://schemas.microsoft.com/office/drawing/2014/main" id="{D5EFDBC3-C0B8-E64E-CA91-4FB273FF39D2}"/>
              </a:ext>
            </a:extLst>
          </p:cNvPr>
          <p:cNvSpPr>
            <a:spLocks noGrp="1"/>
          </p:cNvSpPr>
          <p:nvPr>
            <p:ph idx="1"/>
          </p:nvPr>
        </p:nvSpPr>
        <p:spPr/>
        <p:txBody>
          <a:bodyPr>
            <a:normAutofit fontScale="77500" lnSpcReduction="20000"/>
          </a:bodyPr>
          <a:lstStyle/>
          <a:p>
            <a:r>
              <a:rPr lang="tr-TR" dirty="0"/>
              <a:t>İşyeri hekimleri, İşçi sağlığı uzmanları,  </a:t>
            </a:r>
          </a:p>
          <a:p>
            <a:r>
              <a:rPr lang="tr-TR" dirty="0"/>
              <a:t>İş güvenliği uzmanları,  </a:t>
            </a:r>
          </a:p>
          <a:p>
            <a:r>
              <a:rPr lang="tr-TR" dirty="0"/>
              <a:t>İş sağlığı teknikerleri,  </a:t>
            </a:r>
          </a:p>
          <a:p>
            <a:r>
              <a:rPr lang="tr-TR" dirty="0"/>
              <a:t>İş </a:t>
            </a:r>
            <a:r>
              <a:rPr lang="tr-TR" dirty="0" err="1"/>
              <a:t>hijyenistleri</a:t>
            </a:r>
            <a:r>
              <a:rPr lang="tr-TR" dirty="0"/>
              <a:t>,  </a:t>
            </a:r>
          </a:p>
          <a:p>
            <a:r>
              <a:rPr lang="tr-TR" dirty="0"/>
              <a:t>İş psikologları,  </a:t>
            </a:r>
          </a:p>
          <a:p>
            <a:r>
              <a:rPr lang="tr-TR" dirty="0"/>
              <a:t>Fizyoterapist,  </a:t>
            </a:r>
          </a:p>
          <a:p>
            <a:r>
              <a:rPr lang="tr-TR" dirty="0"/>
              <a:t>Odyolog, </a:t>
            </a:r>
          </a:p>
          <a:p>
            <a:r>
              <a:rPr lang="tr-TR" dirty="0"/>
              <a:t>Sosyal hizmet uzmanları,  </a:t>
            </a:r>
          </a:p>
          <a:p>
            <a:r>
              <a:rPr lang="tr-TR" dirty="0"/>
              <a:t>Laborantlar,  </a:t>
            </a:r>
          </a:p>
          <a:p>
            <a:r>
              <a:rPr lang="tr-TR" u="sng" dirty="0"/>
              <a:t>Eğitimciler</a:t>
            </a:r>
          </a:p>
          <a:p>
            <a:r>
              <a:rPr lang="tr-TR" dirty="0"/>
              <a:t>Çalışma ekonomisi ve endüstriyel ilişkiler uzmanları, </a:t>
            </a:r>
          </a:p>
          <a:p>
            <a:r>
              <a:rPr lang="tr-TR" dirty="0"/>
              <a:t>Diğer destek elemanları yer alır. </a:t>
            </a:r>
          </a:p>
        </p:txBody>
      </p:sp>
    </p:spTree>
    <p:extLst>
      <p:ext uri="{BB962C8B-B14F-4D97-AF65-F5344CB8AC3E}">
        <p14:creationId xmlns:p14="http://schemas.microsoft.com/office/powerpoint/2010/main" val="25755752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D6A2711-BEB1-5F47-1D59-2FD09D4CB917}"/>
              </a:ext>
            </a:extLst>
          </p:cNvPr>
          <p:cNvSpPr>
            <a:spLocks noGrp="1"/>
          </p:cNvSpPr>
          <p:nvPr>
            <p:ph type="title"/>
          </p:nvPr>
        </p:nvSpPr>
        <p:spPr/>
        <p:txBody>
          <a:bodyPr/>
          <a:lstStyle/>
          <a:p>
            <a:r>
              <a:rPr lang="tr-TR" dirty="0">
                <a:solidFill>
                  <a:srgbClr val="002060"/>
                </a:solidFill>
              </a:rPr>
              <a:t>İSİGEM</a:t>
            </a:r>
          </a:p>
        </p:txBody>
      </p:sp>
      <p:sp>
        <p:nvSpPr>
          <p:cNvPr id="3" name="İçerik Yer Tutucusu 2">
            <a:extLst>
              <a:ext uri="{FF2B5EF4-FFF2-40B4-BE49-F238E27FC236}">
                <a16:creationId xmlns:a16="http://schemas.microsoft.com/office/drawing/2014/main" id="{2DA8ADEE-AA44-AFC5-3307-E5743493BAF2}"/>
              </a:ext>
            </a:extLst>
          </p:cNvPr>
          <p:cNvSpPr>
            <a:spLocks noGrp="1"/>
          </p:cNvSpPr>
          <p:nvPr>
            <p:ph idx="1"/>
          </p:nvPr>
        </p:nvSpPr>
        <p:spPr/>
        <p:txBody>
          <a:bodyPr>
            <a:normAutofit fontScale="92500" lnSpcReduction="10000"/>
          </a:bodyPr>
          <a:lstStyle/>
          <a:p>
            <a:r>
              <a:rPr lang="tr-TR" u="sng" dirty="0"/>
              <a:t>İSİGEM bünyesinde bulunan “Birinci Basamak Sağlık Biriminde” </a:t>
            </a:r>
            <a:r>
              <a:rPr lang="tr-TR" dirty="0"/>
              <a:t>Sağlık Bakanlığı tarafından atanmış personeller çalışır.  </a:t>
            </a:r>
          </a:p>
          <a:p>
            <a:r>
              <a:rPr lang="tr-TR" dirty="0"/>
              <a:t>İSİGEM bünyesinde bulunan </a:t>
            </a:r>
            <a:r>
              <a:rPr lang="tr-TR" u="sng" dirty="0"/>
              <a:t>112 Acil biriminde </a:t>
            </a:r>
            <a:r>
              <a:rPr lang="tr-TR" dirty="0"/>
              <a:t>Sağlık Bakanlığı tarafından atanmış personeller çalışır.  </a:t>
            </a:r>
          </a:p>
          <a:p>
            <a:r>
              <a:rPr lang="tr-TR" dirty="0" err="1"/>
              <a:t>İSİGEM’lerde</a:t>
            </a:r>
            <a:r>
              <a:rPr lang="tr-TR" dirty="0"/>
              <a:t> nöbet sistemi olacak, nöbetlerde bir iş güvenliği uzmanı ve bir işyeri hekimi/işçi sağlığı uzmanı, iş sağlığı teknikeri, hemşire, şoför bulunacaktır. (Bölgesinde gece çalışması yoksa nöbet sistemi kurulmayacaktır) </a:t>
            </a:r>
          </a:p>
          <a:p>
            <a:r>
              <a:rPr lang="tr-TR" dirty="0"/>
              <a:t>Nöbetçi iş güvenliği uzmanı ve iş sağlığı teknikeri İSİGEM bölgesinde </a:t>
            </a:r>
            <a:r>
              <a:rPr lang="tr-TR" dirty="0">
                <a:highlight>
                  <a:srgbClr val="FFFF00"/>
                </a:highlight>
              </a:rPr>
              <a:t>gece çalışması olan işyerlerini her nöbette ziyaret ederek, </a:t>
            </a:r>
            <a:r>
              <a:rPr lang="tr-TR" dirty="0"/>
              <a:t>her işyeri için gece vardiyası gözlem formunu dolduracaktır. </a:t>
            </a:r>
          </a:p>
        </p:txBody>
      </p:sp>
    </p:spTree>
    <p:extLst>
      <p:ext uri="{BB962C8B-B14F-4D97-AF65-F5344CB8AC3E}">
        <p14:creationId xmlns:p14="http://schemas.microsoft.com/office/powerpoint/2010/main" val="12009831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5D0011-FAB0-4F28-395B-98CDD95C35B2}"/>
              </a:ext>
            </a:extLst>
          </p:cNvPr>
          <p:cNvSpPr>
            <a:spLocks noGrp="1"/>
          </p:cNvSpPr>
          <p:nvPr>
            <p:ph type="title"/>
          </p:nvPr>
        </p:nvSpPr>
        <p:spPr/>
        <p:txBody>
          <a:bodyPr/>
          <a:lstStyle/>
          <a:p>
            <a:r>
              <a:rPr lang="tr-TR" dirty="0">
                <a:solidFill>
                  <a:srgbClr val="002060"/>
                </a:solidFill>
              </a:rPr>
              <a:t>İSİGEM Bölümleri </a:t>
            </a:r>
            <a:br>
              <a:rPr lang="tr-TR" dirty="0"/>
            </a:br>
            <a:endParaRPr lang="tr-TR" dirty="0"/>
          </a:p>
        </p:txBody>
      </p:sp>
      <p:sp>
        <p:nvSpPr>
          <p:cNvPr id="3" name="İçerik Yer Tutucusu 2">
            <a:extLst>
              <a:ext uri="{FF2B5EF4-FFF2-40B4-BE49-F238E27FC236}">
                <a16:creationId xmlns:a16="http://schemas.microsoft.com/office/drawing/2014/main" id="{EA626A03-FDE3-8BA9-D89C-BDD5D3ACE7CA}"/>
              </a:ext>
            </a:extLst>
          </p:cNvPr>
          <p:cNvSpPr>
            <a:spLocks noGrp="1"/>
          </p:cNvSpPr>
          <p:nvPr>
            <p:ph idx="1"/>
          </p:nvPr>
        </p:nvSpPr>
        <p:spPr/>
        <p:txBody>
          <a:bodyPr>
            <a:normAutofit fontScale="92500" lnSpcReduction="20000"/>
          </a:bodyPr>
          <a:lstStyle/>
          <a:p>
            <a:r>
              <a:rPr lang="tr-TR" dirty="0"/>
              <a:t>İşçi sağlığı ve iş güvenliği ile ilgili ortam ölçüm/takip laboratuvarı, </a:t>
            </a:r>
          </a:p>
          <a:p>
            <a:r>
              <a:rPr lang="tr-TR" dirty="0"/>
              <a:t>İşçi sağlığını takip için biyolojik monitörizasyon laboratuvarı, </a:t>
            </a:r>
          </a:p>
          <a:p>
            <a:r>
              <a:rPr lang="tr-TR" dirty="0"/>
              <a:t>Eğitim ve toplantı salonları, </a:t>
            </a:r>
          </a:p>
          <a:p>
            <a:r>
              <a:rPr lang="tr-TR" dirty="0"/>
              <a:t>Evrak, kayıt, istatistik, raporlama bölümü, </a:t>
            </a:r>
          </a:p>
          <a:p>
            <a:r>
              <a:rPr lang="tr-TR" dirty="0"/>
              <a:t>Birinci Basamak Sağlık Birimi: İSİGEM içindeki bu sağlık birimlerinin dijital olarak yaptığı sevklerle hasta işçiler 2. Basamak hastanelerinde aynı gün içinde muayene olabilirler. Bu birimler İSİGB sağlık kayıtlarına dijital olarak ulaşabilmelidir. Aynı şekilde İşyeri hekimleri, işçi sağlığı uzmanları da işçinin tüm </a:t>
            </a:r>
            <a:r>
              <a:rPr lang="tr-TR" dirty="0">
                <a:highlight>
                  <a:srgbClr val="FFFF00"/>
                </a:highlight>
              </a:rPr>
              <a:t>sağlık kayıtlarına ulaşabilmelidir</a:t>
            </a:r>
            <a:r>
              <a:rPr lang="tr-TR" dirty="0"/>
              <a:t>.  </a:t>
            </a:r>
          </a:p>
          <a:p>
            <a:r>
              <a:rPr lang="tr-TR" dirty="0">
                <a:highlight>
                  <a:srgbClr val="FFFF00"/>
                </a:highlight>
              </a:rPr>
              <a:t>Çevre Sağlığı Birimi: </a:t>
            </a:r>
            <a:r>
              <a:rPr lang="tr-TR" dirty="0"/>
              <a:t>İşyerlerinin yarattığı hava, su, toprak kirliliği gibi çevre şartlarının ölçümlerini, kontrolünü yürütür.  Çevre Bakanlığına bağlı, İSİGEM ile bütünleşmiş çalışır.  </a:t>
            </a:r>
          </a:p>
        </p:txBody>
      </p:sp>
    </p:spTree>
    <p:extLst>
      <p:ext uri="{BB962C8B-B14F-4D97-AF65-F5344CB8AC3E}">
        <p14:creationId xmlns:p14="http://schemas.microsoft.com/office/powerpoint/2010/main" val="38307367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B5E792-811B-B4C5-EECF-F1F8B003763B}"/>
              </a:ext>
            </a:extLst>
          </p:cNvPr>
          <p:cNvSpPr>
            <a:spLocks noGrp="1"/>
          </p:cNvSpPr>
          <p:nvPr>
            <p:ph type="title"/>
          </p:nvPr>
        </p:nvSpPr>
        <p:spPr/>
        <p:txBody>
          <a:bodyPr/>
          <a:lstStyle/>
          <a:p>
            <a:r>
              <a:rPr lang="tr-TR" dirty="0">
                <a:solidFill>
                  <a:srgbClr val="002060"/>
                </a:solidFill>
              </a:rPr>
              <a:t>İSİGEM Kurulu </a:t>
            </a:r>
          </a:p>
        </p:txBody>
      </p:sp>
      <p:sp>
        <p:nvSpPr>
          <p:cNvPr id="3" name="İçerik Yer Tutucusu 2">
            <a:extLst>
              <a:ext uri="{FF2B5EF4-FFF2-40B4-BE49-F238E27FC236}">
                <a16:creationId xmlns:a16="http://schemas.microsoft.com/office/drawing/2014/main" id="{84F52707-05AB-DB57-A753-582190832C56}"/>
              </a:ext>
            </a:extLst>
          </p:cNvPr>
          <p:cNvSpPr>
            <a:spLocks noGrp="1"/>
          </p:cNvSpPr>
          <p:nvPr>
            <p:ph idx="1"/>
          </p:nvPr>
        </p:nvSpPr>
        <p:spPr/>
        <p:txBody>
          <a:bodyPr/>
          <a:lstStyle/>
          <a:p>
            <a:pPr marL="0" indent="0">
              <a:buNone/>
            </a:pPr>
            <a:r>
              <a:rPr lang="tr-TR" dirty="0"/>
              <a:t>Her hafta toplanan bu kurulda her bir işyeri (işyerinin </a:t>
            </a:r>
            <a:r>
              <a:rPr lang="tr-TR" dirty="0" err="1"/>
              <a:t>İSİGB’si</a:t>
            </a:r>
            <a:r>
              <a:rPr lang="tr-TR" dirty="0"/>
              <a:t> ile birlikte) değerlendirilir. İş güvenliği düzeyi, sağlık düzeyi, acil alınacak önlemler gözden geçirilir. </a:t>
            </a:r>
            <a:r>
              <a:rPr lang="tr-TR" dirty="0" err="1"/>
              <a:t>İSİGB’nin</a:t>
            </a:r>
            <a:r>
              <a:rPr lang="tr-TR" dirty="0"/>
              <a:t> işyeri hekimi/işçi sağlığı uzmanının önerisi ile </a:t>
            </a:r>
            <a:r>
              <a:rPr lang="tr-TR" u="sng" dirty="0"/>
              <a:t>Bölge Merkezine “meslek hastalığı ön tanısı ile sevk edilecek” işçiler belirlenir. </a:t>
            </a:r>
          </a:p>
        </p:txBody>
      </p:sp>
    </p:spTree>
    <p:extLst>
      <p:ext uri="{BB962C8B-B14F-4D97-AF65-F5344CB8AC3E}">
        <p14:creationId xmlns:p14="http://schemas.microsoft.com/office/powerpoint/2010/main" val="32551845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55C1C3-4D4C-34EF-8683-12575D940981}"/>
              </a:ext>
            </a:extLst>
          </p:cNvPr>
          <p:cNvSpPr>
            <a:spLocks noGrp="1"/>
          </p:cNvSpPr>
          <p:nvPr>
            <p:ph type="title"/>
          </p:nvPr>
        </p:nvSpPr>
        <p:spPr/>
        <p:txBody>
          <a:bodyPr/>
          <a:lstStyle/>
          <a:p>
            <a:r>
              <a:rPr lang="tr-TR" dirty="0">
                <a:solidFill>
                  <a:srgbClr val="002060"/>
                </a:solidFill>
              </a:rPr>
              <a:t>İSİG Puanı </a:t>
            </a:r>
          </a:p>
        </p:txBody>
      </p:sp>
      <p:sp>
        <p:nvSpPr>
          <p:cNvPr id="3" name="İçerik Yer Tutucusu 2">
            <a:extLst>
              <a:ext uri="{FF2B5EF4-FFF2-40B4-BE49-F238E27FC236}">
                <a16:creationId xmlns:a16="http://schemas.microsoft.com/office/drawing/2014/main" id="{7DA1063D-45E4-0897-54A5-BC83FEC8FAE1}"/>
              </a:ext>
            </a:extLst>
          </p:cNvPr>
          <p:cNvSpPr>
            <a:spLocks noGrp="1"/>
          </p:cNvSpPr>
          <p:nvPr>
            <p:ph idx="1"/>
          </p:nvPr>
        </p:nvSpPr>
        <p:spPr/>
        <p:txBody>
          <a:bodyPr/>
          <a:lstStyle/>
          <a:p>
            <a:pPr marL="0" indent="0">
              <a:buNone/>
            </a:pPr>
            <a:r>
              <a:rPr lang="tr-TR" dirty="0"/>
              <a:t>Her işyeri için; altı aylık periyotlarla, Enstitü tarafından hazırlanmış “işyeri İSİG Risk Değerlendirme Formlarının” </a:t>
            </a:r>
            <a:r>
              <a:rPr lang="tr-TR" dirty="0" err="1"/>
              <a:t>İSİGB’ler</a:t>
            </a:r>
            <a:r>
              <a:rPr lang="tr-TR" dirty="0"/>
              <a:t> tarafından puanlaması ve İSİGEM İSİG Kurulunda kesinleştirilmesi ile oluşan puandır. </a:t>
            </a:r>
          </a:p>
        </p:txBody>
      </p:sp>
    </p:spTree>
    <p:extLst>
      <p:ext uri="{BB962C8B-B14F-4D97-AF65-F5344CB8AC3E}">
        <p14:creationId xmlns:p14="http://schemas.microsoft.com/office/powerpoint/2010/main" val="15518247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35BFE2-7593-F1B6-92AA-35FD4288C1BA}"/>
              </a:ext>
            </a:extLst>
          </p:cNvPr>
          <p:cNvSpPr>
            <a:spLocks noGrp="1"/>
          </p:cNvSpPr>
          <p:nvPr>
            <p:ph type="title"/>
          </p:nvPr>
        </p:nvSpPr>
        <p:spPr/>
        <p:txBody>
          <a:bodyPr/>
          <a:lstStyle/>
          <a:p>
            <a:r>
              <a:rPr lang="tr-TR" dirty="0">
                <a:solidFill>
                  <a:srgbClr val="002060"/>
                </a:solidFill>
              </a:rPr>
              <a:t>İş Sağlığı ve İş Güvenliği Bölge Merkezi </a:t>
            </a:r>
          </a:p>
        </p:txBody>
      </p:sp>
      <p:sp>
        <p:nvSpPr>
          <p:cNvPr id="3" name="İçerik Yer Tutucusu 2">
            <a:extLst>
              <a:ext uri="{FF2B5EF4-FFF2-40B4-BE49-F238E27FC236}">
                <a16:creationId xmlns:a16="http://schemas.microsoft.com/office/drawing/2014/main" id="{C245F79A-DF6B-E876-11CA-3FF8E5F26B97}"/>
              </a:ext>
            </a:extLst>
          </p:cNvPr>
          <p:cNvSpPr>
            <a:spLocks noGrp="1"/>
          </p:cNvSpPr>
          <p:nvPr>
            <p:ph idx="1"/>
          </p:nvPr>
        </p:nvSpPr>
        <p:spPr/>
        <p:txBody>
          <a:bodyPr>
            <a:normAutofit/>
          </a:bodyPr>
          <a:lstStyle/>
          <a:p>
            <a:r>
              <a:rPr lang="tr-TR" dirty="0"/>
              <a:t>İşyeri yoğunluğuna göre hesaplanarak bazen birden fazla kente hizmet verebilir, bazen tek bir ilde olabilir. </a:t>
            </a:r>
          </a:p>
          <a:p>
            <a:r>
              <a:rPr lang="tr-TR" dirty="0"/>
              <a:t>Bölge merkezlerinde çalışma ortam ölçümleri ve çalışanların sağlık durumlarının izlenmesine yönelik yardımcı sağlık muayenelerini olanaklı kılacak araç-gereç-donanım bulunmalıdır. </a:t>
            </a:r>
          </a:p>
        </p:txBody>
      </p:sp>
    </p:spTree>
    <p:extLst>
      <p:ext uri="{BB962C8B-B14F-4D97-AF65-F5344CB8AC3E}">
        <p14:creationId xmlns:p14="http://schemas.microsoft.com/office/powerpoint/2010/main" val="30934441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71CB3D-6533-7F97-250A-723CFB80D6E9}"/>
              </a:ext>
            </a:extLst>
          </p:cNvPr>
          <p:cNvSpPr>
            <a:spLocks noGrp="1"/>
          </p:cNvSpPr>
          <p:nvPr>
            <p:ph type="title"/>
          </p:nvPr>
        </p:nvSpPr>
        <p:spPr/>
        <p:txBody>
          <a:bodyPr/>
          <a:lstStyle/>
          <a:p>
            <a:r>
              <a:rPr lang="tr-TR" dirty="0">
                <a:solidFill>
                  <a:srgbClr val="002060"/>
                </a:solidFill>
              </a:rPr>
              <a:t>İş Sağlığı ve İş Güvenliği Bölge Merkezi </a:t>
            </a:r>
          </a:p>
        </p:txBody>
      </p:sp>
      <p:pic>
        <p:nvPicPr>
          <p:cNvPr id="4" name="İçerik Yer Tutucusu 3">
            <a:extLst>
              <a:ext uri="{FF2B5EF4-FFF2-40B4-BE49-F238E27FC236}">
                <a16:creationId xmlns:a16="http://schemas.microsoft.com/office/drawing/2014/main" id="{2195A7A5-DC96-C467-611F-015232324AD9}"/>
              </a:ext>
            </a:extLst>
          </p:cNvPr>
          <p:cNvPicPr>
            <a:picLocks noGrp="1" noChangeAspect="1"/>
          </p:cNvPicPr>
          <p:nvPr>
            <p:ph idx="1"/>
          </p:nvPr>
        </p:nvPicPr>
        <p:blipFill>
          <a:blip r:embed="rId2"/>
          <a:stretch>
            <a:fillRect/>
          </a:stretch>
        </p:blipFill>
        <p:spPr>
          <a:xfrm>
            <a:off x="3215390" y="2199770"/>
            <a:ext cx="5761219" cy="3603048"/>
          </a:xfrm>
          <a:prstGeom prst="rect">
            <a:avLst/>
          </a:prstGeom>
        </p:spPr>
      </p:pic>
    </p:spTree>
    <p:extLst>
      <p:ext uri="{BB962C8B-B14F-4D97-AF65-F5344CB8AC3E}">
        <p14:creationId xmlns:p14="http://schemas.microsoft.com/office/powerpoint/2010/main" val="42163155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FDA1B6-B2E8-3F72-5C4F-058EAF051BED}"/>
              </a:ext>
            </a:extLst>
          </p:cNvPr>
          <p:cNvSpPr>
            <a:spLocks noGrp="1"/>
          </p:cNvSpPr>
          <p:nvPr>
            <p:ph type="title"/>
          </p:nvPr>
        </p:nvSpPr>
        <p:spPr/>
        <p:txBody>
          <a:bodyPr/>
          <a:lstStyle/>
          <a:p>
            <a:r>
              <a:rPr lang="tr-TR" dirty="0">
                <a:solidFill>
                  <a:srgbClr val="002060"/>
                </a:solidFill>
              </a:rPr>
              <a:t>İSİG BÖLGE MERKEZİ</a:t>
            </a:r>
          </a:p>
        </p:txBody>
      </p:sp>
      <p:sp>
        <p:nvSpPr>
          <p:cNvPr id="3" name="İçerik Yer Tutucusu 2">
            <a:extLst>
              <a:ext uri="{FF2B5EF4-FFF2-40B4-BE49-F238E27FC236}">
                <a16:creationId xmlns:a16="http://schemas.microsoft.com/office/drawing/2014/main" id="{9951BD74-3998-7766-56B4-9457916E0EA2}"/>
              </a:ext>
            </a:extLst>
          </p:cNvPr>
          <p:cNvSpPr>
            <a:spLocks noGrp="1"/>
          </p:cNvSpPr>
          <p:nvPr>
            <p:ph idx="1"/>
          </p:nvPr>
        </p:nvSpPr>
        <p:spPr/>
        <p:txBody>
          <a:bodyPr>
            <a:normAutofit fontScale="85000" lnSpcReduction="20000"/>
          </a:bodyPr>
          <a:lstStyle/>
          <a:p>
            <a:r>
              <a:rPr lang="tr-TR" dirty="0"/>
              <a:t>İSİGEM ve </a:t>
            </a:r>
            <a:r>
              <a:rPr lang="tr-TR" dirty="0" err="1"/>
              <a:t>İSİGB’lerin</a:t>
            </a:r>
            <a:r>
              <a:rPr lang="tr-TR" dirty="0"/>
              <a:t> ve işyerlerinin denetimi</a:t>
            </a:r>
          </a:p>
          <a:p>
            <a:r>
              <a:rPr lang="tr-TR" dirty="0"/>
              <a:t>İSİG Koruma ve Geliştirme Programları: Yıllık olarak Enstitünün öngördüğü öncelikler ve bölgenin belirlenmiş gereksinimleri çerçevesinde programlar hazırlanacak ve </a:t>
            </a:r>
            <a:r>
              <a:rPr lang="tr-TR" dirty="0" err="1"/>
              <a:t>İSİGEM’lerin</a:t>
            </a:r>
            <a:r>
              <a:rPr lang="tr-TR" dirty="0"/>
              <a:t> takibinde </a:t>
            </a:r>
            <a:r>
              <a:rPr lang="tr-TR" dirty="0" err="1"/>
              <a:t>İSİGB’ler</a:t>
            </a:r>
            <a:r>
              <a:rPr lang="tr-TR" dirty="0"/>
              <a:t> tarafından işyerlerinde uygulamaya geçecektir. </a:t>
            </a:r>
          </a:p>
          <a:p>
            <a:r>
              <a:rPr lang="tr-TR" dirty="0"/>
              <a:t>Meslek hastalığı takibi: Bölge merkezleri </a:t>
            </a:r>
            <a:r>
              <a:rPr lang="tr-TR" dirty="0" err="1"/>
              <a:t>İSİGB’lerden</a:t>
            </a:r>
            <a:r>
              <a:rPr lang="tr-TR" dirty="0"/>
              <a:t> İSİGEM aracılığıyla kendilerine ulaşan bilgiler doğrultusunda…</a:t>
            </a:r>
          </a:p>
          <a:p>
            <a:r>
              <a:rPr lang="tr-TR" dirty="0"/>
              <a:t>İSİGEM ve </a:t>
            </a:r>
            <a:r>
              <a:rPr lang="tr-TR" dirty="0" err="1"/>
              <a:t>İSİGB’lerdeki</a:t>
            </a:r>
            <a:r>
              <a:rPr lang="tr-TR" dirty="0"/>
              <a:t> personelin özlük haklarının bağlı olduğu noktadır. Tüm maaşlar, teşvik ödemeleri ve primler Bölge Merkezlerinden ödenecektir. Bunların yanı sıra personellerin, </a:t>
            </a:r>
            <a:r>
              <a:rPr lang="tr-TR" dirty="0" err="1"/>
              <a:t>İSİGB’lerin</a:t>
            </a:r>
            <a:r>
              <a:rPr lang="tr-TR" dirty="0"/>
              <a:t> ve işyerlerinin ceza ve ödüllendirme işlemleri de Bölge Merkezleri’nce yürütülecektir.  </a:t>
            </a:r>
          </a:p>
          <a:p>
            <a:r>
              <a:rPr lang="tr-TR" dirty="0"/>
              <a:t>Bölge merkezleri işçi sağlığı ve güvenliği konularını işyerinin çevrede ve halk sağlığı üzerinde yarattığı etkilerle birlikte değerlendiren bir bakış açısına sahip olacaktır. </a:t>
            </a:r>
          </a:p>
        </p:txBody>
      </p:sp>
    </p:spTree>
    <p:extLst>
      <p:ext uri="{BB962C8B-B14F-4D97-AF65-F5344CB8AC3E}">
        <p14:creationId xmlns:p14="http://schemas.microsoft.com/office/powerpoint/2010/main" val="2233298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D3A9219-8E32-8A1E-97D0-D252CDAC9C6B}"/>
              </a:ext>
            </a:extLst>
          </p:cNvPr>
          <p:cNvSpPr>
            <a:spLocks noGrp="1"/>
          </p:cNvSpPr>
          <p:nvPr>
            <p:ph type="title"/>
          </p:nvPr>
        </p:nvSpPr>
        <p:spPr/>
        <p:txBody>
          <a:bodyPr>
            <a:noAutofit/>
          </a:bodyPr>
          <a:lstStyle/>
          <a:p>
            <a:r>
              <a:rPr lang="tr-TR" sz="2800" dirty="0"/>
              <a:t>İşyeri hekimleri ve iş güvenliği uzmanlarının işverene bağlı, bireysel sözleşme ile hizmet vermesi; onların işçilerin daha çok yanında/içinde, emek sermaye çatışmasının bir tarafı olarak düşünülmüş olmasından dolayı tercih  edilmiş olabilir. Ancak; </a:t>
            </a:r>
          </a:p>
        </p:txBody>
      </p:sp>
      <p:sp>
        <p:nvSpPr>
          <p:cNvPr id="3" name="İçerik Yer Tutucusu 2">
            <a:extLst>
              <a:ext uri="{FF2B5EF4-FFF2-40B4-BE49-F238E27FC236}">
                <a16:creationId xmlns:a16="http://schemas.microsoft.com/office/drawing/2014/main" id="{DDB6AF6D-425A-750D-7E2F-9B64A124BC57}"/>
              </a:ext>
            </a:extLst>
          </p:cNvPr>
          <p:cNvSpPr>
            <a:spLocks noGrp="1"/>
          </p:cNvSpPr>
          <p:nvPr>
            <p:ph idx="1"/>
          </p:nvPr>
        </p:nvSpPr>
        <p:spPr/>
        <p:txBody>
          <a:bodyPr>
            <a:normAutofit fontScale="77500" lnSpcReduction="20000"/>
          </a:bodyPr>
          <a:lstStyle/>
          <a:p>
            <a:r>
              <a:rPr lang="tr-TR" dirty="0"/>
              <a:t>Bireysel sözleşmelerle İYH ve İGU, beyaz yakalı çalışan olarak kabul ediliyor; </a:t>
            </a:r>
          </a:p>
          <a:p>
            <a:r>
              <a:rPr lang="tr-TR" dirty="0"/>
              <a:t>İşkolu sendikacılığının getirdiği kısıtlamaların etkisi ile işyeri hekimleri işçilerin grevlerine/direnişlerinde yoklar.</a:t>
            </a:r>
          </a:p>
          <a:p>
            <a:r>
              <a:rPr lang="tr-TR" dirty="0"/>
              <a:t>(Genellikle emekten yana bir niyet taşıyarak) emek sermaye arasındaki gerilimleri yumuşatan, “işin devamını/işin sağlığını” gözeten bir rol.</a:t>
            </a:r>
          </a:p>
          <a:p>
            <a:r>
              <a:rPr lang="tr-TR" dirty="0"/>
              <a:t>Genel olarak yoğun poliklinik hizmeti verdiği (OSGB üzerinden çalışanlarda da benzer bir durum söz konusudur) , işyerinde insan kaynaklarının bazı süreçlerinde görev aldığı, işyeri hekimliğinin asıl odaklanılması gereken işler ikinci planda…</a:t>
            </a:r>
          </a:p>
          <a:p>
            <a:r>
              <a:rPr lang="tr-TR" dirty="0"/>
              <a:t>Bireysel sözleşme ile çalışan işyeri hekimlerinin asgari ücretleri meslek örgütü tarafından belirlenirken (Son dönemde meslek örgütünün bu konudaki kuvveti azalmıştır), işyeri hekimleri sınıfın ücret mücadelesinin dışında..</a:t>
            </a:r>
          </a:p>
          <a:p>
            <a:r>
              <a:rPr lang="tr-TR" dirty="0"/>
              <a:t>Neo-liberal sistem ve onun emek dünyasına dayattığı rekabet ortamı ..İYH ve </a:t>
            </a:r>
            <a:r>
              <a:rPr lang="tr-TR" dirty="0" err="1"/>
              <a:t>İGU’ların</a:t>
            </a:r>
            <a:r>
              <a:rPr lang="tr-TR" dirty="0"/>
              <a:t>, performans değerlendirmelerine tabi tutulduğu, işçiyi yalnızlaştıran, güçsüzleştiren, rekabete mecbur bırakan yeni insan kaynakları uygulamaları..</a:t>
            </a:r>
          </a:p>
        </p:txBody>
      </p:sp>
    </p:spTree>
    <p:extLst>
      <p:ext uri="{BB962C8B-B14F-4D97-AF65-F5344CB8AC3E}">
        <p14:creationId xmlns:p14="http://schemas.microsoft.com/office/powerpoint/2010/main" val="23731652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5195A6-7154-DAB3-4F3D-6DF4F79EEC75}"/>
              </a:ext>
            </a:extLst>
          </p:cNvPr>
          <p:cNvSpPr>
            <a:spLocks noGrp="1"/>
          </p:cNvSpPr>
          <p:nvPr>
            <p:ph type="title"/>
          </p:nvPr>
        </p:nvSpPr>
        <p:spPr/>
        <p:txBody>
          <a:bodyPr/>
          <a:lstStyle/>
          <a:p>
            <a:r>
              <a:rPr lang="tr-TR" dirty="0">
                <a:solidFill>
                  <a:srgbClr val="002060"/>
                </a:solidFill>
              </a:rPr>
              <a:t>İşçi Sağlığı İş Güvenliği Enstitüsü (İSİG Enstitüsü) </a:t>
            </a:r>
          </a:p>
        </p:txBody>
      </p:sp>
      <p:sp>
        <p:nvSpPr>
          <p:cNvPr id="3" name="İçerik Yer Tutucusu 2">
            <a:extLst>
              <a:ext uri="{FF2B5EF4-FFF2-40B4-BE49-F238E27FC236}">
                <a16:creationId xmlns:a16="http://schemas.microsoft.com/office/drawing/2014/main" id="{4393DCE5-100C-202F-8A66-F62D782F06EB}"/>
              </a:ext>
            </a:extLst>
          </p:cNvPr>
          <p:cNvSpPr>
            <a:spLocks noGrp="1"/>
          </p:cNvSpPr>
          <p:nvPr>
            <p:ph idx="1"/>
          </p:nvPr>
        </p:nvSpPr>
        <p:spPr/>
        <p:txBody>
          <a:bodyPr/>
          <a:lstStyle/>
          <a:p>
            <a:pPr marL="0" indent="0">
              <a:buNone/>
            </a:pPr>
            <a:r>
              <a:rPr lang="tr-TR" dirty="0"/>
              <a:t>Alana ilişkin standardizasyon, akreditasyon, stratejik plan hazırlanması, uygulanması, değerlendirmesi, araştırma, denetim, danışmanlık, eğitim, referans kurum olma işlevlerini yerine getirir. </a:t>
            </a:r>
          </a:p>
        </p:txBody>
      </p:sp>
    </p:spTree>
    <p:extLst>
      <p:ext uri="{BB962C8B-B14F-4D97-AF65-F5344CB8AC3E}">
        <p14:creationId xmlns:p14="http://schemas.microsoft.com/office/powerpoint/2010/main" val="32488852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A1689B-8642-B2F1-5613-893CC2FE7554}"/>
              </a:ext>
            </a:extLst>
          </p:cNvPr>
          <p:cNvSpPr>
            <a:spLocks noGrp="1"/>
          </p:cNvSpPr>
          <p:nvPr>
            <p:ph type="title"/>
          </p:nvPr>
        </p:nvSpPr>
        <p:spPr/>
        <p:txBody>
          <a:bodyPr/>
          <a:lstStyle/>
          <a:p>
            <a:r>
              <a:rPr lang="tr-TR" dirty="0">
                <a:solidFill>
                  <a:srgbClr val="002060"/>
                </a:solidFill>
              </a:rPr>
              <a:t>İşçi Sağlığı İş Güvenliği Ulusal Konseyi </a:t>
            </a:r>
          </a:p>
        </p:txBody>
      </p:sp>
      <p:sp>
        <p:nvSpPr>
          <p:cNvPr id="3" name="İçerik Yer Tutucusu 2">
            <a:extLst>
              <a:ext uri="{FF2B5EF4-FFF2-40B4-BE49-F238E27FC236}">
                <a16:creationId xmlns:a16="http://schemas.microsoft.com/office/drawing/2014/main" id="{A3CF50D6-390C-7BBC-8BC1-2335A4E752B5}"/>
              </a:ext>
            </a:extLst>
          </p:cNvPr>
          <p:cNvSpPr>
            <a:spLocks noGrp="1"/>
          </p:cNvSpPr>
          <p:nvPr>
            <p:ph idx="1"/>
          </p:nvPr>
        </p:nvSpPr>
        <p:spPr/>
        <p:txBody>
          <a:bodyPr/>
          <a:lstStyle/>
          <a:p>
            <a:r>
              <a:rPr lang="tr-TR" dirty="0"/>
              <a:t>Konsey bağlı organları ile ulusal ölçekte İSİG bütçesini hazırlar, ulusal politikaları belirler, hizmet standartlarını belirler. </a:t>
            </a:r>
          </a:p>
          <a:p>
            <a:r>
              <a:rPr lang="tr-TR" dirty="0"/>
              <a:t>Genel bütçeden alınacak miktarlar belirlenir. Enstitüde, meslek hastalıkları hastanelerinde ve üniversitelerde yapılacak sağlık, güvenlik ve çevre çalışmaları, araştırmaları için fon oluşturur.  </a:t>
            </a:r>
          </a:p>
          <a:p>
            <a:r>
              <a:rPr lang="tr-TR" dirty="0"/>
              <a:t>Konsey dönemsel olarak “sağlık-güvenlik ve çevre” politikaları, hedefleri belirler ve Enstitü aracılığıyla hayata geçirir. </a:t>
            </a:r>
          </a:p>
        </p:txBody>
      </p:sp>
    </p:spTree>
    <p:extLst>
      <p:ext uri="{BB962C8B-B14F-4D97-AF65-F5344CB8AC3E}">
        <p14:creationId xmlns:p14="http://schemas.microsoft.com/office/powerpoint/2010/main" val="16624541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D4519C-5B6A-2C00-300F-5808B78AB7AA}"/>
              </a:ext>
            </a:extLst>
          </p:cNvPr>
          <p:cNvSpPr>
            <a:spLocks noGrp="1"/>
          </p:cNvSpPr>
          <p:nvPr>
            <p:ph type="title"/>
          </p:nvPr>
        </p:nvSpPr>
        <p:spPr/>
        <p:txBody>
          <a:bodyPr/>
          <a:lstStyle/>
          <a:p>
            <a:r>
              <a:rPr lang="tr-TR" dirty="0">
                <a:solidFill>
                  <a:srgbClr val="002060"/>
                </a:solidFill>
              </a:rPr>
              <a:t>Konsey Üyeleri </a:t>
            </a:r>
          </a:p>
        </p:txBody>
      </p:sp>
      <p:sp>
        <p:nvSpPr>
          <p:cNvPr id="3" name="İçerik Yer Tutucusu 2">
            <a:extLst>
              <a:ext uri="{FF2B5EF4-FFF2-40B4-BE49-F238E27FC236}">
                <a16:creationId xmlns:a16="http://schemas.microsoft.com/office/drawing/2014/main" id="{2D1FAAE7-DAB5-C2FC-A1CE-2855B4C2F8FC}"/>
              </a:ext>
            </a:extLst>
          </p:cNvPr>
          <p:cNvSpPr>
            <a:spLocks noGrp="1"/>
          </p:cNvSpPr>
          <p:nvPr>
            <p:ph idx="1"/>
          </p:nvPr>
        </p:nvSpPr>
        <p:spPr/>
        <p:txBody>
          <a:bodyPr>
            <a:normAutofit/>
          </a:bodyPr>
          <a:lstStyle/>
          <a:p>
            <a:pPr marL="0" indent="0">
              <a:buNone/>
            </a:pPr>
            <a:r>
              <a:rPr lang="tr-TR" dirty="0"/>
              <a:t>•	Sağlık Bakanı </a:t>
            </a:r>
          </a:p>
          <a:p>
            <a:pPr marL="0" indent="0">
              <a:buNone/>
            </a:pPr>
            <a:r>
              <a:rPr lang="tr-TR" dirty="0"/>
              <a:t>•	Çalışma Bakanı </a:t>
            </a:r>
          </a:p>
          <a:p>
            <a:pPr marL="0" indent="0">
              <a:buNone/>
            </a:pPr>
            <a:r>
              <a:rPr lang="tr-TR" dirty="0"/>
              <a:t>•	Çevre Bakanı </a:t>
            </a:r>
          </a:p>
          <a:p>
            <a:pPr marL="0" indent="0">
              <a:buNone/>
            </a:pPr>
            <a:r>
              <a:rPr lang="tr-TR" dirty="0"/>
              <a:t>•	İSİG Enstitü Başkanı </a:t>
            </a:r>
          </a:p>
          <a:p>
            <a:pPr marL="0" indent="0">
              <a:buNone/>
            </a:pPr>
            <a:r>
              <a:rPr lang="tr-TR" dirty="0"/>
              <a:t>•	Sendika Başkanları </a:t>
            </a:r>
          </a:p>
          <a:p>
            <a:pPr marL="0" indent="0">
              <a:buNone/>
            </a:pPr>
            <a:r>
              <a:rPr lang="tr-TR" dirty="0"/>
              <a:t>•	Üniversite Temsilcisi </a:t>
            </a:r>
          </a:p>
          <a:p>
            <a:pPr marL="0" indent="0">
              <a:buNone/>
            </a:pPr>
            <a:r>
              <a:rPr lang="tr-TR" dirty="0"/>
              <a:t>•	Meslek Odaları Başkanları </a:t>
            </a:r>
          </a:p>
          <a:p>
            <a:pPr marL="0" indent="0">
              <a:buNone/>
            </a:pPr>
            <a:r>
              <a:rPr lang="tr-TR" dirty="0"/>
              <a:t>•	İlgili STK temsilcileri </a:t>
            </a:r>
          </a:p>
          <a:p>
            <a:endParaRPr lang="tr-TR" dirty="0"/>
          </a:p>
        </p:txBody>
      </p:sp>
    </p:spTree>
    <p:extLst>
      <p:ext uri="{BB962C8B-B14F-4D97-AF65-F5344CB8AC3E}">
        <p14:creationId xmlns:p14="http://schemas.microsoft.com/office/powerpoint/2010/main" val="17427150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EB4602-850D-918B-5CBF-F3A692578884}"/>
              </a:ext>
            </a:extLst>
          </p:cNvPr>
          <p:cNvSpPr>
            <a:spLocks noGrp="1"/>
          </p:cNvSpPr>
          <p:nvPr>
            <p:ph type="title"/>
          </p:nvPr>
        </p:nvSpPr>
        <p:spPr/>
        <p:txBody>
          <a:bodyPr/>
          <a:lstStyle/>
          <a:p>
            <a:r>
              <a:rPr lang="tr-TR" dirty="0">
                <a:solidFill>
                  <a:srgbClr val="002060"/>
                </a:solidFill>
              </a:rPr>
              <a:t>ÖZLÜK HAKLARI VE FİNANSMAN </a:t>
            </a:r>
          </a:p>
        </p:txBody>
      </p:sp>
      <p:sp>
        <p:nvSpPr>
          <p:cNvPr id="3" name="İçerik Yer Tutucusu 2">
            <a:extLst>
              <a:ext uri="{FF2B5EF4-FFF2-40B4-BE49-F238E27FC236}">
                <a16:creationId xmlns:a16="http://schemas.microsoft.com/office/drawing/2014/main" id="{2658DD67-CEC6-3D96-5C76-CBD2EB5ECB23}"/>
              </a:ext>
            </a:extLst>
          </p:cNvPr>
          <p:cNvSpPr>
            <a:spLocks noGrp="1"/>
          </p:cNvSpPr>
          <p:nvPr>
            <p:ph idx="1"/>
          </p:nvPr>
        </p:nvSpPr>
        <p:spPr/>
        <p:txBody>
          <a:bodyPr/>
          <a:lstStyle/>
          <a:p>
            <a:pPr marL="0" indent="0">
              <a:buNone/>
            </a:pPr>
            <a:r>
              <a:rPr lang="tr-TR" dirty="0"/>
              <a:t>İSİG hizmetlerinin finansmanı </a:t>
            </a:r>
            <a:r>
              <a:rPr lang="tr-TR" u="sng" dirty="0"/>
              <a:t>işverenler tarafından Enstitü bünyesinde bulunan İSİG Mali Havuzuna yapılan ödemelerden </a:t>
            </a:r>
            <a:r>
              <a:rPr lang="tr-TR" dirty="0"/>
              <a:t>karşılanır. </a:t>
            </a:r>
          </a:p>
        </p:txBody>
      </p:sp>
    </p:spTree>
    <p:extLst>
      <p:ext uri="{BB962C8B-B14F-4D97-AF65-F5344CB8AC3E}">
        <p14:creationId xmlns:p14="http://schemas.microsoft.com/office/powerpoint/2010/main" val="33074162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E87416-F5AA-C456-EDC7-FED7909B809D}"/>
              </a:ext>
            </a:extLst>
          </p:cNvPr>
          <p:cNvSpPr>
            <a:spLocks noGrp="1"/>
          </p:cNvSpPr>
          <p:nvPr>
            <p:ph type="title"/>
          </p:nvPr>
        </p:nvSpPr>
        <p:spPr/>
        <p:txBody>
          <a:bodyPr/>
          <a:lstStyle/>
          <a:p>
            <a:r>
              <a:rPr lang="tr-TR" dirty="0">
                <a:solidFill>
                  <a:srgbClr val="002060"/>
                </a:solidFill>
              </a:rPr>
              <a:t>Cezalar</a:t>
            </a:r>
          </a:p>
        </p:txBody>
      </p:sp>
      <p:sp>
        <p:nvSpPr>
          <p:cNvPr id="3" name="İçerik Yer Tutucusu 2">
            <a:extLst>
              <a:ext uri="{FF2B5EF4-FFF2-40B4-BE49-F238E27FC236}">
                <a16:creationId xmlns:a16="http://schemas.microsoft.com/office/drawing/2014/main" id="{085ECF66-6BF9-1C35-5EEC-9F3D74274B29}"/>
              </a:ext>
            </a:extLst>
          </p:cNvPr>
          <p:cNvSpPr>
            <a:spLocks noGrp="1"/>
          </p:cNvSpPr>
          <p:nvPr>
            <p:ph idx="1"/>
          </p:nvPr>
        </p:nvSpPr>
        <p:spPr/>
        <p:txBody>
          <a:bodyPr>
            <a:normAutofit fontScale="77500" lnSpcReduction="20000"/>
          </a:bodyPr>
          <a:lstStyle/>
          <a:p>
            <a:r>
              <a:rPr lang="tr-TR" dirty="0"/>
              <a:t>Enstitü’nün belirlemesi üzerine Çalışma Bakanlığı tarafından, İSİG puanı düşük olan işverenlere para cezaları verilebilecektir. Bu cezalar Enstitü tarafından İSİG hizmetlerinde kullanılmak üzere gelir olarak kaydedilir.  </a:t>
            </a:r>
          </a:p>
          <a:p>
            <a:r>
              <a:rPr lang="tr-TR" dirty="0"/>
              <a:t>İşyerinde iş kazası gerçekleşen ya da kendisine yazılı olarak bildirilmesine rağmen sağlık güvenlik önlemlerini almayan işverenlerin İSİG primleri kademeli olarak artırılacaktır.  </a:t>
            </a:r>
          </a:p>
          <a:p>
            <a:r>
              <a:rPr lang="tr-TR" dirty="0"/>
              <a:t>Ölümlü iş kazası olan işyerlerinde kök sebep analizi tamamlanıncaya ve gerekli tedbirler alınıncaya kadar “işi durdurma” kararı uygulanacaktır.  </a:t>
            </a:r>
          </a:p>
          <a:p>
            <a:r>
              <a:rPr lang="tr-TR" dirty="0"/>
              <a:t>İSİG puanı belli bir seviyenin üzerinde olmayan işletmeler kamu ihalelerine giremeyecektir. </a:t>
            </a:r>
          </a:p>
          <a:p>
            <a:r>
              <a:rPr lang="tr-TR" dirty="0"/>
              <a:t>İş kazası sonucu ölüme sebep olan ve yargılamada ceza alan işverenlere işyeri açma ruhsatı yasayla belirlenecek süre boyunca verilmeyecektir. Kamu işyerinde işverene vekili oldukları işyerlerinde iş kazası sonucu ölüm olan ve yargılamada suçlu bulunan kişilere kamuda işveren vekilliği sıfatı verilmeyecektir. </a:t>
            </a:r>
          </a:p>
          <a:p>
            <a:endParaRPr lang="tr-TR" dirty="0"/>
          </a:p>
        </p:txBody>
      </p:sp>
    </p:spTree>
    <p:extLst>
      <p:ext uri="{BB962C8B-B14F-4D97-AF65-F5344CB8AC3E}">
        <p14:creationId xmlns:p14="http://schemas.microsoft.com/office/powerpoint/2010/main" val="39572694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919726-F30A-A994-2A5C-EEB35BA6DD01}"/>
              </a:ext>
            </a:extLst>
          </p:cNvPr>
          <p:cNvSpPr>
            <a:spLocks noGrp="1"/>
          </p:cNvSpPr>
          <p:nvPr>
            <p:ph type="title"/>
          </p:nvPr>
        </p:nvSpPr>
        <p:spPr/>
        <p:txBody>
          <a:bodyPr/>
          <a:lstStyle/>
          <a:p>
            <a:r>
              <a:rPr lang="tr-TR" dirty="0">
                <a:solidFill>
                  <a:srgbClr val="002060"/>
                </a:solidFill>
              </a:rPr>
              <a:t>İŞÇİNİN SAĞLIK GÜVENLİK HAKKI </a:t>
            </a:r>
          </a:p>
        </p:txBody>
      </p:sp>
      <p:sp>
        <p:nvSpPr>
          <p:cNvPr id="3" name="İçerik Yer Tutucusu 2">
            <a:extLst>
              <a:ext uri="{FF2B5EF4-FFF2-40B4-BE49-F238E27FC236}">
                <a16:creationId xmlns:a16="http://schemas.microsoft.com/office/drawing/2014/main" id="{E4A5E8F2-8082-4F0F-3887-31678B74E757}"/>
              </a:ext>
            </a:extLst>
          </p:cNvPr>
          <p:cNvSpPr>
            <a:spLocks noGrp="1"/>
          </p:cNvSpPr>
          <p:nvPr>
            <p:ph idx="1"/>
          </p:nvPr>
        </p:nvSpPr>
        <p:spPr/>
        <p:txBody>
          <a:bodyPr>
            <a:normAutofit/>
          </a:bodyPr>
          <a:lstStyle/>
          <a:p>
            <a:r>
              <a:rPr lang="tr-TR" dirty="0"/>
              <a:t>İşçinin işyerinin tüm sağlık güvenlik risklerini bilme hakkı vardır. </a:t>
            </a:r>
          </a:p>
          <a:p>
            <a:r>
              <a:rPr lang="tr-TR" dirty="0"/>
              <a:t>İşçiler için Enstitü tarafından dijital bir meslek hastalıkları ve iş güvenliği bilgi bankası oluşturulacaktır. (Sağlıklı iş ortamı ve sağlıklı işçi Bilgi Servisi) İşçiler meslek hastalıkları ile ilgili dijital kanaldan bilgi almak üzere </a:t>
            </a:r>
            <a:r>
              <a:rPr lang="tr-TR" dirty="0" err="1"/>
              <a:t>Enstitü’ye</a:t>
            </a:r>
            <a:r>
              <a:rPr lang="tr-TR" dirty="0"/>
              <a:t> soru sorabileceklerdir.  </a:t>
            </a:r>
          </a:p>
          <a:p>
            <a:r>
              <a:rPr lang="tr-TR" dirty="0"/>
              <a:t>İşçilerin sağlık güvenlik konusundaki kararlara katılma hakkı vardır. Bu modelde işçi katlımı, temsilci seçimi gibi konular İSİGB tarafından izlenecektir.  </a:t>
            </a:r>
          </a:p>
          <a:p>
            <a:endParaRPr lang="tr-TR" dirty="0"/>
          </a:p>
        </p:txBody>
      </p:sp>
    </p:spTree>
    <p:extLst>
      <p:ext uri="{BB962C8B-B14F-4D97-AF65-F5344CB8AC3E}">
        <p14:creationId xmlns:p14="http://schemas.microsoft.com/office/powerpoint/2010/main" val="23191759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ADCC5C-FFA0-7A9D-09B4-37DDC583D097}"/>
              </a:ext>
            </a:extLst>
          </p:cNvPr>
          <p:cNvSpPr>
            <a:spLocks noGrp="1"/>
          </p:cNvSpPr>
          <p:nvPr>
            <p:ph type="title"/>
          </p:nvPr>
        </p:nvSpPr>
        <p:spPr/>
        <p:txBody>
          <a:bodyPr/>
          <a:lstStyle/>
          <a:p>
            <a:r>
              <a:rPr lang="tr-TR" dirty="0">
                <a:solidFill>
                  <a:srgbClr val="002060"/>
                </a:solidFill>
              </a:rPr>
              <a:t>İSİG Acil Hattı </a:t>
            </a:r>
          </a:p>
        </p:txBody>
      </p:sp>
      <p:sp>
        <p:nvSpPr>
          <p:cNvPr id="3" name="İçerik Yer Tutucusu 2">
            <a:extLst>
              <a:ext uri="{FF2B5EF4-FFF2-40B4-BE49-F238E27FC236}">
                <a16:creationId xmlns:a16="http://schemas.microsoft.com/office/drawing/2014/main" id="{3A0BD0F4-851D-C65D-C7D3-D64E64A03A17}"/>
              </a:ext>
            </a:extLst>
          </p:cNvPr>
          <p:cNvSpPr>
            <a:spLocks noGrp="1"/>
          </p:cNvSpPr>
          <p:nvPr>
            <p:ph idx="1"/>
          </p:nvPr>
        </p:nvSpPr>
        <p:spPr/>
        <p:txBody>
          <a:bodyPr>
            <a:normAutofit/>
          </a:bodyPr>
          <a:lstStyle/>
          <a:p>
            <a:r>
              <a:rPr lang="tr-TR" dirty="0"/>
              <a:t>Enstitü tarafından hazırlanacak, dijital olarak işçiler tarafından kullanılabilecek (cep telefonlarından da kullanılabilir) bir aplikasyon üzerinden, her işçi hizmet aldığı </a:t>
            </a:r>
            <a:r>
              <a:rPr lang="tr-TR" dirty="0" err="1"/>
              <a:t>İSİGB’nin</a:t>
            </a:r>
            <a:r>
              <a:rPr lang="tr-TR" dirty="0"/>
              <a:t> bağlı olduğu </a:t>
            </a:r>
            <a:r>
              <a:rPr lang="tr-TR" dirty="0" err="1"/>
              <a:t>İSİGEM’e</a:t>
            </a:r>
            <a:r>
              <a:rPr lang="tr-TR" dirty="0"/>
              <a:t> dolaysız olarak ulaşabilecektir. </a:t>
            </a:r>
          </a:p>
          <a:p>
            <a:r>
              <a:rPr lang="tr-TR" dirty="0"/>
              <a:t>İşçiler bu kanalla işyerinde sağlığı ve güvenliği tehdit eden bir tehlikeyi, çevrede oluşan bir kirliliği, çalışma yasalarına karşı işyerinde oluşan herhangi bir ihlali </a:t>
            </a:r>
            <a:r>
              <a:rPr lang="tr-TR" dirty="0" err="1"/>
              <a:t>İSİGEM’e</a:t>
            </a:r>
            <a:r>
              <a:rPr lang="tr-TR" dirty="0"/>
              <a:t> derhal bildirebileceklerdir. </a:t>
            </a:r>
            <a:r>
              <a:rPr lang="tr-TR" dirty="0" err="1"/>
              <a:t>İSİGEM’ler</a:t>
            </a:r>
            <a:r>
              <a:rPr lang="tr-TR" dirty="0"/>
              <a:t> işçilerden gelen bu bildirimler üzerine ivedilikle aksiyonlar alacaktır. Gerekli durumlarda İSİGEM tarafından ilgili Bakanlıklar, Bölge Merkezleri bilgilendirilecektir. </a:t>
            </a:r>
          </a:p>
        </p:txBody>
      </p:sp>
    </p:spTree>
    <p:extLst>
      <p:ext uri="{BB962C8B-B14F-4D97-AF65-F5344CB8AC3E}">
        <p14:creationId xmlns:p14="http://schemas.microsoft.com/office/powerpoint/2010/main" val="10419719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5DCDBD-69A7-1E05-F32D-E233E890CF2A}"/>
              </a:ext>
            </a:extLst>
          </p:cNvPr>
          <p:cNvSpPr>
            <a:spLocks noGrp="1"/>
          </p:cNvSpPr>
          <p:nvPr>
            <p:ph type="title"/>
          </p:nvPr>
        </p:nvSpPr>
        <p:spPr/>
        <p:txBody>
          <a:bodyPr/>
          <a:lstStyle/>
          <a:p>
            <a:r>
              <a:rPr lang="tr-TR" dirty="0">
                <a:solidFill>
                  <a:srgbClr val="002060"/>
                </a:solidFill>
              </a:rPr>
              <a:t>Denetim</a:t>
            </a:r>
          </a:p>
        </p:txBody>
      </p:sp>
      <p:sp>
        <p:nvSpPr>
          <p:cNvPr id="3" name="İçerik Yer Tutucusu 2">
            <a:extLst>
              <a:ext uri="{FF2B5EF4-FFF2-40B4-BE49-F238E27FC236}">
                <a16:creationId xmlns:a16="http://schemas.microsoft.com/office/drawing/2014/main" id="{48649C6F-AAB0-0CDC-CA10-36F0D5116584}"/>
              </a:ext>
            </a:extLst>
          </p:cNvPr>
          <p:cNvSpPr>
            <a:spLocks noGrp="1"/>
          </p:cNvSpPr>
          <p:nvPr>
            <p:ph idx="1"/>
          </p:nvPr>
        </p:nvSpPr>
        <p:spPr/>
        <p:txBody>
          <a:bodyPr>
            <a:normAutofit fontScale="77500" lnSpcReduction="20000"/>
          </a:bodyPr>
          <a:lstStyle/>
          <a:p>
            <a:r>
              <a:rPr lang="tr-TR" dirty="0"/>
              <a:t>Model uyarınca, patrondan azade hale gelen İSİG çalışanları İSİG hizmetinin birçok aşamasında sermaye dışı, kamuya ait kuvvetin emekten yana bir çizgide denetimler yapmasını sağlayacaktır.  </a:t>
            </a:r>
          </a:p>
          <a:p>
            <a:r>
              <a:rPr lang="tr-TR" dirty="0"/>
              <a:t>Kamusal İşçi Sağlığı Güvenliği modelinde denetimler; </a:t>
            </a:r>
          </a:p>
          <a:p>
            <a:pPr lvl="1"/>
            <a:r>
              <a:rPr lang="tr-TR" u="sng" dirty="0"/>
              <a:t>İşçi sağlığı teknikerleri </a:t>
            </a:r>
            <a:r>
              <a:rPr lang="tr-TR" dirty="0"/>
              <a:t>çalıştıkları </a:t>
            </a:r>
            <a:r>
              <a:rPr lang="tr-TR" dirty="0" err="1"/>
              <a:t>İSİGB’ler</a:t>
            </a:r>
            <a:r>
              <a:rPr lang="tr-TR" dirty="0"/>
              <a:t> vasıtası ile işyerlerinde haftalık kontroller yapacaklar ve kontrol formlarını üst kuruluşlara haftalık ileteceklerdir. </a:t>
            </a:r>
          </a:p>
          <a:p>
            <a:pPr lvl="1"/>
            <a:r>
              <a:rPr lang="tr-TR" dirty="0" err="1"/>
              <a:t>İSİGB’ler</a:t>
            </a:r>
            <a:r>
              <a:rPr lang="tr-TR" dirty="0"/>
              <a:t> yılda iki kez hazırladıkları raporları üst kuruluşlarla paylaşacaklardır. </a:t>
            </a:r>
          </a:p>
          <a:p>
            <a:pPr lvl="1"/>
            <a:r>
              <a:rPr lang="tr-TR" dirty="0" err="1"/>
              <a:t>İSİGEM’ler</a:t>
            </a:r>
            <a:r>
              <a:rPr lang="tr-TR" dirty="0"/>
              <a:t> </a:t>
            </a:r>
            <a:r>
              <a:rPr lang="tr-TR" dirty="0" err="1"/>
              <a:t>İSİGB’lerden</a:t>
            </a:r>
            <a:r>
              <a:rPr lang="tr-TR" dirty="0"/>
              <a:t> gelen raporları birleştirerek Bölge Merkez’lerine yönlendirecektir. </a:t>
            </a:r>
          </a:p>
          <a:p>
            <a:pPr lvl="1"/>
            <a:r>
              <a:rPr lang="tr-TR" dirty="0"/>
              <a:t>Bölge Merkezleri ana denetleme kuruluşlarıdır. </a:t>
            </a:r>
            <a:r>
              <a:rPr lang="tr-TR" dirty="0">
                <a:highlight>
                  <a:srgbClr val="FFFF00"/>
                </a:highlight>
              </a:rPr>
              <a:t>Bünyesindeki denetleme birimi </a:t>
            </a:r>
            <a:r>
              <a:rPr lang="tr-TR" dirty="0"/>
              <a:t>vasıtası ile </a:t>
            </a:r>
            <a:r>
              <a:rPr lang="tr-TR" dirty="0" err="1"/>
              <a:t>İSİGB’leri</a:t>
            </a:r>
            <a:r>
              <a:rPr lang="tr-TR" dirty="0"/>
              <a:t> ve işyerlerini düzenli olarak denetleyecek, denetleme sonuçlarına göre işlem yapabilecektir.  </a:t>
            </a:r>
          </a:p>
          <a:p>
            <a:pPr lvl="1"/>
            <a:r>
              <a:rPr lang="tr-TR" dirty="0"/>
              <a:t>İSİG Enstitüsü denetleme ve takip mekanizmalarını sürdürecek form, kontrol çizelgesi, vb. formları hazırlayacaktır. Enstitü Bölge Merkezlerinden gelen denetleme sonuçlarını değerlendirerek gerekli politikaları oluşturacak, adımları atacaktır.  </a:t>
            </a:r>
          </a:p>
          <a:p>
            <a:pPr lvl="1"/>
            <a:r>
              <a:rPr lang="tr-TR" dirty="0"/>
              <a:t>Ev eksenli, yevmiyeli, kendi hesabına çalışanlar hizmet aldığı </a:t>
            </a:r>
            <a:r>
              <a:rPr lang="tr-TR" dirty="0" err="1"/>
              <a:t>İSİGB’nin</a:t>
            </a:r>
            <a:r>
              <a:rPr lang="tr-TR" dirty="0"/>
              <a:t> işçi sağlığı teknikeri tarafından aranarak, bir form üzerinden; halen çalışıp çalışmadığı, sağlık durumu, çalışma ortamı ve şartlarındaki değişimler ve diğer bilgiler alınır. </a:t>
            </a:r>
          </a:p>
          <a:p>
            <a:endParaRPr lang="tr-TR" dirty="0"/>
          </a:p>
        </p:txBody>
      </p:sp>
    </p:spTree>
    <p:extLst>
      <p:ext uri="{BB962C8B-B14F-4D97-AF65-F5344CB8AC3E}">
        <p14:creationId xmlns:p14="http://schemas.microsoft.com/office/powerpoint/2010/main" val="3723465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C555E8-F27C-ED79-2DCF-686839CF70BB}"/>
              </a:ext>
            </a:extLst>
          </p:cNvPr>
          <p:cNvSpPr>
            <a:spLocks noGrp="1"/>
          </p:cNvSpPr>
          <p:nvPr>
            <p:ph type="title"/>
          </p:nvPr>
        </p:nvSpPr>
        <p:spPr/>
        <p:txBody>
          <a:bodyPr/>
          <a:lstStyle/>
          <a:p>
            <a:r>
              <a:rPr lang="tr-TR" dirty="0"/>
              <a:t>AMAÇ </a:t>
            </a:r>
          </a:p>
        </p:txBody>
      </p:sp>
      <p:sp>
        <p:nvSpPr>
          <p:cNvPr id="3" name="İçerik Yer Tutucusu 2">
            <a:extLst>
              <a:ext uri="{FF2B5EF4-FFF2-40B4-BE49-F238E27FC236}">
                <a16:creationId xmlns:a16="http://schemas.microsoft.com/office/drawing/2014/main" id="{27994F32-80CB-A6C7-D710-9B61E5CBE1D8}"/>
              </a:ext>
            </a:extLst>
          </p:cNvPr>
          <p:cNvSpPr>
            <a:spLocks noGrp="1"/>
          </p:cNvSpPr>
          <p:nvPr>
            <p:ph idx="1"/>
          </p:nvPr>
        </p:nvSpPr>
        <p:spPr/>
        <p:txBody>
          <a:bodyPr>
            <a:normAutofit lnSpcReduction="10000"/>
          </a:bodyPr>
          <a:lstStyle/>
          <a:p>
            <a:r>
              <a:rPr lang="tr-TR" dirty="0"/>
              <a:t>İşyerlerinde işçilerin sağlığını ve güvenliğini korumak, </a:t>
            </a:r>
          </a:p>
          <a:p>
            <a:r>
              <a:rPr lang="tr-TR" dirty="0"/>
              <a:t>işçi sağlığı ve iş güvenliği hizmetlerini tüm çalışanlara çağdaş yaklaşımlara uygun ve etkin biçimde ulaştırmak, </a:t>
            </a:r>
            <a:r>
              <a:rPr lang="tr-TR" dirty="0">
                <a:highlight>
                  <a:srgbClr val="FFFF00"/>
                </a:highlight>
              </a:rPr>
              <a:t>i</a:t>
            </a:r>
          </a:p>
          <a:p>
            <a:r>
              <a:rPr lang="tr-TR" dirty="0" err="1">
                <a:highlight>
                  <a:srgbClr val="FFFF00"/>
                </a:highlight>
              </a:rPr>
              <a:t>şçi</a:t>
            </a:r>
            <a:r>
              <a:rPr lang="tr-TR" dirty="0">
                <a:highlight>
                  <a:srgbClr val="FFFF00"/>
                </a:highlight>
              </a:rPr>
              <a:t> sağlığı ve iş güvenliği alanında çalışanların azami katkıyı sağlayabilecekleri hizmet organizasyonunu kurmak</a:t>
            </a:r>
            <a:r>
              <a:rPr lang="tr-TR" dirty="0"/>
              <a:t>, …</a:t>
            </a:r>
          </a:p>
          <a:p>
            <a:r>
              <a:rPr lang="tr-TR" dirty="0"/>
              <a:t>çevre sağlığını korumaktır. </a:t>
            </a:r>
          </a:p>
          <a:p>
            <a:r>
              <a:rPr lang="tr-TR" dirty="0"/>
              <a:t>İSİG çalışanlarının özlük haklarını ve </a:t>
            </a:r>
            <a:r>
              <a:rPr lang="tr-TR" dirty="0">
                <a:highlight>
                  <a:srgbClr val="FFFF00"/>
                </a:highlight>
              </a:rPr>
              <a:t>mesleki bağımsızlığını gözeten, İSİG hizmetlerini sermayenin boyunduruğundan kurtaran, üretim üzerinde işçilerin denetimini artıracak</a:t>
            </a:r>
            <a:r>
              <a:rPr lang="tr-TR" dirty="0"/>
              <a:t> kamusal bir “İSİG Hizmet Sunum Modelini” geliştirmektir. </a:t>
            </a:r>
          </a:p>
          <a:p>
            <a:endParaRPr lang="tr-TR" dirty="0"/>
          </a:p>
        </p:txBody>
      </p:sp>
    </p:spTree>
    <p:extLst>
      <p:ext uri="{BB962C8B-B14F-4D97-AF65-F5344CB8AC3E}">
        <p14:creationId xmlns:p14="http://schemas.microsoft.com/office/powerpoint/2010/main" val="854448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3DD7B6-FCFF-651D-99E2-4EE4EBEF3E54}"/>
              </a:ext>
            </a:extLst>
          </p:cNvPr>
          <p:cNvSpPr>
            <a:spLocks noGrp="1"/>
          </p:cNvSpPr>
          <p:nvPr>
            <p:ph type="title"/>
          </p:nvPr>
        </p:nvSpPr>
        <p:spPr/>
        <p:txBody>
          <a:bodyPr/>
          <a:lstStyle/>
          <a:p>
            <a:r>
              <a:rPr lang="tr-TR" dirty="0"/>
              <a:t>İLKELER </a:t>
            </a:r>
          </a:p>
        </p:txBody>
      </p:sp>
      <p:sp>
        <p:nvSpPr>
          <p:cNvPr id="3" name="İçerik Yer Tutucusu 2">
            <a:extLst>
              <a:ext uri="{FF2B5EF4-FFF2-40B4-BE49-F238E27FC236}">
                <a16:creationId xmlns:a16="http://schemas.microsoft.com/office/drawing/2014/main" id="{AC1D9813-4813-08D5-B9A4-CCF5596F2244}"/>
              </a:ext>
            </a:extLst>
          </p:cNvPr>
          <p:cNvSpPr>
            <a:spLocks noGrp="1"/>
          </p:cNvSpPr>
          <p:nvPr>
            <p:ph idx="1"/>
          </p:nvPr>
        </p:nvSpPr>
        <p:spPr/>
        <p:txBody>
          <a:bodyPr>
            <a:normAutofit/>
          </a:bodyPr>
          <a:lstStyle/>
          <a:p>
            <a:r>
              <a:rPr lang="tr-TR" dirty="0"/>
              <a:t>İşçi sağlığı, emek mücadelesinde bir bütünün parçası…işçi sağlığı için mücadele, meslek odaları, ilgili STK’lar, işçilerle ve onların sendikaları ile birlikte verilmelidir. </a:t>
            </a:r>
          </a:p>
          <a:p>
            <a:r>
              <a:rPr lang="tr-TR" dirty="0"/>
              <a:t>işçilerin sağlığını korumaya ve geliştirmeye yönelik çalışmalar kamunun sorumluluğunda, kâr amacı taşımayacak bir çerçevede olmalıdır. </a:t>
            </a:r>
            <a:r>
              <a:rPr lang="tr-TR" u="sng" dirty="0"/>
              <a:t>Tüm çalışanların sağlıklarının korunması ve geliştirilmesi hizmetlerine erişim ve nitelikli bir şekilde yararlanma </a:t>
            </a:r>
            <a:r>
              <a:rPr lang="tr-TR" u="sng" dirty="0">
                <a:highlight>
                  <a:srgbClr val="FFFF00"/>
                </a:highlight>
              </a:rPr>
              <a:t>hakkı</a:t>
            </a:r>
            <a:r>
              <a:rPr lang="tr-TR" u="sng" dirty="0"/>
              <a:t> (</a:t>
            </a:r>
            <a:r>
              <a:rPr lang="tr-TR" dirty="0"/>
              <a:t>“emeğin sağlıklı olma hakkı” ) </a:t>
            </a:r>
            <a:r>
              <a:rPr lang="tr-TR" u="sng" dirty="0"/>
              <a:t>vardır. </a:t>
            </a:r>
          </a:p>
          <a:p>
            <a:r>
              <a:rPr lang="tr-TR" dirty="0"/>
              <a:t>Sendikalar, TTB ve TMMOB işçi sağlığı alanının doğal aktörleridir. </a:t>
            </a:r>
          </a:p>
        </p:txBody>
      </p:sp>
    </p:spTree>
    <p:extLst>
      <p:ext uri="{BB962C8B-B14F-4D97-AF65-F5344CB8AC3E}">
        <p14:creationId xmlns:p14="http://schemas.microsoft.com/office/powerpoint/2010/main" val="1023577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2A4912-901E-25B3-0174-5C8603D1106B}"/>
              </a:ext>
            </a:extLst>
          </p:cNvPr>
          <p:cNvSpPr>
            <a:spLocks noGrp="1"/>
          </p:cNvSpPr>
          <p:nvPr>
            <p:ph type="title"/>
          </p:nvPr>
        </p:nvSpPr>
        <p:spPr/>
        <p:txBody>
          <a:bodyPr/>
          <a:lstStyle/>
          <a:p>
            <a:r>
              <a:rPr lang="tr-TR" dirty="0"/>
              <a:t>İLKELER</a:t>
            </a:r>
          </a:p>
        </p:txBody>
      </p:sp>
      <p:sp>
        <p:nvSpPr>
          <p:cNvPr id="3" name="İçerik Yer Tutucusu 2">
            <a:extLst>
              <a:ext uri="{FF2B5EF4-FFF2-40B4-BE49-F238E27FC236}">
                <a16:creationId xmlns:a16="http://schemas.microsoft.com/office/drawing/2014/main" id="{629E2BA7-A336-E1A6-EB97-FD6660989C72}"/>
              </a:ext>
            </a:extLst>
          </p:cNvPr>
          <p:cNvSpPr>
            <a:spLocks noGrp="1"/>
          </p:cNvSpPr>
          <p:nvPr>
            <p:ph idx="1"/>
          </p:nvPr>
        </p:nvSpPr>
        <p:spPr/>
        <p:txBody>
          <a:bodyPr>
            <a:normAutofit/>
          </a:bodyPr>
          <a:lstStyle/>
          <a:p>
            <a:r>
              <a:rPr lang="tr-TR" dirty="0"/>
              <a:t>İSİG ulusal ölçekte planlanması, hizmetin yürütülmesi ve denetlenmesinde; sendikaların, meslek odalarının, üniversitelerin ve işyerinde işçilerin söz hakkının olması gerekir. </a:t>
            </a:r>
          </a:p>
          <a:p>
            <a:r>
              <a:rPr lang="tr-TR" dirty="0"/>
              <a:t>İSİG alanında çalışanların mesleki bağımsızlığa sahip, güvenceli çalışma koşullarına ulaşması gerekir. İSİG çalışanları ücretlerini işverenden almamalı…</a:t>
            </a:r>
          </a:p>
          <a:p>
            <a:r>
              <a:rPr lang="tr-TR" dirty="0"/>
              <a:t>Bütüncül yaklaşım. Çevre-kirliliği. </a:t>
            </a:r>
          </a:p>
          <a:p>
            <a:r>
              <a:rPr lang="tr-TR" dirty="0"/>
              <a:t>İSİG hizmetleri, -üretim alanlarının dağılımına göre düzenlenmiş- coğrafik temelli hizmet birimleri üzerinden, bütünleşik, ekip çalışması anlayışıyla verilmelidir. </a:t>
            </a:r>
          </a:p>
        </p:txBody>
      </p:sp>
    </p:spTree>
    <p:extLst>
      <p:ext uri="{BB962C8B-B14F-4D97-AF65-F5344CB8AC3E}">
        <p14:creationId xmlns:p14="http://schemas.microsoft.com/office/powerpoint/2010/main" val="1764429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FE4D73-D45E-F9C9-68D6-03F648D75B3A}"/>
              </a:ext>
            </a:extLst>
          </p:cNvPr>
          <p:cNvSpPr>
            <a:spLocks noGrp="1"/>
          </p:cNvSpPr>
          <p:nvPr>
            <p:ph type="title"/>
          </p:nvPr>
        </p:nvSpPr>
        <p:spPr/>
        <p:txBody>
          <a:bodyPr/>
          <a:lstStyle/>
          <a:p>
            <a:r>
              <a:rPr lang="tr-TR" dirty="0"/>
              <a:t>İLKELER</a:t>
            </a:r>
          </a:p>
        </p:txBody>
      </p:sp>
      <p:sp>
        <p:nvSpPr>
          <p:cNvPr id="3" name="İçerik Yer Tutucusu 2">
            <a:extLst>
              <a:ext uri="{FF2B5EF4-FFF2-40B4-BE49-F238E27FC236}">
                <a16:creationId xmlns:a16="http://schemas.microsoft.com/office/drawing/2014/main" id="{429B2837-4896-C2A5-A8AE-30A0925D9978}"/>
              </a:ext>
            </a:extLst>
          </p:cNvPr>
          <p:cNvSpPr>
            <a:spLocks noGrp="1"/>
          </p:cNvSpPr>
          <p:nvPr>
            <p:ph idx="1"/>
          </p:nvPr>
        </p:nvSpPr>
        <p:spPr/>
        <p:txBody>
          <a:bodyPr>
            <a:normAutofit fontScale="85000" lnSpcReduction="10000"/>
          </a:bodyPr>
          <a:lstStyle/>
          <a:p>
            <a:r>
              <a:rPr lang="tr-TR" dirty="0"/>
              <a:t>İşverenlerin, Enstitü döner sermayesine yapacakları İSİG hizmet ödemeleri, işçi sayılarıyla ve risk durumlarıyla doğru orantılı olacak şekilde belirlenmelidir. </a:t>
            </a:r>
          </a:p>
          <a:p>
            <a:r>
              <a:rPr lang="tr-TR" dirty="0"/>
              <a:t>Çalışanlara verilecek koruyucu sağlık hizmetinin, </a:t>
            </a:r>
            <a:r>
              <a:rPr lang="tr-TR" dirty="0" err="1"/>
              <a:t>İSİGEM’lerde</a:t>
            </a:r>
            <a:r>
              <a:rPr lang="tr-TR" dirty="0"/>
              <a:t> bulunan birinci basamak sağlık kuruluşlarından başlamak üzere, basamaklandırılmış olması hem etkinlik hem maliyet açısından son derecede önemlidir. </a:t>
            </a:r>
          </a:p>
          <a:p>
            <a:r>
              <a:rPr lang="tr-TR" dirty="0" err="1"/>
              <a:t>İSİGEM’lerde</a:t>
            </a:r>
            <a:r>
              <a:rPr lang="tr-TR" dirty="0"/>
              <a:t> bulunan birinci basamak sağlık kuruluşları, mevcut sistemde aile hekimlerine ulaşamayan çalışanları koruyucu ve tedavi edici birinci basamak sağlık hizmetiyle buluşturmalıdır. </a:t>
            </a:r>
          </a:p>
          <a:p>
            <a:r>
              <a:rPr lang="tr-TR" dirty="0"/>
              <a:t>İşyerini ve makineleri koruyan risk analizleri kadar, işçilerin sağlığını koruyan, her işçi için kişiselleştirilmiş “sağlık risk analizleri” yapılmalıdır. </a:t>
            </a:r>
          </a:p>
          <a:p>
            <a:r>
              <a:rPr lang="tr-TR" dirty="0"/>
              <a:t>İşyeri hekimliğinin bir uzmanlık alanı haline getirilmesi gerekmektedir. </a:t>
            </a:r>
          </a:p>
        </p:txBody>
      </p:sp>
    </p:spTree>
    <p:extLst>
      <p:ext uri="{BB962C8B-B14F-4D97-AF65-F5344CB8AC3E}">
        <p14:creationId xmlns:p14="http://schemas.microsoft.com/office/powerpoint/2010/main" val="3934092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C6D120-A237-9289-5C00-E04B75989BF8}"/>
              </a:ext>
            </a:extLst>
          </p:cNvPr>
          <p:cNvSpPr>
            <a:spLocks noGrp="1"/>
          </p:cNvSpPr>
          <p:nvPr>
            <p:ph type="title"/>
          </p:nvPr>
        </p:nvSpPr>
        <p:spPr/>
        <p:txBody>
          <a:bodyPr/>
          <a:lstStyle/>
          <a:p>
            <a:r>
              <a:rPr lang="tr-TR" dirty="0"/>
              <a:t>TANIMLAR</a:t>
            </a:r>
          </a:p>
        </p:txBody>
      </p:sp>
      <p:sp>
        <p:nvSpPr>
          <p:cNvPr id="3" name="İçerik Yer Tutucusu 2">
            <a:extLst>
              <a:ext uri="{FF2B5EF4-FFF2-40B4-BE49-F238E27FC236}">
                <a16:creationId xmlns:a16="http://schemas.microsoft.com/office/drawing/2014/main" id="{8FB77AD6-658D-7246-60F4-CE8873E7C5C0}"/>
              </a:ext>
            </a:extLst>
          </p:cNvPr>
          <p:cNvSpPr>
            <a:spLocks noGrp="1"/>
          </p:cNvSpPr>
          <p:nvPr>
            <p:ph idx="1"/>
          </p:nvPr>
        </p:nvSpPr>
        <p:spPr/>
        <p:txBody>
          <a:bodyPr/>
          <a:lstStyle/>
          <a:p>
            <a:r>
              <a:rPr lang="tr-TR" dirty="0"/>
              <a:t>İşçi Sağlığını Koruma Basamakları </a:t>
            </a:r>
          </a:p>
          <a:p>
            <a:r>
              <a:rPr lang="tr-TR" dirty="0"/>
              <a:t>Çalışan Sayılarına göre ölçek tanımlaması</a:t>
            </a:r>
          </a:p>
          <a:p>
            <a:r>
              <a:rPr lang="tr-TR" dirty="0"/>
              <a:t>İşyeri </a:t>
            </a:r>
          </a:p>
          <a:p>
            <a:r>
              <a:rPr lang="tr-TR" dirty="0"/>
              <a:t>Zincir İşletme</a:t>
            </a:r>
          </a:p>
          <a:p>
            <a:r>
              <a:rPr lang="tr-TR" dirty="0"/>
              <a:t>Ev Eksenli, Yevmiyeli, Kendi Hesabına Çalışanlar </a:t>
            </a:r>
          </a:p>
          <a:p>
            <a:endParaRPr lang="tr-TR" dirty="0"/>
          </a:p>
        </p:txBody>
      </p:sp>
    </p:spTree>
    <p:extLst>
      <p:ext uri="{BB962C8B-B14F-4D97-AF65-F5344CB8AC3E}">
        <p14:creationId xmlns:p14="http://schemas.microsoft.com/office/powerpoint/2010/main" val="1650450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02082B-63CC-DF2C-9310-9035AF393539}"/>
              </a:ext>
            </a:extLst>
          </p:cNvPr>
          <p:cNvSpPr>
            <a:spLocks noGrp="1"/>
          </p:cNvSpPr>
          <p:nvPr>
            <p:ph type="title"/>
          </p:nvPr>
        </p:nvSpPr>
        <p:spPr/>
        <p:txBody>
          <a:bodyPr/>
          <a:lstStyle/>
          <a:p>
            <a:r>
              <a:rPr lang="tr-TR" dirty="0">
                <a:solidFill>
                  <a:srgbClr val="002060"/>
                </a:solidFill>
              </a:rPr>
              <a:t>İşyeri Sağlık Güvenlik Birimi (İSİGB) </a:t>
            </a:r>
          </a:p>
        </p:txBody>
      </p:sp>
      <p:sp>
        <p:nvSpPr>
          <p:cNvPr id="3" name="İçerik Yer Tutucusu 2">
            <a:extLst>
              <a:ext uri="{FF2B5EF4-FFF2-40B4-BE49-F238E27FC236}">
                <a16:creationId xmlns:a16="http://schemas.microsoft.com/office/drawing/2014/main" id="{03EA0EEF-B651-21A8-9BAC-0CA1A15CDDD2}"/>
              </a:ext>
            </a:extLst>
          </p:cNvPr>
          <p:cNvSpPr>
            <a:spLocks noGrp="1"/>
          </p:cNvSpPr>
          <p:nvPr>
            <p:ph idx="1"/>
          </p:nvPr>
        </p:nvSpPr>
        <p:spPr/>
        <p:txBody>
          <a:bodyPr>
            <a:normAutofit/>
          </a:bodyPr>
          <a:lstStyle/>
          <a:p>
            <a:r>
              <a:rPr lang="tr-TR" dirty="0" err="1"/>
              <a:t>İSİGEM’ler</a:t>
            </a:r>
            <a:r>
              <a:rPr lang="tr-TR" dirty="0"/>
              <a:t> tarafından her işyerine atanmış, İSİG hizmetinin en uçtaki yapısıdır. Her hekim, işyeri sağlık teknikeri ve iş güvenliği uzmanı sorumlu olduğu “tanımlı işyeri ve tanımlı nüfus” ilkesine uygun bir organizasyonla çalışır.</a:t>
            </a:r>
          </a:p>
          <a:p>
            <a:r>
              <a:rPr lang="tr-TR" dirty="0"/>
              <a:t>İSİGB işletmenin iş riskleri açısından uygun düşecek biçimde, bağlı bulunulan İSİGEM tarafından </a:t>
            </a:r>
            <a:r>
              <a:rPr lang="tr-TR" dirty="0" err="1"/>
              <a:t>İSİGB’ye</a:t>
            </a:r>
            <a:r>
              <a:rPr lang="tr-TR" dirty="0"/>
              <a:t> verilmiş İSİG programlarını uygular. (15 Madde)</a:t>
            </a:r>
          </a:p>
          <a:p>
            <a:pPr marL="0" indent="0">
              <a:buNone/>
            </a:pPr>
            <a:r>
              <a:rPr lang="tr-TR" dirty="0"/>
              <a:t>	</a:t>
            </a:r>
          </a:p>
        </p:txBody>
      </p:sp>
    </p:spTree>
    <p:extLst>
      <p:ext uri="{BB962C8B-B14F-4D97-AF65-F5344CB8AC3E}">
        <p14:creationId xmlns:p14="http://schemas.microsoft.com/office/powerpoint/2010/main" val="33683894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1997</TotalTime>
  <Words>2576</Words>
  <Application>Microsoft Office PowerPoint</Application>
  <PresentationFormat>Geniş ekran</PresentationFormat>
  <Paragraphs>183</Paragraphs>
  <Slides>37</Slides>
  <Notes>3</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37</vt:i4>
      </vt:variant>
    </vt:vector>
  </HeadingPairs>
  <TitlesOfParts>
    <vt:vector size="42" baseType="lpstr">
      <vt:lpstr>Aptos</vt:lpstr>
      <vt:lpstr>Aptos Display</vt:lpstr>
      <vt:lpstr>Arial</vt:lpstr>
      <vt:lpstr>Calibri</vt:lpstr>
      <vt:lpstr>Office Teması</vt:lpstr>
      <vt:lpstr>KAMUSAL İŞÇİ SAĞLIĞI VE GÜVENLİĞİ HİZMET SUNUM MODELİ </vt:lpstr>
      <vt:lpstr>GİRİŞ VE GEREKÇE </vt:lpstr>
      <vt:lpstr>İşyeri hekimleri ve iş güvenliği uzmanlarının işverene bağlı, bireysel sözleşme ile hizmet vermesi; onların işçilerin daha çok yanında/içinde, emek sermaye çatışmasının bir tarafı olarak düşünülmüş olmasından dolayı tercih  edilmiş olabilir. Ancak; </vt:lpstr>
      <vt:lpstr>AMAÇ </vt:lpstr>
      <vt:lpstr>İLKELER </vt:lpstr>
      <vt:lpstr>İLKELER</vt:lpstr>
      <vt:lpstr>İLKELER</vt:lpstr>
      <vt:lpstr>TANIMLAR</vt:lpstr>
      <vt:lpstr>İşyeri Sağlık Güvenlik Birimi (İSİGB) </vt:lpstr>
      <vt:lpstr>İşçi Sağlığı ve İş Güvenliği Merkezi (İSİGEM)  : </vt:lpstr>
      <vt:lpstr>İş Sağlığı ve İş Güvenliği Bölge Merkezi</vt:lpstr>
      <vt:lpstr>İşçi Sağlığı İş Güvenliği Enstitüsü (İSİG Enstitüsü):</vt:lpstr>
      <vt:lpstr>İşçi Sağlığı İş Güvenliği Ulusal Konseyi:</vt:lpstr>
      <vt:lpstr>İSİG Hizmet Modeli Teşkilat Şeması </vt:lpstr>
      <vt:lpstr>PowerPoint Sunusu</vt:lpstr>
      <vt:lpstr>İşyeri Sağlık Güvenlik Birimi (İSİGB) </vt:lpstr>
      <vt:lpstr>İSİG HİZMETLERİNDE GÖREV ALAN ÇALIŞANLAR </vt:lpstr>
      <vt:lpstr>İşyeri Sağlık Güvenlik Birimi (İSİGB) </vt:lpstr>
      <vt:lpstr>İş Sağlığı Teknikeri </vt:lpstr>
      <vt:lpstr>İşyeri Hekimi</vt:lpstr>
      <vt:lpstr>İSİGEM (İşçi Sağlığı İş Güvenliği Merkezi)  </vt:lpstr>
      <vt:lpstr>İSİGEM’lerde;   </vt:lpstr>
      <vt:lpstr>İSİGEM</vt:lpstr>
      <vt:lpstr>İSİGEM Bölümleri  </vt:lpstr>
      <vt:lpstr>İSİGEM Kurulu </vt:lpstr>
      <vt:lpstr>İSİG Puanı </vt:lpstr>
      <vt:lpstr>İş Sağlığı ve İş Güvenliği Bölge Merkezi </vt:lpstr>
      <vt:lpstr>İş Sağlığı ve İş Güvenliği Bölge Merkezi </vt:lpstr>
      <vt:lpstr>İSİG BÖLGE MERKEZİ</vt:lpstr>
      <vt:lpstr>İşçi Sağlığı İş Güvenliği Enstitüsü (İSİG Enstitüsü) </vt:lpstr>
      <vt:lpstr>İşçi Sağlığı İş Güvenliği Ulusal Konseyi </vt:lpstr>
      <vt:lpstr>Konsey Üyeleri </vt:lpstr>
      <vt:lpstr>ÖZLÜK HAKLARI VE FİNANSMAN </vt:lpstr>
      <vt:lpstr>Cezalar</vt:lpstr>
      <vt:lpstr>İŞÇİNİN SAĞLIK GÜVENLİK HAKKI </vt:lpstr>
      <vt:lpstr>İSİG Acil Hattı </vt:lpstr>
      <vt:lpstr>Denetim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asa ata</dc:creator>
  <cp:lastModifiedBy>VEDAT BULUT</cp:lastModifiedBy>
  <cp:revision>2</cp:revision>
  <dcterms:created xsi:type="dcterms:W3CDTF">2025-01-11T18:38:47Z</dcterms:created>
  <dcterms:modified xsi:type="dcterms:W3CDTF">2025-01-19T09:21:40Z</dcterms:modified>
</cp:coreProperties>
</file>