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58" r:id="rId4"/>
    <p:sldId id="287" r:id="rId5"/>
    <p:sldId id="260" r:id="rId6"/>
    <p:sldId id="283" r:id="rId7"/>
    <p:sldId id="281" r:id="rId8"/>
    <p:sldId id="284" r:id="rId9"/>
    <p:sldId id="282" r:id="rId10"/>
    <p:sldId id="271" r:id="rId11"/>
    <p:sldId id="290" r:id="rId12"/>
    <p:sldId id="261" r:id="rId13"/>
    <p:sldId id="279" r:id="rId14"/>
    <p:sldId id="273" r:id="rId15"/>
    <p:sldId id="274" r:id="rId16"/>
    <p:sldId id="275" r:id="rId17"/>
    <p:sldId id="276" r:id="rId18"/>
    <p:sldId id="277" r:id="rId19"/>
    <p:sldId id="278" r:id="rId20"/>
    <p:sldId id="286" r:id="rId21"/>
    <p:sldId id="262" r:id="rId22"/>
    <p:sldId id="267" r:id="rId23"/>
    <p:sldId id="268" r:id="rId24"/>
    <p:sldId id="263" r:id="rId25"/>
    <p:sldId id="264" r:id="rId26"/>
    <p:sldId id="266" r:id="rId27"/>
    <p:sldId id="265" r:id="rId28"/>
    <p:sldId id="288" r:id="rId29"/>
    <p:sldId id="259" r:id="rId30"/>
    <p:sldId id="293" r:id="rId31"/>
    <p:sldId id="291" r:id="rId32"/>
    <p:sldId id="292" r:id="rId33"/>
    <p:sldId id="294" r:id="rId34"/>
    <p:sldId id="289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8ECF9-E80A-4F2E-B89C-914B11E4B5C0}" v="599" dt="2023-11-03T08:09:59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8"/>
    <p:restoredTop sz="94268"/>
  </p:normalViewPr>
  <p:slideViewPr>
    <p:cSldViewPr snapToGrid="0" snapToObjects="1">
      <p:cViewPr varScale="1">
        <p:scale>
          <a:sx n="109" d="100"/>
          <a:sy n="109" d="100"/>
        </p:scale>
        <p:origin x="-5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8D8D1B-F203-A54E-A456-76A7823FF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6C3FB3-79F8-E547-ACEF-1E8DFB6FF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5AAF8D-C1F3-3A44-8A2C-AEABAB35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0A9237-0737-F84A-9ADC-7A2B728A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7EEEC6-7A42-9740-A058-80B7B910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038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F31E81-7683-CF4D-86ED-55134A84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FCF5-A657-9347-897D-00B6AB3FE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16656-79F9-3441-89B6-0DE29B14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37E09D-DB67-1849-A66A-99C9FC7A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C0A6E9-8771-F641-B5E2-B8807813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4961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75D5E0E-383C-FC44-AEEE-A3AFE7570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CB5E71-89A7-F84D-A746-95299C360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D740C5-3408-E644-949C-7E4B3F6E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E307D7-2D02-CD4B-864C-E1059C44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6A2A0-B77F-CB4B-A85F-48C8BF0C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9561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791567-B77A-874E-90EB-574B1903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53D184-6A77-2F4D-8E5A-E7DDA3B43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3533E-AD31-2041-9A3F-F9AF6BCB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22A73-E5EB-1640-A238-79936A3A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218DBE-9B85-3D4C-A576-30755431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4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4CB6B-C401-784F-8D46-845BE454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4AA29-0963-6540-B369-729D4EC1B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21649-9740-1344-AC2D-1DDCA6DCD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4968BA-7788-8343-AE88-8494B837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DEEF57-6521-B04D-9845-C1093EB2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450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FEEB69-3115-434E-BCD7-2AF9DB08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312334-A0D8-B144-8260-8055DBF57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D388C0-4311-5242-89C4-23707013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3A62B3-224A-8B4A-BFE1-7DED22BF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82719E-E3D4-B14D-A7C2-9F303BF2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085412-C287-444B-976D-D33E288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9859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F56505-6B2B-BE48-9A60-FA7D4820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571AD5-EE83-A44B-8125-401312030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A1EA99-16D0-CA49-B998-8D5904CA8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0EB15C-6CCB-0742-8EF0-1C4096F4B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0D56F8-825D-F449-92A1-EC450C1CA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9B31B27-7144-0742-B7A8-67372EA4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5A1EA9-5406-E64F-8865-ACF4C597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83A4532-A3B2-9F42-A50C-12E4D2A5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7752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C400C-74E3-7149-8239-C9BFB682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EB87DCC-5838-BC47-9832-5B42CEB2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2C82D0-2D2C-DF44-8EFA-5489E89B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540CB2-7D60-204C-82C1-F2B96722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4879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547760F-BBD9-EE48-8862-EF01A051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D01A79-3A7C-0741-9412-5DD4EDF2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FC8A4A-635B-5747-9811-61BF6262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0877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90C2F-02D4-4D4A-837B-0A9A1DD43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A92A94-EE11-AA43-B53B-67F6A926B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2F1ED9-94E6-514B-B704-80F700485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1D5C95-28A4-9549-8062-8620149B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38111-9F4F-4348-88B4-834662DC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92E377-BDF5-834F-B6BC-C4EB9449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3124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883C3-93B9-A54F-B4E4-5F252D72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E266A-716B-2345-BE1A-13F1DC9C3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D5D256-7D07-FB4F-BCDE-E0F428A2A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7DD1AC-ED84-184C-8C6B-62C8AA7CE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E8BC7E-639D-1244-9ADE-A438AD4C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F4A0D3-3611-8A4C-89EF-5F2549A2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1414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977627C-082D-C040-9BB8-2738310D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E1C4E3-3573-9F42-8689-D8E6F5BC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499C11-DBB5-174E-8D10-1F6796B66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7D119-C7BD-F945-87A7-91C177F8B607}" type="datetimeFigureOut">
              <a:rPr lang="tr-TR" smtClean="0"/>
              <a:pPr/>
              <a:t>03.11.2023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CCE9C5-AC07-9E45-BE5B-4E4971F79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22C4F8-56DE-F849-B296-AD8B33AEC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CC741-7C66-6948-97C5-2078CC0213C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48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FF85AC-0220-F544-831D-6E2B5FA78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05" y="1063688"/>
            <a:ext cx="8696130" cy="489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9732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771B83-B8EC-4A42-8B31-11FFFBF95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723"/>
            <a:ext cx="7895253" cy="2580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/>
              <a:t>Herhangi bir acil durum sırasında s</a:t>
            </a:r>
            <a:r>
              <a:rPr lang="tr-TR" b="1" dirty="0">
                <a:solidFill>
                  <a:srgbClr val="C00000"/>
                </a:solidFill>
              </a:rPr>
              <a:t>ağlık sisteminin kapasitesi, </a:t>
            </a:r>
            <a:r>
              <a:rPr lang="tr-TR" b="1" err="1">
                <a:solidFill>
                  <a:srgbClr val="C00000"/>
                </a:solidFill>
              </a:rPr>
              <a:t>büyük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err="1">
                <a:solidFill>
                  <a:srgbClr val="C00000"/>
                </a:solidFill>
              </a:rPr>
              <a:t>ölçüde</a:t>
            </a:r>
            <a:r>
              <a:rPr lang="tr-TR" b="1" dirty="0">
                <a:solidFill>
                  <a:srgbClr val="C00000"/>
                </a:solidFill>
              </a:rPr>
              <a:t> ilk </a:t>
            </a:r>
            <a:r>
              <a:rPr lang="tr-TR" b="1" err="1">
                <a:solidFill>
                  <a:srgbClr val="C00000"/>
                </a:solidFill>
              </a:rPr>
              <a:t>müdahale</a:t>
            </a:r>
            <a:r>
              <a:rPr lang="tr-TR" b="1" dirty="0">
                <a:solidFill>
                  <a:srgbClr val="C00000"/>
                </a:solidFill>
              </a:rPr>
              <a:t> ekiplerinin, toplum temelli sağlık </a:t>
            </a:r>
            <a:r>
              <a:rPr lang="tr-TR" b="1" err="1">
                <a:solidFill>
                  <a:srgbClr val="C00000"/>
                </a:solidFill>
              </a:rPr>
              <a:t>çalışanlarının</a:t>
            </a:r>
            <a:r>
              <a:rPr lang="tr-TR" b="1" dirty="0">
                <a:solidFill>
                  <a:srgbClr val="C00000"/>
                </a:solidFill>
              </a:rPr>
              <a:t> ve </a:t>
            </a:r>
            <a:r>
              <a:rPr lang="tr-TR" b="1" err="1">
                <a:solidFill>
                  <a:srgbClr val="C00000"/>
                </a:solidFill>
              </a:rPr>
              <a:t>işlevsel</a:t>
            </a:r>
            <a:r>
              <a:rPr lang="tr-TR" b="1" dirty="0">
                <a:solidFill>
                  <a:srgbClr val="C00000"/>
                </a:solidFill>
              </a:rPr>
              <a:t> sağlık tesislerinin kapasitesine bağlıdır </a:t>
            </a:r>
            <a:r>
              <a:rPr lang="tr-TR" dirty="0"/>
              <a:t>(PHC, 2010).</a:t>
            </a:r>
            <a:endParaRPr lang="tr-TR" dirty="0">
              <a:effectLst/>
            </a:endParaRPr>
          </a:p>
          <a:p>
            <a:endParaRPr lang="tr-TR" b="1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9FD13C-2C8C-7446-9BD6-BF21FB30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593" y="1621582"/>
            <a:ext cx="2400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179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771B83-B8EC-4A42-8B31-11FFFBF95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094"/>
            <a:ext cx="7895253" cy="535586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tr-TR" dirty="0" err="1"/>
              <a:t>Dünya</a:t>
            </a:r>
            <a:r>
              <a:rPr lang="tr-TR" dirty="0"/>
              <a:t> Afetler ve Acil Tıp </a:t>
            </a:r>
            <a:r>
              <a:rPr lang="tr-TR" dirty="0" err="1"/>
              <a:t>Birliği</a:t>
            </a:r>
            <a:r>
              <a:rPr lang="tr-TR" dirty="0"/>
              <a:t> </a:t>
            </a:r>
            <a:r>
              <a:rPr lang="tr-TR" dirty="0" err="1"/>
              <a:t>BBSH’nin</a:t>
            </a:r>
            <a:r>
              <a:rPr lang="tr-TR" dirty="0"/>
              <a:t> </a:t>
            </a:r>
            <a:r>
              <a:rPr lang="tr-TR" dirty="0" err="1"/>
              <a:t>doğası</a:t>
            </a:r>
            <a:r>
              <a:rPr lang="tr-TR" dirty="0"/>
              <a:t> </a:t>
            </a:r>
            <a:r>
              <a:rPr lang="tr-TR" dirty="0" err="1"/>
              <a:t>gereği</a:t>
            </a:r>
            <a:r>
              <a:rPr lang="tr-TR" dirty="0"/>
              <a:t> riskin azaltılması ile ilgili de önemli bir </a:t>
            </a:r>
            <a:r>
              <a:rPr lang="tr-TR" dirty="0" err="1"/>
              <a:t>işlevi</a:t>
            </a:r>
            <a:r>
              <a:rPr lang="tr-TR" dirty="0"/>
              <a:t> </a:t>
            </a:r>
            <a:r>
              <a:rPr lang="tr-TR" dirty="0" err="1"/>
              <a:t>olduğunu</a:t>
            </a:r>
            <a:r>
              <a:rPr lang="tr-TR" dirty="0"/>
              <a:t> belirtmektedir: </a:t>
            </a:r>
            <a:r>
              <a:rPr lang="tr-TR" dirty="0" err="1"/>
              <a:t>Çünku</a:t>
            </a:r>
            <a:r>
              <a:rPr lang="tr-TR" dirty="0"/>
              <a:t>̈ </a:t>
            </a:r>
            <a:endParaRPr lang="tr-TR" b="1" dirty="0">
              <a:solidFill>
                <a:srgbClr val="C0000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tr-TR" b="1" dirty="0">
                <a:solidFill>
                  <a:srgbClr val="C00000"/>
                </a:solidFill>
              </a:rPr>
              <a:t>birinci basamak mevcut toplum </a:t>
            </a:r>
            <a:r>
              <a:rPr lang="tr-TR" b="1" err="1">
                <a:solidFill>
                  <a:srgbClr val="C00000"/>
                </a:solidFill>
              </a:rPr>
              <a:t>sağlığı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err="1">
                <a:solidFill>
                  <a:srgbClr val="C00000"/>
                </a:solidFill>
              </a:rPr>
              <a:t>koşulları</a:t>
            </a:r>
            <a:r>
              <a:rPr lang="tr-TR" b="1" dirty="0">
                <a:solidFill>
                  <a:srgbClr val="C00000"/>
                </a:solidFill>
              </a:rPr>
              <a:t> ve zorlukları hakkında temel bilgilere sahiptir, </a:t>
            </a:r>
            <a:endParaRPr lang="tr-TR" b="1">
              <a:solidFill>
                <a:srgbClr val="C00000"/>
              </a:solidFill>
            </a:endParaRPr>
          </a:p>
          <a:p>
            <a:r>
              <a:rPr lang="tr-TR" b="1" dirty="0">
                <a:solidFill>
                  <a:srgbClr val="C00000"/>
                </a:solidFill>
              </a:rPr>
              <a:t>birincil, ikincil ve </a:t>
            </a:r>
            <a:r>
              <a:rPr lang="tr-TR" b="1" err="1">
                <a:solidFill>
                  <a:srgbClr val="C00000"/>
                </a:solidFill>
              </a:rPr>
              <a:t>üçüncül</a:t>
            </a:r>
            <a:r>
              <a:rPr lang="tr-TR" b="1" dirty="0">
                <a:solidFill>
                  <a:srgbClr val="C00000"/>
                </a:solidFill>
              </a:rPr>
              <a:t> korumaya odaklanan sağlık hizmetleri sunar, </a:t>
            </a:r>
            <a:endParaRPr lang="tr-TR" b="1">
              <a:solidFill>
                <a:srgbClr val="C00000"/>
              </a:solidFill>
            </a:endParaRPr>
          </a:p>
          <a:p>
            <a:r>
              <a:rPr lang="tr-TR" b="1" err="1">
                <a:solidFill>
                  <a:srgbClr val="C00000"/>
                </a:solidFill>
              </a:rPr>
              <a:t>sağlığın</a:t>
            </a:r>
            <a:r>
              <a:rPr lang="tr-TR" b="1" dirty="0">
                <a:solidFill>
                  <a:srgbClr val="C00000"/>
                </a:solidFill>
              </a:rPr>
              <a:t> korunması ve </a:t>
            </a:r>
            <a:r>
              <a:rPr lang="tr-TR" b="1" err="1">
                <a:solidFill>
                  <a:srgbClr val="C00000"/>
                </a:solidFill>
              </a:rPr>
              <a:t>geliştirilmesine</a:t>
            </a:r>
            <a:r>
              <a:rPr lang="tr-TR" b="1" dirty="0">
                <a:solidFill>
                  <a:srgbClr val="C00000"/>
                </a:solidFill>
              </a:rPr>
              <a:t> ilişkin etkinlikler </a:t>
            </a:r>
            <a:r>
              <a:rPr lang="tr-TR" b="1" err="1">
                <a:solidFill>
                  <a:srgbClr val="C00000"/>
                </a:solidFill>
              </a:rPr>
              <a:t>yürütür</a:t>
            </a:r>
            <a:r>
              <a:rPr lang="tr-TR" b="1" dirty="0">
                <a:solidFill>
                  <a:srgbClr val="C00000"/>
                </a:solidFill>
              </a:rPr>
              <a:t>, </a:t>
            </a:r>
            <a:endParaRPr lang="tr-TR" b="1">
              <a:solidFill>
                <a:srgbClr val="C00000"/>
              </a:solidFill>
            </a:endParaRPr>
          </a:p>
          <a:p>
            <a:r>
              <a:rPr lang="tr-TR" b="1" dirty="0">
                <a:solidFill>
                  <a:srgbClr val="C00000"/>
                </a:solidFill>
              </a:rPr>
              <a:t>hastalık salgınları </a:t>
            </a:r>
            <a:r>
              <a:rPr lang="tr-TR" b="1" dirty="0" err="1">
                <a:solidFill>
                  <a:srgbClr val="C00000"/>
                </a:solidFill>
              </a:rPr>
              <a:t>için</a:t>
            </a:r>
            <a:r>
              <a:rPr lang="tr-TR" b="1" dirty="0">
                <a:solidFill>
                  <a:srgbClr val="C00000"/>
                </a:solidFill>
              </a:rPr>
              <a:t> erken </a:t>
            </a:r>
            <a:r>
              <a:rPr lang="tr-TR" b="1" dirty="0" err="1">
                <a:solidFill>
                  <a:srgbClr val="C00000"/>
                </a:solidFill>
              </a:rPr>
              <a:t>sürveyans</a:t>
            </a:r>
            <a:r>
              <a:rPr lang="tr-TR" b="1" dirty="0">
                <a:solidFill>
                  <a:srgbClr val="C00000"/>
                </a:solidFill>
              </a:rPr>
              <a:t> yapabilir, </a:t>
            </a:r>
            <a:endParaRPr lang="tr-TR" b="1">
              <a:solidFill>
                <a:srgbClr val="C00000"/>
              </a:solidFill>
            </a:endParaRPr>
          </a:p>
          <a:p>
            <a:r>
              <a:rPr lang="tr-TR" b="1" dirty="0">
                <a:solidFill>
                  <a:srgbClr val="C00000"/>
                </a:solidFill>
              </a:rPr>
              <a:t>kronik durumların </a:t>
            </a:r>
            <a:r>
              <a:rPr lang="tr-TR" b="1" dirty="0" err="1">
                <a:solidFill>
                  <a:srgbClr val="C00000"/>
                </a:solidFill>
              </a:rPr>
              <a:t>yönetiminde</a:t>
            </a:r>
            <a:r>
              <a:rPr lang="tr-TR" b="1" dirty="0">
                <a:solidFill>
                  <a:srgbClr val="C00000"/>
                </a:solidFill>
              </a:rPr>
              <a:t> erken </a:t>
            </a:r>
            <a:r>
              <a:rPr lang="tr-TR" b="1" dirty="0" err="1">
                <a:solidFill>
                  <a:srgbClr val="C00000"/>
                </a:solidFill>
              </a:rPr>
              <a:t>müdahale</a:t>
            </a:r>
            <a:r>
              <a:rPr lang="tr-TR" b="1" dirty="0">
                <a:solidFill>
                  <a:srgbClr val="C00000"/>
                </a:solidFill>
              </a:rPr>
              <a:t> edebilir, </a:t>
            </a:r>
            <a:endParaRPr lang="tr-TR" b="1">
              <a:solidFill>
                <a:srgbClr val="C00000"/>
              </a:solidFill>
            </a:endParaRPr>
          </a:p>
          <a:p>
            <a:r>
              <a:rPr lang="tr-TR" b="1" dirty="0">
                <a:solidFill>
                  <a:srgbClr val="C00000"/>
                </a:solidFill>
              </a:rPr>
              <a:t>biyopsikososyal </a:t>
            </a:r>
            <a:r>
              <a:rPr lang="tr-TR" b="1" err="1">
                <a:solidFill>
                  <a:srgbClr val="C00000"/>
                </a:solidFill>
              </a:rPr>
              <a:t>sağlığın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err="1">
                <a:solidFill>
                  <a:srgbClr val="C00000"/>
                </a:solidFill>
              </a:rPr>
              <a:t>bütüncül</a:t>
            </a:r>
            <a:r>
              <a:rPr lang="tr-TR" b="1" dirty="0">
                <a:solidFill>
                  <a:srgbClr val="C00000"/>
                </a:solidFill>
              </a:rPr>
              <a:t> sürekli </a:t>
            </a:r>
            <a:r>
              <a:rPr lang="tr-TR" b="1" err="1">
                <a:solidFill>
                  <a:srgbClr val="C00000"/>
                </a:solidFill>
              </a:rPr>
              <a:t>yönetimi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err="1">
                <a:solidFill>
                  <a:srgbClr val="C00000"/>
                </a:solidFill>
              </a:rPr>
              <a:t>için</a:t>
            </a:r>
            <a:r>
              <a:rPr lang="tr-TR" b="1" dirty="0">
                <a:solidFill>
                  <a:srgbClr val="C00000"/>
                </a:solidFill>
              </a:rPr>
              <a:t> kapsamlı bir ekip </a:t>
            </a:r>
            <a:r>
              <a:rPr lang="tr-TR" b="1" err="1">
                <a:solidFill>
                  <a:srgbClr val="C00000"/>
                </a:solidFill>
              </a:rPr>
              <a:t>yaklaşımına</a:t>
            </a:r>
            <a:r>
              <a:rPr lang="tr-TR" b="1" dirty="0">
                <a:solidFill>
                  <a:srgbClr val="C00000"/>
                </a:solidFill>
              </a:rPr>
              <a:t> sahiptir, </a:t>
            </a:r>
            <a:endParaRPr lang="tr-TR" b="1">
              <a:solidFill>
                <a:srgbClr val="C00000"/>
              </a:solidFill>
            </a:endParaRPr>
          </a:p>
          <a:p>
            <a:r>
              <a:rPr lang="tr-TR" b="1" err="1">
                <a:solidFill>
                  <a:srgbClr val="C00000"/>
                </a:solidFill>
              </a:rPr>
              <a:t>coğrafi</a:t>
            </a:r>
            <a:r>
              <a:rPr lang="tr-TR" b="1" dirty="0">
                <a:solidFill>
                  <a:srgbClr val="C00000"/>
                </a:solidFill>
              </a:rPr>
              <a:t> olarak kolayca </a:t>
            </a:r>
            <a:r>
              <a:rPr lang="tr-TR" b="1" err="1">
                <a:solidFill>
                  <a:srgbClr val="C00000"/>
                </a:solidFill>
              </a:rPr>
              <a:t>erişilebilirdir</a:t>
            </a:r>
            <a:r>
              <a:rPr lang="tr-TR" b="1" dirty="0">
                <a:solidFill>
                  <a:srgbClr val="C00000"/>
                </a:solidFill>
              </a:rPr>
              <a:t> ve </a:t>
            </a:r>
            <a:endParaRPr lang="tr-TR" b="1">
              <a:solidFill>
                <a:srgbClr val="C00000"/>
              </a:solidFill>
            </a:endParaRPr>
          </a:p>
          <a:p>
            <a:r>
              <a:rPr lang="tr-TR" b="1" dirty="0">
                <a:solidFill>
                  <a:srgbClr val="C00000"/>
                </a:solidFill>
              </a:rPr>
              <a:t>medya ve </a:t>
            </a:r>
            <a:r>
              <a:rPr lang="tr-TR" b="1" dirty="0" err="1">
                <a:solidFill>
                  <a:srgbClr val="C00000"/>
                </a:solidFill>
              </a:rPr>
              <a:t>diğer</a:t>
            </a:r>
            <a:r>
              <a:rPr lang="tr-TR" b="1" dirty="0">
                <a:solidFill>
                  <a:srgbClr val="C00000"/>
                </a:solidFill>
              </a:rPr>
              <a:t> acil durum </a:t>
            </a:r>
            <a:r>
              <a:rPr lang="tr-TR" b="1" dirty="0" err="1">
                <a:solidFill>
                  <a:srgbClr val="C00000"/>
                </a:solidFill>
              </a:rPr>
              <a:t>müdahale</a:t>
            </a:r>
            <a:r>
              <a:rPr lang="tr-TR" b="1" dirty="0">
                <a:solidFill>
                  <a:srgbClr val="C00000"/>
                </a:solidFill>
              </a:rPr>
              <a:t> ekipleri gittikten sonra uzun süre kalacak olan, bilinen ve </a:t>
            </a:r>
            <a:r>
              <a:rPr lang="tr-TR" b="1" dirty="0" err="1">
                <a:solidFill>
                  <a:srgbClr val="C00000"/>
                </a:solidFill>
              </a:rPr>
              <a:t>güvenilir</a:t>
            </a:r>
            <a:r>
              <a:rPr lang="tr-TR" b="1" dirty="0">
                <a:solidFill>
                  <a:srgbClr val="C00000"/>
                </a:solidFill>
              </a:rPr>
              <a:t> yerel sağlık profesyonellerine sahiptir. </a:t>
            </a:r>
            <a:endParaRPr lang="tr-TR" b="1">
              <a:solidFill>
                <a:srgbClr val="C00000"/>
              </a:solidFill>
              <a:ea typeface="Calibri"/>
              <a:cs typeface="Calibri"/>
            </a:endParaRPr>
          </a:p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9FD13C-2C8C-7446-9BD6-BF21FB30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593" y="1621582"/>
            <a:ext cx="2400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79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E120E7-7593-B840-A4C6-BAD9C50C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76" y="354563"/>
            <a:ext cx="10307619" cy="61005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SDP yapısal sorunlar </a:t>
            </a:r>
            <a:endParaRPr lang="tr-TR">
              <a:solidFill>
                <a:srgbClr val="FF0000"/>
              </a:solidFill>
            </a:endParaRPr>
          </a:p>
          <a:p>
            <a:r>
              <a:rPr lang="tr-TR" dirty="0"/>
              <a:t>Birinci basamak hizmetlerinin dayanıklılığı</a:t>
            </a:r>
            <a:endParaRPr lang="tr-TR" dirty="0">
              <a:ea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tr-TR" dirty="0"/>
          </a:p>
          <a:p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50A25F-6BDE-6F4F-8155-B7A0EE7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351" y="1976241"/>
            <a:ext cx="6361793" cy="42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037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E120E7-7593-B840-A4C6-BAD9C50C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126" y="423922"/>
            <a:ext cx="10515600" cy="54237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SDP yapısal sorunlar (Birinci basamak)</a:t>
            </a:r>
            <a:endParaRPr lang="tr-TR" b="1" dirty="0">
              <a:solidFill>
                <a:schemeClr val="bg1">
                  <a:lumMod val="65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Sağlık emek </a:t>
            </a:r>
            <a:r>
              <a:rPr lang="tr-TR" dirty="0" err="1"/>
              <a:t>gücu</a:t>
            </a:r>
            <a:r>
              <a:rPr lang="tr-TR" dirty="0"/>
              <a:t>̈ </a:t>
            </a:r>
            <a:r>
              <a:rPr lang="tr-TR" dirty="0" err="1"/>
              <a:t>yönetimi</a:t>
            </a:r>
            <a:r>
              <a:rPr lang="tr-TR" dirty="0"/>
              <a:t> (istihdam, ekip </a:t>
            </a:r>
            <a:r>
              <a:rPr lang="tr-TR" dirty="0" err="1"/>
              <a:t>çalışması</a:t>
            </a:r>
            <a:r>
              <a:rPr lang="tr-TR" dirty="0"/>
              <a:t>, </a:t>
            </a:r>
            <a:r>
              <a:rPr lang="tr-TR" dirty="0" err="1"/>
              <a:t>süreklilik</a:t>
            </a:r>
            <a:r>
              <a:rPr lang="tr-TR" dirty="0"/>
              <a:t>, dinlendirme, </a:t>
            </a:r>
            <a:r>
              <a:rPr lang="tr-TR" dirty="0" err="1"/>
              <a:t>çalışma</a:t>
            </a:r>
            <a:r>
              <a:rPr lang="tr-TR" dirty="0"/>
              <a:t> ve </a:t>
            </a:r>
            <a:r>
              <a:rPr lang="tr-TR" dirty="0" err="1"/>
              <a:t>yaşama</a:t>
            </a:r>
            <a:r>
              <a:rPr lang="tr-TR" dirty="0"/>
              <a:t> </a:t>
            </a:r>
            <a:r>
              <a:rPr lang="tr-TR" dirty="0" err="1"/>
              <a:t>koşullarının</a:t>
            </a:r>
            <a:r>
              <a:rPr lang="tr-TR" dirty="0"/>
              <a:t> sağlanması, SÇS, </a:t>
            </a:r>
            <a:r>
              <a:rPr lang="tr-TR" dirty="0" err="1"/>
              <a:t>ücretlendirme</a:t>
            </a:r>
            <a:r>
              <a:rPr lang="tr-TR" dirty="0"/>
              <a:t> vb.) </a:t>
            </a:r>
          </a:p>
          <a:p>
            <a:r>
              <a:rPr lang="tr-TR" dirty="0"/>
              <a:t>Tedavi ve koruyucu hizmet ayrımının yol </a:t>
            </a:r>
            <a:r>
              <a:rPr lang="tr-TR" dirty="0" err="1"/>
              <a:t>açtığı</a:t>
            </a:r>
            <a:r>
              <a:rPr lang="tr-TR" dirty="0"/>
              <a:t> </a:t>
            </a:r>
            <a:r>
              <a:rPr lang="tr-TR" dirty="0" err="1"/>
              <a:t>yönetsel</a:t>
            </a:r>
            <a:r>
              <a:rPr lang="tr-TR" dirty="0"/>
              <a:t> zorluklar </a:t>
            </a:r>
          </a:p>
          <a:p>
            <a:r>
              <a:rPr lang="tr-TR" dirty="0"/>
              <a:t>Topluma ve bireye dayalı koruyucu sağlık hizmetleri ikileminden kopamama kaynaklı ortada kalan </a:t>
            </a:r>
            <a:r>
              <a:rPr lang="tr-TR" dirty="0" err="1"/>
              <a:t>işler</a:t>
            </a:r>
            <a:r>
              <a:rPr lang="tr-TR" dirty="0"/>
              <a:t> 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tr-TR" dirty="0">
                <a:ea typeface="Calibri"/>
                <a:cs typeface="Calibri"/>
              </a:rPr>
              <a:t>Koordinasyon </a:t>
            </a:r>
            <a:r>
              <a:rPr lang="tr-TR" dirty="0" err="1">
                <a:ea typeface="Calibri"/>
                <a:cs typeface="Calibri"/>
              </a:rPr>
              <a:t>eksikliği</a:t>
            </a:r>
            <a:r>
              <a:rPr lang="tr-TR" dirty="0">
                <a:ea typeface="Calibri"/>
                <a:cs typeface="Calibri"/>
              </a:rPr>
              <a:t> (</a:t>
            </a:r>
            <a:r>
              <a:rPr lang="tr-TR" dirty="0" err="1">
                <a:ea typeface="Calibri"/>
                <a:cs typeface="Calibri"/>
              </a:rPr>
              <a:t>sağlığı</a:t>
            </a:r>
            <a:r>
              <a:rPr lang="tr-TR" dirty="0">
                <a:ea typeface="Calibri"/>
                <a:cs typeface="Calibri"/>
              </a:rPr>
              <a:t> ilgilendiren konularda gerek il sağlık </a:t>
            </a:r>
            <a:r>
              <a:rPr lang="tr-TR" dirty="0" err="1">
                <a:ea typeface="Calibri"/>
                <a:cs typeface="Calibri"/>
              </a:rPr>
              <a:t>müdürlüğu</a:t>
            </a:r>
            <a:r>
              <a:rPr lang="tr-TR" dirty="0">
                <a:ea typeface="Calibri"/>
                <a:cs typeface="Calibri"/>
              </a:rPr>
              <a:t>̈ gerekse de valilik </a:t>
            </a:r>
            <a:r>
              <a:rPr lang="tr-TR" dirty="0" err="1">
                <a:ea typeface="Calibri"/>
                <a:cs typeface="Calibri"/>
              </a:rPr>
              <a:t>düzeyinde</a:t>
            </a:r>
            <a:r>
              <a:rPr lang="tr-TR" dirty="0">
                <a:ea typeface="Calibri"/>
                <a:cs typeface="Calibri"/>
              </a:rPr>
              <a:t> koordinasyonun olmaması) </a:t>
            </a:r>
            <a:endParaRPr lang="en-US">
              <a:ea typeface="Calibri"/>
              <a:cs typeface="Calibri"/>
            </a:endParaRPr>
          </a:p>
          <a:p>
            <a:r>
              <a:rPr lang="tr-TR" dirty="0" err="1"/>
              <a:t>Diğer</a:t>
            </a:r>
            <a:r>
              <a:rPr lang="tr-TR" dirty="0"/>
              <a:t> bakanlıklara devredilen hizmetlerle </a:t>
            </a:r>
            <a:r>
              <a:rPr lang="tr-TR" dirty="0" err="1"/>
              <a:t>eşgüdümün</a:t>
            </a:r>
            <a:r>
              <a:rPr lang="tr-TR" dirty="0"/>
              <a:t> </a:t>
            </a:r>
            <a:r>
              <a:rPr lang="tr-TR" dirty="0" err="1"/>
              <a:t>sağlanamaması</a:t>
            </a:r>
            <a:r>
              <a:rPr lang="tr-TR" dirty="0"/>
              <a:t> (gıda kontrolleri, enkaz </a:t>
            </a:r>
            <a:r>
              <a:rPr lang="tr-TR" dirty="0" err="1"/>
              <a:t>çalışmalarına</a:t>
            </a:r>
            <a:r>
              <a:rPr lang="tr-TR" dirty="0"/>
              <a:t> yönelik </a:t>
            </a:r>
            <a:r>
              <a:rPr lang="tr-TR" dirty="0" err="1"/>
              <a:t>önlemler</a:t>
            </a:r>
            <a:r>
              <a:rPr lang="tr-TR" dirty="0"/>
              <a:t> vb.) </a:t>
            </a:r>
          </a:p>
          <a:p>
            <a:pPr marL="514350" indent="-514350">
              <a:buFont typeface="+mj-lt"/>
              <a:buAutoNum type="arabicPeriod"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55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E120E7-7593-B840-A4C6-BAD9C50C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1922"/>
            <a:ext cx="10515600" cy="52450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tr-TR" dirty="0"/>
              <a:t>Belediyelerin </a:t>
            </a:r>
            <a:r>
              <a:rPr lang="tr-TR" dirty="0" err="1"/>
              <a:t>yürüttüğu</a:t>
            </a:r>
            <a:r>
              <a:rPr lang="tr-TR" dirty="0"/>
              <a:t>̈ hizmetlerle entegrasyonun </a:t>
            </a:r>
            <a:r>
              <a:rPr lang="tr-TR" dirty="0" err="1"/>
              <a:t>sağlanamaması</a:t>
            </a:r>
            <a:r>
              <a:rPr lang="tr-TR" dirty="0"/>
              <a:t> (temiz </a:t>
            </a:r>
            <a:r>
              <a:rPr lang="tr-TR" dirty="0" err="1"/>
              <a:t>içme</a:t>
            </a:r>
            <a:r>
              <a:rPr lang="tr-TR" dirty="0"/>
              <a:t> ve kullanma suyu, </a:t>
            </a:r>
            <a:r>
              <a:rPr lang="tr-TR" dirty="0" err="1"/>
              <a:t>vektör</a:t>
            </a:r>
            <a:r>
              <a:rPr lang="tr-TR" dirty="0"/>
              <a:t> ve kemirici kontrolü, </a:t>
            </a:r>
            <a:r>
              <a:rPr lang="tr-TR" dirty="0" err="1"/>
              <a:t>çöplerin</a:t>
            </a:r>
            <a:r>
              <a:rPr lang="tr-TR" dirty="0"/>
              <a:t> toplanması, toplu </a:t>
            </a:r>
            <a:r>
              <a:rPr lang="tr-TR" dirty="0" err="1"/>
              <a:t>yaşam</a:t>
            </a:r>
            <a:r>
              <a:rPr lang="tr-TR" dirty="0"/>
              <a:t> ortamlarının hijyeni, yol </a:t>
            </a:r>
            <a:r>
              <a:rPr lang="tr-TR" dirty="0" err="1"/>
              <a:t>temizliği</a:t>
            </a:r>
            <a:r>
              <a:rPr lang="tr-TR" dirty="0"/>
              <a:t> </a:t>
            </a:r>
          </a:p>
          <a:p>
            <a:r>
              <a:rPr lang="tr-TR" dirty="0" err="1"/>
              <a:t>İşlevsiz</a:t>
            </a:r>
            <a:r>
              <a:rPr lang="tr-TR" dirty="0"/>
              <a:t> </a:t>
            </a:r>
            <a:r>
              <a:rPr lang="tr-TR" dirty="0" err="1"/>
              <a:t>Hıfzısıhha</a:t>
            </a:r>
            <a:r>
              <a:rPr lang="tr-TR" dirty="0"/>
              <a:t> kurulları (deprem </a:t>
            </a:r>
            <a:r>
              <a:rPr lang="tr-TR" dirty="0" err="1"/>
              <a:t>döneminde</a:t>
            </a:r>
            <a:r>
              <a:rPr lang="tr-TR" dirty="0"/>
              <a:t> dahi </a:t>
            </a:r>
            <a:r>
              <a:rPr lang="tr-TR" dirty="0" err="1"/>
              <a:t>toplanamamıs</a:t>
            </a:r>
            <a:r>
              <a:rPr lang="tr-TR" dirty="0"/>
              <a:t>̧ olması) </a:t>
            </a:r>
          </a:p>
          <a:p>
            <a:r>
              <a:rPr lang="tr-TR" dirty="0"/>
              <a:t>Afetlerde meslek </a:t>
            </a:r>
            <a:r>
              <a:rPr lang="tr-TR" dirty="0" err="1"/>
              <a:t>örgütleri</a:t>
            </a:r>
            <a:r>
              <a:rPr lang="tr-TR" dirty="0"/>
              <a:t>, demokratik kitle </a:t>
            </a:r>
            <a:r>
              <a:rPr lang="tr-TR" dirty="0" err="1"/>
              <a:t>örgütleri</a:t>
            </a:r>
            <a:r>
              <a:rPr lang="tr-TR" dirty="0"/>
              <a:t> ve her </a:t>
            </a:r>
            <a:r>
              <a:rPr lang="tr-TR" dirty="0" err="1"/>
              <a:t>türlu</a:t>
            </a:r>
            <a:r>
              <a:rPr lang="tr-TR" dirty="0"/>
              <a:t>̈ </a:t>
            </a:r>
            <a:r>
              <a:rPr lang="tr-TR" dirty="0" err="1"/>
              <a:t>gönüllu</a:t>
            </a:r>
            <a:r>
              <a:rPr lang="tr-TR" dirty="0"/>
              <a:t>̈ </a:t>
            </a:r>
            <a:r>
              <a:rPr lang="tr-TR" dirty="0" err="1"/>
              <a:t>örgütün</a:t>
            </a:r>
            <a:r>
              <a:rPr lang="tr-TR" dirty="0"/>
              <a:t> rolleri önemli olmasına </a:t>
            </a:r>
            <a:r>
              <a:rPr lang="tr-TR" dirty="0" err="1"/>
              <a:t>karşın</a:t>
            </a:r>
            <a:r>
              <a:rPr lang="tr-TR" dirty="0"/>
              <a:t> sağlık alanında </a:t>
            </a:r>
            <a:r>
              <a:rPr lang="tr-TR" dirty="0" err="1"/>
              <a:t>başta</a:t>
            </a:r>
            <a:r>
              <a:rPr lang="tr-TR" dirty="0"/>
              <a:t> TTB ve SES olmak üzere muhalif </a:t>
            </a:r>
            <a:r>
              <a:rPr lang="tr-TR" dirty="0" err="1"/>
              <a:t>olduğu</a:t>
            </a:r>
            <a:r>
              <a:rPr lang="tr-TR" dirty="0"/>
              <a:t> </a:t>
            </a:r>
            <a:r>
              <a:rPr lang="tr-TR" dirty="0" err="1"/>
              <a:t>düşünülen</a:t>
            </a:r>
            <a:r>
              <a:rPr lang="tr-TR" dirty="0"/>
              <a:t> </a:t>
            </a:r>
            <a:r>
              <a:rPr lang="tr-TR" dirty="0" err="1"/>
              <a:t>örgütleri</a:t>
            </a:r>
            <a:r>
              <a:rPr lang="tr-TR" dirty="0"/>
              <a:t> </a:t>
            </a:r>
            <a:r>
              <a:rPr lang="tr-TR" dirty="0" err="1"/>
              <a:t>görmeyen</a:t>
            </a:r>
            <a:r>
              <a:rPr lang="tr-TR" dirty="0"/>
              <a:t> kamu </a:t>
            </a:r>
            <a:r>
              <a:rPr lang="tr-TR" dirty="0" err="1"/>
              <a:t>yönetimi</a:t>
            </a:r>
            <a:r>
              <a:rPr lang="tr-TR" dirty="0"/>
              <a:t> </a:t>
            </a:r>
            <a:r>
              <a:rPr lang="tr-TR" dirty="0" err="1"/>
              <a:t>anlayışının</a:t>
            </a:r>
            <a:r>
              <a:rPr lang="tr-TR" dirty="0"/>
              <a:t> </a:t>
            </a:r>
            <a:r>
              <a:rPr lang="tr-TR" dirty="0" err="1"/>
              <a:t>hâkim</a:t>
            </a:r>
            <a:r>
              <a:rPr lang="tr-TR" dirty="0"/>
              <a:t> olması </a:t>
            </a:r>
            <a:endParaRPr lang="tr-TR" dirty="0">
              <a:ea typeface="Calibri" panose="020F0502020204030204"/>
              <a:cs typeface="Calibri" panose="020F0502020204030204"/>
            </a:endParaRPr>
          </a:p>
          <a:p>
            <a:r>
              <a:rPr lang="tr-TR" dirty="0"/>
              <a:t>Aile hekimleri, halk </a:t>
            </a:r>
            <a:r>
              <a:rPr lang="tr-TR" dirty="0" err="1"/>
              <a:t>sağlığı</a:t>
            </a:r>
            <a:r>
              <a:rPr lang="tr-TR" dirty="0"/>
              <a:t> uzmanları, akademi, sağlık </a:t>
            </a:r>
            <a:r>
              <a:rPr lang="tr-TR" dirty="0" err="1"/>
              <a:t>yöneticileri</a:t>
            </a:r>
            <a:r>
              <a:rPr lang="tr-TR" dirty="0"/>
              <a:t> dahi liste tabanlı hizmet ile sağlık hizmetlerinin kontrol edilemez </a:t>
            </a:r>
            <a:r>
              <a:rPr lang="tr-TR" dirty="0" err="1"/>
              <a:t>olduğunu</a:t>
            </a:r>
            <a:r>
              <a:rPr lang="tr-TR" dirty="0"/>
              <a:t> ifade etse de Sağlık </a:t>
            </a:r>
            <a:r>
              <a:rPr lang="tr-TR" dirty="0" err="1"/>
              <a:t>Bakanlığı’nın</a:t>
            </a:r>
            <a:r>
              <a:rPr lang="tr-TR" dirty="0"/>
              <a:t> Aile </a:t>
            </a:r>
            <a:r>
              <a:rPr lang="tr-TR" dirty="0" err="1"/>
              <a:t>Hekimliği</a:t>
            </a:r>
            <a:r>
              <a:rPr lang="tr-TR" dirty="0"/>
              <a:t> Sistemi ile devam etme konusunda ısrarcı olması </a:t>
            </a:r>
            <a:endParaRPr lang="tr-TR" dirty="0">
              <a:ea typeface="Calibri" panose="020F0502020204030204"/>
              <a:cs typeface="Calibri" panose="020F0502020204030204"/>
            </a:endParaRPr>
          </a:p>
          <a:p>
            <a:r>
              <a:rPr lang="tr-TR" dirty="0"/>
              <a:t>Performansa odaklanan koruyucu hizmetlerin </a:t>
            </a:r>
            <a:r>
              <a:rPr lang="tr-TR" dirty="0" err="1"/>
              <a:t>anlayışının</a:t>
            </a:r>
            <a:r>
              <a:rPr lang="tr-TR" dirty="0"/>
              <a:t> yol </a:t>
            </a:r>
            <a:r>
              <a:rPr lang="tr-TR" dirty="0" err="1"/>
              <a:t>açtığı</a:t>
            </a:r>
            <a:r>
              <a:rPr lang="tr-TR" dirty="0"/>
              <a:t> tutum </a:t>
            </a:r>
            <a:r>
              <a:rPr lang="tr-TR" dirty="0" err="1"/>
              <a:t>değişikliği</a:t>
            </a:r>
            <a:r>
              <a:rPr lang="tr-TR" dirty="0"/>
              <a:t> 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44D7FF32-4DFB-179E-0245-DF3A6335C2AB}"/>
              </a:ext>
            </a:extLst>
          </p:cNvPr>
          <p:cNvSpPr txBox="1"/>
          <p:nvPr/>
        </p:nvSpPr>
        <p:spPr>
          <a:xfrm>
            <a:off x="1911585" y="190030"/>
            <a:ext cx="59040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b="1" dirty="0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SDP yapısal sorunlar (Birinci basamak)</a:t>
            </a:r>
            <a:r>
              <a:rPr lang="tr-TR" sz="2800" dirty="0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​</a:t>
            </a:r>
            <a:endParaRPr lang="tr-TR" dirty="0">
              <a:solidFill>
                <a:schemeClr val="bg1">
                  <a:lumMod val="6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173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E120E7-7593-B840-A4C6-BAD9C50C5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tr-TR" dirty="0"/>
              <a:t>Depremzede sağlık </a:t>
            </a:r>
            <a:r>
              <a:rPr lang="tr-TR" dirty="0" err="1"/>
              <a:t>emekçilerinden</a:t>
            </a:r>
            <a:r>
              <a:rPr lang="tr-TR" dirty="0"/>
              <a:t> hizmet beklentisinin erken </a:t>
            </a:r>
            <a:r>
              <a:rPr lang="tr-TR" dirty="0" err="1"/>
              <a:t>dönem</a:t>
            </a:r>
            <a:r>
              <a:rPr lang="tr-TR" dirty="0"/>
              <a:t> dahi </a:t>
            </a:r>
            <a:r>
              <a:rPr lang="tr-TR" dirty="0" err="1"/>
              <a:t>öne</a:t>
            </a:r>
            <a:r>
              <a:rPr lang="tr-TR" dirty="0"/>
              <a:t> </a:t>
            </a:r>
            <a:r>
              <a:rPr lang="tr-TR" dirty="0" err="1"/>
              <a:t>çıkması</a:t>
            </a:r>
            <a:r>
              <a:rPr lang="tr-TR" dirty="0"/>
              <a:t> </a:t>
            </a:r>
          </a:p>
          <a:p>
            <a:r>
              <a:rPr lang="tr-TR" dirty="0"/>
              <a:t>Hizmet gereksiniminin artmasına </a:t>
            </a:r>
            <a:r>
              <a:rPr lang="tr-TR" dirty="0" err="1"/>
              <a:t>karşın</a:t>
            </a:r>
            <a:r>
              <a:rPr lang="tr-TR" dirty="0"/>
              <a:t> yeterli sağlık </a:t>
            </a:r>
            <a:r>
              <a:rPr lang="tr-TR" dirty="0" err="1"/>
              <a:t>emekçisi</a:t>
            </a:r>
            <a:r>
              <a:rPr lang="tr-TR" dirty="0"/>
              <a:t> sağlanmasına yönelik il </a:t>
            </a:r>
            <a:r>
              <a:rPr lang="tr-TR" dirty="0" err="1"/>
              <a:t>dışından</a:t>
            </a:r>
            <a:r>
              <a:rPr lang="tr-TR" dirty="0"/>
              <a:t> uzun </a:t>
            </a:r>
            <a:r>
              <a:rPr lang="tr-TR" dirty="0" err="1"/>
              <a:t>süreli</a:t>
            </a:r>
            <a:r>
              <a:rPr lang="tr-TR" dirty="0"/>
              <a:t> tayin ya da </a:t>
            </a:r>
            <a:r>
              <a:rPr lang="tr-TR" dirty="0" err="1"/>
              <a:t>görevlendirme</a:t>
            </a:r>
            <a:r>
              <a:rPr lang="tr-TR" dirty="0"/>
              <a:t> </a:t>
            </a:r>
            <a:r>
              <a:rPr lang="tr-TR" dirty="0" err="1"/>
              <a:t>yönlu</a:t>
            </a:r>
            <a:r>
              <a:rPr lang="tr-TR" dirty="0"/>
              <a:t>̈ </a:t>
            </a:r>
            <a:r>
              <a:rPr lang="tr-TR" dirty="0" err="1"/>
              <a:t>çabanın</a:t>
            </a:r>
            <a:r>
              <a:rPr lang="tr-TR" dirty="0"/>
              <a:t> olmaması </a:t>
            </a:r>
          </a:p>
          <a:p>
            <a:r>
              <a:rPr lang="tr-TR" dirty="0">
                <a:ea typeface="Calibri"/>
                <a:cs typeface="Calibri"/>
              </a:rPr>
              <a:t>Süreksizlik (esnek mesai uygulaması)</a:t>
            </a:r>
          </a:p>
          <a:p>
            <a:r>
              <a:rPr lang="tr-TR" dirty="0"/>
              <a:t>Koruyucu hizmetler yerine poliklinik hizmetlerine odaklanma</a:t>
            </a:r>
            <a:endParaRPr lang="tr-TR" dirty="0">
              <a:ea typeface="Calibri"/>
              <a:cs typeface="Calibri"/>
            </a:endParaRPr>
          </a:p>
          <a:p>
            <a:r>
              <a:rPr lang="tr-TR" dirty="0"/>
              <a:t>Koruyucu sağlık hizmetlerinin </a:t>
            </a:r>
            <a:r>
              <a:rPr lang="tr-TR" i="1" dirty="0"/>
              <a:t>(</a:t>
            </a:r>
            <a:r>
              <a:rPr lang="tr-TR" i="1" err="1"/>
              <a:t>bağışıklama</a:t>
            </a:r>
            <a:r>
              <a:rPr lang="tr-TR" i="1" dirty="0"/>
              <a:t>, izlemler, kontrasepsiyon, cinsel sağlık vb.)</a:t>
            </a:r>
            <a:r>
              <a:rPr lang="tr-TR" dirty="0"/>
              <a:t> </a:t>
            </a:r>
            <a:r>
              <a:rPr lang="tr-TR" err="1"/>
              <a:t>başvuruya</a:t>
            </a:r>
            <a:r>
              <a:rPr lang="tr-TR" dirty="0"/>
              <a:t> dayalı (talep esaslı) </a:t>
            </a:r>
            <a:r>
              <a:rPr lang="tr-TR" err="1"/>
              <a:t>yürütülmesinde</a:t>
            </a:r>
            <a:r>
              <a:rPr lang="tr-TR" dirty="0"/>
              <a:t> ısrar etme 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D2602E5E-AEC5-228A-8F83-DD3EA7A63F0A}"/>
              </a:ext>
            </a:extLst>
          </p:cNvPr>
          <p:cNvSpPr txBox="1"/>
          <p:nvPr/>
        </p:nvSpPr>
        <p:spPr>
          <a:xfrm>
            <a:off x="2109141" y="500474"/>
            <a:ext cx="63838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b="1">
                <a:solidFill>
                  <a:srgbClr val="A6A6A6"/>
                </a:solidFill>
              </a:rPr>
              <a:t>SDP yapısal sorunlar (Birinci basamak)</a:t>
            </a:r>
            <a:r>
              <a:rPr lang="tr-TR" sz="2800">
                <a:solidFill>
                  <a:srgbClr val="A6A6A6"/>
                </a:solidFill>
              </a:rPr>
              <a:t>​</a:t>
            </a:r>
            <a:r>
              <a:rPr lang="tr-TR" sz="2800">
                <a:solidFill>
                  <a:srgbClr val="A6A6A6"/>
                </a:solidFill>
                <a:ea typeface="Calibri"/>
                <a:cs typeface="Calibri"/>
              </a:rPr>
              <a:t>​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80031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0E1EA4-FF40-EB48-B03F-0B7CC00A1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/>
              <a:t>Sahada hizmet </a:t>
            </a:r>
            <a:r>
              <a:rPr lang="tr-TR" dirty="0" err="1"/>
              <a:t>değil</a:t>
            </a:r>
            <a:r>
              <a:rPr lang="tr-TR" dirty="0"/>
              <a:t> </a:t>
            </a:r>
            <a:r>
              <a:rPr lang="tr-TR" dirty="0" err="1"/>
              <a:t>poliklinik-çadır</a:t>
            </a:r>
            <a:r>
              <a:rPr lang="tr-TR" dirty="0"/>
              <a:t>/konteynerlerde hizmete odaklanma, </a:t>
            </a:r>
            <a:r>
              <a:rPr lang="tr-TR" dirty="0" err="1"/>
              <a:t>marjinalleştirilmis</a:t>
            </a:r>
            <a:r>
              <a:rPr lang="tr-TR" dirty="0"/>
              <a:t>̧ ve savunmasız </a:t>
            </a:r>
            <a:r>
              <a:rPr lang="tr-TR" dirty="0" err="1"/>
              <a:t>nüfuslar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sağlık hizmetlerinin </a:t>
            </a:r>
            <a:r>
              <a:rPr lang="tr-TR" dirty="0" err="1"/>
              <a:t>sağlanamaması</a:t>
            </a:r>
            <a:r>
              <a:rPr lang="tr-TR" dirty="0"/>
              <a:t> </a:t>
            </a:r>
          </a:p>
          <a:p>
            <a:r>
              <a:rPr lang="tr-TR" dirty="0"/>
              <a:t>Sağlık </a:t>
            </a:r>
            <a:r>
              <a:rPr lang="tr-TR" dirty="0" err="1"/>
              <a:t>emekçilerini</a:t>
            </a:r>
            <a:r>
              <a:rPr lang="tr-TR" dirty="0"/>
              <a:t> karar alma </a:t>
            </a:r>
            <a:r>
              <a:rPr lang="tr-TR" dirty="0" err="1"/>
              <a:t>sürecine</a:t>
            </a:r>
            <a:r>
              <a:rPr lang="tr-TR" dirty="0"/>
              <a:t> dahil etmeme</a:t>
            </a:r>
            <a:endParaRPr lang="tr-TR" dirty="0">
              <a:ea typeface="Calibri"/>
              <a:cs typeface="Calibri"/>
            </a:endParaRPr>
          </a:p>
          <a:p>
            <a:r>
              <a:rPr lang="tr-TR" dirty="0" err="1"/>
              <a:t>Teşvik-motivasyon</a:t>
            </a:r>
            <a:r>
              <a:rPr lang="tr-TR" dirty="0"/>
              <a:t> yerine cezalandırma, yer </a:t>
            </a:r>
            <a:r>
              <a:rPr lang="tr-TR" dirty="0" err="1"/>
              <a:t>değişikliği</a:t>
            </a:r>
            <a:r>
              <a:rPr lang="tr-TR" dirty="0"/>
              <a:t> vb. uygulamaların dahi devreye sokulması </a:t>
            </a:r>
          </a:p>
          <a:p>
            <a:r>
              <a:rPr lang="tr-TR" dirty="0"/>
              <a:t>Toplum katılımına olanak vermeme </a:t>
            </a:r>
          </a:p>
          <a:p>
            <a:r>
              <a:rPr lang="tr-TR" dirty="0"/>
              <a:t>Afete yönelik sağlık emek </a:t>
            </a:r>
            <a:r>
              <a:rPr lang="tr-TR" dirty="0" err="1"/>
              <a:t>gücu</a:t>
            </a:r>
            <a:r>
              <a:rPr lang="tr-TR" dirty="0"/>
              <a:t>̈ </a:t>
            </a:r>
            <a:r>
              <a:rPr lang="tr-TR" dirty="0" err="1"/>
              <a:t>eğitimini</a:t>
            </a:r>
            <a:r>
              <a:rPr lang="tr-TR" dirty="0"/>
              <a:t> ihmal etme, </a:t>
            </a:r>
            <a:r>
              <a:rPr lang="tr-TR" dirty="0" err="1"/>
              <a:t>çözümsüz</a:t>
            </a:r>
            <a:r>
              <a:rPr lang="tr-TR" dirty="0"/>
              <a:t> bırakma (mezuniyet </a:t>
            </a:r>
            <a:r>
              <a:rPr lang="tr-TR" dirty="0" err="1"/>
              <a:t>öncesi</a:t>
            </a:r>
            <a:r>
              <a:rPr lang="tr-TR" dirty="0"/>
              <a:t> ve sürekli mesleki </a:t>
            </a:r>
            <a:r>
              <a:rPr lang="tr-TR" dirty="0" err="1"/>
              <a:t>gelişim</a:t>
            </a:r>
            <a:r>
              <a:rPr lang="tr-TR" dirty="0"/>
              <a:t>) 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C7AFF765-00AB-AF26-2876-B8EC5F7969A2}"/>
              </a:ext>
            </a:extLst>
          </p:cNvPr>
          <p:cNvSpPr txBox="1"/>
          <p:nvPr/>
        </p:nvSpPr>
        <p:spPr>
          <a:xfrm>
            <a:off x="1911585" y="641585"/>
            <a:ext cx="6289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b="1">
                <a:solidFill>
                  <a:srgbClr val="A6A6A6"/>
                </a:solidFill>
                <a:ea typeface="Calibri"/>
                <a:cs typeface="Calibri"/>
              </a:rPr>
              <a:t>SDP yapısal sorunlar (Birinci basamak)</a:t>
            </a:r>
            <a:r>
              <a:rPr lang="tr-TR" sz="2800">
                <a:solidFill>
                  <a:srgbClr val="A6A6A6"/>
                </a:solidFill>
                <a:ea typeface="Calibri"/>
                <a:cs typeface="Calibri"/>
              </a:rPr>
              <a:t>​​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8986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96A8C8-F097-3F44-8CD0-72B6D76CF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 err="1"/>
              <a:t>Sürveyans</a:t>
            </a:r>
            <a:r>
              <a:rPr lang="tr-TR" dirty="0"/>
              <a:t> ile ilgili sorunların yaygın olması </a:t>
            </a:r>
          </a:p>
          <a:p>
            <a:pPr lvl="1"/>
            <a:r>
              <a:rPr lang="tr-TR" dirty="0" err="1"/>
              <a:t>Nüfus</a:t>
            </a:r>
            <a:r>
              <a:rPr lang="tr-TR" dirty="0"/>
              <a:t> tespiti </a:t>
            </a:r>
          </a:p>
          <a:p>
            <a:pPr lvl="1"/>
            <a:r>
              <a:rPr lang="tr-TR" dirty="0"/>
              <a:t>Morbidite, mortalite, kayıp vb. belirsiz </a:t>
            </a:r>
          </a:p>
          <a:p>
            <a:pPr lvl="1"/>
            <a:r>
              <a:rPr lang="tr-TR" dirty="0"/>
              <a:t>Hizmeti kayıt altına alamama </a:t>
            </a:r>
            <a:endParaRPr lang="tr-TR">
              <a:ea typeface="Calibri"/>
              <a:cs typeface="Calibri"/>
            </a:endParaRPr>
          </a:p>
          <a:p>
            <a:pPr lvl="1"/>
            <a:r>
              <a:rPr lang="tr-TR" dirty="0"/>
              <a:t>ODD </a:t>
            </a:r>
            <a:r>
              <a:rPr lang="tr-TR" dirty="0" err="1"/>
              <a:t>öncesine</a:t>
            </a:r>
            <a:r>
              <a:rPr lang="tr-TR" dirty="0"/>
              <a:t> göre </a:t>
            </a:r>
            <a:r>
              <a:rPr lang="tr-TR" dirty="0" err="1"/>
              <a:t>değişimin</a:t>
            </a:r>
            <a:r>
              <a:rPr lang="tr-TR" dirty="0"/>
              <a:t> izlenmesi </a:t>
            </a:r>
          </a:p>
          <a:p>
            <a:pPr lvl="1"/>
            <a:r>
              <a:rPr lang="tr-TR" dirty="0"/>
              <a:t>Erken uyarı yanıt sistemi </a:t>
            </a:r>
            <a:endParaRPr lang="tr-TR">
              <a:ea typeface="Calibri"/>
              <a:cs typeface="Calibri"/>
            </a:endParaRPr>
          </a:p>
          <a:p>
            <a:pPr lvl="1"/>
            <a:r>
              <a:rPr lang="tr-TR" dirty="0"/>
              <a:t>Raporlama ve </a:t>
            </a:r>
            <a:r>
              <a:rPr lang="tr-TR" dirty="0" err="1"/>
              <a:t>şeffaflık</a:t>
            </a:r>
            <a:r>
              <a:rPr lang="tr-TR" dirty="0"/>
              <a:t> sorunları </a:t>
            </a:r>
          </a:p>
          <a:p>
            <a:pPr lvl="1"/>
            <a:r>
              <a:rPr lang="tr-TR" dirty="0" err="1"/>
              <a:t>Bölge</a:t>
            </a:r>
            <a:r>
              <a:rPr lang="tr-TR" dirty="0"/>
              <a:t> ve </a:t>
            </a:r>
            <a:r>
              <a:rPr lang="tr-TR" dirty="0" err="1"/>
              <a:t>bölge</a:t>
            </a:r>
            <a:r>
              <a:rPr lang="tr-TR" dirty="0"/>
              <a:t> </a:t>
            </a:r>
            <a:r>
              <a:rPr lang="tr-TR" dirty="0" err="1"/>
              <a:t>dışına</a:t>
            </a:r>
            <a:r>
              <a:rPr lang="tr-TR" dirty="0"/>
              <a:t> </a:t>
            </a:r>
            <a:r>
              <a:rPr lang="tr-TR" dirty="0" err="1"/>
              <a:t>göc</a:t>
            </a:r>
            <a:r>
              <a:rPr lang="tr-TR" dirty="0"/>
              <a:t>̧ edenlere göre </a:t>
            </a:r>
            <a:r>
              <a:rPr lang="tr-TR" dirty="0" err="1"/>
              <a:t>sürveyans</a:t>
            </a:r>
            <a:r>
              <a:rPr lang="tr-TR" dirty="0"/>
              <a:t> verilerinin olmaması </a:t>
            </a:r>
          </a:p>
          <a:p>
            <a:pPr lvl="1"/>
            <a:r>
              <a:rPr lang="tr-TR" dirty="0" err="1"/>
              <a:t>Bulaşıcı</a:t>
            </a:r>
            <a:r>
              <a:rPr lang="tr-TR" dirty="0"/>
              <a:t> hastalıkların kontrolü </a:t>
            </a:r>
          </a:p>
          <a:p>
            <a:pPr lvl="1"/>
            <a:r>
              <a:rPr lang="tr-TR" dirty="0"/>
              <a:t>Anne ve bebek </a:t>
            </a:r>
            <a:r>
              <a:rPr lang="tr-TR" dirty="0" err="1"/>
              <a:t>ölümleri</a:t>
            </a:r>
            <a:r>
              <a:rPr lang="tr-TR" dirty="0"/>
              <a:t> ile ilgili </a:t>
            </a:r>
            <a:r>
              <a:rPr lang="tr-TR" dirty="0" err="1"/>
              <a:t>sürveyans</a:t>
            </a:r>
            <a:r>
              <a:rPr lang="tr-TR" dirty="0"/>
              <a:t> </a:t>
            </a:r>
            <a:r>
              <a:rPr lang="tr-TR" dirty="0" err="1"/>
              <a:t>çalışması</a:t>
            </a:r>
            <a:r>
              <a:rPr lang="tr-TR" dirty="0"/>
              <a:t> 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292F44D1-E558-23B9-6423-4E959CB0A1AB}"/>
              </a:ext>
            </a:extLst>
          </p:cNvPr>
          <p:cNvSpPr txBox="1"/>
          <p:nvPr/>
        </p:nvSpPr>
        <p:spPr>
          <a:xfrm>
            <a:off x="2334919" y="594548"/>
            <a:ext cx="62333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b="1">
                <a:solidFill>
                  <a:srgbClr val="A6A6A6"/>
                </a:solidFill>
                <a:ea typeface="Calibri"/>
                <a:cs typeface="Calibri"/>
              </a:rPr>
              <a:t>SDP yapısal sorunlar (Birinci basamak)</a:t>
            </a:r>
            <a:r>
              <a:rPr lang="tr-TR" sz="2800">
                <a:solidFill>
                  <a:srgbClr val="A6A6A6"/>
                </a:solidFill>
                <a:ea typeface="Calibri"/>
                <a:cs typeface="Calibri"/>
              </a:rPr>
              <a:t>​​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76228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3C94F-02E7-3249-81BA-20BAD5E8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2FADF6-EC56-F74B-A89A-81037097B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/>
              <a:t>Kamuoyu ile bilgi </a:t>
            </a:r>
            <a:r>
              <a:rPr lang="tr-TR" dirty="0" err="1"/>
              <a:t>paylaşmama</a:t>
            </a:r>
            <a:r>
              <a:rPr lang="tr-TR" dirty="0"/>
              <a:t>, </a:t>
            </a:r>
            <a:r>
              <a:rPr lang="tr-TR" dirty="0" err="1"/>
              <a:t>şeffaf</a:t>
            </a:r>
            <a:r>
              <a:rPr lang="tr-TR" dirty="0"/>
              <a:t> davranmama, hatta hakikat </a:t>
            </a:r>
            <a:r>
              <a:rPr lang="tr-TR" dirty="0" err="1"/>
              <a:t>bükücülüğu</a:t>
            </a:r>
            <a:r>
              <a:rPr lang="tr-TR" dirty="0"/>
              <a:t>̈ </a:t>
            </a:r>
            <a:endParaRPr lang="tr-TR" dirty="0">
              <a:effectLst/>
            </a:endParaRPr>
          </a:p>
          <a:p>
            <a:endParaRPr lang="tr-TR" dirty="0"/>
          </a:p>
          <a:p>
            <a:r>
              <a:rPr lang="tr-TR" dirty="0"/>
              <a:t>Tıbbi ve tıbbi olmayan lojistik ve tıbbi donanım </a:t>
            </a:r>
            <a:r>
              <a:rPr lang="tr-TR" err="1"/>
              <a:t>eksikliği</a:t>
            </a:r>
            <a:r>
              <a:rPr lang="tr-TR" dirty="0"/>
              <a:t> </a:t>
            </a:r>
            <a:r>
              <a:rPr lang="tr-TR" i="1" dirty="0"/>
              <a:t>(aile planlaması malzemeleri, birinci basamakta tetkik yapamama, </a:t>
            </a:r>
            <a:r>
              <a:rPr lang="tr-TR" i="1" err="1"/>
              <a:t>aşılarda</a:t>
            </a:r>
            <a:r>
              <a:rPr lang="tr-TR" i="1" dirty="0"/>
              <a:t> </a:t>
            </a:r>
            <a:r>
              <a:rPr lang="tr-TR" i="1" err="1"/>
              <a:t>soğuk</a:t>
            </a:r>
            <a:r>
              <a:rPr lang="tr-TR" i="1" dirty="0"/>
              <a:t> zincirin sağlanması </a:t>
            </a:r>
            <a:r>
              <a:rPr lang="tr-TR" i="1" err="1"/>
              <a:t>sorumluluğunu</a:t>
            </a:r>
            <a:r>
              <a:rPr lang="tr-TR" i="1" dirty="0"/>
              <a:t> aile hekimlerinden almama vb.) </a:t>
            </a:r>
            <a:endParaRPr lang="tr-TR" i="1">
              <a:ea typeface="Calibri"/>
              <a:cs typeface="Calibri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8171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F9C235-C1C3-1649-A228-BCA27173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F05015-F906-E545-8AC1-790D370AF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dirty="0" err="1"/>
              <a:t>Özgün</a:t>
            </a:r>
            <a:r>
              <a:rPr lang="tr-TR" dirty="0"/>
              <a:t> hizmetlerde sorun </a:t>
            </a:r>
            <a:endParaRPr lang="tr-TR" dirty="0">
              <a:effectLst/>
            </a:endParaRPr>
          </a:p>
          <a:p>
            <a:r>
              <a:rPr lang="tr-TR" dirty="0" err="1"/>
              <a:t>İşçi</a:t>
            </a:r>
            <a:r>
              <a:rPr lang="tr-TR" dirty="0"/>
              <a:t> </a:t>
            </a:r>
            <a:r>
              <a:rPr lang="tr-TR" dirty="0" err="1"/>
              <a:t>Sağlığı</a:t>
            </a:r>
            <a:r>
              <a:rPr lang="tr-TR" dirty="0"/>
              <a:t> hizmetlerinin ihmal edilmesi </a:t>
            </a:r>
            <a:endParaRPr lang="tr-TR" dirty="0">
              <a:effectLst/>
            </a:endParaRPr>
          </a:p>
          <a:p>
            <a:r>
              <a:rPr lang="tr-TR" dirty="0"/>
              <a:t>Ekolojik tahribata </a:t>
            </a:r>
            <a:r>
              <a:rPr lang="tr-TR" dirty="0" err="1"/>
              <a:t>göz</a:t>
            </a:r>
            <a:r>
              <a:rPr lang="tr-TR" dirty="0"/>
              <a:t> yumulması, enkaz kaldırma sırasında </a:t>
            </a:r>
            <a:r>
              <a:rPr lang="tr-TR" dirty="0" err="1"/>
              <a:t>önlem</a:t>
            </a:r>
            <a:r>
              <a:rPr lang="tr-TR" dirty="0"/>
              <a:t> alınmaması </a:t>
            </a:r>
            <a:endParaRPr lang="tr-TR" dirty="0">
              <a:effectLst/>
            </a:endParaRPr>
          </a:p>
          <a:p>
            <a:r>
              <a:rPr lang="tr-TR" dirty="0"/>
              <a:t>Kronik hastalık </a:t>
            </a:r>
            <a:r>
              <a:rPr lang="tr-TR" dirty="0" err="1"/>
              <a:t>yönetimine</a:t>
            </a:r>
            <a:r>
              <a:rPr lang="tr-TR" dirty="0"/>
              <a:t> (</a:t>
            </a:r>
            <a:r>
              <a:rPr lang="tr-TR" dirty="0" err="1"/>
              <a:t>kvs</a:t>
            </a:r>
            <a:r>
              <a:rPr lang="tr-TR" dirty="0"/>
              <a:t> hastalık kaynaklı </a:t>
            </a:r>
            <a:r>
              <a:rPr lang="tr-TR" dirty="0" err="1"/>
              <a:t>ölümleri</a:t>
            </a:r>
            <a:r>
              <a:rPr lang="tr-TR" dirty="0"/>
              <a:t> vb.) </a:t>
            </a:r>
            <a:r>
              <a:rPr lang="tr-TR" dirty="0" err="1"/>
              <a:t>müdahil</a:t>
            </a:r>
            <a:r>
              <a:rPr lang="tr-TR" dirty="0"/>
              <a:t> olamama </a:t>
            </a:r>
            <a:endParaRPr lang="tr-TR" dirty="0">
              <a:effectLst/>
            </a:endParaRPr>
          </a:p>
          <a:p>
            <a:r>
              <a:rPr lang="tr-TR" dirty="0"/>
              <a:t>Evde bakım hizmetlerinin koordinasyonu </a:t>
            </a:r>
            <a:endParaRPr lang="tr-TR" dirty="0">
              <a:effectLst/>
            </a:endParaRPr>
          </a:p>
          <a:p>
            <a:r>
              <a:rPr lang="tr-TR" dirty="0"/>
              <a:t>Beslenme sorunlarının saptanması ve </a:t>
            </a:r>
            <a:r>
              <a:rPr lang="tr-TR" dirty="0" err="1"/>
              <a:t>önleyici</a:t>
            </a:r>
            <a:r>
              <a:rPr lang="tr-TR" dirty="0"/>
              <a:t> </a:t>
            </a:r>
            <a:r>
              <a:rPr lang="tr-TR" dirty="0" err="1"/>
              <a:t>müdahaleler</a:t>
            </a:r>
            <a:r>
              <a:rPr lang="tr-TR" dirty="0"/>
              <a:t> </a:t>
            </a:r>
            <a:endParaRPr lang="tr-TR" dirty="0">
              <a:effectLst/>
            </a:endParaRPr>
          </a:p>
          <a:p>
            <a:r>
              <a:rPr lang="tr-TR" dirty="0"/>
              <a:t>FTR </a:t>
            </a:r>
            <a:endParaRPr lang="tr-TR" dirty="0">
              <a:effectLst/>
            </a:endParaRPr>
          </a:p>
          <a:p>
            <a:r>
              <a:rPr lang="tr-TR" dirty="0" err="1"/>
              <a:t>Psikososyal</a:t>
            </a:r>
            <a:r>
              <a:rPr lang="tr-TR" dirty="0"/>
              <a:t> </a:t>
            </a:r>
            <a:endParaRPr lang="tr-TR" dirty="0">
              <a:effectLst/>
            </a:endParaRPr>
          </a:p>
          <a:p>
            <a:r>
              <a:rPr lang="tr-TR" dirty="0" err="1"/>
              <a:t>Ağız</a:t>
            </a:r>
            <a:r>
              <a:rPr lang="tr-TR" dirty="0"/>
              <a:t> ve </a:t>
            </a:r>
            <a:r>
              <a:rPr lang="tr-TR" dirty="0" err="1"/>
              <a:t>dis</a:t>
            </a:r>
            <a:r>
              <a:rPr lang="tr-TR" dirty="0"/>
              <a:t>̧ </a:t>
            </a:r>
            <a:r>
              <a:rPr lang="tr-TR" dirty="0" err="1"/>
              <a:t>sağlığı</a:t>
            </a:r>
            <a:r>
              <a:rPr lang="tr-TR" dirty="0"/>
              <a:t> hizmetleri </a:t>
            </a:r>
            <a:endParaRPr lang="tr-TR" dirty="0">
              <a:effectLst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84140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C789BF5-C83F-99DD-C6D4-0FC94252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644" y="94132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tr-TR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ea typeface="Calibri"/>
                <a:cs typeface="Calibri"/>
              </a:rPr>
              <a:t>6 Şubat Maraş Deprem Çalışmaları Deneyimi</a:t>
            </a:r>
            <a:endParaRPr lang="tr-TR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tr-TR" b="1" dirty="0">
                <a:ea typeface="Calibri"/>
                <a:cs typeface="Calibri"/>
              </a:rPr>
              <a:t>Sosyal gerçeklik</a:t>
            </a:r>
          </a:p>
          <a:p>
            <a:r>
              <a:rPr lang="tr-TR" b="1" dirty="0">
                <a:ea typeface="Calibri"/>
                <a:cs typeface="Calibri"/>
              </a:rPr>
              <a:t>Sağlıkta gerçeklik</a:t>
            </a:r>
          </a:p>
          <a:p>
            <a:r>
              <a:rPr lang="tr-TR" b="1" dirty="0">
                <a:ea typeface="Calibri"/>
                <a:cs typeface="Calibri"/>
              </a:rPr>
              <a:t>Sağlık emek ve meslek örgütlerine dersler</a:t>
            </a:r>
          </a:p>
          <a:p>
            <a:r>
              <a:rPr lang="tr-TR" b="1" dirty="0">
                <a:ea typeface="Calibri"/>
                <a:cs typeface="Calibri"/>
              </a:rPr>
              <a:t>Toplumsal sağlık</a:t>
            </a:r>
          </a:p>
        </p:txBody>
      </p:sp>
    </p:spTree>
    <p:extLst>
      <p:ext uri="{BB962C8B-B14F-4D97-AF65-F5344CB8AC3E}">
        <p14:creationId xmlns:p14="http://schemas.microsoft.com/office/powerpoint/2010/main" xmlns="" val="388744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B8C5EAB-3EB9-EEDA-DE4E-994A60070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F4A979C-0F36-6514-620C-28EBDDEA7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endParaRPr lang="tr-TR" b="1" dirty="0">
              <a:ea typeface="Calibri"/>
              <a:cs typeface="Calibri"/>
            </a:endParaRPr>
          </a:p>
          <a:p>
            <a:pPr marL="285750" indent="-285750">
              <a:buFont typeface="Arial,Sans-Serif" panose="020B0604020202020204" pitchFamily="34" charset="0"/>
            </a:pPr>
            <a:endParaRPr lang="tr-TR" b="1" dirty="0">
              <a:ea typeface="Calibri"/>
              <a:cs typeface="Calibri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tr-TR" sz="3200" b="1" dirty="0">
                <a:solidFill>
                  <a:srgbClr val="FF0000"/>
                </a:solidFill>
                <a:ea typeface="Calibri"/>
                <a:cs typeface="Calibri"/>
              </a:rPr>
              <a:t>Sağlık emek ve meslek örgütlerine dersler</a:t>
            </a:r>
            <a:endParaRPr lang="en-US" sz="3200" dirty="0">
              <a:solidFill>
                <a:srgbClr val="FF0000"/>
              </a:solidFill>
              <a:ea typeface="Calibri"/>
              <a:cs typeface="Calibri"/>
            </a:endParaRPr>
          </a:p>
          <a:p>
            <a:endParaRPr lang="tr-T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378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452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tr-TR" sz="36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</a:rPr>
              <a:t>Sağlık emek ve meslek örgütlerine dersler</a:t>
            </a:r>
            <a:endParaRPr lang="en-US" sz="3600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329"/>
            <a:ext cx="10515600" cy="4727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Haber alır almaz orada olma: Koordinasyon ve Hızlı Değerlendirme ve Müdahale</a:t>
            </a:r>
          </a:p>
          <a:p>
            <a:r>
              <a:rPr lang="tr-TR" dirty="0"/>
              <a:t>Her dönem yapacak işler farklı ve önemli</a:t>
            </a:r>
          </a:p>
          <a:p>
            <a:pPr lvl="1"/>
            <a:r>
              <a:rPr lang="tr-TR" dirty="0"/>
              <a:t>Süreklilik</a:t>
            </a:r>
          </a:p>
          <a:p>
            <a:pPr lvl="1"/>
            <a:r>
              <a:rPr lang="tr-TR" dirty="0"/>
              <a:t>Mobilite, hareketli olma, sahada olma</a:t>
            </a:r>
          </a:p>
          <a:p>
            <a:r>
              <a:rPr lang="tr-TR" dirty="0"/>
              <a:t>Erken dönemin önemi </a:t>
            </a:r>
          </a:p>
          <a:p>
            <a:pPr lvl="1"/>
            <a:r>
              <a:rPr lang="tr-TR" dirty="0"/>
              <a:t>yerelin </a:t>
            </a:r>
            <a:r>
              <a:rPr lang="tr-TR" dirty="0" err="1"/>
              <a:t>hazırlıklığı</a:t>
            </a:r>
            <a:r>
              <a:rPr lang="tr-TR" dirty="0"/>
              <a:t>, yerel sağlık emekçileri</a:t>
            </a:r>
            <a:endParaRPr lang="tr-TR" dirty="0">
              <a:ea typeface="Calibri"/>
              <a:cs typeface="Calibri"/>
            </a:endParaRPr>
          </a:p>
          <a:p>
            <a:pPr lvl="1"/>
            <a:r>
              <a:rPr lang="tr-TR" dirty="0"/>
              <a:t>planlanmış yakın çevreden ya da merkezi destek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46933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A6A6A6"/>
                </a:solidFill>
                <a:latin typeface="Calibri"/>
                <a:ea typeface="Calibri"/>
                <a:cs typeface="Calibri"/>
              </a:rPr>
              <a:t>Sağlık emek ve meslek örgütlerine dersler</a:t>
            </a:r>
            <a:endParaRPr lang="tr-TR" sz="3600" dirty="0">
              <a:solidFill>
                <a:srgbClr val="A6A6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Yerel sağlık emekçileri - Depremzede sağlık emekçileri gerilimi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37325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A6A6A6"/>
                </a:solidFill>
                <a:latin typeface="Calibri"/>
                <a:ea typeface="Calibri"/>
                <a:cs typeface="Calibri"/>
              </a:rPr>
              <a:t>Sağlık emek ve meslek örgütlerine dersler</a:t>
            </a:r>
            <a:endParaRPr lang="tr-TR" sz="3600" dirty="0">
              <a:solidFill>
                <a:srgbClr val="A6A6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Önlenebilir ölümler </a:t>
            </a:r>
          </a:p>
          <a:p>
            <a:pPr lvl="1"/>
            <a:r>
              <a:rPr lang="tr-TR" dirty="0"/>
              <a:t>ikincil korunma, arama ve kurtarmadan acil yardıma sağlık hizmeti, </a:t>
            </a:r>
          </a:p>
          <a:p>
            <a:pPr lvl="1"/>
            <a:r>
              <a:rPr lang="tr-TR" dirty="0"/>
              <a:t>birincil korunma, çevre sağlığı, gıda vb.</a:t>
            </a:r>
          </a:p>
          <a:p>
            <a:pPr lvl="1"/>
            <a:r>
              <a:rPr lang="tr-TR" dirty="0"/>
              <a:t>üçüncül korunma, fiziksel-psikolojik-sosyal </a:t>
            </a:r>
            <a:r>
              <a:rPr lang="tr-TR" dirty="0" err="1"/>
              <a:t>esenlendirme</a:t>
            </a:r>
            <a:endParaRPr lang="tr-TR" dirty="0"/>
          </a:p>
          <a:p>
            <a:pPr lvl="1"/>
            <a:endParaRPr lang="tr-TR" dirty="0"/>
          </a:p>
          <a:p>
            <a:pPr lvl="1"/>
            <a:r>
              <a:rPr lang="tr-TR" dirty="0"/>
              <a:t>ORGANİZASYON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42868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A6A6A6"/>
                </a:solidFill>
                <a:latin typeface="Calibri"/>
                <a:ea typeface="Calibri"/>
                <a:cs typeface="Calibri"/>
              </a:rPr>
              <a:t>Sağlık emek ve meslek örgütlerine dersler</a:t>
            </a:r>
            <a:endParaRPr lang="tr-TR" sz="3600" dirty="0">
              <a:solidFill>
                <a:srgbClr val="A6A6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 err="1"/>
              <a:t>Sürveyans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667677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A6A6A6"/>
                </a:solidFill>
                <a:latin typeface="Calibri"/>
                <a:ea typeface="Calibri"/>
                <a:cs typeface="Calibri"/>
              </a:rPr>
              <a:t>Sağlık emek ve meslek örgütlerine dersler</a:t>
            </a:r>
            <a:endParaRPr lang="tr-TR" sz="3600" dirty="0">
              <a:solidFill>
                <a:srgbClr val="A6A6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Kamusal denetim ve </a:t>
            </a:r>
            <a:r>
              <a:rPr lang="tr-TR" dirty="0" err="1"/>
              <a:t>deşifrasyon</a:t>
            </a:r>
            <a:endParaRPr lang="tr-TR" dirty="0"/>
          </a:p>
          <a:p>
            <a:pPr lvl="1"/>
            <a:r>
              <a:rPr lang="tr-TR" dirty="0"/>
              <a:t>talep etme ile sınırlı kalma</a:t>
            </a:r>
          </a:p>
          <a:p>
            <a:pPr lvl="1"/>
            <a:r>
              <a:rPr lang="tr-TR" dirty="0"/>
              <a:t>kamuya yaptırma için baskı yapma</a:t>
            </a:r>
          </a:p>
          <a:p>
            <a:endParaRPr lang="tr-TR" dirty="0"/>
          </a:p>
          <a:p>
            <a:r>
              <a:rPr lang="tr-TR" dirty="0"/>
              <a:t>Müzakere</a:t>
            </a:r>
          </a:p>
          <a:p>
            <a:pPr lvl="1"/>
            <a:r>
              <a:rPr lang="tr-TR" dirty="0"/>
              <a:t>Sağlık diplomasisi: Sağlık yönetimi, </a:t>
            </a:r>
            <a:r>
              <a:rPr lang="tr-TR" dirty="0" err="1"/>
              <a:t>muhattaplık</a:t>
            </a: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097984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A6A6A6"/>
                </a:solidFill>
                <a:latin typeface="Calibri"/>
                <a:ea typeface="Calibri"/>
                <a:cs typeface="Calibri"/>
              </a:rPr>
              <a:t>Sağlık emek ve meslek örgütlerine dersler</a:t>
            </a:r>
            <a:endParaRPr lang="tr-TR" sz="3600" dirty="0">
              <a:solidFill>
                <a:srgbClr val="A6A6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 err="1"/>
              <a:t>Kültürellik</a:t>
            </a:r>
            <a:endParaRPr lang="tr-TR" dirty="0"/>
          </a:p>
          <a:p>
            <a:r>
              <a:rPr lang="tr-TR" dirty="0"/>
              <a:t>Bellek</a:t>
            </a:r>
          </a:p>
          <a:p>
            <a:pPr lvl="1"/>
            <a:r>
              <a:rPr lang="tr-TR" dirty="0"/>
              <a:t>Sağlıkta bellek </a:t>
            </a:r>
          </a:p>
          <a:p>
            <a:pPr lvl="1"/>
            <a:r>
              <a:rPr lang="tr-TR" dirty="0"/>
              <a:t>Kentin belleği</a:t>
            </a:r>
          </a:p>
          <a:p>
            <a:pPr lvl="1"/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2843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A6A6A6"/>
                </a:solidFill>
                <a:latin typeface="Calibri"/>
                <a:ea typeface="Calibri"/>
                <a:cs typeface="Calibri"/>
              </a:rPr>
              <a:t>Sağlık emek ve meslek örgütlerine dersler</a:t>
            </a:r>
            <a:endParaRPr lang="tr-TR" sz="3600" dirty="0">
              <a:solidFill>
                <a:srgbClr val="A6A6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898"/>
            <a:ext cx="10515600" cy="3825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Sağlık örgütlerinin hazırlıksızlığı, koordinasyonsuzluğu (meslek örgütleri, sendikalar, dernekler vb.)</a:t>
            </a:r>
          </a:p>
          <a:p>
            <a:pPr lvl="1"/>
            <a:r>
              <a:rPr lang="tr-TR" dirty="0"/>
              <a:t>merkezi</a:t>
            </a:r>
          </a:p>
          <a:p>
            <a:pPr lvl="1"/>
            <a:r>
              <a:rPr lang="tr-TR" dirty="0"/>
              <a:t>yerel</a:t>
            </a:r>
          </a:p>
          <a:p>
            <a:pPr lvl="1"/>
            <a:r>
              <a:rPr lang="tr-TR" dirty="0"/>
              <a:t>tanımlanmış işlevler, esneklik</a:t>
            </a:r>
          </a:p>
          <a:p>
            <a:r>
              <a:rPr lang="tr-TR" dirty="0"/>
              <a:t>Belgeleme (yazılı, sözlü, görsel, kültür-sanat) </a:t>
            </a:r>
          </a:p>
          <a:p>
            <a:r>
              <a:rPr lang="tr-TR" dirty="0"/>
              <a:t>Sağlık örgütlerinin DKÖ ve gönüllü örgütler arasında ilişki kurabilme becerisi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469663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6D4E4A1-7FE2-6745-5BC4-B3CE047A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9E729FD-5C5D-4539-CCAA-BD41A03DB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tr-TR"/>
          </a:p>
          <a:p>
            <a:endParaRPr lang="tr-TR" dirty="0">
              <a:ea typeface="Calibri"/>
              <a:cs typeface="Calibri"/>
            </a:endParaRPr>
          </a:p>
          <a:p>
            <a:pPr marL="457200" indent="-457200"/>
            <a:r>
              <a:rPr lang="tr-TR" sz="4400" b="1" dirty="0">
                <a:solidFill>
                  <a:srgbClr val="C00000"/>
                </a:solidFill>
                <a:latin typeface="calibri light"/>
                <a:ea typeface="calibri light"/>
                <a:cs typeface="calibri light"/>
              </a:rPr>
              <a:t>Toplumsal sağlığı yeniden düşünmek</a:t>
            </a:r>
            <a:endParaRPr lang="tr-TR" sz="4400" dirty="0">
              <a:solidFill>
                <a:srgbClr val="C00000"/>
              </a:solidFill>
              <a:latin typeface="calibri light"/>
              <a:ea typeface="calibri light"/>
              <a:cs typeface="calibri light"/>
            </a:endParaRPr>
          </a:p>
          <a:p>
            <a:endParaRPr lang="tr-T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89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>
              <a:solidFill>
                <a:srgbClr val="C00000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/>
          </a:p>
          <a:p>
            <a:r>
              <a:rPr lang="tr-TR" dirty="0"/>
              <a:t>Tıbbi hizmete daralmama</a:t>
            </a:r>
          </a:p>
          <a:p>
            <a:r>
              <a:rPr lang="tr-TR" dirty="0"/>
              <a:t>Toplumun kendini sağaltma gücünü harekete geçirme (toplum katılımı)</a:t>
            </a:r>
          </a:p>
          <a:p>
            <a:r>
              <a:rPr lang="tr-TR" dirty="0"/>
              <a:t>Dayanışma (süreklilik, dönüştürücü işlevlerle buluşturma) </a:t>
            </a:r>
          </a:p>
          <a:p>
            <a:r>
              <a:rPr lang="tr-TR" dirty="0"/>
              <a:t>Toplumla bilgi paylaşımı, birlikte karar alma ve birlikte yürüme</a:t>
            </a:r>
          </a:p>
        </p:txBody>
      </p:sp>
    </p:spTree>
    <p:extLst>
      <p:ext uri="{BB962C8B-B14F-4D97-AF65-F5344CB8AC3E}">
        <p14:creationId xmlns:p14="http://schemas.microsoft.com/office/powerpoint/2010/main" xmlns="" val="236844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>
              <a:solidFill>
                <a:srgbClr val="C00000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Sosyal gerçeklik</a:t>
            </a:r>
            <a:r>
              <a:rPr lang="tr-TR" dirty="0"/>
              <a:t> 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Çatışmalı toplumlarda Afet</a:t>
            </a:r>
            <a:endParaRPr lang="tr-TR" dirty="0">
              <a:ea typeface="Calibri"/>
              <a:cs typeface="Calibri"/>
            </a:endParaRPr>
          </a:p>
          <a:p>
            <a:pPr lvl="1"/>
            <a:r>
              <a:rPr lang="tr-TR" dirty="0"/>
              <a:t>Deprem bölgesi gerçekliği (Ayrımcılık)</a:t>
            </a:r>
            <a:endParaRPr lang="tr-TR" dirty="0">
              <a:ea typeface="Calibri"/>
              <a:cs typeface="Calibri"/>
            </a:endParaRPr>
          </a:p>
          <a:p>
            <a:pPr lvl="1"/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107614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TTB'den deprem bölgesinde beslenme yetersizliği çeken çocuklar için çağrı -  Tele1">
            <a:extLst>
              <a:ext uri="{FF2B5EF4-FFF2-40B4-BE49-F238E27FC236}">
                <a16:creationId xmlns:a16="http://schemas.microsoft.com/office/drawing/2014/main" xmlns="" id="{E38FACA8-D4B2-E6ED-0E75-C690C088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3029778"/>
            <a:ext cx="5143499" cy="3338443"/>
          </a:xfrm>
          <a:prstGeom prst="rect">
            <a:avLst/>
          </a:prstGeom>
        </p:spPr>
      </p:pic>
      <p:pic>
        <p:nvPicPr>
          <p:cNvPr id="3" name="Resim 2" descr="deprem arşivleri - Sürdürülebilirlik Hakkında Her Şey">
            <a:extLst>
              <a:ext uri="{FF2B5EF4-FFF2-40B4-BE49-F238E27FC236}">
                <a16:creationId xmlns:a16="http://schemas.microsoft.com/office/drawing/2014/main" xmlns="" id="{1170049E-4D44-55D5-1139-70295D53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71500"/>
            <a:ext cx="5410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5099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 descr="TTB Hatay İl Deprem Koordinasyonu, SES ve Halk ile Birlikte Çöp Toplama  Çalışması Yaptı | TTB">
            <a:extLst>
              <a:ext uri="{FF2B5EF4-FFF2-40B4-BE49-F238E27FC236}">
                <a16:creationId xmlns:a16="http://schemas.microsoft.com/office/drawing/2014/main" xmlns="" id="{32A49202-1744-2381-7058-E70EC953E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34" y="1392884"/>
            <a:ext cx="5827672" cy="3890375"/>
          </a:xfrm>
        </p:spPr>
      </p:pic>
      <p:pic>
        <p:nvPicPr>
          <p:cNvPr id="5" name="Resim 4" descr="Türk Tabipleri Birliği on Twitter: &quot;TTB-SES gönüllüleri, Hatay'ın Gültepe,  Aşağıokçular, Çekmece ve Turunçlu mahallelerinde yaşayan yurttaşlarla halk  toplantıları düzenledi. Usulüne uygun olmayan enkaz kaldırma çalışmalarının  halk sağlığına olumsuz ...">
            <a:extLst>
              <a:ext uri="{FF2B5EF4-FFF2-40B4-BE49-F238E27FC236}">
                <a16:creationId xmlns:a16="http://schemas.microsoft.com/office/drawing/2014/main" xmlns="" id="{38A90457-75D7-633F-F72F-7DEAECE1F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23" y="1412"/>
            <a:ext cx="4333051" cy="3252140"/>
          </a:xfrm>
          <a:prstGeom prst="rect">
            <a:avLst/>
          </a:prstGeom>
        </p:spPr>
      </p:pic>
      <p:pic>
        <p:nvPicPr>
          <p:cNvPr id="6" name="Resim 5" descr="Türk Tabipleri Birliği on Twitter: &quot;TTB-SES gönüllüleri, Hatay'ın Gültepe,  Aşağıokçular, Çekmece ve Turunçlu mahallelerinde yaşayan yurttaşlarla halk  toplantıları düzenledi. Usulüne uygun olmayan enkaz kaldırma çalışmalarının  halk sağlığına olumsuz ...">
            <a:extLst>
              <a:ext uri="{FF2B5EF4-FFF2-40B4-BE49-F238E27FC236}">
                <a16:creationId xmlns:a16="http://schemas.microsoft.com/office/drawing/2014/main" xmlns="" id="{67824B69-F6D4-AAB2-05F7-B108A809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363" y="3425708"/>
            <a:ext cx="4492977" cy="33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74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Deprem bölgesindeki çocuklar için etkinlikler devam ediyor">
            <a:extLst>
              <a:ext uri="{FF2B5EF4-FFF2-40B4-BE49-F238E27FC236}">
                <a16:creationId xmlns:a16="http://schemas.microsoft.com/office/drawing/2014/main" xmlns="" id="{A90BA130-7CAD-A748-EDCF-1881F5B5E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550894"/>
            <a:ext cx="5283199" cy="3426011"/>
          </a:xfrm>
          <a:prstGeom prst="rect">
            <a:avLst/>
          </a:prstGeom>
        </p:spPr>
      </p:pic>
      <p:pic>
        <p:nvPicPr>
          <p:cNvPr id="6" name="Resim 5" descr="Psikologlar deprem bölgesinden bildiriyor: Çocuklar depremden en çok  etkilenen ama en az çalışma yapılan gruplardan biri | Sendika.Org - Üreten  Biziz Yöneten de Biz Olacağız">
            <a:extLst>
              <a:ext uri="{FF2B5EF4-FFF2-40B4-BE49-F238E27FC236}">
                <a16:creationId xmlns:a16="http://schemas.microsoft.com/office/drawing/2014/main" xmlns="" id="{162B4313-CEC1-D5AE-1614-A7A5B2C5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355073"/>
            <a:ext cx="6248399" cy="3645953"/>
          </a:xfrm>
          <a:prstGeom prst="rect">
            <a:avLst/>
          </a:prstGeom>
        </p:spPr>
      </p:pic>
      <p:pic>
        <p:nvPicPr>
          <p:cNvPr id="7" name="Resim 6" descr="Mobil Aşevi Deprem Bölgesinde - Merkezefendi Belediyesi -  www.denizlidesiyaset.com">
            <a:extLst>
              <a:ext uri="{FF2B5EF4-FFF2-40B4-BE49-F238E27FC236}">
                <a16:creationId xmlns:a16="http://schemas.microsoft.com/office/drawing/2014/main" xmlns="" id="{A4F4A7B6-1D70-118C-9E5E-8EBDEED02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400" y="4051300"/>
            <a:ext cx="2743200" cy="2743200"/>
          </a:xfrm>
          <a:prstGeom prst="rect">
            <a:avLst/>
          </a:prstGeom>
        </p:spPr>
      </p:pic>
      <p:pic>
        <p:nvPicPr>
          <p:cNvPr id="8" name="Resim 7" descr="Kadıköy'de dayanışma devam ediyor| Haberler">
            <a:extLst>
              <a:ext uri="{FF2B5EF4-FFF2-40B4-BE49-F238E27FC236}">
                <a16:creationId xmlns:a16="http://schemas.microsoft.com/office/drawing/2014/main" xmlns="" id="{62FCDF31-6BC7-6A5F-421E-468D8F802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813" y="4424363"/>
            <a:ext cx="3355975" cy="222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1573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Hatay'da ekim alanlarına moloz dökülmesine karşı eylem">
            <a:extLst>
              <a:ext uri="{FF2B5EF4-FFF2-40B4-BE49-F238E27FC236}">
                <a16:creationId xmlns:a16="http://schemas.microsoft.com/office/drawing/2014/main" xmlns="" id="{29F0F554-82DC-11F3-3439-C88107C92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1708314"/>
            <a:ext cx="5511799" cy="3428671"/>
          </a:xfrm>
          <a:prstGeom prst="rect">
            <a:avLst/>
          </a:prstGeom>
        </p:spPr>
      </p:pic>
      <p:pic>
        <p:nvPicPr>
          <p:cNvPr id="3" name="Resim 2" descr="Samandağlılar çadır kentlerinin yanına moloz dökülmesine karşı nöbete  başlıyor: “Enkazın altında hükümet kalacak” | Sendika.Org - Üreten Biziz  Yöneten de Biz Olacağız">
            <a:extLst>
              <a:ext uri="{FF2B5EF4-FFF2-40B4-BE49-F238E27FC236}">
                <a16:creationId xmlns:a16="http://schemas.microsoft.com/office/drawing/2014/main" xmlns="" id="{4447F0FA-2EA8-89C8-70FE-05E3D5718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774700"/>
            <a:ext cx="64262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513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FEECA37-92DA-3CA4-A9B4-CA08F014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Prof. Dr. Nusret Fişek'in Yaşam Öyküsü - İstanbul Tabip Odası">
            <a:extLst>
              <a:ext uri="{FF2B5EF4-FFF2-40B4-BE49-F238E27FC236}">
                <a16:creationId xmlns:a16="http://schemas.microsoft.com/office/drawing/2014/main" xmlns="" id="{1A254960-71FA-6E34-A80C-FC8B840F7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352" y="737335"/>
            <a:ext cx="4738628" cy="5107399"/>
          </a:xfrm>
        </p:spPr>
      </p:pic>
      <p:pic>
        <p:nvPicPr>
          <p:cNvPr id="5" name="Resim 4" descr="TTB'nin deprem bölgelerindeki çalışmaları | Açık Radyo 95.0">
            <a:extLst>
              <a:ext uri="{FF2B5EF4-FFF2-40B4-BE49-F238E27FC236}">
                <a16:creationId xmlns:a16="http://schemas.microsoft.com/office/drawing/2014/main" xmlns="" id="{70ECCDA4-6A03-2D46-1151-E1162E7C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474" y="1535784"/>
            <a:ext cx="5010384" cy="33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682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187-A031-1F42-9D36-A2003F4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>
              <a:solidFill>
                <a:srgbClr val="C00000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93872-4884-7044-AEDB-AB9D628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Sağlıkta gerçeklik</a:t>
            </a:r>
            <a:r>
              <a:rPr lang="tr-TR" dirty="0"/>
              <a:t> </a:t>
            </a:r>
            <a:endParaRPr lang="tr-TR" dirty="0">
              <a:ea typeface="Calibri"/>
              <a:cs typeface="Calibri"/>
            </a:endParaRP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Enkaz altında kalan sağlık - sağlık sistemi</a:t>
            </a:r>
            <a:endParaRPr lang="tr-TR" dirty="0">
              <a:ea typeface="Calibri"/>
              <a:cs typeface="Calibri"/>
            </a:endParaRPr>
          </a:p>
          <a:p>
            <a:r>
              <a:rPr lang="tr-TR" dirty="0">
                <a:ea typeface="Calibri"/>
                <a:cs typeface="Calibri"/>
              </a:rPr>
              <a:t>Afete dayanıklı olmayan sağlık sistemi</a:t>
            </a:r>
          </a:p>
          <a:p>
            <a:pPr lvl="1"/>
            <a:r>
              <a:rPr lang="tr-TR" dirty="0">
                <a:ea typeface="Calibri"/>
                <a:cs typeface="Calibri"/>
              </a:rPr>
              <a:t>Sağlıkta dönüşümün iflası</a:t>
            </a:r>
          </a:p>
          <a:p>
            <a:pPr lvl="1"/>
            <a:endParaRPr lang="tr-TR" dirty="0">
              <a:ea typeface="Calibri"/>
              <a:cs typeface="Calibri"/>
            </a:endParaRPr>
          </a:p>
          <a:p>
            <a:endParaRPr lang="tr-TR" dirty="0"/>
          </a:p>
          <a:p>
            <a:endParaRPr lang="tr-TR" dirty="0"/>
          </a:p>
          <a:p>
            <a:endParaRPr lang="tr-TR" dirty="0">
              <a:ea typeface="Calibri"/>
              <a:cs typeface="Calibri"/>
            </a:endParaRPr>
          </a:p>
        </p:txBody>
      </p:sp>
      <p:pic>
        <p:nvPicPr>
          <p:cNvPr id="5" name="Picture 5" descr="metin, felaket, afet, ekran görüntüsü, dış mekan içeren bir resim&#10;&#10;Açıklama otomatik olarak oluşturuldu">
            <a:extLst>
              <a:ext uri="{FF2B5EF4-FFF2-40B4-BE49-F238E27FC236}">
                <a16:creationId xmlns:a16="http://schemas.microsoft.com/office/drawing/2014/main" xmlns="" id="{E1F99AA8-4FEE-41D2-9FC9-9B7FDE74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573" y="4177575"/>
            <a:ext cx="3483127" cy="2314373"/>
          </a:xfrm>
          <a:prstGeom prst="rect">
            <a:avLst/>
          </a:prstGeom>
        </p:spPr>
      </p:pic>
      <p:pic>
        <p:nvPicPr>
          <p:cNvPr id="6" name="Resim 5" descr="metin, dış mekan içeren bir resim&#10;&#10;Açıklama otomatik olarak oluşturuldu">
            <a:extLst>
              <a:ext uri="{FF2B5EF4-FFF2-40B4-BE49-F238E27FC236}">
                <a16:creationId xmlns:a16="http://schemas.microsoft.com/office/drawing/2014/main" xmlns="" id="{1CFE2284-71F8-9BFE-8535-6E1AA50F1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628" y="364714"/>
            <a:ext cx="24003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337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CE19A-2F84-FE49-8A30-001FF706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Enkaz altında sağlık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2532A5-AF76-884F-9D5D-E2B66CD38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/>
              <a:t>Yıkılan sağlık kurumları</a:t>
            </a:r>
          </a:p>
          <a:p>
            <a:r>
              <a:rPr lang="tr-TR" dirty="0"/>
              <a:t>Hazırlıksızlık</a:t>
            </a:r>
          </a:p>
          <a:p>
            <a:r>
              <a:rPr lang="tr-TR" dirty="0"/>
              <a:t>Koordinasyonsuzluk</a:t>
            </a:r>
          </a:p>
          <a:p>
            <a:r>
              <a:rPr lang="tr-TR" dirty="0"/>
              <a:t>Diğer kurumlar ile eşgüdümün olmaması</a:t>
            </a:r>
          </a:p>
          <a:p>
            <a:r>
              <a:rPr lang="tr-TR" dirty="0"/>
              <a:t>Belirsizlikler ve hala bilinemeyenler</a:t>
            </a:r>
            <a:endParaRPr lang="tr-TR">
              <a:ea typeface="Calibri"/>
              <a:cs typeface="Calibri"/>
            </a:endParaRPr>
          </a:p>
          <a:p>
            <a:r>
              <a:rPr lang="tr-TR" dirty="0"/>
              <a:t>Evrelere göre hareket etmeme - edememe</a:t>
            </a:r>
            <a:endParaRPr lang="tr-TR" dirty="0">
              <a:ea typeface="Calibri" panose="020F0502020204030204"/>
              <a:cs typeface="Calibri" panose="020F0502020204030204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24425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3C2A77-EFFA-0F41-B8D1-5D2DD344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03" y="646146"/>
            <a:ext cx="9616751" cy="54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96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4A381F-B624-3041-8EE7-42E8861E6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3" y="224825"/>
            <a:ext cx="5663425" cy="3171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F8C452-8C7B-734C-A223-F8F4E9927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71" y="2537927"/>
            <a:ext cx="5996755" cy="40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86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5547D8-4CCD-E548-88E6-CCE51AED2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400050"/>
            <a:ext cx="110363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76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E044CF-A785-224A-A669-A354F3ADE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24" y="290415"/>
            <a:ext cx="5588000" cy="3143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B54666-1A00-8A4C-A17D-CBE6D761F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624" y="3296038"/>
            <a:ext cx="6332376" cy="35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394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679</Words>
  <Application>Microsoft Office PowerPoint</Application>
  <PresentationFormat>Özel</PresentationFormat>
  <Paragraphs>154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5" baseType="lpstr">
      <vt:lpstr>Office Theme</vt:lpstr>
      <vt:lpstr>Slayt 1</vt:lpstr>
      <vt:lpstr>Slayt 2</vt:lpstr>
      <vt:lpstr>Slayt 3</vt:lpstr>
      <vt:lpstr>Slayt 4</vt:lpstr>
      <vt:lpstr>Enkaz altında sağlık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Sağlık emek ve meslek örgütlerine dersler</vt:lpstr>
      <vt:lpstr>Sağlık emek ve meslek örgütlerine dersler</vt:lpstr>
      <vt:lpstr>Sağlık emek ve meslek örgütlerine dersler</vt:lpstr>
      <vt:lpstr>Sağlık emek ve meslek örgütlerine dersler</vt:lpstr>
      <vt:lpstr>Sağlık emek ve meslek örgütlerine dersler</vt:lpstr>
      <vt:lpstr>Sağlık emek ve meslek örgütlerine dersler</vt:lpstr>
      <vt:lpstr>Sağlık emek ve meslek örgütlerine dersler</vt:lpstr>
      <vt:lpstr>Slayt 28</vt:lpstr>
      <vt:lpstr>Slayt 29</vt:lpstr>
      <vt:lpstr>Slayt 30</vt:lpstr>
      <vt:lpstr>Slayt 31</vt:lpstr>
      <vt:lpstr>Slayt 32</vt:lpstr>
      <vt:lpstr>Slayt 33</vt:lpstr>
      <vt:lpstr>Slayt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Genel</cp:lastModifiedBy>
  <cp:revision>280</cp:revision>
  <dcterms:created xsi:type="dcterms:W3CDTF">2023-11-02T07:33:42Z</dcterms:created>
  <dcterms:modified xsi:type="dcterms:W3CDTF">2023-11-03T08:19:37Z</dcterms:modified>
</cp:coreProperties>
</file>