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2" r:id="rId6"/>
    <p:sldId id="293" r:id="rId7"/>
    <p:sldId id="259" r:id="rId8"/>
    <p:sldId id="260" r:id="rId9"/>
    <p:sldId id="258" r:id="rId10"/>
    <p:sldId id="257" r:id="rId11"/>
    <p:sldId id="261" r:id="rId12"/>
    <p:sldId id="294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0" d="100"/>
          <a:sy n="60" d="100"/>
        </p:scale>
        <p:origin x="989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cdn.who.int/media/docs/default-source/documents/emergencies/20230320_multi-country_outbreak-of-cholera_sitrep-1.pdf?sfvrsn=eaeed11a_1&amp;download=true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cdn.who.int/media/docs/default-source/documents/emergencies/20230320_multi-country_outbreak-of-cholera_sitrep-1.pdf?sfvrsn=eaeed11a_1&amp;download=tru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F13FE-A239-427A-A4AE-26259B208E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CD4556-5096-4746-AA62-574834129E52}">
      <dgm:prSet/>
      <dgm:spPr>
        <a:solidFill>
          <a:schemeClr val="tx1"/>
        </a:solidFill>
      </dgm:spPr>
      <dgm:t>
        <a:bodyPr/>
        <a:lstStyle/>
        <a:p>
          <a:r>
            <a:rPr lang="tr-TR" dirty="0"/>
            <a:t>Akut sulu ishal</a:t>
          </a:r>
          <a:endParaRPr lang="en-US" dirty="0"/>
        </a:p>
      </dgm:t>
    </dgm:pt>
    <dgm:pt modelId="{F1B20C0C-A110-459B-BC35-E99EB708E0E8}" type="parTrans" cxnId="{BB7A3AB3-0D6B-4FFB-88CE-D2498F7112B6}">
      <dgm:prSet/>
      <dgm:spPr/>
      <dgm:t>
        <a:bodyPr/>
        <a:lstStyle/>
        <a:p>
          <a:endParaRPr lang="en-US"/>
        </a:p>
      </dgm:t>
    </dgm:pt>
    <dgm:pt modelId="{33B147AE-6B60-4C4B-9383-AD37E23AA3D1}" type="sibTrans" cxnId="{BB7A3AB3-0D6B-4FFB-88CE-D2498F7112B6}">
      <dgm:prSet/>
      <dgm:spPr/>
      <dgm:t>
        <a:bodyPr/>
        <a:lstStyle/>
        <a:p>
          <a:endParaRPr lang="en-US"/>
        </a:p>
      </dgm:t>
    </dgm:pt>
    <dgm:pt modelId="{51B28D67-35F4-4418-99FA-C6764A95C85E}">
      <dgm:prSet/>
      <dgm:spPr>
        <a:solidFill>
          <a:srgbClr val="FF0000"/>
        </a:solidFill>
      </dgm:spPr>
      <dgm:t>
        <a:bodyPr/>
        <a:lstStyle/>
        <a:p>
          <a:r>
            <a:rPr lang="tr-TR" dirty="0"/>
            <a:t>Kanlı ishal (dizanteri)</a:t>
          </a:r>
          <a:endParaRPr lang="en-US" dirty="0"/>
        </a:p>
      </dgm:t>
    </dgm:pt>
    <dgm:pt modelId="{BA1AED41-771A-4D04-8D8A-E31F8FF9D310}" type="parTrans" cxnId="{E3419C68-BF3B-45F9-BD60-2393FFD03834}">
      <dgm:prSet/>
      <dgm:spPr/>
      <dgm:t>
        <a:bodyPr/>
        <a:lstStyle/>
        <a:p>
          <a:endParaRPr lang="en-US"/>
        </a:p>
      </dgm:t>
    </dgm:pt>
    <dgm:pt modelId="{A28DD1F7-2189-4470-92F0-3F62FB240014}" type="sibTrans" cxnId="{E3419C68-BF3B-45F9-BD60-2393FFD03834}">
      <dgm:prSet/>
      <dgm:spPr/>
      <dgm:t>
        <a:bodyPr/>
        <a:lstStyle/>
        <a:p>
          <a:endParaRPr lang="en-US"/>
        </a:p>
      </dgm:t>
    </dgm:pt>
    <dgm:pt modelId="{64BD0133-499D-47B3-9160-0427A4594B2E}">
      <dgm:prSet/>
      <dgm:spPr>
        <a:solidFill>
          <a:srgbClr val="071CB9"/>
        </a:solidFill>
      </dgm:spPr>
      <dgm:t>
        <a:bodyPr/>
        <a:lstStyle/>
        <a:p>
          <a:r>
            <a:rPr lang="tr-TR" dirty="0"/>
            <a:t>Persistan ishal</a:t>
          </a:r>
          <a:endParaRPr lang="en-US" dirty="0"/>
        </a:p>
      </dgm:t>
    </dgm:pt>
    <dgm:pt modelId="{649D93EB-B9AA-40F8-91B5-588858BEE781}" type="parTrans" cxnId="{E09B8893-C947-48C1-BCF0-697C97102D4C}">
      <dgm:prSet/>
      <dgm:spPr/>
      <dgm:t>
        <a:bodyPr/>
        <a:lstStyle/>
        <a:p>
          <a:endParaRPr lang="en-US"/>
        </a:p>
      </dgm:t>
    </dgm:pt>
    <dgm:pt modelId="{B0699ACF-7DCA-4584-972A-4C60E380761A}" type="sibTrans" cxnId="{E09B8893-C947-48C1-BCF0-697C97102D4C}">
      <dgm:prSet/>
      <dgm:spPr/>
      <dgm:t>
        <a:bodyPr/>
        <a:lstStyle/>
        <a:p>
          <a:endParaRPr lang="en-US"/>
        </a:p>
      </dgm:t>
    </dgm:pt>
    <dgm:pt modelId="{9BE014C4-0D8B-4854-B875-47E70673412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r-TR" dirty="0" err="1"/>
            <a:t>Malnutrisyonla</a:t>
          </a:r>
          <a:r>
            <a:rPr lang="tr-TR" dirty="0"/>
            <a:t> birlikte olan ishal</a:t>
          </a:r>
          <a:endParaRPr lang="en-US" dirty="0"/>
        </a:p>
      </dgm:t>
    </dgm:pt>
    <dgm:pt modelId="{9A8ADA25-F287-4AF4-82D1-C4C26A94C44D}" type="parTrans" cxnId="{F21B858D-EA4E-4592-BEA4-F8FACBCF20BF}">
      <dgm:prSet/>
      <dgm:spPr/>
      <dgm:t>
        <a:bodyPr/>
        <a:lstStyle/>
        <a:p>
          <a:endParaRPr lang="en-US"/>
        </a:p>
      </dgm:t>
    </dgm:pt>
    <dgm:pt modelId="{5863337C-D82E-4D07-A5B4-1E2E41F7C5A0}" type="sibTrans" cxnId="{F21B858D-EA4E-4592-BEA4-F8FACBCF20BF}">
      <dgm:prSet/>
      <dgm:spPr/>
      <dgm:t>
        <a:bodyPr/>
        <a:lstStyle/>
        <a:p>
          <a:endParaRPr lang="en-US"/>
        </a:p>
      </dgm:t>
    </dgm:pt>
    <dgm:pt modelId="{F4B66A39-0A6F-4698-AE5D-39BBE5EF97B4}" type="pres">
      <dgm:prSet presAssocID="{13EF13FE-A239-427A-A4AE-26259B208E8F}" presName="linear" presStyleCnt="0">
        <dgm:presLayoutVars>
          <dgm:animLvl val="lvl"/>
          <dgm:resizeHandles val="exact"/>
        </dgm:presLayoutVars>
      </dgm:prSet>
      <dgm:spPr/>
    </dgm:pt>
    <dgm:pt modelId="{608FEAAE-28AD-4FA3-BFC5-91BA74BB6CB3}" type="pres">
      <dgm:prSet presAssocID="{6DCD4556-5096-4746-AA62-574834129E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8B3BDA1-6217-437D-80F4-EE7D36526B4D}" type="pres">
      <dgm:prSet presAssocID="{33B147AE-6B60-4C4B-9383-AD37E23AA3D1}" presName="spacer" presStyleCnt="0"/>
      <dgm:spPr/>
    </dgm:pt>
    <dgm:pt modelId="{09E1EDE0-8514-4B83-8103-62BC203B5BB4}" type="pres">
      <dgm:prSet presAssocID="{51B28D67-35F4-4418-99FA-C6764A95C85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50A2C8-25C2-4CBF-B281-39746FB2D504}" type="pres">
      <dgm:prSet presAssocID="{A28DD1F7-2189-4470-92F0-3F62FB240014}" presName="spacer" presStyleCnt="0"/>
      <dgm:spPr/>
    </dgm:pt>
    <dgm:pt modelId="{90DCC67C-610F-45FF-8693-D471D849A8D4}" type="pres">
      <dgm:prSet presAssocID="{64BD0133-499D-47B3-9160-0427A4594B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2832A0-F1C8-4875-88F3-AE284CE4AD36}" type="pres">
      <dgm:prSet presAssocID="{B0699ACF-7DCA-4584-972A-4C60E380761A}" presName="spacer" presStyleCnt="0"/>
      <dgm:spPr/>
    </dgm:pt>
    <dgm:pt modelId="{456891B4-4A1C-4A24-AAA5-2F80FFC73874}" type="pres">
      <dgm:prSet presAssocID="{9BE014C4-0D8B-4854-B875-47E70673412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099A3C-DFC2-4CFC-8F20-8E9F2B1825A4}" type="presOf" srcId="{9BE014C4-0D8B-4854-B875-47E706734121}" destId="{456891B4-4A1C-4A24-AAA5-2F80FFC73874}" srcOrd="0" destOrd="0" presId="urn:microsoft.com/office/officeart/2005/8/layout/vList2"/>
    <dgm:cxn modelId="{E3419C68-BF3B-45F9-BD60-2393FFD03834}" srcId="{13EF13FE-A239-427A-A4AE-26259B208E8F}" destId="{51B28D67-35F4-4418-99FA-C6764A95C85E}" srcOrd="1" destOrd="0" parTransId="{BA1AED41-771A-4D04-8D8A-E31F8FF9D310}" sibTransId="{A28DD1F7-2189-4470-92F0-3F62FB240014}"/>
    <dgm:cxn modelId="{A01F8653-398E-4DFC-A633-C67227A89B8C}" type="presOf" srcId="{6DCD4556-5096-4746-AA62-574834129E52}" destId="{608FEAAE-28AD-4FA3-BFC5-91BA74BB6CB3}" srcOrd="0" destOrd="0" presId="urn:microsoft.com/office/officeart/2005/8/layout/vList2"/>
    <dgm:cxn modelId="{0539ED81-9C5A-42EF-AD6D-D91286BB5B01}" type="presOf" srcId="{51B28D67-35F4-4418-99FA-C6764A95C85E}" destId="{09E1EDE0-8514-4B83-8103-62BC203B5BB4}" srcOrd="0" destOrd="0" presId="urn:microsoft.com/office/officeart/2005/8/layout/vList2"/>
    <dgm:cxn modelId="{F21B858D-EA4E-4592-BEA4-F8FACBCF20BF}" srcId="{13EF13FE-A239-427A-A4AE-26259B208E8F}" destId="{9BE014C4-0D8B-4854-B875-47E706734121}" srcOrd="3" destOrd="0" parTransId="{9A8ADA25-F287-4AF4-82D1-C4C26A94C44D}" sibTransId="{5863337C-D82E-4D07-A5B4-1E2E41F7C5A0}"/>
    <dgm:cxn modelId="{E09B8893-C947-48C1-BCF0-697C97102D4C}" srcId="{13EF13FE-A239-427A-A4AE-26259B208E8F}" destId="{64BD0133-499D-47B3-9160-0427A4594B2E}" srcOrd="2" destOrd="0" parTransId="{649D93EB-B9AA-40F8-91B5-588858BEE781}" sibTransId="{B0699ACF-7DCA-4584-972A-4C60E380761A}"/>
    <dgm:cxn modelId="{BB7A3AB3-0D6B-4FFB-88CE-D2498F7112B6}" srcId="{13EF13FE-A239-427A-A4AE-26259B208E8F}" destId="{6DCD4556-5096-4746-AA62-574834129E52}" srcOrd="0" destOrd="0" parTransId="{F1B20C0C-A110-459B-BC35-E99EB708E0E8}" sibTransId="{33B147AE-6B60-4C4B-9383-AD37E23AA3D1}"/>
    <dgm:cxn modelId="{2A977DC8-1DBB-4468-BF92-9057ABD634D8}" type="presOf" srcId="{64BD0133-499D-47B3-9160-0427A4594B2E}" destId="{90DCC67C-610F-45FF-8693-D471D849A8D4}" srcOrd="0" destOrd="0" presId="urn:microsoft.com/office/officeart/2005/8/layout/vList2"/>
    <dgm:cxn modelId="{CF2DABCF-70C0-496B-BFEC-C652FAFF2781}" type="presOf" srcId="{13EF13FE-A239-427A-A4AE-26259B208E8F}" destId="{F4B66A39-0A6F-4698-AE5D-39BBE5EF97B4}" srcOrd="0" destOrd="0" presId="urn:microsoft.com/office/officeart/2005/8/layout/vList2"/>
    <dgm:cxn modelId="{AA3AEFD0-31C5-43E7-8F0B-6C2AD1B41868}" type="presParOf" srcId="{F4B66A39-0A6F-4698-AE5D-39BBE5EF97B4}" destId="{608FEAAE-28AD-4FA3-BFC5-91BA74BB6CB3}" srcOrd="0" destOrd="0" presId="urn:microsoft.com/office/officeart/2005/8/layout/vList2"/>
    <dgm:cxn modelId="{D843961C-7DE5-4BBD-BA18-9DCD30C0EFC2}" type="presParOf" srcId="{F4B66A39-0A6F-4698-AE5D-39BBE5EF97B4}" destId="{58B3BDA1-6217-437D-80F4-EE7D36526B4D}" srcOrd="1" destOrd="0" presId="urn:microsoft.com/office/officeart/2005/8/layout/vList2"/>
    <dgm:cxn modelId="{49BF3B77-65DB-439B-944F-44F9023314AE}" type="presParOf" srcId="{F4B66A39-0A6F-4698-AE5D-39BBE5EF97B4}" destId="{09E1EDE0-8514-4B83-8103-62BC203B5BB4}" srcOrd="2" destOrd="0" presId="urn:microsoft.com/office/officeart/2005/8/layout/vList2"/>
    <dgm:cxn modelId="{5B437066-EB37-4ADB-B90B-30B2AE1B7D8F}" type="presParOf" srcId="{F4B66A39-0A6F-4698-AE5D-39BBE5EF97B4}" destId="{D650A2C8-25C2-4CBF-B281-39746FB2D504}" srcOrd="3" destOrd="0" presId="urn:microsoft.com/office/officeart/2005/8/layout/vList2"/>
    <dgm:cxn modelId="{8205054B-7FE7-4001-9EB8-5957D61D36D2}" type="presParOf" srcId="{F4B66A39-0A6F-4698-AE5D-39BBE5EF97B4}" destId="{90DCC67C-610F-45FF-8693-D471D849A8D4}" srcOrd="4" destOrd="0" presId="urn:microsoft.com/office/officeart/2005/8/layout/vList2"/>
    <dgm:cxn modelId="{94EEC4FC-4DDE-4A17-9672-9750F49684FB}" type="presParOf" srcId="{F4B66A39-0A6F-4698-AE5D-39BBE5EF97B4}" destId="{BA2832A0-F1C8-4875-88F3-AE284CE4AD36}" srcOrd="5" destOrd="0" presId="urn:microsoft.com/office/officeart/2005/8/layout/vList2"/>
    <dgm:cxn modelId="{F7F28A34-4D00-4E3D-8A44-F961CC255351}" type="presParOf" srcId="{F4B66A39-0A6F-4698-AE5D-39BBE5EF97B4}" destId="{456891B4-4A1C-4A24-AAA5-2F80FFC738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28B61-8290-45B6-A8CE-BC2B928168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0B6215-EEFE-4448-92FD-5A6BA41F1B7A}">
      <dgm:prSet/>
      <dgm:spPr>
        <a:solidFill>
          <a:schemeClr val="tx1"/>
        </a:solidFill>
      </dgm:spPr>
      <dgm:t>
        <a:bodyPr/>
        <a:lstStyle/>
        <a:p>
          <a:r>
            <a:rPr lang="tr-TR" dirty="0"/>
            <a:t>Suriye’nin kuzeyinde 1</a:t>
          </a:r>
          <a:r>
            <a:rPr lang="en-US" b="0" i="0" dirty="0"/>
            <a:t> </a:t>
          </a:r>
          <a:r>
            <a:rPr lang="tr-TR" b="0" i="0" dirty="0"/>
            <a:t>Ocak </a:t>
          </a:r>
          <a:r>
            <a:rPr lang="en-US" b="0" i="0" dirty="0"/>
            <a:t>202</a:t>
          </a:r>
          <a:r>
            <a:rPr lang="tr-TR" b="0" i="0" dirty="0"/>
            <a:t>3-</a:t>
          </a:r>
          <a:r>
            <a:rPr lang="en-US" b="0" i="0" dirty="0"/>
            <a:t> </a:t>
          </a:r>
          <a:r>
            <a:rPr lang="tr-TR" b="0" i="0" dirty="0"/>
            <a:t>11</a:t>
          </a:r>
          <a:r>
            <a:rPr lang="en-US" b="0" i="0" dirty="0"/>
            <a:t> </a:t>
          </a:r>
          <a:r>
            <a:rPr lang="tr-TR" b="0" i="0" dirty="0"/>
            <a:t>Mart</a:t>
          </a:r>
          <a:r>
            <a:rPr lang="en-US" b="0" i="0" dirty="0"/>
            <a:t> 2023</a:t>
          </a:r>
          <a:r>
            <a:rPr lang="tr-TR" b="0" i="0" dirty="0"/>
            <a:t> arasında</a:t>
          </a:r>
          <a:r>
            <a:rPr lang="en-US" b="0" i="0" dirty="0"/>
            <a:t>, </a:t>
          </a:r>
          <a:r>
            <a:rPr lang="tr-TR" b="0" i="0" dirty="0"/>
            <a:t>21</a:t>
          </a:r>
          <a:r>
            <a:rPr lang="en-US" b="0" i="0" dirty="0"/>
            <a:t>,</a:t>
          </a:r>
          <a:r>
            <a:rPr lang="tr-TR" b="0" i="0" dirty="0"/>
            <a:t>427</a:t>
          </a:r>
          <a:r>
            <a:rPr lang="en-US" b="0" i="0" dirty="0"/>
            <a:t> </a:t>
          </a:r>
          <a:r>
            <a:rPr lang="tr-TR" b="0" i="0" dirty="0"/>
            <a:t>şüpheli olgu, 5 ölüm bildirilmiştir (</a:t>
          </a:r>
          <a:r>
            <a:rPr lang="en-US" dirty="0">
              <a:hlinkClick xmlns:r="http://schemas.openxmlformats.org/officeDocument/2006/relationships" r:id="rId1"/>
            </a:rPr>
            <a:t>20230320_multi-country_outbreak-of-cholera_sitrep-1.pdf (who.int)</a:t>
          </a:r>
          <a:r>
            <a:rPr lang="tr-TR" b="0" i="0" dirty="0"/>
            <a:t>).</a:t>
          </a:r>
          <a:endParaRPr lang="en-US" dirty="0"/>
        </a:p>
      </dgm:t>
    </dgm:pt>
    <dgm:pt modelId="{EA3FB6D6-DC8D-44A6-B4CC-D0456CBB8941}" type="parTrans" cxnId="{A3673B63-9677-4C7B-B1D5-85901155EA78}">
      <dgm:prSet/>
      <dgm:spPr/>
      <dgm:t>
        <a:bodyPr/>
        <a:lstStyle/>
        <a:p>
          <a:endParaRPr lang="en-US"/>
        </a:p>
      </dgm:t>
    </dgm:pt>
    <dgm:pt modelId="{0D84FFB2-3305-489A-B207-6AB81D8ACBB9}" type="sibTrans" cxnId="{A3673B63-9677-4C7B-B1D5-85901155EA78}">
      <dgm:prSet/>
      <dgm:spPr/>
      <dgm:t>
        <a:bodyPr/>
        <a:lstStyle/>
        <a:p>
          <a:endParaRPr lang="en-US"/>
        </a:p>
      </dgm:t>
    </dgm:pt>
    <dgm:pt modelId="{84125D3D-E47B-433B-9CDC-DA7D7ADAF503}">
      <dgm:prSet/>
      <dgm:spPr>
        <a:solidFill>
          <a:srgbClr val="002060"/>
        </a:solidFill>
      </dgm:spPr>
      <dgm:t>
        <a:bodyPr/>
        <a:lstStyle/>
        <a:p>
          <a:r>
            <a:rPr lang="tr-TR" dirty="0" err="1"/>
            <a:t>Pirinçsuyu</a:t>
          </a:r>
          <a:r>
            <a:rPr lang="tr-TR" dirty="0"/>
            <a:t> biçiminde dışkılama tarif eden, bezi ıslak ancak kirlenmemiş gibi görünen hastalardan mutlaka spesifik etken değerlendirme amaçlı dışkı örneği alınız.</a:t>
          </a:r>
          <a:endParaRPr lang="en-US" dirty="0"/>
        </a:p>
      </dgm:t>
    </dgm:pt>
    <dgm:pt modelId="{2B1C66A4-E88B-4B3D-8C18-5796EFE18018}" type="parTrans" cxnId="{F8885E13-6E0B-47EC-8BF4-BF650E72E504}">
      <dgm:prSet/>
      <dgm:spPr/>
      <dgm:t>
        <a:bodyPr/>
        <a:lstStyle/>
        <a:p>
          <a:endParaRPr lang="en-US"/>
        </a:p>
      </dgm:t>
    </dgm:pt>
    <dgm:pt modelId="{35FB5166-40EE-4466-A8FA-7C44D6DAB7D7}" type="sibTrans" cxnId="{F8885E13-6E0B-47EC-8BF4-BF650E72E504}">
      <dgm:prSet/>
      <dgm:spPr/>
      <dgm:t>
        <a:bodyPr/>
        <a:lstStyle/>
        <a:p>
          <a:endParaRPr lang="en-US"/>
        </a:p>
      </dgm:t>
    </dgm:pt>
    <dgm:pt modelId="{2CF42087-F26B-4C60-BBB4-908645583C5E}">
      <dgm:prSet/>
      <dgm:spPr>
        <a:solidFill>
          <a:srgbClr val="C00000"/>
        </a:solidFill>
      </dgm:spPr>
      <dgm:t>
        <a:bodyPr/>
        <a:lstStyle/>
        <a:p>
          <a:r>
            <a:rPr lang="tr-TR" dirty="0"/>
            <a:t>Bir bölgede kümelenmiş ishal olguları, kolera şüphesi, hastalık bildirimi için yeterlidir.</a:t>
          </a:r>
          <a:endParaRPr lang="en-US" dirty="0"/>
        </a:p>
      </dgm:t>
    </dgm:pt>
    <dgm:pt modelId="{0CB9A48D-4F1C-4003-9C27-A5FAAF0425CC}" type="parTrans" cxnId="{8EE2244F-A802-4AF7-BFF2-9D45FD88D0AE}">
      <dgm:prSet/>
      <dgm:spPr/>
      <dgm:t>
        <a:bodyPr/>
        <a:lstStyle/>
        <a:p>
          <a:endParaRPr lang="en-US"/>
        </a:p>
      </dgm:t>
    </dgm:pt>
    <dgm:pt modelId="{FAD7E93A-90F6-46EE-99CB-F9DA0730D26E}" type="sibTrans" cxnId="{8EE2244F-A802-4AF7-BFF2-9D45FD88D0AE}">
      <dgm:prSet/>
      <dgm:spPr/>
      <dgm:t>
        <a:bodyPr/>
        <a:lstStyle/>
        <a:p>
          <a:endParaRPr lang="en-US"/>
        </a:p>
      </dgm:t>
    </dgm:pt>
    <dgm:pt modelId="{3FFE795B-B63B-47C4-B932-7E98357F7D98}" type="pres">
      <dgm:prSet presAssocID="{BF428B61-8290-45B6-A8CE-BC2B928168BF}" presName="linear" presStyleCnt="0">
        <dgm:presLayoutVars>
          <dgm:animLvl val="lvl"/>
          <dgm:resizeHandles val="exact"/>
        </dgm:presLayoutVars>
      </dgm:prSet>
      <dgm:spPr/>
    </dgm:pt>
    <dgm:pt modelId="{8E6B7C68-E7CF-413B-AC94-4F75B3B5D2E1}" type="pres">
      <dgm:prSet presAssocID="{1E0B6215-EEFE-4448-92FD-5A6BA41F1B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F7C486-DBA6-4841-AB28-61999EF45851}" type="pres">
      <dgm:prSet presAssocID="{0D84FFB2-3305-489A-B207-6AB81D8ACBB9}" presName="spacer" presStyleCnt="0"/>
      <dgm:spPr/>
    </dgm:pt>
    <dgm:pt modelId="{4FD6355A-9351-48C7-9443-D9FA08D5E152}" type="pres">
      <dgm:prSet presAssocID="{84125D3D-E47B-433B-9CDC-DA7D7ADAF5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4EF044-B352-4535-85A9-382BE9CB1742}" type="pres">
      <dgm:prSet presAssocID="{35FB5166-40EE-4466-A8FA-7C44D6DAB7D7}" presName="spacer" presStyleCnt="0"/>
      <dgm:spPr/>
    </dgm:pt>
    <dgm:pt modelId="{57C55EAF-77CA-48EB-82D4-34106D2D4A03}" type="pres">
      <dgm:prSet presAssocID="{2CF42087-F26B-4C60-BBB4-908645583C5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8885E13-6E0B-47EC-8BF4-BF650E72E504}" srcId="{BF428B61-8290-45B6-A8CE-BC2B928168BF}" destId="{84125D3D-E47B-433B-9CDC-DA7D7ADAF503}" srcOrd="1" destOrd="0" parTransId="{2B1C66A4-E88B-4B3D-8C18-5796EFE18018}" sibTransId="{35FB5166-40EE-4466-A8FA-7C44D6DAB7D7}"/>
    <dgm:cxn modelId="{5E8D842E-FBEB-41F7-AD8A-C6A05C771A73}" type="presOf" srcId="{1E0B6215-EEFE-4448-92FD-5A6BA41F1B7A}" destId="{8E6B7C68-E7CF-413B-AC94-4F75B3B5D2E1}" srcOrd="0" destOrd="0" presId="urn:microsoft.com/office/officeart/2005/8/layout/vList2"/>
    <dgm:cxn modelId="{A3673B63-9677-4C7B-B1D5-85901155EA78}" srcId="{BF428B61-8290-45B6-A8CE-BC2B928168BF}" destId="{1E0B6215-EEFE-4448-92FD-5A6BA41F1B7A}" srcOrd="0" destOrd="0" parTransId="{EA3FB6D6-DC8D-44A6-B4CC-D0456CBB8941}" sibTransId="{0D84FFB2-3305-489A-B207-6AB81D8ACBB9}"/>
    <dgm:cxn modelId="{8EE2244F-A802-4AF7-BFF2-9D45FD88D0AE}" srcId="{BF428B61-8290-45B6-A8CE-BC2B928168BF}" destId="{2CF42087-F26B-4C60-BBB4-908645583C5E}" srcOrd="2" destOrd="0" parTransId="{0CB9A48D-4F1C-4003-9C27-A5FAAF0425CC}" sibTransId="{FAD7E93A-90F6-46EE-99CB-F9DA0730D26E}"/>
    <dgm:cxn modelId="{FD02C892-9F3B-466D-93DF-E08E228C5791}" type="presOf" srcId="{84125D3D-E47B-433B-9CDC-DA7D7ADAF503}" destId="{4FD6355A-9351-48C7-9443-D9FA08D5E152}" srcOrd="0" destOrd="0" presId="urn:microsoft.com/office/officeart/2005/8/layout/vList2"/>
    <dgm:cxn modelId="{33D5F5AA-ACE1-4543-ACAC-70188F6CE885}" type="presOf" srcId="{2CF42087-F26B-4C60-BBB4-908645583C5E}" destId="{57C55EAF-77CA-48EB-82D4-34106D2D4A03}" srcOrd="0" destOrd="0" presId="urn:microsoft.com/office/officeart/2005/8/layout/vList2"/>
    <dgm:cxn modelId="{B93902EB-6B20-47B6-A40C-01C3A3B0B3FA}" type="presOf" srcId="{BF428B61-8290-45B6-A8CE-BC2B928168BF}" destId="{3FFE795B-B63B-47C4-B932-7E98357F7D98}" srcOrd="0" destOrd="0" presId="urn:microsoft.com/office/officeart/2005/8/layout/vList2"/>
    <dgm:cxn modelId="{90BF815E-47B7-4640-B5C8-A14F938988D9}" type="presParOf" srcId="{3FFE795B-B63B-47C4-B932-7E98357F7D98}" destId="{8E6B7C68-E7CF-413B-AC94-4F75B3B5D2E1}" srcOrd="0" destOrd="0" presId="urn:microsoft.com/office/officeart/2005/8/layout/vList2"/>
    <dgm:cxn modelId="{CBFA4737-C8B1-4923-9F55-1ADD09FC39CE}" type="presParOf" srcId="{3FFE795B-B63B-47C4-B932-7E98357F7D98}" destId="{5EF7C486-DBA6-4841-AB28-61999EF45851}" srcOrd="1" destOrd="0" presId="urn:microsoft.com/office/officeart/2005/8/layout/vList2"/>
    <dgm:cxn modelId="{159B5D1B-8F8B-4449-AE58-8B33186C0ED8}" type="presParOf" srcId="{3FFE795B-B63B-47C4-B932-7E98357F7D98}" destId="{4FD6355A-9351-48C7-9443-D9FA08D5E152}" srcOrd="2" destOrd="0" presId="urn:microsoft.com/office/officeart/2005/8/layout/vList2"/>
    <dgm:cxn modelId="{AAE7A4A0-16AC-4024-8E83-64CD3D08F039}" type="presParOf" srcId="{3FFE795B-B63B-47C4-B932-7E98357F7D98}" destId="{684EF044-B352-4535-85A9-382BE9CB1742}" srcOrd="3" destOrd="0" presId="urn:microsoft.com/office/officeart/2005/8/layout/vList2"/>
    <dgm:cxn modelId="{B097A738-5B30-4778-858B-C61FAF4A71EF}" type="presParOf" srcId="{3FFE795B-B63B-47C4-B932-7E98357F7D98}" destId="{57C55EAF-77CA-48EB-82D4-34106D2D4A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05AC97-2A83-4348-A9E2-DCDF1C2994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AF088-6032-43EF-B0C3-FE95DC8F6A91}">
      <dgm:prSet/>
      <dgm:spPr>
        <a:solidFill>
          <a:schemeClr val="tx1"/>
        </a:solidFill>
      </dgm:spPr>
      <dgm:t>
        <a:bodyPr/>
        <a:lstStyle/>
        <a:p>
          <a:r>
            <a:rPr lang="tr-TR"/>
            <a:t>Ülkemizde, bölgemizde, Suriye’nin kuzeyinde kızamık endemik olarak varlığını sürdürmektedir.</a:t>
          </a:r>
          <a:endParaRPr lang="en-US"/>
        </a:p>
      </dgm:t>
    </dgm:pt>
    <dgm:pt modelId="{B2540D0B-0E23-4EE5-A4D4-FD10E233B07E}" type="parTrans" cxnId="{57FFE42C-BCB7-4038-B8BA-214A14D6BC55}">
      <dgm:prSet/>
      <dgm:spPr/>
      <dgm:t>
        <a:bodyPr/>
        <a:lstStyle/>
        <a:p>
          <a:endParaRPr lang="en-US"/>
        </a:p>
      </dgm:t>
    </dgm:pt>
    <dgm:pt modelId="{98C5D161-42DE-45CA-978A-AF69B9891AD1}" type="sibTrans" cxnId="{57FFE42C-BCB7-4038-B8BA-214A14D6BC55}">
      <dgm:prSet/>
      <dgm:spPr/>
      <dgm:t>
        <a:bodyPr/>
        <a:lstStyle/>
        <a:p>
          <a:endParaRPr lang="en-US"/>
        </a:p>
      </dgm:t>
    </dgm:pt>
    <dgm:pt modelId="{C612790D-44E8-4AA7-9DC2-65003185D8E7}">
      <dgm:prSet/>
      <dgm:spPr>
        <a:solidFill>
          <a:srgbClr val="002060"/>
        </a:solidFill>
      </dgm:spPr>
      <dgm:t>
        <a:bodyPr/>
        <a:lstStyle/>
        <a:p>
          <a:r>
            <a:rPr lang="tr-TR" dirty="0"/>
            <a:t>Döküntüler gördüğünüzde lütfen tanıyı doğrulamak- dışlamak için laboratuvar tetkiki yaptırınız.</a:t>
          </a:r>
          <a:endParaRPr lang="en-US" dirty="0"/>
        </a:p>
      </dgm:t>
    </dgm:pt>
    <dgm:pt modelId="{44317D56-B6DB-41A0-8E2B-4B1013A842BA}" type="parTrans" cxnId="{6FAD36DD-B3F7-44B5-B72D-C65C25118E0C}">
      <dgm:prSet/>
      <dgm:spPr/>
      <dgm:t>
        <a:bodyPr/>
        <a:lstStyle/>
        <a:p>
          <a:endParaRPr lang="en-US"/>
        </a:p>
      </dgm:t>
    </dgm:pt>
    <dgm:pt modelId="{207E633C-458D-4E8C-ADAA-093049D57020}" type="sibTrans" cxnId="{6FAD36DD-B3F7-44B5-B72D-C65C25118E0C}">
      <dgm:prSet/>
      <dgm:spPr/>
      <dgm:t>
        <a:bodyPr/>
        <a:lstStyle/>
        <a:p>
          <a:endParaRPr lang="en-US"/>
        </a:p>
      </dgm:t>
    </dgm:pt>
    <dgm:pt modelId="{86B97829-AC0E-4463-8BBF-BA78EBA49BAF}">
      <dgm:prSet/>
      <dgm:spPr>
        <a:solidFill>
          <a:schemeClr val="tx1"/>
        </a:solidFill>
      </dgm:spPr>
      <dgm:t>
        <a:bodyPr/>
        <a:lstStyle/>
        <a:p>
          <a:r>
            <a:rPr lang="tr-TR" dirty="0"/>
            <a:t>Kızamık şüphesi bildirimi için yeterlidir.</a:t>
          </a:r>
          <a:endParaRPr lang="en-US" dirty="0"/>
        </a:p>
      </dgm:t>
    </dgm:pt>
    <dgm:pt modelId="{BA40022D-533E-4904-BC97-2EA14180B84A}" type="parTrans" cxnId="{BA987C8B-FA5F-43A6-AAB0-EBC0D73B4204}">
      <dgm:prSet/>
      <dgm:spPr/>
      <dgm:t>
        <a:bodyPr/>
        <a:lstStyle/>
        <a:p>
          <a:endParaRPr lang="en-US"/>
        </a:p>
      </dgm:t>
    </dgm:pt>
    <dgm:pt modelId="{735D3632-94FA-41B2-938F-2B51BF6BFC18}" type="sibTrans" cxnId="{BA987C8B-FA5F-43A6-AAB0-EBC0D73B4204}">
      <dgm:prSet/>
      <dgm:spPr/>
      <dgm:t>
        <a:bodyPr/>
        <a:lstStyle/>
        <a:p>
          <a:endParaRPr lang="en-US"/>
        </a:p>
      </dgm:t>
    </dgm:pt>
    <dgm:pt modelId="{ABA21C9B-2064-4A28-829F-A6DAFB56AA58}" type="pres">
      <dgm:prSet presAssocID="{0E05AC97-2A83-4348-A9E2-DCDF1C29945E}" presName="linear" presStyleCnt="0">
        <dgm:presLayoutVars>
          <dgm:animLvl val="lvl"/>
          <dgm:resizeHandles val="exact"/>
        </dgm:presLayoutVars>
      </dgm:prSet>
      <dgm:spPr/>
    </dgm:pt>
    <dgm:pt modelId="{64725732-41A4-4244-B1D6-F848F284B87B}" type="pres">
      <dgm:prSet presAssocID="{CCFAF088-6032-43EF-B0C3-FE95DC8F6A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73B98F-B387-43D5-8AC3-BEA684A1B67A}" type="pres">
      <dgm:prSet presAssocID="{98C5D161-42DE-45CA-978A-AF69B9891AD1}" presName="spacer" presStyleCnt="0"/>
      <dgm:spPr/>
    </dgm:pt>
    <dgm:pt modelId="{FA9DD146-BCD6-4A6B-B309-BC5F9F53A2A8}" type="pres">
      <dgm:prSet presAssocID="{C612790D-44E8-4AA7-9DC2-65003185D8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915A3E-FB50-4BFB-9042-21232E8EFFCA}" type="pres">
      <dgm:prSet presAssocID="{207E633C-458D-4E8C-ADAA-093049D57020}" presName="spacer" presStyleCnt="0"/>
      <dgm:spPr/>
    </dgm:pt>
    <dgm:pt modelId="{33448AD5-59E3-46E0-A881-7BCFC598CF1C}" type="pres">
      <dgm:prSet presAssocID="{86B97829-AC0E-4463-8BBF-BA78EBA49B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91EED0D-DA17-418B-820A-C1BEC81AE6F5}" type="presOf" srcId="{CCFAF088-6032-43EF-B0C3-FE95DC8F6A91}" destId="{64725732-41A4-4244-B1D6-F848F284B87B}" srcOrd="0" destOrd="0" presId="urn:microsoft.com/office/officeart/2005/8/layout/vList2"/>
    <dgm:cxn modelId="{57FFE42C-BCB7-4038-B8BA-214A14D6BC55}" srcId="{0E05AC97-2A83-4348-A9E2-DCDF1C29945E}" destId="{CCFAF088-6032-43EF-B0C3-FE95DC8F6A91}" srcOrd="0" destOrd="0" parTransId="{B2540D0B-0E23-4EE5-A4D4-FD10E233B07E}" sibTransId="{98C5D161-42DE-45CA-978A-AF69B9891AD1}"/>
    <dgm:cxn modelId="{A1E64A61-C73F-432D-AA46-48C8747022D4}" type="presOf" srcId="{0E05AC97-2A83-4348-A9E2-DCDF1C29945E}" destId="{ABA21C9B-2064-4A28-829F-A6DAFB56AA58}" srcOrd="0" destOrd="0" presId="urn:microsoft.com/office/officeart/2005/8/layout/vList2"/>
    <dgm:cxn modelId="{BA987C8B-FA5F-43A6-AAB0-EBC0D73B4204}" srcId="{0E05AC97-2A83-4348-A9E2-DCDF1C29945E}" destId="{86B97829-AC0E-4463-8BBF-BA78EBA49BAF}" srcOrd="2" destOrd="0" parTransId="{BA40022D-533E-4904-BC97-2EA14180B84A}" sibTransId="{735D3632-94FA-41B2-938F-2B51BF6BFC18}"/>
    <dgm:cxn modelId="{FCD47CAA-66AB-4D6E-87B7-FF8846BD4C12}" type="presOf" srcId="{86B97829-AC0E-4463-8BBF-BA78EBA49BAF}" destId="{33448AD5-59E3-46E0-A881-7BCFC598CF1C}" srcOrd="0" destOrd="0" presId="urn:microsoft.com/office/officeart/2005/8/layout/vList2"/>
    <dgm:cxn modelId="{6FAD36DD-B3F7-44B5-B72D-C65C25118E0C}" srcId="{0E05AC97-2A83-4348-A9E2-DCDF1C29945E}" destId="{C612790D-44E8-4AA7-9DC2-65003185D8E7}" srcOrd="1" destOrd="0" parTransId="{44317D56-B6DB-41A0-8E2B-4B1013A842BA}" sibTransId="{207E633C-458D-4E8C-ADAA-093049D57020}"/>
    <dgm:cxn modelId="{EF9F36E9-7FB6-4341-9BB5-9F280403E4B3}" type="presOf" srcId="{C612790D-44E8-4AA7-9DC2-65003185D8E7}" destId="{FA9DD146-BCD6-4A6B-B309-BC5F9F53A2A8}" srcOrd="0" destOrd="0" presId="urn:microsoft.com/office/officeart/2005/8/layout/vList2"/>
    <dgm:cxn modelId="{C20AA58D-3FE1-4444-A04A-A9BB7C09B462}" type="presParOf" srcId="{ABA21C9B-2064-4A28-829F-A6DAFB56AA58}" destId="{64725732-41A4-4244-B1D6-F848F284B87B}" srcOrd="0" destOrd="0" presId="urn:microsoft.com/office/officeart/2005/8/layout/vList2"/>
    <dgm:cxn modelId="{81939DA1-75E0-47C3-8EF3-615ACDC83D96}" type="presParOf" srcId="{ABA21C9B-2064-4A28-829F-A6DAFB56AA58}" destId="{C173B98F-B387-43D5-8AC3-BEA684A1B67A}" srcOrd="1" destOrd="0" presId="urn:microsoft.com/office/officeart/2005/8/layout/vList2"/>
    <dgm:cxn modelId="{46E4CC72-0E35-4E80-9FCA-A3A9B3AD57FF}" type="presParOf" srcId="{ABA21C9B-2064-4A28-829F-A6DAFB56AA58}" destId="{FA9DD146-BCD6-4A6B-B309-BC5F9F53A2A8}" srcOrd="2" destOrd="0" presId="urn:microsoft.com/office/officeart/2005/8/layout/vList2"/>
    <dgm:cxn modelId="{03828B1C-630E-49D6-BFB2-7CCB21771A4E}" type="presParOf" srcId="{ABA21C9B-2064-4A28-829F-A6DAFB56AA58}" destId="{CD915A3E-FB50-4BFB-9042-21232E8EFFCA}" srcOrd="3" destOrd="0" presId="urn:microsoft.com/office/officeart/2005/8/layout/vList2"/>
    <dgm:cxn modelId="{2A260C8C-10DD-4141-8D65-9B7FB9D78FB2}" type="presParOf" srcId="{ABA21C9B-2064-4A28-829F-A6DAFB56AA58}" destId="{33448AD5-59E3-46E0-A881-7BCFC598CF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FEAAE-28AD-4FA3-BFC5-91BA74BB6CB3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/>
            <a:t>Akut sulu ishal</a:t>
          </a:r>
          <a:endParaRPr lang="en-US" sz="4100" kern="1200" dirty="0"/>
        </a:p>
      </dsp:txBody>
      <dsp:txXfrm>
        <a:off x="48005" y="79784"/>
        <a:ext cx="10419590" cy="887374"/>
      </dsp:txXfrm>
    </dsp:sp>
    <dsp:sp modelId="{09E1EDE0-8514-4B83-8103-62BC203B5BB4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/>
            <a:t>Kanlı ishal (dizanteri)</a:t>
          </a:r>
          <a:endParaRPr lang="en-US" sz="4100" kern="1200" dirty="0"/>
        </a:p>
      </dsp:txBody>
      <dsp:txXfrm>
        <a:off x="48005" y="1181249"/>
        <a:ext cx="10419590" cy="887374"/>
      </dsp:txXfrm>
    </dsp:sp>
    <dsp:sp modelId="{90DCC67C-610F-45FF-8693-D471D849A8D4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rgbClr val="071C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/>
            <a:t>Persistan ishal</a:t>
          </a:r>
          <a:endParaRPr lang="en-US" sz="4100" kern="1200" dirty="0"/>
        </a:p>
      </dsp:txBody>
      <dsp:txXfrm>
        <a:off x="48005" y="2282714"/>
        <a:ext cx="10419590" cy="887374"/>
      </dsp:txXfrm>
    </dsp:sp>
    <dsp:sp modelId="{456891B4-4A1C-4A24-AAA5-2F80FFC73874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 err="1"/>
            <a:t>Malnutrisyonla</a:t>
          </a:r>
          <a:r>
            <a:rPr lang="tr-TR" sz="4100" kern="1200" dirty="0"/>
            <a:t> birlikte olan ishal</a:t>
          </a:r>
          <a:endParaRPr lang="en-US" sz="4100" kern="1200" dirty="0"/>
        </a:p>
      </dsp:txBody>
      <dsp:txXfrm>
        <a:off x="48005" y="3384179"/>
        <a:ext cx="1041959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B7C68-E7CF-413B-AC94-4F75B3B5D2E1}">
      <dsp:nvSpPr>
        <dsp:cNvPr id="0" name=""/>
        <dsp:cNvSpPr/>
      </dsp:nvSpPr>
      <dsp:spPr>
        <a:xfrm>
          <a:off x="0" y="41544"/>
          <a:ext cx="10515600" cy="137475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Suriye’nin kuzeyinde 1</a:t>
          </a:r>
          <a:r>
            <a:rPr lang="en-US" sz="2500" b="0" i="0" kern="1200" dirty="0"/>
            <a:t> </a:t>
          </a:r>
          <a:r>
            <a:rPr lang="tr-TR" sz="2500" b="0" i="0" kern="1200" dirty="0"/>
            <a:t>Ocak </a:t>
          </a:r>
          <a:r>
            <a:rPr lang="en-US" sz="2500" b="0" i="0" kern="1200" dirty="0"/>
            <a:t>202</a:t>
          </a:r>
          <a:r>
            <a:rPr lang="tr-TR" sz="2500" b="0" i="0" kern="1200" dirty="0"/>
            <a:t>3-</a:t>
          </a:r>
          <a:r>
            <a:rPr lang="en-US" sz="2500" b="0" i="0" kern="1200" dirty="0"/>
            <a:t> </a:t>
          </a:r>
          <a:r>
            <a:rPr lang="tr-TR" sz="2500" b="0" i="0" kern="1200" dirty="0"/>
            <a:t>11</a:t>
          </a:r>
          <a:r>
            <a:rPr lang="en-US" sz="2500" b="0" i="0" kern="1200" dirty="0"/>
            <a:t> </a:t>
          </a:r>
          <a:r>
            <a:rPr lang="tr-TR" sz="2500" b="0" i="0" kern="1200" dirty="0"/>
            <a:t>Mart</a:t>
          </a:r>
          <a:r>
            <a:rPr lang="en-US" sz="2500" b="0" i="0" kern="1200" dirty="0"/>
            <a:t> 2023</a:t>
          </a:r>
          <a:r>
            <a:rPr lang="tr-TR" sz="2500" b="0" i="0" kern="1200" dirty="0"/>
            <a:t> arasında</a:t>
          </a:r>
          <a:r>
            <a:rPr lang="en-US" sz="2500" b="0" i="0" kern="1200" dirty="0"/>
            <a:t>, </a:t>
          </a:r>
          <a:r>
            <a:rPr lang="tr-TR" sz="2500" b="0" i="0" kern="1200" dirty="0"/>
            <a:t>21</a:t>
          </a:r>
          <a:r>
            <a:rPr lang="en-US" sz="2500" b="0" i="0" kern="1200" dirty="0"/>
            <a:t>,</a:t>
          </a:r>
          <a:r>
            <a:rPr lang="tr-TR" sz="2500" b="0" i="0" kern="1200" dirty="0"/>
            <a:t>427</a:t>
          </a:r>
          <a:r>
            <a:rPr lang="en-US" sz="2500" b="0" i="0" kern="1200" dirty="0"/>
            <a:t> </a:t>
          </a:r>
          <a:r>
            <a:rPr lang="tr-TR" sz="2500" b="0" i="0" kern="1200" dirty="0"/>
            <a:t>şüpheli olgu, 5 ölüm bildirilmiştir (</a:t>
          </a:r>
          <a:r>
            <a:rPr lang="en-US" sz="2500" kern="1200" dirty="0">
              <a:hlinkClick xmlns:r="http://schemas.openxmlformats.org/officeDocument/2006/relationships" r:id="rId1"/>
            </a:rPr>
            <a:t>20230320_multi-country_outbreak-of-cholera_sitrep-1.pdf (who.int)</a:t>
          </a:r>
          <a:r>
            <a:rPr lang="tr-TR" sz="2500" b="0" i="0" kern="1200" dirty="0"/>
            <a:t>).</a:t>
          </a:r>
          <a:endParaRPr lang="en-US" sz="2500" kern="1200" dirty="0"/>
        </a:p>
      </dsp:txBody>
      <dsp:txXfrm>
        <a:off x="67110" y="108654"/>
        <a:ext cx="10381380" cy="1240530"/>
      </dsp:txXfrm>
    </dsp:sp>
    <dsp:sp modelId="{4FD6355A-9351-48C7-9443-D9FA08D5E152}">
      <dsp:nvSpPr>
        <dsp:cNvPr id="0" name=""/>
        <dsp:cNvSpPr/>
      </dsp:nvSpPr>
      <dsp:spPr>
        <a:xfrm>
          <a:off x="0" y="1488294"/>
          <a:ext cx="10515600" cy="137475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 err="1"/>
            <a:t>Pirinçsuyu</a:t>
          </a:r>
          <a:r>
            <a:rPr lang="tr-TR" sz="2500" kern="1200" dirty="0"/>
            <a:t> biçiminde dışkılama tarif eden, bezi ıslak ancak kirlenmemiş gibi görünen hastalardan mutlaka spesifik etken değerlendirme amaçlı dışkı örneği alınız.</a:t>
          </a:r>
          <a:endParaRPr lang="en-US" sz="2500" kern="1200" dirty="0"/>
        </a:p>
      </dsp:txBody>
      <dsp:txXfrm>
        <a:off x="67110" y="1555404"/>
        <a:ext cx="10381380" cy="1240530"/>
      </dsp:txXfrm>
    </dsp:sp>
    <dsp:sp modelId="{57C55EAF-77CA-48EB-82D4-34106D2D4A03}">
      <dsp:nvSpPr>
        <dsp:cNvPr id="0" name=""/>
        <dsp:cNvSpPr/>
      </dsp:nvSpPr>
      <dsp:spPr>
        <a:xfrm>
          <a:off x="0" y="2935044"/>
          <a:ext cx="10515600" cy="137475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Bir bölgede kümelenmiş ishal olguları, kolera şüphesi, hastalık bildirimi için yeterlidir.</a:t>
          </a:r>
          <a:endParaRPr lang="en-US" sz="2500" kern="1200" dirty="0"/>
        </a:p>
      </dsp:txBody>
      <dsp:txXfrm>
        <a:off x="67110" y="3002154"/>
        <a:ext cx="10381380" cy="1240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25732-41A4-4244-B1D6-F848F284B87B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Ülkemizde, bölgemizde, Suriye’nin kuzeyinde kızamık endemik olarak varlığını sürdürmektedir.</a:t>
          </a:r>
          <a:endParaRPr lang="en-US" sz="3400" kern="1200"/>
        </a:p>
      </dsp:txBody>
      <dsp:txXfrm>
        <a:off x="66025" y="114994"/>
        <a:ext cx="10383550" cy="1220470"/>
      </dsp:txXfrm>
    </dsp:sp>
    <dsp:sp modelId="{FA9DD146-BCD6-4A6B-B309-BC5F9F53A2A8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Döküntüler gördüğünüzde lütfen tanıyı doğrulamak- dışlamak için laboratuvar tetkiki yaptırınız.</a:t>
          </a:r>
          <a:endParaRPr lang="en-US" sz="3400" kern="1200" dirty="0"/>
        </a:p>
      </dsp:txBody>
      <dsp:txXfrm>
        <a:off x="66025" y="1565434"/>
        <a:ext cx="10383550" cy="1220470"/>
      </dsp:txXfrm>
    </dsp:sp>
    <dsp:sp modelId="{33448AD5-59E3-46E0-A881-7BCFC598CF1C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Kızamık şüphesi bildirimi için yeterlidir.</a:t>
          </a:r>
          <a:endParaRPr lang="en-US" sz="3400" kern="1200" dirty="0"/>
        </a:p>
      </dsp:txBody>
      <dsp:txXfrm>
        <a:off x="66025" y="3015873"/>
        <a:ext cx="103835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C61F6-7CDF-4EEE-AAE8-4057E0AF2B8C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09BDF-AF4E-4852-9955-11B24FCB29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27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9ED01E3-15DB-2793-E4FB-951C106A5F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65F037-5A95-4D72-A717-6F123D24DBB8}" type="slidenum">
              <a:rPr lang="tr-TR" altLang="tr-T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14EFB1F-5316-5FBC-2106-51B0BDBF3D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31A6E83-731A-5166-4046-E5D11E594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0E10A10-87FF-A3E4-547A-A368AA9E6B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25BEF6-C343-4702-8BD2-0275E345A700}" type="slidenum">
              <a:rPr lang="tr-TR" altLang="tr-TR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F4457D3-7E93-723D-70ED-D778392B1C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2C48566-C767-598B-4E6F-B0A79685F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1B9C48-E342-E523-91A3-652DCEFA1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29C067B-A392-08A0-F2FC-CDB7FA38F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D17DCB-8B78-FCEE-C840-299ECC80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CA81E6-34E8-A20C-57DE-DE568E75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E98BF4-1957-0710-CC3B-420D3747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22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9E120B-12A8-02C3-7A45-2C8C1E47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DF5526B-61BD-8DCD-EBF2-EE7870554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86D3BF-2FEE-C948-B1B5-7E8888F3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270BE3-B48B-7CBB-D5B1-EB8C4342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492F7C-279A-0A62-EE20-77189EAD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25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29E4F90-EA4B-6A73-98AD-2A9FDE683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C2E2A8E-03E2-5E2C-1724-D79E8A71A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529865-A158-4BE8-D98C-6601293A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E66C88-6697-FF6E-5ED1-9350D1F2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0E98AA-4F21-4533-51E4-0E9A912F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34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EC608C-E065-B1AF-541C-32401077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1DC529-360B-85B8-8B72-7F4108AD1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0531B5-063A-92B1-EFFB-CD4249DC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A0F6BA-5E94-6248-67EF-F6C0DB87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462969-4107-B586-9615-93AFA872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35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A2BC9C-89D4-2AFD-6756-3158ED05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0F1347-DF7C-86E8-9AFE-082DF3FF2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DF19B1-3622-190E-C6B2-7EF3673B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E807B9-59DE-C924-C9BC-C1ABA0E8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F56EC5-F126-E8B3-8D42-53D7EBFB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71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C4E016-E10F-57A4-A367-44D0195A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176BE2-6683-3A1B-276B-4B15303CD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DB9C86-42D1-EE96-2F41-698B8EF02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EF93D1-A4C0-AD5E-EE74-92296593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9BA3AD-B95F-C460-9F28-1EC1496C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B57EC1-59C2-DA1C-D3B5-6AD41CE3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2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15BFD0-34A2-BF29-90E1-4F9912B9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C88AEB-A57E-18DD-8C41-D65CEAA6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06BE1CF-2713-75CA-989D-A56BD7B9A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3C7BD6A-3FA5-2695-F4F9-7FC2A813B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F1B68D-189D-9625-4CE5-D0B4C15F6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1A04D7C-0663-FF65-5600-611FD751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DCCCA7C-457F-DF3E-DEF9-0FA6E58E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5BB9268-73C9-5994-272A-EC62BA51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3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7408DB-DF90-4F6F-60A1-3BBE4A02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7F93CF3-A733-E6A8-ED99-E149C61B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8C1846C-3168-A41A-DEF3-9F744BF2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32B2D7F-6AE7-1090-F02E-A778541A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07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AB2770-EB64-65A0-AE37-F223C5A8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DEC775C-C362-9EDE-4922-33F439A8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6FC479D-89D8-2B1F-F4F3-A2FF0673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573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B2B67E-537D-034A-E717-757B30D7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98AC23-DDE5-90B5-19C5-6551AEB0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423F38-20AD-8205-7B80-A46286B38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BE981B-7787-4E5C-7DBE-C769C39C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CE8FC95-F992-EBB2-18AD-68E8AA9C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9AFBD5-D527-CF4E-C05F-582091E1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5DDCD2-7EE0-4F19-E25D-5F714FD0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0FAA23A-3AC9-CF40-A7BB-D0FB24AA4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4A281CC-4D7A-5F92-C3CC-EB96DE66E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3F51C11-101D-BCBB-758E-72440E32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58AC96-0825-8F4D-7A58-C8FD94C0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1C22CC7-61B0-6D04-C342-3BED3863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59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3CF91A9-04B2-D7D3-1117-9E63A6B9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FFB9751-0DB4-EC17-C9DA-7CC929F0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6B911B-9454-E040-DAC1-584C6DE8F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649CD-77DC-44A7-830F-0BB72AD7DA8D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E3B471-5746-594B-6A64-DA1B88476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1D55DF-6D85-BE66-EDE9-BCF0CE69F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0692-19D4-4E67-B982-F1340DF35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86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dn.who.int/media/docs/default-source/documents/emergencies/20230320_multi-country_outbreak-of-cholera_sitrep-1.pdf?sfvrsn=eaeed11a_1&amp;download=true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145859-C51D-D0E1-87DB-84EA4B3A5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Değerli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Meslektaşım</a:t>
            </a:r>
            <a:br>
              <a:rPr lang="en-US" sz="3800" b="1" dirty="0">
                <a:solidFill>
                  <a:srgbClr val="071CB9"/>
                </a:solidFill>
                <a:latin typeface="+mn-lt"/>
              </a:rPr>
            </a:b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Deprem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sonrası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br>
              <a:rPr lang="en-US" sz="3800" b="1" dirty="0">
                <a:solidFill>
                  <a:srgbClr val="071CB9"/>
                </a:solidFill>
                <a:latin typeface="+mn-lt"/>
              </a:rPr>
            </a:b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kalabalık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,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yıpratıcı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yaşam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koşulları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sonucu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sık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göreceğimiz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hastalıklar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konusunda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rgbClr val="071CB9"/>
                </a:solidFill>
                <a:latin typeface="+mn-lt"/>
              </a:rPr>
              <a:t>dikkat</a:t>
            </a:r>
            <a:r>
              <a:rPr lang="en-US" sz="3800" b="1" dirty="0">
                <a:solidFill>
                  <a:srgbClr val="071CB9"/>
                </a:solidFill>
                <a:latin typeface="+mn-lt"/>
              </a:rPr>
              <a:t>! </a:t>
            </a:r>
            <a:b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tr-TR" sz="3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Prof.Dr.Muzaffer</a:t>
            </a:r>
            <a:r>
              <a:rPr lang="tr-TR" sz="3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Eskiocak</a:t>
            </a:r>
            <a:br>
              <a:rPr lang="tr-TR" sz="3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Gaziantep Kilis </a:t>
            </a:r>
            <a:r>
              <a:rPr lang="en-US" sz="3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Tabip</a:t>
            </a:r>
            <a: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Odası</a:t>
            </a:r>
            <a:endParaRPr lang="en-US" sz="3800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438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8" name="Rectangle 14347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0" name="Rectangle 14349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11B5097D-BA58-DDE5-81E7-DCDE3BCE4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b="1">
                <a:solidFill>
                  <a:srgbClr val="071CB9"/>
                </a:solidFill>
                <a:latin typeface="+mn-lt"/>
              </a:rPr>
              <a:t>İshal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9C14E4-4BE9-6B04-7753-6EBAB3BD83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tr-TR" altLang="tr-TR" dirty="0"/>
              <a:t>Dışkının </a:t>
            </a:r>
            <a:r>
              <a:rPr lang="tr-TR" altLang="tr-TR" b="1" dirty="0"/>
              <a:t>normalden daha sulu ve günde 3 </a:t>
            </a:r>
            <a:r>
              <a:rPr lang="tr-TR" altLang="tr-TR" b="1" dirty="0" err="1"/>
              <a:t>kezden</a:t>
            </a:r>
            <a:r>
              <a:rPr lang="tr-TR" altLang="tr-TR" b="1" dirty="0"/>
              <a:t> fazla olması </a:t>
            </a:r>
            <a:r>
              <a:rPr lang="tr-TR" altLang="tr-TR" dirty="0"/>
              <a:t>ishal olarak değerlendirilir. </a:t>
            </a:r>
          </a:p>
          <a:p>
            <a:pPr eaLnBrk="1" hangingPunct="1"/>
            <a:r>
              <a:rPr lang="tr-TR" altLang="tr-TR" dirty="0"/>
              <a:t>İshalin 2 haftadan uzun sürmesi ya da </a:t>
            </a:r>
            <a:r>
              <a:rPr lang="tr-TR" altLang="tr-TR" dirty="0" err="1"/>
              <a:t>ishalsiz</a:t>
            </a:r>
            <a:r>
              <a:rPr lang="tr-TR" altLang="tr-TR" dirty="0"/>
              <a:t> periyodun </a:t>
            </a:r>
            <a:br>
              <a:rPr lang="tr-TR" altLang="tr-TR" dirty="0"/>
            </a:br>
            <a:r>
              <a:rPr lang="tr-TR" altLang="tr-TR" dirty="0"/>
              <a:t>2 günden uzun sürmemesi  durumuna </a:t>
            </a:r>
            <a:r>
              <a:rPr lang="tr-TR" altLang="tr-TR" b="1" dirty="0"/>
              <a:t>persistan ishal</a:t>
            </a:r>
            <a:r>
              <a:rPr lang="tr-TR" altLang="tr-TR" dirty="0"/>
              <a:t> denir. </a:t>
            </a:r>
          </a:p>
        </p:txBody>
      </p:sp>
      <p:grpSp>
        <p:nvGrpSpPr>
          <p:cNvPr id="14352" name="Group 14351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4353" name="Freeform: Shape 14352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4" name="Freeform: Shape 14353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5" name="Freeform: Shape 14354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6" name="Freeform: Shape 14355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345" name="Graphic 14344" descr="Sıçrama">
            <a:extLst>
              <a:ext uri="{FF2B5EF4-FFF2-40B4-BE49-F238E27FC236}">
                <a16:creationId xmlns:a16="http://schemas.microsoft.com/office/drawing/2014/main" id="{FCF1DB0C-E493-6901-5409-A0BE95EA8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14340" name="Alt Bilgi Yer Tutucusu 4">
            <a:extLst>
              <a:ext uri="{FF2B5EF4-FFF2-40B4-BE49-F238E27FC236}">
                <a16:creationId xmlns:a16="http://schemas.microsoft.com/office/drawing/2014/main" id="{847B4408-00F1-180B-781E-58A1678F4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tr-TR" altLang="tr-TR"/>
              <a:t>Dr.M.ESKİOCAK</a:t>
            </a:r>
          </a:p>
        </p:txBody>
      </p:sp>
      <p:sp>
        <p:nvSpPr>
          <p:cNvPr id="14341" name="Slayt Numarası Yer Tutucusu 5">
            <a:extLst>
              <a:ext uri="{FF2B5EF4-FFF2-40B4-BE49-F238E27FC236}">
                <a16:creationId xmlns:a16="http://schemas.microsoft.com/office/drawing/2014/main" id="{2FF30F3D-58D3-363E-6823-D09CE5694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fld id="{C4928599-A7FC-4336-82A2-B8F78A8522AF}" type="slidenum">
              <a:rPr lang="tr-TR" altLang="tr-TR" smtClean="0"/>
              <a:pPr fontAlgn="base">
                <a:spcBef>
                  <a:spcPct val="0"/>
                </a:spcBef>
                <a:spcAft>
                  <a:spcPts val="600"/>
                </a:spcAft>
              </a:pPr>
              <a:t>2</a:t>
            </a:fld>
            <a:endParaRPr lang="tr-TR" alt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D31D14E-2B6C-64F7-0EC8-C845C31B9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latin typeface="+mn-lt"/>
                <a:cs typeface="Arial" panose="020B0604020202020204" pitchFamily="34" charset="0"/>
              </a:rPr>
              <a:t>Dört çeşit ishal vardır.</a:t>
            </a:r>
          </a:p>
        </p:txBody>
      </p:sp>
      <p:graphicFrame>
        <p:nvGraphicFramePr>
          <p:cNvPr id="16391" name="Rectangle 4">
            <a:extLst>
              <a:ext uri="{FF2B5EF4-FFF2-40B4-BE49-F238E27FC236}">
                <a16:creationId xmlns:a16="http://schemas.microsoft.com/office/drawing/2014/main" id="{357A8556-4241-DAA7-D98B-D39B51CC1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250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Alt Bilgi Yer Tutucusu 4">
            <a:extLst>
              <a:ext uri="{FF2B5EF4-FFF2-40B4-BE49-F238E27FC236}">
                <a16:creationId xmlns:a16="http://schemas.microsoft.com/office/drawing/2014/main" id="{027DF56A-2CC7-2F5B-34B2-CE87B42A0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>
                <a:solidFill>
                  <a:schemeClr val="tx2"/>
                </a:solidFill>
              </a:rPr>
              <a:t>Dr.M.ESKİOCAK</a:t>
            </a:r>
          </a:p>
        </p:txBody>
      </p:sp>
      <p:sp>
        <p:nvSpPr>
          <p:cNvPr id="16389" name="Slayt Numarası Yer Tutucusu 5">
            <a:extLst>
              <a:ext uri="{FF2B5EF4-FFF2-40B4-BE49-F238E27FC236}">
                <a16:creationId xmlns:a16="http://schemas.microsoft.com/office/drawing/2014/main" id="{979A3F51-E541-5CB2-6D09-F94DF5458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B08275-C92A-4184-AF2C-7BD06501F1B0}" type="slidenum">
              <a:rPr lang="tr-TR" altLang="tr-TR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aşlık 7">
            <a:extLst>
              <a:ext uri="{FF2B5EF4-FFF2-40B4-BE49-F238E27FC236}">
                <a16:creationId xmlns:a16="http://schemas.microsoft.com/office/drawing/2014/main" id="{91DC8BEF-A3A3-4766-5B20-AE7EE77C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Dünya’da</a:t>
            </a:r>
            <a:r>
              <a:rPr lang="en-US" sz="3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koleranın</a:t>
            </a:r>
            <a:r>
              <a:rPr lang="en-US" sz="3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durumu</a:t>
            </a:r>
            <a:endParaRPr lang="en-US" sz="3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D7AE8B5-A343-4015-DB8A-FE88408AA396}"/>
              </a:ext>
            </a:extLst>
          </p:cNvPr>
          <p:cNvSpPr txBox="1"/>
          <p:nvPr/>
        </p:nvSpPr>
        <p:spPr>
          <a:xfrm>
            <a:off x="1862836" y="5650991"/>
            <a:ext cx="9910064" cy="1422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hlinkClick r:id="rId2"/>
              </a:rPr>
              <a:t>20230320_multi-country_outbreak-of-cholera_sitrep-1.pdf (who.int)</a:t>
            </a:r>
            <a:r>
              <a:rPr lang="en-US" sz="1400" dirty="0"/>
              <a:t>, https://cdn.who.int/media/docs/default-source/documents/emergencies/20230320_multi-country_outbreak-of-cholera_sitrep-1.pdf?sfvrsn=eaeed11a_1&amp;download=true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FACB60B-47DF-6E7C-B3FA-2F37C952A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9" t="11965" r="14530" b="14701"/>
          <a:stretch/>
        </p:blipFill>
        <p:spPr>
          <a:xfrm>
            <a:off x="2907284" y="386585"/>
            <a:ext cx="8865616" cy="495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85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3DFA8BF7-9C84-7B58-34F8-A7A432ED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4000" b="1" dirty="0">
                <a:solidFill>
                  <a:srgbClr val="FFFFFF"/>
                </a:solidFill>
                <a:latin typeface="+mn-lt"/>
              </a:rPr>
              <a:t>Kolera</a:t>
            </a:r>
            <a:endParaRPr lang="en-US" sz="40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F273C51-8172-9124-8799-50176FCC7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6" t="14786" r="35363" b="31581"/>
          <a:stretch/>
        </p:blipFill>
        <p:spPr>
          <a:xfrm>
            <a:off x="482454" y="1998395"/>
            <a:ext cx="5131088" cy="323054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F8DF50E-89AC-30DD-6B78-EF7ACA3AB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65" y="1653053"/>
            <a:ext cx="4219346" cy="3997831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3F9F2456-9D5C-84ED-DE40-343083795B64}"/>
              </a:ext>
            </a:extLst>
          </p:cNvPr>
          <p:cNvSpPr txBox="1"/>
          <p:nvPr/>
        </p:nvSpPr>
        <p:spPr>
          <a:xfrm>
            <a:off x="699714" y="54662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71CB9"/>
                </a:solidFill>
              </a:rPr>
              <a:t>Bacterial Gastroenteritis Edward T. Ryan, M.D..</a:t>
            </a:r>
            <a:endParaRPr lang="tr-TR" dirty="0">
              <a:solidFill>
                <a:srgbClr val="071CB9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2498AD8-421C-CD99-97D0-EDC43C86D166}"/>
              </a:ext>
            </a:extLst>
          </p:cNvPr>
          <p:cNvSpPr txBox="1"/>
          <p:nvPr/>
        </p:nvSpPr>
        <p:spPr>
          <a:xfrm>
            <a:off x="5762438" y="58355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https://hasuder.org/Dokumanlar/EkIndir/f2f568d8-3710-17d9-9797-3a096796b715</a:t>
            </a:r>
          </a:p>
        </p:txBody>
      </p:sp>
    </p:spTree>
    <p:extLst>
      <p:ext uri="{BB962C8B-B14F-4D97-AF65-F5344CB8AC3E}">
        <p14:creationId xmlns:p14="http://schemas.microsoft.com/office/powerpoint/2010/main" val="399700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958603-D524-08EA-4D16-D0F1492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+mn-lt"/>
              </a:rPr>
              <a:t>Kolera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BF048FF-3E60-B405-A954-DEF12B515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3830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53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CBAD3C-67E0-962E-F2CF-116C52E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+mn-lt"/>
              </a:rPr>
              <a:t>Kızamık</a:t>
            </a:r>
          </a:p>
        </p:txBody>
      </p:sp>
      <p:graphicFrame>
        <p:nvGraphicFramePr>
          <p:cNvPr id="20" name="İçerik Yer Tutucusu 2">
            <a:extLst>
              <a:ext uri="{FF2B5EF4-FFF2-40B4-BE49-F238E27FC236}">
                <a16:creationId xmlns:a16="http://schemas.microsoft.com/office/drawing/2014/main" id="{F5225961-9809-8024-50B5-B61C8E57CC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524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48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7815DAED-399D-33A5-B117-DF6224E9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tr-TR" sz="3600">
                <a:solidFill>
                  <a:srgbClr val="FFFFFF"/>
                </a:solidFill>
              </a:rPr>
              <a:t>Dünya’da Sıtmanın durumu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DA4678B-565E-34EE-64E3-72C97E15C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1" t="13148" r="9607" b="7222"/>
          <a:stretch/>
        </p:blipFill>
        <p:spPr>
          <a:xfrm>
            <a:off x="3259947" y="1028700"/>
            <a:ext cx="8730433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5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3511467E-6223-684B-6167-A8E43228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  <a:latin typeface="+mn-lt"/>
              </a:rPr>
              <a:t>Alma-Ata Konferansı, 1978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93F30C-F6AC-E9CF-AB72-28854270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tr-TR" sz="3600" dirty="0"/>
              <a:t>Yeterli miktarda güvenli içme ve kullanma suyu</a:t>
            </a:r>
          </a:p>
          <a:p>
            <a:r>
              <a:rPr lang="tr-TR" sz="3600" dirty="0"/>
              <a:t>Atıkların uzaklaştırılması </a:t>
            </a:r>
          </a:p>
          <a:p>
            <a:endParaRPr lang="tr-TR" sz="3600" dirty="0"/>
          </a:p>
          <a:p>
            <a:pPr marL="0" indent="0">
              <a:buNone/>
            </a:pPr>
            <a:r>
              <a:rPr lang="tr-TR" sz="3600" dirty="0"/>
              <a:t>Halka sunulması gereken 8 temel sağlık hizmetlerinden ikisidir.</a:t>
            </a:r>
          </a:p>
        </p:txBody>
      </p:sp>
    </p:spTree>
    <p:extLst>
      <p:ext uri="{BB962C8B-B14F-4D97-AF65-F5344CB8AC3E}">
        <p14:creationId xmlns:p14="http://schemas.microsoft.com/office/powerpoint/2010/main" val="10354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173BC09B5B634A81B0636ABF4CA664" ma:contentTypeVersion="3" ma:contentTypeDescription="Create a new document." ma:contentTypeScope="" ma:versionID="ff7f297ab93daa37a6d8a0ed36731fb5">
  <xsd:schema xmlns:xsd="http://www.w3.org/2001/XMLSchema" xmlns:xs="http://www.w3.org/2001/XMLSchema" xmlns:p="http://schemas.microsoft.com/office/2006/metadata/properties" xmlns:ns3="4f2ba9ae-6303-4d5d-a6fe-9ecffdc6defe" targetNamespace="http://schemas.microsoft.com/office/2006/metadata/properties" ma:root="true" ma:fieldsID="bad3a87d55ed869d2223fc550e48c337" ns3:_="">
    <xsd:import namespace="4f2ba9ae-6303-4d5d-a6fe-9ecffdc6de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ba9ae-6303-4d5d-a6fe-9ecffdc6d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40FB6C-95A5-43EA-9136-603A81ECBB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2ba9ae-6303-4d5d-a6fe-9ecffdc6d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F792BC-17E3-4367-A572-E6528E2E8A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B1D97F-E493-4368-9542-902CD9D6F498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f2ba9ae-6303-4d5d-a6fe-9ecffdc6def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303</Words>
  <Application>Microsoft Office PowerPoint</Application>
  <PresentationFormat>Geniş ekran</PresentationFormat>
  <Paragraphs>34</Paragraphs>
  <Slides>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Times New Roman</vt:lpstr>
      <vt:lpstr>Office Teması</vt:lpstr>
      <vt:lpstr>Değerli Meslektaşım Deprem sonrası  kalabalık, yıpratıcı yaşam koşulları sonucu sık göreceğimiz hastalıklar konusunda dikkat!   Prof.Dr.Muzaffer Eskiocak Gaziantep Kilis Tabip Odası</vt:lpstr>
      <vt:lpstr>İshal</vt:lpstr>
      <vt:lpstr>Dört çeşit ishal vardır.</vt:lpstr>
      <vt:lpstr>Dünya’da koleranın durumu</vt:lpstr>
      <vt:lpstr>Kolera</vt:lpstr>
      <vt:lpstr>Kolera</vt:lpstr>
      <vt:lpstr>Kızamık</vt:lpstr>
      <vt:lpstr>Dünya’da Sıtmanın durumu</vt:lpstr>
      <vt:lpstr>Alma-Ata Konferansı, 1978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Değerli Meslektaşım Deprem sonrası  kalabalık, yıpratıcı yaşam koşulları sonucu sık göreceğimiz hastalıklar konusunda dikkat!   Gaziantep Kilis Tabip Odası</dc:title>
  <dc:creator>İsmet Mahmutoğlu</dc:creator>
  <cp:lastModifiedBy>MuzafferEskiocak</cp:lastModifiedBy>
  <cp:revision>2</cp:revision>
  <dcterms:created xsi:type="dcterms:W3CDTF">2023-02-13T10:49:58Z</dcterms:created>
  <dcterms:modified xsi:type="dcterms:W3CDTF">2023-03-27T10:42:19Z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0x01010065173BC09B5B634A81B0636ABF4CA664</vt:lpwstr>
  </property>
</Properties>
</file>