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74" r:id="rId4"/>
    <p:sldId id="270" r:id="rId5"/>
    <p:sldId id="275" r:id="rId6"/>
    <p:sldId id="283" r:id="rId7"/>
    <p:sldId id="257" r:id="rId8"/>
    <p:sldId id="286" r:id="rId9"/>
    <p:sldId id="260" r:id="rId10"/>
    <p:sldId id="271" r:id="rId11"/>
    <p:sldId id="276" r:id="rId12"/>
    <p:sldId id="268" r:id="rId13"/>
    <p:sldId id="266" r:id="rId14"/>
    <p:sldId id="264" r:id="rId15"/>
    <p:sldId id="265" r:id="rId16"/>
    <p:sldId id="269" r:id="rId17"/>
    <p:sldId id="281" r:id="rId18"/>
    <p:sldId id="267" r:id="rId19"/>
    <p:sldId id="273" r:id="rId20"/>
    <p:sldId id="285" r:id="rId21"/>
    <p:sldId id="272" r:id="rId22"/>
    <p:sldId id="279" r:id="rId23"/>
    <p:sldId id="263" r:id="rId24"/>
    <p:sldId id="278" r:id="rId25"/>
    <p:sldId id="28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üclü Yaman" initials="n" lastIdx="3" clrIdx="0">
    <p:extLst>
      <p:ext uri="{19B8F6BF-5375-455C-9EA6-DF929625EA0E}">
        <p15:presenceInfo xmlns:p15="http://schemas.microsoft.com/office/powerpoint/2012/main" userId="Güclü Y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D4AF3-38D2-6F49-B6D6-1ADA62A8E8B8}" v="2" dt="2021-07-14T09:04:2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79321" autoAdjust="0"/>
  </p:normalViewPr>
  <p:slideViewPr>
    <p:cSldViewPr snapToGrid="0" snapToObjects="1">
      <p:cViewPr varScale="1">
        <p:scale>
          <a:sx n="87" d="100"/>
          <a:sy n="87" d="100"/>
        </p:scale>
        <p:origin x="25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OVID\data\FAZLA_OLUM-07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'0707'!$B$74:$B$80</c:f>
              <c:numCache>
                <c:formatCode>dd/mm/yyyy;@</c:formatCode>
                <c:ptCount val="7"/>
                <c:pt idx="0">
                  <c:v>44341</c:v>
                </c:pt>
                <c:pt idx="1">
                  <c:v>44348</c:v>
                </c:pt>
                <c:pt idx="2">
                  <c:v>44355</c:v>
                </c:pt>
                <c:pt idx="3">
                  <c:v>44362</c:v>
                </c:pt>
                <c:pt idx="4">
                  <c:v>44369</c:v>
                </c:pt>
                <c:pt idx="5">
                  <c:v>44376</c:v>
                </c:pt>
                <c:pt idx="6">
                  <c:v>44383</c:v>
                </c:pt>
              </c:numCache>
            </c:numRef>
          </c:cat>
          <c:val>
            <c:numRef>
              <c:f>'0707'!$C$74:$C$80</c:f>
              <c:numCache>
                <c:formatCode>0</c:formatCode>
                <c:ptCount val="7"/>
                <c:pt idx="0">
                  <c:v>438.79999999999973</c:v>
                </c:pt>
                <c:pt idx="1">
                  <c:v>277.59999999999968</c:v>
                </c:pt>
                <c:pt idx="2">
                  <c:v>262</c:v>
                </c:pt>
                <c:pt idx="3">
                  <c:v>177</c:v>
                </c:pt>
                <c:pt idx="4">
                  <c:v>136</c:v>
                </c:pt>
                <c:pt idx="5">
                  <c:v>180.8</c:v>
                </c:pt>
                <c:pt idx="6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EA-41E5-8D20-9A6D194B9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dropLines>
        <c:smooth val="0"/>
        <c:axId val="-2010596088"/>
        <c:axId val="-2123932680"/>
      </c:lineChart>
      <c:dateAx>
        <c:axId val="-2010596088"/>
        <c:scaling>
          <c:orientation val="minMax"/>
        </c:scaling>
        <c:delete val="0"/>
        <c:axPos val="b"/>
        <c:numFmt formatCode="dd/mm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23932680"/>
        <c:crosses val="autoZero"/>
        <c:auto val="1"/>
        <c:lblOffset val="100"/>
        <c:baseTimeUnit val="days"/>
        <c:majorUnit val="7"/>
        <c:majorTimeUnit val="days"/>
      </c:dateAx>
      <c:valAx>
        <c:axId val="-212393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aseline="0" dirty="0" err="1"/>
                  <a:t>Fazladan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ölüm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say</a:t>
                </a:r>
                <a:r>
                  <a:rPr lang="tr-TR" sz="1400" baseline="0" dirty="0"/>
                  <a:t>ısı</a:t>
                </a:r>
                <a:endParaRPr lang="de-DE" sz="1400" baseline="0" dirty="0"/>
              </a:p>
            </c:rich>
          </c:tx>
          <c:layout>
            <c:manualLayout>
              <c:xMode val="edge"/>
              <c:yMode val="edge"/>
              <c:x val="1.2345679012345699E-2"/>
              <c:y val="0.341547865062087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10596088"/>
        <c:crossesAt val="4434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2T12:05:51.467" idx="1">
    <p:pos x="10" y="10"/>
    <p:text>Bu artistan ancak IBB verileri sayesinde haberimiz oluyor.
Nedenini bilemiyoruz.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2T12:10:12.607" idx="2">
    <p:pos x="10" y="10"/>
    <p:text>Bu hesaba 10 milyon üzeri 3. doz dahil degil</p:text>
    <p:extLst>
      <p:ext uri="{C676402C-5697-4E1C-873F-D02D1690AC5C}">
        <p15:threadingInfo xmlns:p15="http://schemas.microsoft.com/office/powerpoint/2012/main" timeZoneBias="-180"/>
      </p:ext>
    </p:extLst>
  </p:cm>
  <p:cm authorId="1" dt="2021-07-12T12:11:18.728" idx="3">
    <p:pos x="10" y="146"/>
    <p:text>Delta varyanti dolasiyisla %70 yeterli mi?</p:text>
    <p:extLst>
      <p:ext uri="{C676402C-5697-4E1C-873F-D02D1690AC5C}">
        <p15:threadingInfo xmlns:p15="http://schemas.microsoft.com/office/powerpoint/2012/main" timeZoneBias="-180">
          <p15:parentCm authorId="1" idx="2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161E5-31FF-7D43-93B6-B0CF7CFA1968}" type="datetimeFigureOut">
              <a:rPr lang="en-US" smtClean="0"/>
              <a:pPr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E22D-4E44-664D-95C9-56F69E006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2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E842-D39D-FD43-8921-C87F4D8C43B7}" type="datetimeFigureOut">
              <a:rPr lang="en-US" smtClean="0"/>
              <a:pPr/>
              <a:t>7/14/21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0BD3D-CB97-404F-9263-1E75688DC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28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periyotlarla</a:t>
            </a:r>
            <a:endParaRPr lang="en-US" dirty="0"/>
          </a:p>
          <a:p>
            <a:r>
              <a:rPr lang="en-US" dirty="0" err="1"/>
              <a:t>Nedenleri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gerçekleştiği</a:t>
            </a:r>
            <a:r>
              <a:rPr lang="en-US" dirty="0"/>
              <a:t> </a:t>
            </a:r>
            <a:r>
              <a:rPr lang="en-US" dirty="0" err="1"/>
              <a:t>yerlerle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açıklanmalıdır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</a:t>
            </a:r>
            <a:r>
              <a:rPr lang="en-US" dirty="0" err="1"/>
              <a:t>artıştan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İBB </a:t>
            </a:r>
            <a:r>
              <a:rPr lang="en-US" dirty="0" err="1"/>
              <a:t>verileri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haberimiz</a:t>
            </a:r>
            <a:r>
              <a:rPr lang="en-US" dirty="0"/>
              <a:t> </a:t>
            </a:r>
            <a:r>
              <a:rPr lang="en-US" dirty="0" err="1"/>
              <a:t>oluyor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çsgb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müfettişlerini</a:t>
            </a:r>
            <a:r>
              <a:rPr lang="en-US" dirty="0"/>
              <a:t> </a:t>
            </a:r>
            <a:r>
              <a:rPr lang="en-US" dirty="0" err="1"/>
              <a:t>sahadan</a:t>
            </a:r>
            <a:r>
              <a:rPr lang="en-US" dirty="0"/>
              <a:t> </a:t>
            </a:r>
            <a:r>
              <a:rPr lang="en-US" dirty="0" err="1"/>
              <a:t>çekti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dozun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 </a:t>
            </a:r>
            <a:r>
              <a:rPr lang="en-US" dirty="0" err="1"/>
              <a:t>yanıltıcı</a:t>
            </a:r>
            <a:endParaRPr lang="en-US" dirty="0"/>
          </a:p>
          <a:p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sayısında</a:t>
            </a:r>
            <a:r>
              <a:rPr lang="en-US" dirty="0"/>
              <a:t> son 7 </a:t>
            </a:r>
            <a:r>
              <a:rPr lang="en-US" dirty="0" err="1"/>
              <a:t>günde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50 bin </a:t>
            </a:r>
            <a:r>
              <a:rPr lang="en-US" dirty="0" err="1"/>
              <a:t>azalma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Morbite</a:t>
            </a:r>
            <a:r>
              <a:rPr lang="en-US" dirty="0"/>
              <a:t>, </a:t>
            </a:r>
            <a:r>
              <a:rPr lang="en-US" dirty="0" err="1"/>
              <a:t>Mortalite</a:t>
            </a:r>
            <a:r>
              <a:rPr lang="en-US" dirty="0"/>
              <a:t> </a:t>
            </a:r>
            <a:r>
              <a:rPr lang="en-US" dirty="0" err="1"/>
              <a:t>verileri</a:t>
            </a:r>
            <a:r>
              <a:rPr lang="en-US" dirty="0"/>
              <a:t> </a:t>
            </a:r>
            <a:r>
              <a:rPr lang="en-US" dirty="0" err="1"/>
              <a:t>yok</a:t>
            </a:r>
            <a:r>
              <a:rPr lang="en-US" dirty="0"/>
              <a:t>  Ne </a:t>
            </a:r>
            <a:r>
              <a:rPr lang="en-US" dirty="0" err="1"/>
              <a:t>kadarının</a:t>
            </a:r>
            <a:r>
              <a:rPr lang="en-US" dirty="0"/>
              <a:t>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ne  </a:t>
            </a:r>
            <a:r>
              <a:rPr lang="en-US" dirty="0" err="1"/>
              <a:t>kadarının</a:t>
            </a:r>
            <a:r>
              <a:rPr lang="en-US" dirty="0"/>
              <a:t> </a:t>
            </a:r>
            <a:r>
              <a:rPr lang="en-US" dirty="0" err="1"/>
              <a:t>aşılandığına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net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yok</a:t>
            </a:r>
            <a:r>
              <a:rPr lang="en-US" dirty="0"/>
              <a:t>. </a:t>
            </a:r>
            <a:r>
              <a:rPr lang="en-US" dirty="0" err="1"/>
              <a:t>Resmi</a:t>
            </a:r>
            <a:r>
              <a:rPr lang="en-US" dirty="0"/>
              <a:t>  25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üstü</a:t>
            </a:r>
            <a:r>
              <a:rPr lang="en-US" dirty="0"/>
              <a:t> </a:t>
            </a:r>
            <a:r>
              <a:rPr lang="en-US" dirty="0" err="1"/>
              <a:t>göçmen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1 </a:t>
            </a:r>
            <a:r>
              <a:rPr lang="en-US" dirty="0" err="1"/>
              <a:t>milyon</a:t>
            </a:r>
            <a:r>
              <a:rPr lang="en-US" dirty="0"/>
              <a:t> 437 bin  </a:t>
            </a:r>
            <a:r>
              <a:rPr lang="en-US" dirty="0" err="1"/>
              <a:t>Göçmenlerin-Suriyelilerin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hekimlerine</a:t>
            </a:r>
            <a:r>
              <a:rPr lang="en-US" dirty="0"/>
              <a:t> </a:t>
            </a:r>
            <a:r>
              <a:rPr lang="en-US" dirty="0" err="1"/>
              <a:t>kayıtlılar</a:t>
            </a:r>
            <a:r>
              <a:rPr lang="en-US" dirty="0"/>
              <a:t>. </a:t>
            </a:r>
            <a:r>
              <a:rPr lang="en-US" dirty="0" err="1"/>
              <a:t>Geçici</a:t>
            </a:r>
            <a:r>
              <a:rPr lang="en-US" dirty="0"/>
              <a:t> TC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 </a:t>
            </a:r>
            <a:r>
              <a:rPr lang="en-US" dirty="0" err="1"/>
              <a:t>verilmiş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. TC </a:t>
            </a:r>
            <a:r>
              <a:rPr lang="en-US" dirty="0" err="1"/>
              <a:t>vatandaşı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haktan</a:t>
            </a:r>
            <a:r>
              <a:rPr lang="en-US" dirty="0"/>
              <a:t> </a:t>
            </a:r>
            <a:r>
              <a:rPr lang="en-US" dirty="0" err="1"/>
              <a:t>yararlanıyor</a:t>
            </a:r>
            <a:r>
              <a:rPr lang="en-US" dirty="0"/>
              <a:t>.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hekimlerine</a:t>
            </a:r>
            <a:r>
              <a:rPr lang="en-US" dirty="0"/>
              <a:t> </a:t>
            </a:r>
            <a:r>
              <a:rPr lang="en-US" dirty="0" err="1"/>
              <a:t>kayıtlı</a:t>
            </a:r>
            <a:r>
              <a:rPr lang="en-US" dirty="0"/>
              <a:t> </a:t>
            </a:r>
            <a:r>
              <a:rPr lang="en-US" dirty="0" err="1"/>
              <a:t>değillerse</a:t>
            </a:r>
            <a:r>
              <a:rPr lang="en-US" dirty="0"/>
              <a:t> </a:t>
            </a:r>
            <a:r>
              <a:rPr lang="en-US" dirty="0" err="1"/>
              <a:t>geçici</a:t>
            </a:r>
            <a:r>
              <a:rPr lang="en-US" dirty="0"/>
              <a:t> TC </a:t>
            </a:r>
            <a:r>
              <a:rPr lang="en-US" dirty="0" err="1"/>
              <a:t>kimlik</a:t>
            </a:r>
            <a:r>
              <a:rPr lang="en-US" dirty="0"/>
              <a:t> no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gidebiliyorlar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kaçı</a:t>
            </a:r>
            <a:r>
              <a:rPr lang="en-US" dirty="0"/>
              <a:t> </a:t>
            </a:r>
            <a:r>
              <a:rPr lang="en-US" dirty="0" err="1"/>
              <a:t>kayıtlı</a:t>
            </a:r>
            <a:r>
              <a:rPr lang="en-US" dirty="0"/>
              <a:t>, </a:t>
            </a:r>
            <a:r>
              <a:rPr lang="en-US" dirty="0" err="1"/>
              <a:t>kaçı</a:t>
            </a:r>
            <a:r>
              <a:rPr lang="en-US" dirty="0"/>
              <a:t> </a:t>
            </a:r>
            <a:r>
              <a:rPr lang="en-US" dirty="0" err="1"/>
              <a:t>aşıya</a:t>
            </a:r>
            <a:r>
              <a:rPr lang="en-US" dirty="0"/>
              <a:t> </a:t>
            </a:r>
            <a:r>
              <a:rPr lang="en-US" dirty="0" err="1"/>
              <a:t>geldi</a:t>
            </a:r>
            <a:r>
              <a:rPr lang="en-US" dirty="0"/>
              <a:t>, </a:t>
            </a: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tereddütleri</a:t>
            </a:r>
            <a:r>
              <a:rPr lang="en-US" dirty="0"/>
              <a:t> ne </a:t>
            </a:r>
            <a:r>
              <a:rPr lang="en-US" dirty="0" err="1"/>
              <a:t>oranda</a:t>
            </a:r>
            <a:r>
              <a:rPr lang="en-US" dirty="0"/>
              <a:t>, </a:t>
            </a:r>
            <a:r>
              <a:rPr lang="en-US" dirty="0" err="1"/>
              <a:t>bunlarla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maalesef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yok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(en son 216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120 bin </a:t>
            </a:r>
            <a:r>
              <a:rPr lang="en-US" dirty="0" err="1"/>
              <a:t>vaka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BD3D-CB97-404F-9263-1E75688DCE6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204-5963-6943-A3F3-0ACEF6F40867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B95E-F6E2-E14C-A001-2A4BDCB31884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13F-3EEA-1C4A-897B-707E1FF80D29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538-8268-8E42-98EC-2139A2FCB456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348A-8008-AC43-AFFD-BFA1F46945EB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080-D365-744B-802D-5F5EF58E365F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4B6-B952-464C-915E-706C471C06EA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97E-4135-C848-8A5B-07B825F75976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2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CC1F-9C56-5F4D-AB64-C69F4B34CF16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BE8-3B46-7742-A4A9-D497155935D8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DEEB-EDB6-F74F-BEEC-D4088418765D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76736244-6527-B44D-A7E0-5E11A20BA39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3FFB-A978-FD4E-820F-C21FC6CB1A06}" type="datetime1">
              <a:rPr lang="en-US" smtClean="0"/>
              <a:pPr/>
              <a:t>7/14/21</a:t>
            </a:fld>
            <a:endParaRPr lang="en-US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E859625-3A04-8842-95FB-AA63E8B194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7055-8E1D-2641-A140-B8BECB667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7" y="278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Ölümler</a:t>
            </a:r>
            <a:r>
              <a:rPr lang="en-US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 </a:t>
            </a:r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Fazladan</a:t>
            </a:r>
            <a:r>
              <a:rPr lang="en-US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Ölümler</a:t>
            </a:r>
            <a:endParaRPr lang="en-US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460068F-45C8-6E40-874A-3F3D79632EA8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1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verileri</a:t>
            </a:r>
            <a:r>
              <a:rPr lang="en-US" dirty="0"/>
              <a:t> </a:t>
            </a:r>
            <a:r>
              <a:rPr lang="en-US" dirty="0" err="1"/>
              <a:t>hastalıkla</a:t>
            </a:r>
            <a:r>
              <a:rPr lang="en-US" dirty="0"/>
              <a:t> </a:t>
            </a:r>
            <a:r>
              <a:rPr lang="en-US" dirty="0" err="1"/>
              <a:t>mücadelenin</a:t>
            </a:r>
            <a:r>
              <a:rPr lang="en-US" dirty="0"/>
              <a:t> </a:t>
            </a:r>
            <a:r>
              <a:rPr lang="en-US" dirty="0" err="1"/>
              <a:t>seyrinin</a:t>
            </a:r>
            <a:r>
              <a:rPr lang="en-US" dirty="0"/>
              <a:t> en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göstergelerinden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COVID-19 </a:t>
            </a:r>
            <a:r>
              <a:rPr lang="en-US" dirty="0" err="1">
                <a:solidFill>
                  <a:srgbClr val="77933C"/>
                </a:solidFill>
              </a:rPr>
              <a:t>ölümlerinin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yaş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toplumsal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cinsiyet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meslek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yerleşim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yeri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ölüm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gibi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verilerini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açıklıkla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paylaşmıyorsunuz</a:t>
            </a:r>
            <a:r>
              <a:rPr lang="en-US" dirty="0">
                <a:solidFill>
                  <a:srgbClr val="77933C"/>
                </a:solidFill>
              </a:rPr>
              <a:t>?</a:t>
            </a:r>
            <a:endParaRPr lang="tr-TR" dirty="0">
              <a:solidFill>
                <a:srgbClr val="77933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TÜİK 2020 yılı ölüm istatistiklerini geçtiğimiz Haziran ayında yayınlamaktan vazgeçmiştir. Halktan neyi gizliyorsunuz?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E260-8650-4599-881D-FF10AD33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İstanbul'da</a:t>
            </a:r>
            <a:r>
              <a:rPr lang="de-D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Fazladan</a:t>
            </a:r>
            <a:r>
              <a:rPr lang="de-D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Ölümlerde</a:t>
            </a:r>
            <a:r>
              <a:rPr lang="de-D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Artış</a:t>
            </a:r>
            <a:r>
              <a:rPr lang="de-DE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Yaşanıyor</a:t>
            </a:r>
            <a:endParaRPr lang="tr-TR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6317DF2-ADB0-3C4E-B21F-F21E57A0FA90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972042-DC70-4392-B2BE-028DF5692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6310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140333C-F9F5-4CDB-BDEF-129A245BE7C6}"/>
              </a:ext>
            </a:extLst>
          </p:cNvPr>
          <p:cNvSpPr/>
          <p:nvPr/>
        </p:nvSpPr>
        <p:spPr>
          <a:xfrm>
            <a:off x="5267325" y="3143250"/>
            <a:ext cx="3629025" cy="2457450"/>
          </a:xfrm>
          <a:prstGeom prst="ellipse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01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Açılma</a:t>
            </a:r>
            <a:r>
              <a:rPr lang="en-US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</a:t>
            </a:r>
            <a:r>
              <a:rPr lang="en-US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Toplumsal</a:t>
            </a:r>
            <a:r>
              <a:rPr lang="en-US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Hareketlilik</a:t>
            </a:r>
            <a:r>
              <a:rPr lang="en-US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E3BC1BB-2B13-0D4C-A141-DDF0F9A553A1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11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ülkeye</a:t>
            </a:r>
            <a:r>
              <a:rPr lang="en-US" dirty="0"/>
              <a:t> </a:t>
            </a:r>
            <a:r>
              <a:rPr lang="en-US" dirty="0" err="1"/>
              <a:t>girişinin</a:t>
            </a:r>
            <a:r>
              <a:rPr lang="en-US" dirty="0"/>
              <a:t> </a:t>
            </a:r>
            <a:r>
              <a:rPr lang="en-US" dirty="0" err="1"/>
              <a:t>engellenmesi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77933C"/>
                </a:solidFill>
              </a:rPr>
              <a:t>Delta </a:t>
            </a:r>
            <a:r>
              <a:rPr lang="en-US" dirty="0" err="1">
                <a:solidFill>
                  <a:srgbClr val="77933C"/>
                </a:solidFill>
              </a:rPr>
              <a:t>varyantın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çok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yaygın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olduğu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Rusya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İngiltere’den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gelenlere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yönelik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hangi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önlemler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alınmaktadır</a:t>
            </a:r>
            <a:r>
              <a:rPr lang="en-US" dirty="0">
                <a:solidFill>
                  <a:srgbClr val="77933C"/>
                </a:solidFill>
              </a:rPr>
              <a:t>?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alınmamaktadır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Hastalığın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ülke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içinde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yayılımının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önlenmesi</a:t>
            </a:r>
            <a:endParaRPr lang="en-US" dirty="0">
              <a:solidFill>
                <a:srgbClr val="77933C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salonlarında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önlem</a:t>
            </a:r>
            <a:r>
              <a:rPr lang="en-US" dirty="0"/>
              <a:t> </a:t>
            </a:r>
            <a:r>
              <a:rPr lang="en-US" dirty="0" err="1"/>
              <a:t>alınmamaktadır</a:t>
            </a:r>
            <a:r>
              <a:rPr lang="en-US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İşyerlerinde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salgın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önlemleri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ile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artırılmış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işçi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sağlığı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iş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güvenliği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önlemleri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uygulamaları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denetlenmiyor</a:t>
            </a:r>
            <a:r>
              <a:rPr lang="en-US" dirty="0">
                <a:solidFill>
                  <a:srgbClr val="77933C"/>
                </a:solidFill>
              </a:rPr>
              <a:t>?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D088914-FE25-9A4A-BD71-8F472B676F64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582471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Halk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Sağlığı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Önlemleri</a:t>
            </a:r>
            <a:b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Önemini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Koruyor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b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solidFill>
                <a:srgbClr val="77933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SOSYAL MESAFE MASKE ETİKETİ Fiyatları ve Özellikleri">
            <a:extLst>
              <a:ext uri="{FF2B5EF4-FFF2-40B4-BE49-F238E27FC236}">
                <a16:creationId xmlns:a16="http://schemas.microsoft.com/office/drawing/2014/main" id="{3C071D48-435B-A543-BC06-773EE904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5181"/>
            <a:ext cx="1923059" cy="19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n Haber | Maske, Mesafe, Mafya">
            <a:extLst>
              <a:ext uri="{FF2B5EF4-FFF2-40B4-BE49-F238E27FC236}">
                <a16:creationId xmlns:a16="http://schemas.microsoft.com/office/drawing/2014/main" id="{EA2E6A28-B771-2546-A007-FE42D8A0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7" y="4950735"/>
            <a:ext cx="3026729" cy="1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0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67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Aşılar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Testler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Filyasyon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Karantina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İzolasyon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AED68DF-E5D5-FB41-8118-14F896D1D951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11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77933C"/>
                </a:solidFill>
              </a:rPr>
              <a:t>Bazıları</a:t>
            </a:r>
            <a:r>
              <a:rPr lang="en-US" dirty="0">
                <a:solidFill>
                  <a:srgbClr val="77933C"/>
                </a:solidFill>
              </a:rPr>
              <a:t> %90'un </a:t>
            </a:r>
            <a:r>
              <a:rPr lang="en-US" dirty="0" err="1">
                <a:solidFill>
                  <a:srgbClr val="77933C"/>
                </a:solidFill>
              </a:rPr>
              <a:t>üzerinde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koruyuculuk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sağlayan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aşılar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bulaşı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ölüm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riskini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önleyebiliyor</a:t>
            </a:r>
            <a:r>
              <a:rPr lang="en-US" dirty="0">
                <a:solidFill>
                  <a:srgbClr val="77933C"/>
                </a:solidFill>
              </a:rPr>
              <a:t>.</a:t>
            </a:r>
          </a:p>
          <a:p>
            <a:r>
              <a:rPr lang="en-US" dirty="0" err="1"/>
              <a:t>Testler</a:t>
            </a:r>
            <a:r>
              <a:rPr lang="en-US" dirty="0"/>
              <a:t>, </a:t>
            </a:r>
            <a:r>
              <a:rPr lang="en-US" dirty="0" err="1"/>
              <a:t>farkında</a:t>
            </a:r>
            <a:r>
              <a:rPr lang="en-US" dirty="0"/>
              <a:t> </a:t>
            </a:r>
            <a:r>
              <a:rPr lang="en-US" dirty="0" err="1"/>
              <a:t>olmadan</a:t>
            </a:r>
            <a:r>
              <a:rPr lang="en-US" dirty="0"/>
              <a:t> </a:t>
            </a:r>
            <a:r>
              <a:rPr lang="en-US" dirty="0" err="1"/>
              <a:t>virüsü</a:t>
            </a:r>
            <a:r>
              <a:rPr lang="en-US" dirty="0"/>
              <a:t> </a:t>
            </a:r>
            <a:r>
              <a:rPr lang="en-US" dirty="0" err="1"/>
              <a:t>taşıyanların</a:t>
            </a:r>
            <a:r>
              <a:rPr lang="en-US" dirty="0"/>
              <a:t> da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edilmesini</a:t>
            </a:r>
            <a:r>
              <a:rPr lang="en-US" dirty="0"/>
              <a:t> </a:t>
            </a:r>
            <a:r>
              <a:rPr lang="en-US" dirty="0" err="1"/>
              <a:t>sağlıyor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testleri</a:t>
            </a:r>
            <a:r>
              <a:rPr lang="en-US" dirty="0"/>
              <a:t> 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vermiyor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77933C"/>
                </a:solidFill>
              </a:rPr>
              <a:t>Temas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takibi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mekanizmaları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temaslıların</a:t>
            </a:r>
            <a:r>
              <a:rPr lang="en-US" dirty="0">
                <a:solidFill>
                  <a:srgbClr val="77933C"/>
                </a:solidFill>
              </a:rPr>
              <a:t> %80 </a:t>
            </a:r>
            <a:r>
              <a:rPr lang="en-US" dirty="0" err="1">
                <a:solidFill>
                  <a:srgbClr val="77933C"/>
                </a:solidFill>
              </a:rPr>
              <a:t>ila</a:t>
            </a:r>
            <a:r>
              <a:rPr lang="en-US" dirty="0">
                <a:solidFill>
                  <a:srgbClr val="77933C"/>
                </a:solidFill>
              </a:rPr>
              <a:t> %100'üne </a:t>
            </a:r>
            <a:r>
              <a:rPr lang="en-US" dirty="0" err="1">
                <a:solidFill>
                  <a:srgbClr val="77933C"/>
                </a:solidFill>
              </a:rPr>
              <a:t>ulaşabilmeli</a:t>
            </a:r>
            <a:r>
              <a:rPr lang="en-US" dirty="0">
                <a:solidFill>
                  <a:srgbClr val="77933C"/>
                </a:solidFill>
              </a:rPr>
              <a:t>.</a:t>
            </a:r>
          </a:p>
          <a:p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ülkelerden</a:t>
            </a:r>
            <a:r>
              <a:rPr lang="en-US" dirty="0"/>
              <a:t> </a:t>
            </a:r>
            <a:r>
              <a:rPr lang="en-US" dirty="0" err="1"/>
              <a:t>seyahatler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gerektiriyor</a:t>
            </a:r>
            <a:r>
              <a:rPr lang="en-US" dirty="0"/>
              <a:t>.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tavsiyelere</a:t>
            </a:r>
            <a:r>
              <a:rPr lang="en-US" dirty="0"/>
              <a:t> </a:t>
            </a:r>
            <a:r>
              <a:rPr lang="en-US" dirty="0" err="1"/>
              <a:t>uymuyor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uyamıyor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Maske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Havalandırma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9463B20-5A5B-4E4F-8349-7CE7846153F0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11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Maskelerin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takılması</a:t>
            </a:r>
            <a:r>
              <a:rPr lang="en-US" dirty="0"/>
              <a:t>,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tr-TR" dirty="0" err="1"/>
              <a:t>dir</a:t>
            </a:r>
            <a:r>
              <a:rPr lang="tr-TR" dirty="0"/>
              <a:t> ve maskelerin standartları iyi denetlenmelidir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77933C"/>
                </a:solidFill>
              </a:rPr>
              <a:t>Yeterince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havalandırılmayan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alanlarda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virüsü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kapma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ihtimali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artıyor</a:t>
            </a:r>
            <a:r>
              <a:rPr lang="en-US" dirty="0">
                <a:solidFill>
                  <a:srgbClr val="77933C"/>
                </a:solidFill>
              </a:rPr>
              <a:t>. </a:t>
            </a:r>
            <a:r>
              <a:rPr lang="en-US" dirty="0" err="1">
                <a:solidFill>
                  <a:srgbClr val="77933C"/>
                </a:solidFill>
              </a:rPr>
              <a:t>Hava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dolaşımı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arttıkça</a:t>
            </a:r>
            <a:r>
              <a:rPr lang="en-US" dirty="0">
                <a:solidFill>
                  <a:srgbClr val="77933C"/>
                </a:solidFill>
              </a:rPr>
              <a:t>, risk </a:t>
            </a:r>
            <a:r>
              <a:rPr lang="en-US" dirty="0" err="1">
                <a:solidFill>
                  <a:srgbClr val="77933C"/>
                </a:solidFill>
              </a:rPr>
              <a:t>azalıyor</a:t>
            </a:r>
            <a:r>
              <a:rPr lang="en-US" dirty="0">
                <a:solidFill>
                  <a:srgbClr val="77933C"/>
                </a:solidFill>
              </a:rPr>
              <a:t> ama yok </a:t>
            </a:r>
            <a:r>
              <a:rPr lang="en-US" dirty="0" err="1">
                <a:solidFill>
                  <a:srgbClr val="77933C"/>
                </a:solidFill>
              </a:rPr>
              <a:t>olmuyor</a:t>
            </a:r>
            <a:r>
              <a:rPr lang="en-US" dirty="0">
                <a:solidFill>
                  <a:srgbClr val="77933C"/>
                </a:solidFill>
              </a:rPr>
              <a:t>. </a:t>
            </a:r>
          </a:p>
          <a:p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enfeksiyon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azaltıyor</a:t>
            </a:r>
            <a:r>
              <a:rPr lang="en-US" dirty="0"/>
              <a:t> ama </a:t>
            </a:r>
            <a:r>
              <a:rPr lang="en-US" dirty="0" err="1"/>
              <a:t>dışarıda</a:t>
            </a:r>
            <a:r>
              <a:rPr lang="en-US" dirty="0"/>
              <a:t> da </a:t>
            </a:r>
            <a:r>
              <a:rPr lang="en-US" dirty="0" err="1"/>
              <a:t>mesafe</a:t>
            </a:r>
            <a:r>
              <a:rPr lang="en-US" dirty="0"/>
              <a:t> </a:t>
            </a:r>
            <a:r>
              <a:rPr lang="en-US" dirty="0" err="1"/>
              <a:t>korunmadığında</a:t>
            </a:r>
            <a:r>
              <a:rPr lang="en-US" dirty="0"/>
              <a:t> </a:t>
            </a:r>
            <a:r>
              <a:rPr lang="en-US" dirty="0" err="1"/>
              <a:t>bulaşma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tr-TR" dirty="0"/>
              <a:t>akılda bulundurulmalıdır.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3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3A06C68-D134-E844-88BD-6E4A76C4752B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Aşılamanın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Yaygın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Olduğu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Yerlerde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Dahi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Çoklu</a:t>
            </a:r>
            <a:r>
              <a:rPr lang="en-US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Önlemler</a:t>
            </a:r>
            <a:r>
              <a:rPr lang="en-US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Almamız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Gerekiyor</a:t>
            </a:r>
            <a: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br>
              <a:rPr lang="en-US" b="1" spc="50" dirty="0">
                <a:ln w="11430"/>
                <a:solidFill>
                  <a:srgbClr val="7793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solidFill>
                <a:srgbClr val="77933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Filyasyon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2C4EDF6-1B53-E647-BE5A-4994A584BC2E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11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Sahada</a:t>
            </a:r>
            <a:r>
              <a:rPr lang="en-US" dirty="0"/>
              <a:t> </a:t>
            </a:r>
            <a:r>
              <a:rPr lang="en-US" dirty="0" err="1"/>
              <a:t>filyasyon</a:t>
            </a:r>
            <a:r>
              <a:rPr lang="en-US" dirty="0"/>
              <a:t> </a:t>
            </a:r>
            <a:r>
              <a:rPr lang="en-US" dirty="0" err="1"/>
              <a:t>ekiplerinin</a:t>
            </a:r>
            <a:r>
              <a:rPr lang="en-US" dirty="0"/>
              <a:t> </a:t>
            </a: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ekiplerine</a:t>
            </a:r>
            <a:r>
              <a:rPr lang="en-US" dirty="0"/>
              <a:t> </a:t>
            </a:r>
            <a:r>
              <a:rPr lang="en-US" dirty="0" err="1"/>
              <a:t>dönüştürüldüğü</a:t>
            </a:r>
            <a:r>
              <a:rPr lang="en-US" dirty="0"/>
              <a:t> </a:t>
            </a:r>
            <a:r>
              <a:rPr lang="en-US" dirty="0" err="1"/>
              <a:t>biliniyor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Filyasyon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yavaşladı</a:t>
            </a:r>
            <a:r>
              <a:rPr lang="en-US" dirty="0">
                <a:solidFill>
                  <a:srgbClr val="77933C"/>
                </a:solidFill>
              </a:rPr>
              <a:t>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Bağışıklama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düzeydeyken</a:t>
            </a:r>
            <a:r>
              <a:rPr lang="en-US" dirty="0"/>
              <a:t> </a:t>
            </a:r>
            <a:r>
              <a:rPr lang="en-US" dirty="0" err="1"/>
              <a:t>hala</a:t>
            </a:r>
            <a:r>
              <a:rPr lang="en-US" dirty="0"/>
              <a:t> </a:t>
            </a:r>
            <a:r>
              <a:rPr lang="en-US" dirty="0" err="1"/>
              <a:t>elimizdeki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mücadele</a:t>
            </a:r>
            <a:r>
              <a:rPr lang="en-US" dirty="0"/>
              <a:t>  </a:t>
            </a:r>
            <a:r>
              <a:rPr lang="en-US" dirty="0" err="1"/>
              <a:t>araçlarından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mi?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Turizm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bölgelerinde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filyasyon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nasıl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yapılıyor</a:t>
            </a:r>
            <a:r>
              <a:rPr lang="en-US" dirty="0">
                <a:solidFill>
                  <a:srgbClr val="77933C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Temaslı</a:t>
            </a:r>
            <a:r>
              <a:rPr lang="en-US" dirty="0"/>
              <a:t> </a:t>
            </a:r>
            <a:r>
              <a:rPr lang="en-US" dirty="0" err="1"/>
              <a:t>sayıları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Tıpkı</a:t>
            </a:r>
            <a:r>
              <a:rPr lang="en-US" dirty="0">
                <a:solidFill>
                  <a:srgbClr val="77933C"/>
                </a:solidFill>
              </a:rPr>
              <a:t>  </a:t>
            </a:r>
            <a:r>
              <a:rPr lang="en-US" dirty="0" err="1">
                <a:solidFill>
                  <a:srgbClr val="77933C"/>
                </a:solidFill>
              </a:rPr>
              <a:t>İngiltere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vb</a:t>
            </a:r>
            <a:r>
              <a:rPr lang="tr-TR" dirty="0">
                <a:solidFill>
                  <a:srgbClr val="77933C"/>
                </a:solidFill>
              </a:rPr>
              <a:t>.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ülkeler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gibi</a:t>
            </a:r>
            <a:r>
              <a:rPr lang="en-US" dirty="0">
                <a:solidFill>
                  <a:srgbClr val="77933C"/>
                </a:solidFill>
              </a:rPr>
              <a:t>  </a:t>
            </a:r>
            <a:r>
              <a:rPr lang="en-US" dirty="0" err="1">
                <a:solidFill>
                  <a:srgbClr val="77933C"/>
                </a:solidFill>
              </a:rPr>
              <a:t>salgın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kümeleriyle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ilgili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bilgileri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toplumla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paylaşmıyorsunuz</a:t>
            </a:r>
            <a:r>
              <a:rPr lang="en-US" dirty="0">
                <a:solidFill>
                  <a:srgbClr val="77933C"/>
                </a:solidFill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" y="-154759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Havalandırma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3060ECD-B77B-8949-BAC9-16AE934CDC10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93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Havalanmasi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sesle</a:t>
            </a:r>
            <a:r>
              <a:rPr lang="en-US" dirty="0"/>
              <a:t> </a:t>
            </a:r>
            <a:r>
              <a:rPr lang="en-US" dirty="0" err="1"/>
              <a:t>konuşulan</a:t>
            </a:r>
            <a:r>
              <a:rPr lang="en-US" dirty="0"/>
              <a:t> </a:t>
            </a:r>
            <a:r>
              <a:rPr lang="en-US" dirty="0" err="1"/>
              <a:t>mekanlarda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dahi</a:t>
            </a:r>
            <a:r>
              <a:rPr lang="en-US" dirty="0"/>
              <a:t> </a:t>
            </a:r>
            <a:r>
              <a:rPr lang="en-US" dirty="0" err="1"/>
              <a:t>korumuyor</a:t>
            </a:r>
            <a:r>
              <a:rPr lang="en-US" dirty="0"/>
              <a:t>.!...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Okullar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büyük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ölçekli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işyerleri</a:t>
            </a:r>
            <a:r>
              <a:rPr lang="en-US" dirty="0">
                <a:solidFill>
                  <a:srgbClr val="77933C"/>
                </a:solidFill>
              </a:rPr>
              <a:t> (</a:t>
            </a:r>
            <a:r>
              <a:rPr lang="en-US" dirty="0" err="1">
                <a:solidFill>
                  <a:srgbClr val="77933C"/>
                </a:solidFill>
              </a:rPr>
              <a:t>fabrika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osb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depo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liman</a:t>
            </a:r>
            <a:r>
              <a:rPr lang="en-US" dirty="0">
                <a:solidFill>
                  <a:srgbClr val="77933C"/>
                </a:solidFill>
              </a:rPr>
              <a:t>..) </a:t>
            </a:r>
            <a:r>
              <a:rPr lang="en-US" dirty="0" err="1">
                <a:solidFill>
                  <a:srgbClr val="77933C"/>
                </a:solidFill>
              </a:rPr>
              <a:t>gibi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toplu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yaşanan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yerlerde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havalandırma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ile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ilgili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hangi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düzenlemeler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yapıldı</a:t>
            </a:r>
            <a:r>
              <a:rPr lang="en-US" dirty="0">
                <a:solidFill>
                  <a:srgbClr val="77933C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AVM’ler</a:t>
            </a:r>
            <a:r>
              <a:rPr lang="tr-TR" dirty="0"/>
              <a:t> halen önemli bulaş mekanlarıdır! </a:t>
            </a:r>
            <a:r>
              <a:rPr lang="tr-TR" dirty="0">
                <a:solidFill>
                  <a:srgbClr val="77933C"/>
                </a:solidFill>
              </a:rPr>
              <a:t>Buralarda hangi önlemler alınmaktadır?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9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5076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Aşı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Eşitsizliği</a:t>
            </a:r>
            <a:b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(Tek doz aşı)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9C2B2C0-4199-D54E-B6E1-157DF1A3F53A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" y="1915663"/>
            <a:ext cx="8067368" cy="43906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09" y="94281"/>
            <a:ext cx="5589639" cy="893861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Vakalar</a:t>
            </a:r>
            <a:r>
              <a:rPr lang="en-US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Artıyor</a:t>
            </a:r>
            <a:r>
              <a:rPr lang="en-US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3295529-E38E-6845-95BA-20DED42BE0D8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4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DSÖ</a:t>
            </a:r>
          </a:p>
          <a:p>
            <a:r>
              <a:rPr lang="en-US" dirty="0"/>
              <a:t>Son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haftada</a:t>
            </a:r>
            <a:r>
              <a:rPr lang="en-US" dirty="0"/>
              <a:t> </a:t>
            </a:r>
            <a:r>
              <a:rPr lang="en-US" dirty="0" err="1"/>
              <a:t>Avrupa'da</a:t>
            </a:r>
            <a:r>
              <a:rPr lang="en-US" dirty="0"/>
              <a:t> </a:t>
            </a:r>
            <a:r>
              <a:rPr lang="en-US" dirty="0" err="1"/>
              <a:t>vakalar</a:t>
            </a:r>
            <a:r>
              <a:rPr lang="en-US" dirty="0"/>
              <a:t> %33 </a:t>
            </a:r>
            <a:r>
              <a:rPr lang="en-US" dirty="0" err="1"/>
              <a:t>arttı</a:t>
            </a:r>
            <a:r>
              <a:rPr lang="en-US" dirty="0"/>
              <a:t>! </a:t>
            </a:r>
          </a:p>
          <a:p>
            <a:r>
              <a:rPr lang="en-US" dirty="0" err="1"/>
              <a:t>Yayılım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/ Durum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tehlikeli</a:t>
            </a:r>
            <a:r>
              <a:rPr lang="en-US" dirty="0"/>
              <a:t> </a:t>
            </a:r>
          </a:p>
          <a:p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ölçüt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değerlendirmeyi</a:t>
            </a:r>
            <a:r>
              <a:rPr lang="en-US" dirty="0"/>
              <a:t> </a:t>
            </a:r>
            <a:r>
              <a:rPr lang="en-US" dirty="0" err="1"/>
              <a:t>öneriyor</a:t>
            </a:r>
            <a:r>
              <a:rPr lang="en-US" dirty="0"/>
              <a:t>: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/>
              <a:t>Varyantlar</a:t>
            </a:r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hareketlilik</a:t>
            </a:r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/>
              <a:t>Halk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önlemleri</a:t>
            </a:r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eşitsizliği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6457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Aşı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Eşitsizliği</a:t>
            </a:r>
            <a:b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(en az iki doz aşı)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0" y="1667258"/>
            <a:ext cx="9058290" cy="4775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854" y="6171684"/>
            <a:ext cx="423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Güçlü</a:t>
            </a:r>
            <a:r>
              <a:rPr lang="en-US" i="1" dirty="0"/>
              <a:t> </a:t>
            </a:r>
            <a:r>
              <a:rPr lang="en-US" i="1" dirty="0" err="1"/>
              <a:t>Yaman</a:t>
            </a:r>
            <a:r>
              <a:rPr lang="en-US" i="1" dirty="0"/>
              <a:t>, TTB </a:t>
            </a:r>
            <a:r>
              <a:rPr lang="en-US" i="1" dirty="0" err="1"/>
              <a:t>Pandemi</a:t>
            </a:r>
            <a:r>
              <a:rPr lang="en-US" i="1" dirty="0"/>
              <a:t> </a:t>
            </a:r>
            <a:r>
              <a:rPr lang="en-US" i="1" dirty="0" err="1"/>
              <a:t>Çalışma</a:t>
            </a:r>
            <a:r>
              <a:rPr lang="en-US" i="1" dirty="0"/>
              <a:t> </a:t>
            </a:r>
            <a:r>
              <a:rPr lang="en-US" i="1" dirty="0" err="1"/>
              <a:t>Grubu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508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507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Ekim’de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% 70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Olacak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Delta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Varyantı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için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% 80-85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Gerekli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2FA74CB-A12E-5D4A-8EAD-D9B7EB51DB9A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84" y="1872012"/>
            <a:ext cx="7624916" cy="44336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67637" y="4088815"/>
            <a:ext cx="2681431" cy="1138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87614" y="4880179"/>
            <a:ext cx="2681431" cy="1138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Aşılama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Çalışmalarının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Pandemi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Mücadelesine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Katkısına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İlişkin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Analizler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F679245-39F6-C14D-8F31-373A4F7CDDD1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Birleşik</a:t>
            </a:r>
            <a:r>
              <a:rPr lang="en-US" dirty="0"/>
              <a:t> </a:t>
            </a:r>
            <a:r>
              <a:rPr lang="en-US" dirty="0" err="1"/>
              <a:t>Krallık'ta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analizlerde</a:t>
            </a:r>
            <a:r>
              <a:rPr lang="en-US" dirty="0"/>
              <a:t> </a:t>
            </a:r>
            <a:r>
              <a:rPr lang="en-US" dirty="0" err="1"/>
              <a:t>aşılamanın</a:t>
            </a:r>
            <a:r>
              <a:rPr lang="en-US" dirty="0"/>
              <a:t> </a:t>
            </a:r>
            <a:r>
              <a:rPr lang="en-US" dirty="0" err="1"/>
              <a:t>başlamasından</a:t>
            </a:r>
            <a:r>
              <a:rPr lang="en-US" dirty="0"/>
              <a:t> 25 </a:t>
            </a:r>
            <a:r>
              <a:rPr lang="en-US" dirty="0" err="1"/>
              <a:t>Haziran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COVID-19’ a </a:t>
            </a:r>
            <a:r>
              <a:rPr lang="en-US" dirty="0" err="1"/>
              <a:t>bağlı</a:t>
            </a:r>
            <a:r>
              <a:rPr lang="en-US" dirty="0"/>
              <a:t>  </a:t>
            </a:r>
          </a:p>
          <a:p>
            <a:pPr lvl="1"/>
            <a:r>
              <a:rPr lang="en-US" dirty="0">
                <a:solidFill>
                  <a:srgbClr val="77933C"/>
                </a:solidFill>
              </a:rPr>
              <a:t>30.300 </a:t>
            </a:r>
            <a:r>
              <a:rPr lang="en-US" dirty="0" err="1">
                <a:solidFill>
                  <a:srgbClr val="77933C"/>
                </a:solidFill>
              </a:rPr>
              <a:t>ölüm</a:t>
            </a:r>
            <a:r>
              <a:rPr lang="en-US" dirty="0">
                <a:solidFill>
                  <a:srgbClr val="77933C"/>
                </a:solidFill>
              </a:rPr>
              <a:t>, </a:t>
            </a:r>
          </a:p>
          <a:p>
            <a:pPr lvl="1"/>
            <a:r>
              <a:rPr lang="en-US" dirty="0"/>
              <a:t>46.300 </a:t>
            </a:r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yatış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77933C"/>
                </a:solidFill>
              </a:rPr>
              <a:t>8 </a:t>
            </a:r>
            <a:r>
              <a:rPr lang="en-US" dirty="0" err="1">
                <a:solidFill>
                  <a:srgbClr val="77933C"/>
                </a:solidFill>
              </a:rPr>
              <a:t>milyon</a:t>
            </a:r>
            <a:r>
              <a:rPr lang="en-US" dirty="0">
                <a:solidFill>
                  <a:srgbClr val="77933C"/>
                </a:solidFill>
              </a:rPr>
              <a:t> 151 bin </a:t>
            </a:r>
            <a:r>
              <a:rPr lang="en-US" dirty="0" err="1">
                <a:solidFill>
                  <a:srgbClr val="77933C"/>
                </a:solidFill>
              </a:rPr>
              <a:t>enfeksiyonun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önlendiğini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tahmin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ediliyor</a:t>
            </a:r>
            <a:r>
              <a:rPr lang="en-US" dirty="0">
                <a:solidFill>
                  <a:srgbClr val="77933C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</a:t>
            </a:r>
            <a:r>
              <a:rPr lang="en-US" dirty="0"/>
              <a:t> </a:t>
            </a:r>
            <a:r>
              <a:rPr lang="en-US" dirty="0" err="1"/>
              <a:t>elindeki</a:t>
            </a:r>
            <a:r>
              <a:rPr lang="en-US" dirty="0"/>
              <a:t> </a:t>
            </a:r>
            <a:r>
              <a:rPr lang="en-US" dirty="0" err="1"/>
              <a:t>verilerden</a:t>
            </a:r>
            <a:r>
              <a:rPr lang="en-US" dirty="0"/>
              <a:t> </a:t>
            </a:r>
            <a:r>
              <a:rPr lang="en-US" dirty="0" err="1"/>
              <a:t>yararlanarak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analizler</a:t>
            </a:r>
            <a:r>
              <a:rPr lang="en-US" dirty="0"/>
              <a:t> </a:t>
            </a:r>
            <a:r>
              <a:rPr lang="en-US" dirty="0" err="1"/>
              <a:t>yapmıyor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Yapıyorsa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halk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ile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paylaşmıyor</a:t>
            </a:r>
            <a:r>
              <a:rPr lang="en-US" dirty="0">
                <a:solidFill>
                  <a:srgbClr val="77933C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2F7C566-6520-CB48-80E3-B2D3A72819F0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9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Aşı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Tedirginliği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Bölgesel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Eşitsizlikle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Mücadele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884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tedirginliğini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program </a:t>
            </a:r>
            <a:r>
              <a:rPr lang="en-US" dirty="0" err="1"/>
              <a:t>uyguluyorsunuz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Bölgeler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arası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eşitsizliği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ortadan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kaldırmaya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dönük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planınız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nedir</a:t>
            </a:r>
            <a:r>
              <a:rPr lang="en-US" dirty="0">
                <a:solidFill>
                  <a:srgbClr val="77933C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97BF10D-471F-1F4B-88CE-462241DE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53390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3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85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Mülteciler</a:t>
            </a:r>
            <a:endParaRPr lang="en-US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58990BE-37D0-4142-94CC-989F6E0B2670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26" y="2514601"/>
            <a:ext cx="8008374" cy="38417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Dünyanın</a:t>
            </a:r>
            <a:r>
              <a:rPr lang="en-US" dirty="0"/>
              <a:t> en </a:t>
            </a:r>
            <a:r>
              <a:rPr lang="en-US" dirty="0" err="1"/>
              <a:t>kalabalık</a:t>
            </a:r>
            <a:r>
              <a:rPr lang="en-US" dirty="0"/>
              <a:t> </a:t>
            </a:r>
            <a:r>
              <a:rPr lang="en-US" dirty="0" err="1"/>
              <a:t>mülteci</a:t>
            </a:r>
            <a:r>
              <a:rPr lang="en-US" dirty="0"/>
              <a:t> </a:t>
            </a:r>
            <a:r>
              <a:rPr lang="en-US" dirty="0" err="1"/>
              <a:t>nüfusuna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sahipliği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Türkiye'de</a:t>
            </a:r>
            <a:r>
              <a:rPr lang="en-US" dirty="0"/>
              <a:t>  </a:t>
            </a:r>
            <a:r>
              <a:rPr lang="en-US" dirty="0" err="1"/>
              <a:t>mültecilerin</a:t>
            </a:r>
            <a:r>
              <a:rPr lang="en-US" dirty="0"/>
              <a:t> ne </a:t>
            </a:r>
            <a:r>
              <a:rPr lang="en-US" dirty="0" err="1"/>
              <a:t>kadarı</a:t>
            </a:r>
            <a:r>
              <a:rPr lang="en-US" dirty="0"/>
              <a:t> </a:t>
            </a:r>
            <a:r>
              <a:rPr lang="en-US" dirty="0" err="1"/>
              <a:t>kayıtlı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7933C"/>
                </a:solidFill>
              </a:rPr>
              <a:t>Ne </a:t>
            </a:r>
            <a:r>
              <a:rPr lang="en-US" dirty="0" err="1">
                <a:solidFill>
                  <a:srgbClr val="77933C"/>
                </a:solidFill>
              </a:rPr>
              <a:t>kadarı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aşılı</a:t>
            </a:r>
            <a:r>
              <a:rPr lang="en-US" dirty="0">
                <a:solidFill>
                  <a:srgbClr val="77933C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Mültecilerin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verileri</a:t>
            </a:r>
            <a:r>
              <a:rPr lang="en-US" dirty="0"/>
              <a:t> </a:t>
            </a:r>
            <a:r>
              <a:rPr lang="en-US" dirty="0" err="1"/>
              <a:t>nedir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6" name="Picture 2" descr="Hukuki, sosyolojik ve güncel yönleriyle Türkiye'deki Suriyeli mülteciler  meselesi - Medyascope">
            <a:extLst>
              <a:ext uri="{FF2B5EF4-FFF2-40B4-BE49-F238E27FC236}">
                <a16:creationId xmlns:a16="http://schemas.microsoft.com/office/drawing/2014/main" id="{0CB8CD8D-9497-974B-BEC6-89F8612A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91" y="5296222"/>
            <a:ext cx="2393335" cy="14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8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Sağlık</a:t>
            </a:r>
            <a:r>
              <a:rPr lang="en-US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Çalışanları</a:t>
            </a:r>
            <a:endParaRPr lang="en-US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C2FA0A5-6294-FA40-8649-FBA79A8F0F07}"/>
              </a:ext>
            </a:extLst>
          </p:cNvPr>
          <p:cNvSpPr/>
          <p:nvPr/>
        </p:nvSpPr>
        <p:spPr>
          <a:xfrm>
            <a:off x="457200" y="1647825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4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Bakanlık</a:t>
            </a:r>
            <a:r>
              <a:rPr lang="en-US" dirty="0"/>
              <a:t> </a:t>
            </a:r>
            <a:r>
              <a:rPr lang="en-US" dirty="0" err="1"/>
              <a:t>Aralık</a:t>
            </a:r>
            <a:r>
              <a:rPr lang="en-US" dirty="0"/>
              <a:t> </a:t>
            </a:r>
            <a:r>
              <a:rPr lang="en-US" dirty="0" err="1"/>
              <a:t>ayının</a:t>
            </a:r>
            <a:r>
              <a:rPr lang="en-US" dirty="0"/>
              <a:t> </a:t>
            </a:r>
            <a:r>
              <a:rPr lang="en-US" dirty="0" err="1"/>
              <a:t>başından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çalışanı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verilerini</a:t>
            </a:r>
            <a:r>
              <a:rPr lang="en-US" dirty="0"/>
              <a:t> </a:t>
            </a:r>
            <a:r>
              <a:rPr lang="en-US" dirty="0" err="1"/>
              <a:t>açıklamıyor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Sağlık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çalışanı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vaka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ölümleri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açıklanmıyor</a:t>
            </a:r>
            <a:r>
              <a:rPr lang="en-US" dirty="0">
                <a:solidFill>
                  <a:srgbClr val="77933C"/>
                </a:solidFill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</a:t>
            </a:r>
            <a:r>
              <a:rPr lang="en-US" dirty="0"/>
              <a:t> </a:t>
            </a:r>
            <a:r>
              <a:rPr lang="en-US" dirty="0" err="1"/>
              <a:t>aşılama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ne?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7933C"/>
                </a:solidFill>
              </a:rPr>
              <a:t>Tam </a:t>
            </a:r>
            <a:r>
              <a:rPr lang="en-US" dirty="0" err="1">
                <a:solidFill>
                  <a:srgbClr val="77933C"/>
                </a:solidFill>
              </a:rPr>
              <a:t>aşılı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olan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kaç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sağlık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çalışanı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hastalandı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öldü</a:t>
            </a:r>
            <a:r>
              <a:rPr lang="en-US" dirty="0">
                <a:solidFill>
                  <a:srgbClr val="77933C"/>
                </a:solidFill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Aşısız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çalışanlarında</a:t>
            </a:r>
            <a:r>
              <a:rPr lang="en-US" dirty="0"/>
              <a:t> durum 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AD2DC4A5-9D3A-8B45-88AB-8FC2CAE0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1803"/>
            <a:ext cx="9144000" cy="504967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92851D0-470E-C84E-B93D-D0C6ECF06305}"/>
              </a:ext>
            </a:extLst>
          </p:cNvPr>
          <p:cNvSpPr txBox="1"/>
          <p:nvPr/>
        </p:nvSpPr>
        <p:spPr>
          <a:xfrm>
            <a:off x="4358148" y="3244645"/>
            <a:ext cx="4557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Sağlık Bakanlığı verisi</a:t>
            </a:r>
          </a:p>
          <a:p>
            <a:r>
              <a:rPr lang="tr-TR" dirty="0"/>
              <a:t>En son</a:t>
            </a:r>
          </a:p>
          <a:p>
            <a:r>
              <a:rPr lang="tr-TR" dirty="0"/>
              <a:t>216 ölüm</a:t>
            </a:r>
          </a:p>
          <a:p>
            <a:r>
              <a:rPr lang="tr-TR" dirty="0"/>
              <a:t>120.000 hasta</a:t>
            </a:r>
          </a:p>
        </p:txBody>
      </p:sp>
    </p:spTree>
    <p:extLst>
      <p:ext uri="{BB962C8B-B14F-4D97-AF65-F5344CB8AC3E}">
        <p14:creationId xmlns:p14="http://schemas.microsoft.com/office/powerpoint/2010/main" val="29097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258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Söylemiştik</a:t>
            </a:r>
            <a:r>
              <a:rPr lang="en-US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Yine</a:t>
            </a:r>
            <a:r>
              <a:rPr lang="en-US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Söylüyoruz</a:t>
            </a:r>
            <a:endParaRPr lang="en-US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BEDC2BA-B2FE-EA4B-A1D9-0B2D145895BF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8413"/>
            <a:ext cx="8229600" cy="4525963"/>
          </a:xfrm>
        </p:spPr>
        <p:txBody>
          <a:bodyPr/>
          <a:lstStyle/>
          <a:p>
            <a:r>
              <a:rPr lang="en-US" dirty="0" err="1"/>
              <a:t>Salgın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iştir</a:t>
            </a:r>
            <a:r>
              <a:rPr lang="en-US" dirty="0"/>
              <a:t>, </a:t>
            </a:r>
            <a:r>
              <a:rPr lang="en-US" dirty="0" err="1"/>
              <a:t>şakaya</a:t>
            </a:r>
            <a:r>
              <a:rPr lang="en-US" dirty="0"/>
              <a:t> </a:t>
            </a:r>
            <a:r>
              <a:rPr lang="en-US" dirty="0" err="1"/>
              <a:t>gelmez</a:t>
            </a:r>
            <a:endParaRPr lang="en-US" dirty="0"/>
          </a:p>
          <a:p>
            <a:r>
              <a:rPr lang="en-US" dirty="0" err="1">
                <a:solidFill>
                  <a:srgbClr val="77933C"/>
                </a:solidFill>
              </a:rPr>
              <a:t>Şeffaflık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olmadan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pandemi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yönetilemez</a:t>
            </a:r>
            <a:endParaRPr lang="en-US" dirty="0">
              <a:solidFill>
                <a:srgbClr val="77933C"/>
              </a:solidFill>
            </a:endParaRPr>
          </a:p>
          <a:p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veriler</a:t>
            </a:r>
            <a:r>
              <a:rPr lang="en-US" dirty="0"/>
              <a:t> </a:t>
            </a:r>
            <a:r>
              <a:rPr lang="en-US" dirty="0" err="1"/>
              <a:t>açıklıkla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örgütleri</a:t>
            </a:r>
            <a:r>
              <a:rPr lang="en-US" dirty="0"/>
              <a:t>,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çevreleri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kamuoyuyla</a:t>
            </a:r>
            <a:r>
              <a:rPr lang="en-US" dirty="0"/>
              <a:t> </a:t>
            </a:r>
            <a:r>
              <a:rPr lang="en-US" dirty="0" err="1"/>
              <a:t>paylaşılmalıdır</a:t>
            </a:r>
            <a:endParaRPr lang="en-US" dirty="0"/>
          </a:p>
          <a:p>
            <a:r>
              <a:rPr lang="en-US" dirty="0" err="1">
                <a:solidFill>
                  <a:srgbClr val="77933C"/>
                </a:solidFill>
              </a:rPr>
              <a:t>Türkiye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kendi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verileri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üzerinden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salgını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analiz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etmeli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önlemleri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bu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veriler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üzerinden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yönetmelidir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48B5-5E4E-41AF-947E-E2803FDF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516"/>
            <a:ext cx="7157883" cy="1143000"/>
          </a:xfrm>
        </p:spPr>
        <p:txBody>
          <a:bodyPr>
            <a:normAutofit/>
          </a:bodyPr>
          <a:lstStyle/>
          <a:p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Türkiye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‘de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vakalar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artıyor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Bulaşma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kaynakları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açıklanmıyor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tr-T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E0D1575-AC7D-5C48-AC11-ECEFD3DBE56D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AB155-6262-4CA7-80A9-CB32BF908528}"/>
              </a:ext>
            </a:extLst>
          </p:cNvPr>
          <p:cNvSpPr txBox="1"/>
          <p:nvPr/>
        </p:nvSpPr>
        <p:spPr>
          <a:xfrm>
            <a:off x="457200" y="6266060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Kaynak:</a:t>
            </a:r>
            <a:r>
              <a:rPr lang="tr-TR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Sağlık Bakanlığı</a:t>
            </a:r>
            <a:endParaRPr lang="tr-T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D6AC5EF7-26CF-9647-9A4E-20DE0B0BE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23461"/>
            <a:ext cx="8229600" cy="4152071"/>
          </a:xfrm>
        </p:spPr>
      </p:pic>
    </p:spTree>
    <p:extLst>
      <p:ext uri="{BB962C8B-B14F-4D97-AF65-F5344CB8AC3E}">
        <p14:creationId xmlns:p14="http://schemas.microsoft.com/office/powerpoint/2010/main" val="309316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66" y="-5748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Temmuz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2021’den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Bugüne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Günlük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Veriler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Eksik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Açıklanıyor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99CF8D3-5E34-2A4C-BF54-99A9BC9400A5}"/>
              </a:ext>
            </a:extLst>
          </p:cNvPr>
          <p:cNvSpPr/>
          <p:nvPr/>
        </p:nvSpPr>
        <p:spPr>
          <a:xfrm>
            <a:off x="589934" y="1732931"/>
            <a:ext cx="8554065" cy="498854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27" y="2465915"/>
            <a:ext cx="7614539" cy="4067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F5559-1BB3-410C-9A8F-2DC2D6DEA8B7}"/>
              </a:ext>
            </a:extLst>
          </p:cNvPr>
          <p:cNvSpPr txBox="1"/>
          <p:nvPr/>
        </p:nvSpPr>
        <p:spPr>
          <a:xfrm>
            <a:off x="939527" y="1781290"/>
            <a:ext cx="5171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Haftalık</a:t>
            </a:r>
            <a:r>
              <a:rPr lang="de-DE" dirty="0"/>
              <a:t> </a:t>
            </a:r>
            <a:r>
              <a:rPr lang="de-DE" dirty="0" err="1"/>
              <a:t>açıklanacağı</a:t>
            </a:r>
            <a:r>
              <a:rPr lang="de-DE" dirty="0"/>
              <a:t> </a:t>
            </a:r>
            <a:r>
              <a:rPr lang="de-DE" dirty="0" err="1"/>
              <a:t>söylenen</a:t>
            </a:r>
            <a:r>
              <a:rPr lang="de-DE" dirty="0"/>
              <a:t> </a:t>
            </a:r>
            <a:r>
              <a:rPr lang="de-DE" dirty="0" err="1"/>
              <a:t>veriler</a:t>
            </a:r>
            <a:r>
              <a:rPr lang="de-DE" dirty="0"/>
              <a:t> de </a:t>
            </a:r>
            <a:r>
              <a:rPr lang="de-DE" dirty="0" err="1"/>
              <a:t>açıklanmadı</a:t>
            </a:r>
            <a:r>
              <a:rPr lang="de-DE" dirty="0"/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7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A0D4-6E74-4F05-A51A-F855E538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22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COVID 19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Durum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</a:t>
            </a:r>
            <a:r>
              <a:rPr lang="tr-TR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aporları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Ayd</a:t>
            </a:r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ı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de-DE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Yay</a:t>
            </a:r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ı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mlanm</a:t>
            </a:r>
            <a:r>
              <a:rPr lang="tr-TR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ı</a:t>
            </a:r>
            <a:r>
              <a:rPr lang="de-DE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yor</a:t>
            </a:r>
            <a:endParaRPr lang="tr-T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FCD3620-3427-4F4C-BDCE-DD7EDCEECA15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CF31-B97D-4ACC-8FF9-C7522169206A}"/>
              </a:ext>
            </a:extLst>
          </p:cNvPr>
          <p:cNvSpPr txBox="1">
            <a:spLocks/>
          </p:cNvSpPr>
          <p:nvPr/>
        </p:nvSpPr>
        <p:spPr>
          <a:xfrm>
            <a:off x="457200" y="1874837"/>
            <a:ext cx="8454044" cy="4708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COVID-19 v</a:t>
            </a:r>
            <a:r>
              <a:rPr lang="tr-TR" sz="2000" b="1" dirty="0"/>
              <a:t>aka ve ölümlerinin</a:t>
            </a:r>
            <a:r>
              <a:rPr lang="de-DE" sz="2000" b="1" dirty="0"/>
              <a:t> </a:t>
            </a:r>
          </a:p>
          <a:p>
            <a:pPr lvl="1"/>
            <a:r>
              <a:rPr lang="tr-TR" sz="2000" dirty="0"/>
              <a:t>Yaşları</a:t>
            </a:r>
          </a:p>
          <a:p>
            <a:pPr lvl="1"/>
            <a:r>
              <a:rPr lang="de-DE" sz="2000" dirty="0" err="1"/>
              <a:t>Cinsiyetleri</a:t>
            </a:r>
            <a:r>
              <a:rPr lang="de-DE" sz="2000" dirty="0"/>
              <a:t> </a:t>
            </a:r>
          </a:p>
          <a:p>
            <a:pPr lvl="1"/>
            <a:r>
              <a:rPr lang="de-DE" sz="2000" dirty="0" err="1"/>
              <a:t>Hastalık</a:t>
            </a:r>
            <a:r>
              <a:rPr lang="de-DE" sz="2000" dirty="0"/>
              <a:t> </a:t>
            </a:r>
            <a:r>
              <a:rPr lang="de-DE" sz="2000" dirty="0" err="1"/>
              <a:t>geçmişi</a:t>
            </a:r>
            <a:r>
              <a:rPr lang="tr-TR" sz="2000" dirty="0"/>
              <a:t> ve eşlik eden hastalıklara</a:t>
            </a:r>
            <a:endParaRPr lang="de-DE" sz="2000" dirty="0"/>
          </a:p>
          <a:p>
            <a:pPr lvl="1"/>
            <a:r>
              <a:rPr lang="de-DE" sz="2000" dirty="0" err="1"/>
              <a:t>Yaşadıkları</a:t>
            </a:r>
            <a:r>
              <a:rPr lang="de-DE" sz="2000" dirty="0"/>
              <a:t> </a:t>
            </a:r>
            <a:r>
              <a:rPr lang="de-DE" sz="2000" dirty="0" err="1"/>
              <a:t>yerler</a:t>
            </a:r>
            <a:r>
              <a:rPr lang="de-DE" sz="2000" dirty="0"/>
              <a:t> (</a:t>
            </a:r>
            <a:r>
              <a:rPr lang="de-DE" sz="2000" dirty="0" err="1"/>
              <a:t>il</a:t>
            </a:r>
            <a:r>
              <a:rPr lang="de-DE" sz="2000" dirty="0"/>
              <a:t> / </a:t>
            </a:r>
            <a:r>
              <a:rPr lang="de-DE" sz="2000" dirty="0" err="1"/>
              <a:t>mahalle</a:t>
            </a:r>
            <a:r>
              <a:rPr lang="de-DE" sz="2000" dirty="0"/>
              <a:t> / </a:t>
            </a:r>
            <a:r>
              <a:rPr lang="de-DE" sz="2000" dirty="0" err="1"/>
              <a:t>ilçe</a:t>
            </a:r>
            <a:r>
              <a:rPr lang="de-DE" sz="2000" dirty="0"/>
              <a:t>)</a:t>
            </a:r>
          </a:p>
          <a:p>
            <a:pPr lvl="1"/>
            <a:r>
              <a:rPr lang="de-DE" sz="2000" dirty="0" err="1"/>
              <a:t>Vatandaşlık</a:t>
            </a:r>
            <a:r>
              <a:rPr lang="de-DE" sz="2000" dirty="0"/>
              <a:t> </a:t>
            </a:r>
            <a:r>
              <a:rPr lang="de-DE" sz="2000" dirty="0" err="1"/>
              <a:t>statüs</a:t>
            </a:r>
            <a:r>
              <a:rPr lang="tr-TR" sz="2000" dirty="0"/>
              <a:t>ü</a:t>
            </a:r>
          </a:p>
          <a:p>
            <a:pPr lvl="1"/>
            <a:r>
              <a:rPr lang="tr-TR" sz="2000" dirty="0"/>
              <a:t>M</a:t>
            </a:r>
            <a:r>
              <a:rPr lang="de-DE" sz="2000" dirty="0" err="1"/>
              <a:t>eslek</a:t>
            </a:r>
            <a:r>
              <a:rPr lang="de-DE" sz="2000" dirty="0"/>
              <a:t> </a:t>
            </a:r>
            <a:r>
              <a:rPr lang="de-DE" sz="2000" dirty="0" err="1"/>
              <a:t>gruplarına</a:t>
            </a:r>
            <a:r>
              <a:rPr lang="de-DE" sz="2000" dirty="0"/>
              <a:t> / </a:t>
            </a:r>
            <a:r>
              <a:rPr lang="de-DE" sz="2000" dirty="0" err="1"/>
              <a:t>işkollarına</a:t>
            </a:r>
            <a:r>
              <a:rPr lang="tr-TR" sz="2000" dirty="0"/>
              <a:t>/ çalıştığı işe</a:t>
            </a:r>
          </a:p>
          <a:p>
            <a:pPr lvl="1"/>
            <a:r>
              <a:rPr lang="tr-TR" sz="2000" dirty="0"/>
              <a:t>Gelir gruplarına</a:t>
            </a:r>
          </a:p>
          <a:p>
            <a:pPr lvl="1"/>
            <a:r>
              <a:rPr lang="tr-TR" sz="2000" dirty="0"/>
              <a:t>E</a:t>
            </a:r>
            <a:r>
              <a:rPr lang="de-DE" sz="2000" dirty="0" err="1"/>
              <a:t>lde</a:t>
            </a:r>
            <a:r>
              <a:rPr lang="de-DE" sz="2000" dirty="0"/>
              <a:t> </a:t>
            </a:r>
            <a:r>
              <a:rPr lang="de-DE" sz="2000" dirty="0" err="1"/>
              <a:t>edilmiş</a:t>
            </a:r>
            <a:r>
              <a:rPr lang="de-DE" sz="2000" dirty="0"/>
              <a:t> </a:t>
            </a:r>
            <a:r>
              <a:rPr lang="de-DE" sz="2000" dirty="0" err="1"/>
              <a:t>eğitim</a:t>
            </a:r>
            <a:r>
              <a:rPr lang="de-DE" sz="2000" dirty="0"/>
              <a:t> </a:t>
            </a:r>
            <a:r>
              <a:rPr lang="de-DE" sz="2000" dirty="0" err="1"/>
              <a:t>imkanlarına</a:t>
            </a:r>
            <a:endParaRPr lang="tr-TR" sz="2000" dirty="0"/>
          </a:p>
          <a:p>
            <a:pPr lvl="1"/>
            <a:r>
              <a:rPr lang="tr-TR" sz="2000" dirty="0"/>
              <a:t>H</a:t>
            </a:r>
            <a:r>
              <a:rPr lang="de-DE" sz="2000" dirty="0" err="1"/>
              <a:t>astalık</a:t>
            </a:r>
            <a:r>
              <a:rPr lang="de-DE" sz="2000" dirty="0"/>
              <a:t> </a:t>
            </a:r>
            <a:r>
              <a:rPr lang="de-DE" sz="2000" dirty="0" err="1"/>
              <a:t>bulgularına</a:t>
            </a:r>
            <a:endParaRPr lang="tr-TR" sz="2000" dirty="0"/>
          </a:p>
          <a:p>
            <a:pPr lvl="1"/>
            <a:r>
              <a:rPr lang="tr-TR" sz="2000" dirty="0"/>
              <a:t>Sair </a:t>
            </a:r>
            <a:r>
              <a:rPr lang="de-DE" sz="2000" dirty="0" err="1"/>
              <a:t>risk</a:t>
            </a:r>
            <a:r>
              <a:rPr lang="de-DE" sz="2000" dirty="0"/>
              <a:t> </a:t>
            </a:r>
            <a:r>
              <a:rPr lang="de-DE" sz="2000" dirty="0" err="1"/>
              <a:t>gruplarına</a:t>
            </a:r>
            <a:r>
              <a:rPr lang="de-DE" sz="2000" dirty="0"/>
              <a:t> </a:t>
            </a:r>
            <a:r>
              <a:rPr lang="tr-TR" sz="2000" dirty="0"/>
              <a:t>göre açıklanmıyor. </a:t>
            </a:r>
            <a:endParaRPr lang="de-DE" sz="2000" dirty="0"/>
          </a:p>
          <a:p>
            <a:r>
              <a:rPr lang="sv-SE" sz="2000" b="1" dirty="0"/>
              <a:t>İllere Göre 100 binde Haftalık Vaka Sayıları haftalar sonra açıklanıyor.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2232" y="94281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Seroprevalans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Çalışmaları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BAF617-9D2D-0E4E-AA22-3BB9CFC2C03F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4802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Salgının</a:t>
            </a:r>
            <a:r>
              <a:rPr lang="en-US" dirty="0"/>
              <a:t> </a:t>
            </a:r>
            <a:r>
              <a:rPr lang="en-US" dirty="0" err="1"/>
              <a:t>yönetilmesinde</a:t>
            </a:r>
            <a:r>
              <a:rPr lang="en-US" dirty="0"/>
              <a:t> 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prevalansının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sosyo-demografik</a:t>
            </a:r>
            <a:r>
              <a:rPr lang="en-US" dirty="0"/>
              <a:t> </a:t>
            </a:r>
            <a:r>
              <a:rPr lang="en-US" dirty="0" err="1"/>
              <a:t>dinamiklerinin</a:t>
            </a:r>
            <a:r>
              <a:rPr lang="en-US" dirty="0"/>
              <a:t> </a:t>
            </a:r>
            <a:r>
              <a:rPr lang="en-US" dirty="0" err="1"/>
              <a:t>bilinmesi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Seroprevelans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çalışmaları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salgının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başından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yana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periyodik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olarak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örneğin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ikişer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ay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arayla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neden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yapılmamıştır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Bakanlığı'nın</a:t>
            </a:r>
            <a:r>
              <a:rPr lang="en-US" dirty="0"/>
              <a:t> TÜİK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Ocak</a:t>
            </a:r>
            <a:r>
              <a:rPr lang="en-US" dirty="0"/>
              <a:t> 2021 </a:t>
            </a:r>
            <a:r>
              <a:rPr lang="en-US" dirty="0" err="1"/>
              <a:t>tarihinde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 </a:t>
            </a:r>
            <a:r>
              <a:rPr lang="en-US" dirty="0" err="1"/>
              <a:t>seroprevalans</a:t>
            </a:r>
            <a:r>
              <a:rPr lang="en-US" dirty="0"/>
              <a:t> </a:t>
            </a:r>
            <a:r>
              <a:rPr lang="en-US" dirty="0" err="1"/>
              <a:t>çalışmasının</a:t>
            </a:r>
            <a:r>
              <a:rPr lang="en-US" dirty="0"/>
              <a:t> </a:t>
            </a:r>
            <a:r>
              <a:rPr lang="en-US" dirty="0" err="1"/>
              <a:t>sosyo-demografik</a:t>
            </a:r>
            <a:r>
              <a:rPr lang="en-US" dirty="0"/>
              <a:t> </a:t>
            </a:r>
            <a:r>
              <a:rPr lang="en-US" dirty="0" err="1"/>
              <a:t>özelikleri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illere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sonuçları</a:t>
            </a:r>
            <a:r>
              <a:rPr lang="en-US" dirty="0"/>
              <a:t> </a:t>
            </a:r>
            <a:r>
              <a:rPr lang="en-US" dirty="0" err="1"/>
              <a:t>kamuoyu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paylaşılmamıştır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87BA7E-5F65-464B-90CC-BC2A37AFC572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55" y="1795265"/>
            <a:ext cx="6474035" cy="45915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69" y="43701"/>
            <a:ext cx="862758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Ülkelere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Göre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COVID-19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Varyantlarının</a:t>
            </a: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Dağılımı</a:t>
            </a:r>
            <a:b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09.07.2021</a:t>
            </a:r>
          </a:p>
        </p:txBody>
      </p:sp>
    </p:spTree>
    <p:extLst>
      <p:ext uri="{BB962C8B-B14F-4D97-AF65-F5344CB8AC3E}">
        <p14:creationId xmlns:p14="http://schemas.microsoft.com/office/powerpoint/2010/main" val="6530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4464" y="0"/>
            <a:ext cx="8229600" cy="1143000"/>
          </a:xfrm>
        </p:spPr>
        <p:txBody>
          <a:bodyPr>
            <a:normAutofit/>
          </a:bodyPr>
          <a:lstStyle/>
          <a:p>
            <a:r>
              <a:rPr lang="tr-TR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Delta Varyantı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26C240A-106D-D442-AD8D-A918184FD184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85800" y="201294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/>
              <a:t>Sağlık Bakanı Fahrettin Koca, dün delta varyantının görüldüğü kişi sayısının son bir haftada 284'ten 750'ye çıktığını söyledi.</a:t>
            </a:r>
          </a:p>
          <a:p>
            <a:r>
              <a:rPr lang="tr-TR" dirty="0">
                <a:solidFill>
                  <a:srgbClr val="77933C"/>
                </a:solidFill>
              </a:rPr>
              <a:t>Sorular açıktır:</a:t>
            </a:r>
          </a:p>
          <a:p>
            <a:pPr lvl="1"/>
            <a:r>
              <a:rPr lang="tr-TR" dirty="0"/>
              <a:t>Delta varyantının ilk görüldüğü günden bugüne eğrisi nasıl seyretmiştir? Günlük değişimler nasıldır?</a:t>
            </a:r>
          </a:p>
          <a:p>
            <a:pPr lvl="1"/>
            <a:r>
              <a:rPr lang="tr-TR" dirty="0">
                <a:solidFill>
                  <a:srgbClr val="77933C"/>
                </a:solidFill>
              </a:rPr>
              <a:t>Bu varyant hangi yöntemle tespit edilmekte ve izlenmektedir?</a:t>
            </a:r>
          </a:p>
          <a:p>
            <a:pPr lvl="1"/>
            <a:r>
              <a:rPr lang="tr-TR" dirty="0"/>
              <a:t>Bu artış hızıyla Eylül ayında rakamların ne olacağı konusunda Sağlık Bakanlığı’nın bir öngörüsü var mıdır?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Varyantlar</a:t>
            </a:r>
            <a:r>
              <a:rPr lang="en-US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18CBCDB-07BD-4E49-9F27-97B794A8656C}"/>
              </a:ext>
            </a:extLst>
          </p:cNvPr>
          <p:cNvSpPr/>
          <p:nvPr/>
        </p:nvSpPr>
        <p:spPr>
          <a:xfrm>
            <a:off x="457200" y="1732932"/>
            <a:ext cx="8686800" cy="47561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4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Varyantlara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ayrıntılı</a:t>
            </a:r>
            <a:r>
              <a:rPr lang="en-US" dirty="0"/>
              <a:t> </a:t>
            </a:r>
            <a:r>
              <a:rPr lang="en-US" dirty="0" err="1"/>
              <a:t>veriler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açıklanmıyor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Pozitif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vakalar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içindeki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varyantların</a:t>
            </a:r>
            <a:r>
              <a:rPr lang="en-US" dirty="0">
                <a:solidFill>
                  <a:srgbClr val="77933C"/>
                </a:solidFill>
              </a:rPr>
              <a:t>  </a:t>
            </a:r>
            <a:r>
              <a:rPr lang="en-US" dirty="0" err="1">
                <a:solidFill>
                  <a:srgbClr val="77933C"/>
                </a:solidFill>
              </a:rPr>
              <a:t>oranı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nedir</a:t>
            </a:r>
            <a:r>
              <a:rPr lang="en-US" dirty="0">
                <a:solidFill>
                  <a:srgbClr val="77933C"/>
                </a:solidFill>
              </a:rPr>
              <a:t> ? </a:t>
            </a:r>
            <a:r>
              <a:rPr lang="en-US" dirty="0" err="1">
                <a:solidFill>
                  <a:srgbClr val="77933C"/>
                </a:solidFill>
              </a:rPr>
              <a:t>Dağılımı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nasıldır</a:t>
            </a:r>
            <a:r>
              <a:rPr lang="en-US" dirty="0">
                <a:solidFill>
                  <a:srgbClr val="77933C"/>
                </a:solidFill>
              </a:rPr>
              <a:t>( Alfa, Beta, Delta </a:t>
            </a:r>
            <a:r>
              <a:rPr lang="en-US" dirty="0" err="1">
                <a:solidFill>
                  <a:srgbClr val="77933C"/>
                </a:solidFill>
              </a:rPr>
              <a:t>ve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diğer</a:t>
            </a:r>
            <a:r>
              <a:rPr lang="en-US" dirty="0">
                <a:solidFill>
                  <a:srgbClr val="77933C"/>
                </a:solidFill>
              </a:rPr>
              <a:t>)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SARS-CoV-2 </a:t>
            </a:r>
            <a:r>
              <a:rPr lang="en-US" dirty="0" err="1"/>
              <a:t>sekanslama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merkezde</a:t>
            </a:r>
            <a:r>
              <a:rPr lang="en-US" dirty="0"/>
              <a:t> </a:t>
            </a:r>
            <a:r>
              <a:rPr lang="en-US" dirty="0" err="1"/>
              <a:t>yapılmaktadır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77933C"/>
                </a:solidFill>
              </a:rPr>
              <a:t>Sağlık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Bakanlığına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sekans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yapılmak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üzere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gönderilen</a:t>
            </a:r>
            <a:r>
              <a:rPr lang="en-US" dirty="0">
                <a:solidFill>
                  <a:srgbClr val="77933C"/>
                </a:solidFill>
              </a:rPr>
              <a:t>  </a:t>
            </a:r>
            <a:r>
              <a:rPr lang="en-US" dirty="0" err="1">
                <a:solidFill>
                  <a:srgbClr val="77933C"/>
                </a:solidFill>
              </a:rPr>
              <a:t>örneklerin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sekans</a:t>
            </a:r>
            <a:r>
              <a:rPr lang="en-US" dirty="0">
                <a:solidFill>
                  <a:srgbClr val="77933C"/>
                </a:solidFill>
              </a:rPr>
              <a:t>  </a:t>
            </a:r>
            <a:r>
              <a:rPr lang="en-US" dirty="0" err="1">
                <a:solidFill>
                  <a:srgbClr val="77933C"/>
                </a:solidFill>
              </a:rPr>
              <a:t>sonuçları</a:t>
            </a:r>
            <a:r>
              <a:rPr lang="en-US" dirty="0">
                <a:solidFill>
                  <a:srgbClr val="77933C"/>
                </a:solidFill>
              </a:rPr>
              <a:t>, </a:t>
            </a:r>
            <a:r>
              <a:rPr lang="en-US" dirty="0" err="1">
                <a:solidFill>
                  <a:srgbClr val="77933C"/>
                </a:solidFill>
              </a:rPr>
              <a:t>örneği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gönderen</a:t>
            </a:r>
            <a:r>
              <a:rPr lang="en-US" dirty="0">
                <a:solidFill>
                  <a:srgbClr val="77933C"/>
                </a:solidFill>
              </a:rPr>
              <a:t> test </a:t>
            </a:r>
            <a:r>
              <a:rPr lang="en-US" dirty="0" err="1">
                <a:solidFill>
                  <a:srgbClr val="77933C"/>
                </a:solidFill>
              </a:rPr>
              <a:t>merkezlerine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neden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düzenli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olarak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 err="1">
                <a:solidFill>
                  <a:srgbClr val="77933C"/>
                </a:solidFill>
              </a:rPr>
              <a:t>bildirilmemektedir</a:t>
            </a:r>
            <a:r>
              <a:rPr lang="en-US" dirty="0">
                <a:solidFill>
                  <a:srgbClr val="77933C"/>
                </a:solidFill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antijen</a:t>
            </a:r>
            <a:r>
              <a:rPr lang="en-US" dirty="0"/>
              <a:t> </a:t>
            </a:r>
            <a:r>
              <a:rPr lang="en-US" dirty="0" err="1"/>
              <a:t>testlerinin</a:t>
            </a:r>
            <a:r>
              <a:rPr lang="en-US" dirty="0"/>
              <a:t> </a:t>
            </a:r>
            <a:r>
              <a:rPr lang="en-US" dirty="0" err="1"/>
              <a:t>hedefe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,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gruplarda</a:t>
            </a:r>
            <a:r>
              <a:rPr lang="en-US" dirty="0"/>
              <a:t> 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koşullarda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düzenleme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mıdır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7055-8E1D-2641-A140-B8BECB6679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1092</Words>
  <Application>Microsoft Macintosh PowerPoint</Application>
  <PresentationFormat>Ekran Gösterisi (4:3)</PresentationFormat>
  <Paragraphs>156</Paragraphs>
  <Slides>26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Arial</vt:lpstr>
      <vt:lpstr>Calibri</vt:lpstr>
      <vt:lpstr>Office Theme</vt:lpstr>
      <vt:lpstr>PowerPoint Sunusu</vt:lpstr>
      <vt:lpstr>Vakalar Artıyor!</vt:lpstr>
      <vt:lpstr>Türkiye‘de de vakalar artıyor.  Bulaşma kaynakları açıklanmıyor.</vt:lpstr>
      <vt:lpstr>4 Temmuz 2021’den Bugüne Günlük Veriler Eksik Açıklanıyor!</vt:lpstr>
      <vt:lpstr>COVID 19 Durum Raporları 8 Aydır Yayımlanmıyor</vt:lpstr>
      <vt:lpstr>Seroprevalans Çalışmaları</vt:lpstr>
      <vt:lpstr>Ülkelere Göre COVID-19 Varyantlarının Dağılımı 09.07.2021</vt:lpstr>
      <vt:lpstr>Delta Varyantı</vt:lpstr>
      <vt:lpstr>Varyantlar?</vt:lpstr>
      <vt:lpstr>Ölümler / Fazladan Ölümler</vt:lpstr>
      <vt:lpstr>İstanbul'da Fazladan Ölümlerde Artış Yaşanıyor</vt:lpstr>
      <vt:lpstr>Açılma ve Toplumsal Hareketlilik </vt:lpstr>
      <vt:lpstr>Halk Sağlığı Önlemleri Önemini Koruyor! </vt:lpstr>
      <vt:lpstr>Aşılar + Testler + Filyasyon + Karantina / İzolasyon</vt:lpstr>
      <vt:lpstr>Maske + Havalandırma</vt:lpstr>
      <vt:lpstr>Aşılamanın En Yaygın Olduğu Yerlerde Dahi, Çoklu Önlemler Almamız Gerekiyor!  </vt:lpstr>
      <vt:lpstr>Filyasyon</vt:lpstr>
      <vt:lpstr>Havalandırma</vt:lpstr>
      <vt:lpstr>Aşı Eşitsizliği (Tek doz aşı)</vt:lpstr>
      <vt:lpstr>Aşı Eşitsizliği (en az iki doz aşı)</vt:lpstr>
      <vt:lpstr>1 Ekim’de % 70 Olacak  Delta Varyantı için % 80-85 Gerekli</vt:lpstr>
      <vt:lpstr>Aşılama Çalışmalarının Pandemi Mücadelesine Katkısına İlişkin Analizler?</vt:lpstr>
      <vt:lpstr>Aşı Tedirginliği ve Bölgesel Eşitsizlikle Mücadele</vt:lpstr>
      <vt:lpstr>Mülteciler</vt:lpstr>
      <vt:lpstr>Sağlık Çalışanları</vt:lpstr>
      <vt:lpstr>Söylemiştik, Yine Söylüyoruz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Kartopu</dc:creator>
  <cp:lastModifiedBy>Sebnem Korur Fincanci</cp:lastModifiedBy>
  <cp:revision>140</cp:revision>
  <dcterms:created xsi:type="dcterms:W3CDTF">2021-07-11T20:01:36Z</dcterms:created>
  <dcterms:modified xsi:type="dcterms:W3CDTF">2021-07-14T09:04:38Z</dcterms:modified>
</cp:coreProperties>
</file>