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al__ma_Sayfas_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Kitap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735082375209258E-2"/>
          <c:y val="3.9838166368666175E-2"/>
          <c:w val="0.88026492300011794"/>
          <c:h val="0.56065882102993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GENEL!$A$2</c:f>
              <c:strCache>
                <c:ptCount val="1"/>
                <c:pt idx="0">
                  <c:v>Sağlık Bakanlığının15 Mart 2020 ile 31 Aralık 2020 tarihleri arasına ilişkin açıkladığı  COVID-19’a bağlı ölüm sayısı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948938611589212E-3"/>
                  <c:y val="7.49796251018744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BE-8841-BF5F-F1D893EDF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GENEL!$B$1</c:f>
              <c:numCache>
                <c:formatCode>General</c:formatCode>
                <c:ptCount val="1"/>
              </c:numCache>
            </c:numRef>
          </c:cat>
          <c:val>
            <c:numRef>
              <c:f>GENEL!$B$2:$E$2</c:f>
              <c:numCache>
                <c:formatCode>General</c:formatCode>
                <c:ptCount val="4"/>
                <c:pt idx="0">
                  <c:v>20881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BE-8841-BF5F-F1D893EDF2B5}"/>
            </c:ext>
          </c:extLst>
        </c:ser>
        <c:ser>
          <c:idx val="1"/>
          <c:order val="1"/>
          <c:tx>
            <c:strRef>
              <c:f>GENEL!$A$3</c:f>
              <c:strCache>
                <c:ptCount val="1"/>
                <c:pt idx="0">
                  <c:v>Türkiye nüfusunun % 42.3’ünü oluşturan 20 ilde 15 Mart 2020 ile 31 Aralık 2020 tarihleri arasında son üç yılın ortalaması göre fazladan ölüm sayısı 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35915088927137E-2"/>
                  <c:y val="0.104319478402607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BE-8841-BF5F-F1D893EDF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GENEL!$B$1</c:f>
              <c:numCache>
                <c:formatCode>General</c:formatCode>
                <c:ptCount val="1"/>
              </c:numCache>
            </c:numRef>
          </c:cat>
          <c:val>
            <c:numRef>
              <c:f>GENEL!$B$3:$E$3</c:f>
              <c:numCache>
                <c:formatCode>General</c:formatCode>
                <c:ptCount val="4"/>
                <c:pt idx="0">
                  <c:v>48428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BE-8841-BF5F-F1D893EDF2B5}"/>
            </c:ext>
          </c:extLst>
        </c:ser>
        <c:ser>
          <c:idx val="2"/>
          <c:order val="2"/>
          <c:tx>
            <c:strRef>
              <c:f>GENEL!$A$4</c:f>
              <c:strCache>
                <c:ptCount val="1"/>
                <c:pt idx="0">
                  <c:v>Aynı 20 ilin 15 Mart 2020 ile 31 Aralık 2020 tarihleri arasındaki fazladan ölüm sayısının  Türkiye nüfusunun yüzde yüzüne yansıtılmış görüntüsü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43439282803585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BE-8841-BF5F-F1D893EDF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GENEL!$B$1</c:f>
              <c:numCache>
                <c:formatCode>General</c:formatCode>
                <c:ptCount val="1"/>
              </c:numCache>
            </c:numRef>
          </c:cat>
          <c:val>
            <c:numRef>
              <c:f>GENEL!$B$4</c:f>
              <c:numCache>
                <c:formatCode>General</c:formatCode>
                <c:ptCount val="1"/>
                <c:pt idx="0">
                  <c:v>114486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BE-8841-BF5F-F1D893EDF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873552064"/>
        <c:axId val="1873559136"/>
        <c:axId val="0"/>
      </c:bar3DChart>
      <c:catAx>
        <c:axId val="187355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873559136"/>
        <c:crosses val="autoZero"/>
        <c:auto val="1"/>
        <c:lblAlgn val="ctr"/>
        <c:lblOffset val="100"/>
        <c:noMultiLvlLbl val="0"/>
      </c:catAx>
      <c:valAx>
        <c:axId val="1873559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735520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62517092453907808"/>
          <c:w val="1"/>
          <c:h val="0.37482907546092192"/>
        </c:manualLayout>
      </c:layout>
      <c:overlay val="0"/>
      <c:txPr>
        <a:bodyPr/>
        <a:lstStyle/>
        <a:p>
          <a:pPr>
            <a:defRPr sz="1400" b="1"/>
          </a:pPr>
          <a:endParaRPr lang="tr-T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Tamamlayıcı Sağlık Sigortası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Sayfa1!$A$1:$A$2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Sayfa1!$B$1:$B$2</c:f>
              <c:numCache>
                <c:formatCode>General</c:formatCode>
                <c:ptCount val="2"/>
                <c:pt idx="0">
                  <c:v>1002187</c:v>
                </c:pt>
                <c:pt idx="1">
                  <c:v>1501425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1-4543-B186-12250C7374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1455007"/>
        <c:axId val="1861456655"/>
      </c:barChart>
      <c:catAx>
        <c:axId val="1861455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61456655"/>
        <c:crosses val="autoZero"/>
        <c:auto val="1"/>
        <c:lblAlgn val="ctr"/>
        <c:lblOffset val="100"/>
        <c:noMultiLvlLbl val="0"/>
      </c:catAx>
      <c:valAx>
        <c:axId val="1861456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61455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DAC786-DAE3-D140-BFA1-5E4F10727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91939C4-34A4-FC4A-A0E0-1A37DA5AF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525050-8AB1-C243-9B94-C98BDB71D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0B2DA90-72B9-1E4F-9906-767A6EEB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F31146-442A-0B49-AF83-F17DDB812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C05FAC-FD09-7B46-8FC4-55F3ABB2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BA840C9-3C26-B641-83AE-119B8FBFC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2513597-E369-214B-B444-21440409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716EB2-730A-6447-8D86-06912F1E1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E1AC1D-C6F0-154E-BFBA-BA52EBB8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9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82093AF-57D5-3D4C-BED5-EC4E6B900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D1C136B-1B6D-D94F-88D8-CED161D75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A4F97BE-B24B-8E47-A57B-69D4BE951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04F02D-1BAC-694C-B1A2-AAE84642E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8FD6CC-663C-5F4D-8FAE-3020AC9D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16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126783-DEF6-6A4F-BE8E-AC768151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F601FC-5E31-C84C-99ED-D8206DA1E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525C20-9477-E149-82CE-74318138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1734D4-00E3-3041-B8DF-B55CC844D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632A50-E297-A545-8B99-1ABF9A3B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63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E22340-6362-4949-B883-C5D9720E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AC5FC78-A0BB-A442-87A3-01EA8FED9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7B0C747-8C63-BA43-8B8D-F5F88FF6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121D3B-21B2-CF4A-A84D-2673565E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A63EE4-1E0F-FF41-8772-3DB4F2A18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42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915110-9A5E-144E-A8D1-C4F581220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1D3326-B121-1749-81E8-75F8E0EE0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EC17CE2-D35E-B246-B57B-87D215D85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C81228-6B99-4B47-8268-4A551FB2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3EDFF0D-9248-8D46-BDD4-3EBE5B6E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F686DDD-40F5-B947-B92C-F7A8BB68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63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2A2AF2-63B6-FF49-BC90-3CD5013BE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CF97CB0-841B-464D-949C-ACAC282D6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50C5FE3-DDBD-ED42-B95C-D799543CB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D04FE6A-520B-224E-BAB8-8F4662EBC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B77E549-B757-7542-886D-3F127F95F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47CAF72-97FC-6B4A-8059-B490F7C4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76047B8-226A-4347-8E7B-B861DD715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57014C6-D389-7440-A75A-133D35477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05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BDB788-38E2-A44F-9B9F-D5D2DCBEF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FFF5EC2-F33B-2D4B-B14D-76275B408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50067AD-201A-1B4F-B951-21DFEB3C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D6E826C-606D-7F45-92E3-A9BCD01E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0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C868F68-F3DA-0B4A-B4A8-4F465CF4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D839BF7-BB2A-024A-8A68-DA420730B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B551FD6-7B02-8A49-9853-AA9E387E6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CC962C-9A8F-BF42-843D-CBB64C0D8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2DD4A9-CC69-C24A-AA72-A913CC440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8906D74-D1D3-D34B-B29F-37B28D50B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614928-0CAE-0C4D-BB16-6B1E28EA3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8B61D89-F744-3148-A290-6CFBA3DA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D48B4DF-B0FC-8E4E-A8A7-3BAFDAC04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34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38C2EE-6558-2545-B4A8-8270FBF27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25C7682-B9CA-D144-B8E3-E6A32A1C25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8913269-F7CC-D644-BE07-6783E58FC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164E7CD-AD4F-254B-9C62-A1CE50D6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4A6212B-1205-634F-8536-D986A4CA7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DB90919-824C-FE42-8C26-1ED99F11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087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3A438BD-A913-D64D-9053-40915F1EA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14975BE-0A4A-4B44-B150-AED6C0A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2F9990-72B9-FB45-8658-19652D36F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7FC76-6F26-4543-8FC9-F281AC9AA101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4A70B5-8643-7549-9B19-1DC900CA5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841496-27ED-B640-AC4F-60A15606F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CA5A-8CD9-FA4D-8F8E-1D5D555C5D27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FEA703F4-EE0B-0A40-BA26-622067B7072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589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3A15D7-11E5-2945-BEC2-122918962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0052" y="365125"/>
            <a:ext cx="3713747" cy="1325563"/>
          </a:xfrm>
        </p:spPr>
        <p:txBody>
          <a:bodyPr/>
          <a:lstStyle/>
          <a:p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ÖNERİLER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F3700C1-52A2-5F40-8CDE-9E7E925C03CE}"/>
              </a:ext>
            </a:extLst>
          </p:cNvPr>
          <p:cNvSpPr/>
          <p:nvPr/>
        </p:nvSpPr>
        <p:spPr>
          <a:xfrm>
            <a:off x="649705" y="1503947"/>
            <a:ext cx="11442031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95A0B-40AC-6E47-A696-FE115F278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11097126" cy="5053263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/>
              <a:t>Bu aşamadan sonra hızla; </a:t>
            </a:r>
            <a:endParaRPr lang="tr-TR" dirty="0"/>
          </a:p>
          <a:p>
            <a:pPr lvl="0"/>
            <a:r>
              <a:rPr lang="tr-TR" dirty="0">
                <a:solidFill>
                  <a:srgbClr val="C00000"/>
                </a:solidFill>
              </a:rPr>
              <a:t>Gerekli kaynaklar ayrılarak eşitsizliklerin giderileceği şekilde topluma ekonomik ve sosyal destek sağlanmalıdır</a:t>
            </a:r>
            <a:r>
              <a:rPr lang="tr-TR" dirty="0"/>
              <a:t> </a:t>
            </a:r>
          </a:p>
          <a:p>
            <a:pPr lvl="0"/>
            <a:r>
              <a:rPr lang="tr-TR" dirty="0"/>
              <a:t>Sağlık hizmetleri herkes için eşit, nitelikli, parasız ve ulaşılabilir olmalıdır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Salgının alevlenmesine neden olan yanlış salgın politikalarından vazgeçilmelidir. </a:t>
            </a:r>
          </a:p>
          <a:p>
            <a:pPr lvl="0"/>
            <a:r>
              <a:rPr lang="tr-TR" dirty="0"/>
              <a:t>Toplumdaki aşı tereddütleri giderilerek, hızlı bir şekilde toplum bağışıklığı sağlanmalıdır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Salgının sahada baskılanabilmesi için etkin </a:t>
            </a:r>
            <a:r>
              <a:rPr lang="tr-TR" dirty="0" err="1">
                <a:solidFill>
                  <a:srgbClr val="C00000"/>
                </a:solidFill>
              </a:rPr>
              <a:t>filyasyon</a:t>
            </a:r>
            <a:r>
              <a:rPr lang="tr-TR" dirty="0">
                <a:solidFill>
                  <a:srgbClr val="C00000"/>
                </a:solidFill>
              </a:rPr>
              <a:t> yapılmalıdır</a:t>
            </a:r>
          </a:p>
          <a:p>
            <a:pPr lvl="0"/>
            <a:r>
              <a:rPr lang="tr-TR" dirty="0"/>
              <a:t>Sağlık tesislerinin ortamları ve sağlık çalışanlarının çalışma düzenleri salgına uygun hale getirilmelidir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Şehir Hastanelerinin açılması ile birlikte kapanan şehir merkezindeki hastaneler yeniden açılmalıdır</a:t>
            </a:r>
          </a:p>
          <a:p>
            <a:pPr lvl="0"/>
            <a:r>
              <a:rPr lang="tr-TR" dirty="0"/>
              <a:t>Birinci basamak sorunları giderilerek, özellikle kanser taraması ile ilgili kampanyalar yapılmalıdır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Sağlık hizmetlerine gereksinimin artmasıyla kamu istihdamı; birinci basamak sağlık hizmetleri alanı başta olmak üzere genişletilmeli; sağlık emek gücü artırılmalı, güvenlik soruşturmaları ve KHK nedeniyle işlerinden edilen sağlık çalışanları işlerine dönmelidir. </a:t>
            </a:r>
          </a:p>
        </p:txBody>
      </p:sp>
      <p:pic>
        <p:nvPicPr>
          <p:cNvPr id="2050" name="Picture 2" descr="CHP'li Şeker Şişli Etfal'in Akıbetini sordu: sağlığa erişim hakkı yok mu  sayılacak? - Evrensel">
            <a:extLst>
              <a:ext uri="{FF2B5EF4-FFF2-40B4-BE49-F238E27FC236}">
                <a16:creationId xmlns:a16="http://schemas.microsoft.com/office/drawing/2014/main" id="{FE75889D-36E7-CB44-A00E-65A688F51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85" y="1251787"/>
            <a:ext cx="10577760" cy="550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24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3A15D7-11E5-2945-BEC2-122918962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1450" y="365126"/>
            <a:ext cx="3713747" cy="1138822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Fazladan ölümler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F3700C1-52A2-5F40-8CDE-9E7E925C03CE}"/>
              </a:ext>
            </a:extLst>
          </p:cNvPr>
          <p:cNvSpPr/>
          <p:nvPr/>
        </p:nvSpPr>
        <p:spPr>
          <a:xfrm>
            <a:off x="613611" y="1503947"/>
            <a:ext cx="11442031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95A0B-40AC-6E47-A696-FE115F278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010526" cy="4351338"/>
          </a:xfrm>
        </p:spPr>
        <p:txBody>
          <a:bodyPr>
            <a:normAutofit/>
          </a:bodyPr>
          <a:lstStyle/>
          <a:p>
            <a:r>
              <a:rPr lang="tr-TR" sz="2400" dirty="0" err="1"/>
              <a:t>TÜİK’in</a:t>
            </a:r>
            <a:r>
              <a:rPr lang="tr-TR" sz="2400" dirty="0"/>
              <a:t> ölüm verilerini açıklamayı ertelediği gün Sağlık Bakanı; yaptığı açıklamayla ertelenmiş sağlık hizmetlerinden ölümlerin fazlalığına değindi. </a:t>
            </a:r>
          </a:p>
          <a:p>
            <a:r>
              <a:rPr lang="tr-TR" sz="2400" dirty="0">
                <a:solidFill>
                  <a:srgbClr val="C00000"/>
                </a:solidFill>
              </a:rPr>
              <a:t>Bu açıklamanın, gizlenmiş olan COVID-19 ölümlerinin üzerini tamamen örtme çabasının da bir parçası olduğu değerlendirilmelidir.  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24C667-7EB2-AD45-87EC-B72C1C5E6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3315" y="1648326"/>
            <a:ext cx="6280485" cy="4528637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C00000"/>
                </a:solidFill>
              </a:rPr>
              <a:t>Ertelenmiş sağlık hizmetlerinden ölümler de doğrudan COVID-19 hastalığına bağlı meydana gelen ölümler gibi önlenebilir ölümler kapsamındadır. </a:t>
            </a:r>
          </a:p>
          <a:p>
            <a:r>
              <a:rPr lang="tr-TR" dirty="0"/>
              <a:t>Tüm önlenebilir ölümler için gerekli adımları atmayanlara sorumluluklarını tekrar hatırlatmak istiyoruz. </a:t>
            </a:r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6" name="Grafik 5">
            <a:extLst>
              <a:ext uri="{FF2B5EF4-FFF2-40B4-BE49-F238E27FC236}">
                <a16:creationId xmlns:a16="http://schemas.microsoft.com/office/drawing/2014/main" id="{3235BA18-70B3-9E4D-91E8-11ED56B359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5401344"/>
              </p:ext>
            </p:extLst>
          </p:nvPr>
        </p:nvGraphicFramePr>
        <p:xfrm>
          <a:off x="7612477" y="3626016"/>
          <a:ext cx="4443165" cy="303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652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2F3700C1-52A2-5F40-8CDE-9E7E925C03CE}"/>
              </a:ext>
            </a:extLst>
          </p:cNvPr>
          <p:cNvSpPr/>
          <p:nvPr/>
        </p:nvSpPr>
        <p:spPr>
          <a:xfrm>
            <a:off x="613611" y="1503947"/>
            <a:ext cx="11442031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95A0B-40AC-6E47-A696-FE115F2781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Sağlık Bakanlığı 2020 Faaliyet Raporu’na göre MHRS randevu sayıları</a:t>
            </a:r>
          </a:p>
          <a:p>
            <a:r>
              <a:rPr lang="tr-TR" dirty="0"/>
              <a:t> </a:t>
            </a:r>
            <a:r>
              <a:rPr lang="tr-TR" dirty="0">
                <a:solidFill>
                  <a:srgbClr val="C00000"/>
                </a:solidFill>
              </a:rPr>
              <a:t>2020 yılında, 2019’a göre 30 milyondan fazla azaldı 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24C667-7EB2-AD45-87EC-B72C1C5E6A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Saha verileri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r>
              <a:rPr lang="tr-TR" dirty="0"/>
              <a:t>kamu hastanelerine başvurularda %30-40, </a:t>
            </a:r>
          </a:p>
          <a:p>
            <a:r>
              <a:rPr lang="tr-TR" dirty="0"/>
              <a:t>özel hastanelerde %10-20 azalma</a:t>
            </a:r>
            <a:r>
              <a:rPr lang="tr-TR" dirty="0">
                <a:effectLst/>
              </a:rPr>
              <a:t> </a:t>
            </a:r>
            <a:endParaRPr lang="tr-TR" dirty="0"/>
          </a:p>
        </p:txBody>
      </p:sp>
      <p:sp>
        <p:nvSpPr>
          <p:cNvPr id="6" name="Aşağı Ok 5">
            <a:extLst>
              <a:ext uri="{FF2B5EF4-FFF2-40B4-BE49-F238E27FC236}">
                <a16:creationId xmlns:a16="http://schemas.microsoft.com/office/drawing/2014/main" id="{77943E99-735E-0B44-ACBF-51925659BFBD}"/>
              </a:ext>
            </a:extLst>
          </p:cNvPr>
          <p:cNvSpPr/>
          <p:nvPr/>
        </p:nvSpPr>
        <p:spPr>
          <a:xfrm>
            <a:off x="7267074" y="2406316"/>
            <a:ext cx="348915" cy="42319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076" name="Picture 4" descr="Sosyal Adalet ve Sağlıkta Eşitsizlik">
            <a:extLst>
              <a:ext uri="{FF2B5EF4-FFF2-40B4-BE49-F238E27FC236}">
                <a16:creationId xmlns:a16="http://schemas.microsoft.com/office/drawing/2014/main" id="{894D24A9-5CE2-0943-A163-46AFB38B8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341" y="4542756"/>
            <a:ext cx="3104148" cy="155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00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2F3700C1-52A2-5F40-8CDE-9E7E925C03CE}"/>
              </a:ext>
            </a:extLst>
          </p:cNvPr>
          <p:cNvSpPr/>
          <p:nvPr/>
        </p:nvSpPr>
        <p:spPr>
          <a:xfrm>
            <a:off x="613611" y="1503947"/>
            <a:ext cx="11442031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95A0B-40AC-6E47-A696-FE115F2781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Şehir hastaneleri  </a:t>
            </a:r>
          </a:p>
          <a:p>
            <a:r>
              <a:rPr lang="tr-TR" dirty="0">
                <a:solidFill>
                  <a:srgbClr val="C00000"/>
                </a:solidFill>
              </a:rPr>
              <a:t>Şehir merkezindeki daha ulaşılabilir birçok hastanenin kapatılması, </a:t>
            </a:r>
          </a:p>
          <a:p>
            <a:r>
              <a:rPr lang="tr-TR" dirty="0"/>
              <a:t>Nüfusa uygun COVID-19 dışı sağlık hizmetlerini güvenli bir şekilde verebilecek kamu hastanelerinin olmaması </a:t>
            </a:r>
          </a:p>
          <a:p>
            <a:pPr lvl="1"/>
            <a:r>
              <a:rPr lang="tr-TR" sz="3000" dirty="0">
                <a:solidFill>
                  <a:srgbClr val="C00000"/>
                </a:solidFill>
              </a:rPr>
              <a:t>özel hastanelere gitmek zorunda kalma </a:t>
            </a:r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24C667-7EB2-AD45-87EC-B72C1C5E6A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/>
              <a:t>Türk Tabipleri Birliği “Türkiye’de Sağlık Çalışanı Ölümlerinin Anlattığı” raporuna göre 2020 Aralık ayından itibaren ölen hekimlerin %81’i özel sektörde çalışmaktaydı. </a:t>
            </a:r>
            <a:endParaRPr lang="tr-TR" b="1" dirty="0"/>
          </a:p>
          <a:p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FB504FA4-31B9-3740-922E-FE8806CB4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9086" y="1861720"/>
            <a:ext cx="5731221" cy="4351338"/>
          </a:xfrm>
          <a:prstGeom prst="rect">
            <a:avLst/>
          </a:prstGeom>
        </p:spPr>
      </p:pic>
      <p:pic>
        <p:nvPicPr>
          <p:cNvPr id="1026" name="Picture 2" descr="CHP'li Şeker Şişli Etfal'in Akıbetini sordu: sağlığa erişim hakkı yok mu  sayılacak? - Evrensel">
            <a:extLst>
              <a:ext uri="{FF2B5EF4-FFF2-40B4-BE49-F238E27FC236}">
                <a16:creationId xmlns:a16="http://schemas.microsoft.com/office/drawing/2014/main" id="{916903CB-9265-0E4B-A419-75D6DC734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842" y="192511"/>
            <a:ext cx="2818704" cy="14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99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2F3700C1-52A2-5F40-8CDE-9E7E925C03CE}"/>
              </a:ext>
            </a:extLst>
          </p:cNvPr>
          <p:cNvSpPr/>
          <p:nvPr/>
        </p:nvSpPr>
        <p:spPr>
          <a:xfrm>
            <a:off x="613611" y="1503947"/>
            <a:ext cx="11442031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95A0B-40AC-6E47-A696-FE115F2781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Türkiye Sigorta Birliği'nin (TSB) verilerine göre, </a:t>
            </a:r>
          </a:p>
          <a:p>
            <a:pPr lvl="1"/>
            <a:r>
              <a:rPr lang="tr-TR" dirty="0"/>
              <a:t>tamamlayıcı sağlık sigortasında sigortalı sayısının 2019 Haziran döneminde 1 milyon 2 bin 187 kişiden, </a:t>
            </a:r>
          </a:p>
          <a:p>
            <a:pPr lvl="1"/>
            <a:r>
              <a:rPr lang="tr-TR" dirty="0"/>
              <a:t>2020 Haziran ayı itibarıyla yüzde 49,8'lik artışla 1 milyon 501 bin 425 kişiye ulaşmıştır.</a:t>
            </a:r>
          </a:p>
          <a:p>
            <a:endParaRPr lang="tr-TR" dirty="0"/>
          </a:p>
        </p:txBody>
      </p:sp>
      <p:graphicFrame>
        <p:nvGraphicFramePr>
          <p:cNvPr id="6" name="Grafik 5">
            <a:extLst>
              <a:ext uri="{FF2B5EF4-FFF2-40B4-BE49-F238E27FC236}">
                <a16:creationId xmlns:a16="http://schemas.microsoft.com/office/drawing/2014/main" id="{B10E80B9-CDF9-4141-92F8-D487C81D49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304233"/>
              </p:ext>
            </p:extLst>
          </p:nvPr>
        </p:nvGraphicFramePr>
        <p:xfrm>
          <a:off x="6400800" y="2418347"/>
          <a:ext cx="4953000" cy="3489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671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3A15D7-11E5-2945-BEC2-122918962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F3700C1-52A2-5F40-8CDE-9E7E925C03CE}"/>
              </a:ext>
            </a:extLst>
          </p:cNvPr>
          <p:cNvSpPr/>
          <p:nvPr/>
        </p:nvSpPr>
        <p:spPr>
          <a:xfrm>
            <a:off x="613611" y="1503947"/>
            <a:ext cx="11442031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95A0B-40AC-6E47-A696-FE115F2781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Genel sağlık sigortası (</a:t>
            </a:r>
            <a:r>
              <a:rPr lang="tr-TR" b="1" dirty="0"/>
              <a:t>GSS</a:t>
            </a:r>
            <a:r>
              <a:rPr lang="tr-TR" dirty="0"/>
              <a:t>) prim borcu </a:t>
            </a:r>
          </a:p>
          <a:p>
            <a:pPr lvl="1"/>
            <a:r>
              <a:rPr lang="tr-TR" dirty="0"/>
              <a:t>10 milyon 541 bin kişi için yapılandırma düzenlemesi </a:t>
            </a:r>
          </a:p>
          <a:p>
            <a:pPr lvl="1"/>
            <a:r>
              <a:rPr lang="tr-TR" dirty="0"/>
              <a:t>Gelir eşitsizliği, TÜİK verilerine göre son 11 yılın en yüksek seviyesi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24C667-7EB2-AD45-87EC-B72C1C5E6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18356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C00000"/>
                </a:solidFill>
              </a:rPr>
              <a:t>DİSK-</a:t>
            </a:r>
            <a:r>
              <a:rPr lang="tr-TR" dirty="0" err="1">
                <a:solidFill>
                  <a:srgbClr val="C00000"/>
                </a:solidFill>
              </a:rPr>
              <a:t>AR’a</a:t>
            </a:r>
            <a:r>
              <a:rPr lang="tr-TR" dirty="0">
                <a:solidFill>
                  <a:srgbClr val="C00000"/>
                </a:solidFill>
              </a:rPr>
              <a:t> göre geniş tanımlı işsizlikte salgın döneminde artış oranı %27,4</a:t>
            </a:r>
          </a:p>
          <a:p>
            <a:r>
              <a:rPr lang="tr-TR" dirty="0"/>
              <a:t>Çalışma çağındaki </a:t>
            </a:r>
            <a:r>
              <a:rPr lang="tr-TR" b="1" dirty="0"/>
              <a:t>63,5 milyon kişinin sadece 18,8 milyonu</a:t>
            </a:r>
            <a:r>
              <a:rPr lang="tr-TR" dirty="0"/>
              <a:t> kayıtlı tam zamanlı</a:t>
            </a:r>
          </a:p>
          <a:p>
            <a:r>
              <a:rPr lang="tr-TR" dirty="0">
                <a:solidFill>
                  <a:srgbClr val="C00000"/>
                </a:solidFill>
              </a:rPr>
              <a:t>Her 100 kadının sadece 16’sı kayıtlı ve tam zamanlı istihdamda, artış %33,3</a:t>
            </a:r>
          </a:p>
          <a:p>
            <a:pPr lvl="2"/>
            <a:r>
              <a:rPr lang="tr-TR" dirty="0"/>
              <a:t>http://</a:t>
            </a:r>
            <a:r>
              <a:rPr lang="tr-TR" dirty="0" err="1"/>
              <a:t>arastirma.disk.org.tr</a:t>
            </a:r>
            <a:r>
              <a:rPr lang="tr-TR" dirty="0"/>
              <a:t>/</a:t>
            </a:r>
            <a:r>
              <a:rPr lang="tr-TR" dirty="0" err="1"/>
              <a:t>wp-content</a:t>
            </a:r>
            <a:r>
              <a:rPr lang="tr-TR" dirty="0"/>
              <a:t>/</a:t>
            </a:r>
            <a:r>
              <a:rPr lang="tr-TR" dirty="0" err="1"/>
              <a:t>uploads</a:t>
            </a:r>
            <a:r>
              <a:rPr lang="tr-TR" dirty="0"/>
              <a:t>/2021/06/ISSIZLIK-VE-ISTIHDAMIN-GORUNUMU-HAZIRAN-2021.pdf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4B676728-D13F-B345-A2A1-12136D789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847" y="4107490"/>
            <a:ext cx="3330548" cy="2493126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BF5E3B56-EA54-254E-9095-47056BAEF0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841" y="1603939"/>
            <a:ext cx="6275595" cy="478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65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3A15D7-11E5-2945-BEC2-122918962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0052" y="365125"/>
            <a:ext cx="3713747" cy="1325563"/>
          </a:xfrm>
        </p:spPr>
        <p:txBody>
          <a:bodyPr/>
          <a:lstStyle/>
          <a:p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Eşitsizlik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F3700C1-52A2-5F40-8CDE-9E7E925C03CE}"/>
              </a:ext>
            </a:extLst>
          </p:cNvPr>
          <p:cNvSpPr/>
          <p:nvPr/>
        </p:nvSpPr>
        <p:spPr>
          <a:xfrm>
            <a:off x="649705" y="1503947"/>
            <a:ext cx="11442031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95A0B-40AC-6E47-A696-FE115F2781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Türkiye’de salgınla birlikte </a:t>
            </a:r>
          </a:p>
          <a:p>
            <a:pPr lvl="1"/>
            <a:r>
              <a:rPr lang="tr-TR" dirty="0"/>
              <a:t>işsizlik, </a:t>
            </a:r>
          </a:p>
          <a:p>
            <a:pPr lvl="1"/>
            <a:r>
              <a:rPr lang="tr-TR" dirty="0"/>
              <a:t>yoksulluk, </a:t>
            </a:r>
          </a:p>
          <a:p>
            <a:pPr lvl="1"/>
            <a:r>
              <a:rPr lang="tr-TR" dirty="0"/>
              <a:t>sosyal güvencesizlik, </a:t>
            </a:r>
          </a:p>
          <a:p>
            <a:pPr lvl="1"/>
            <a:r>
              <a:rPr lang="tr-TR" dirty="0"/>
              <a:t>çalışma yaşamında derin sömürü, </a:t>
            </a:r>
          </a:p>
          <a:p>
            <a:pPr lvl="1"/>
            <a:r>
              <a:rPr lang="tr-TR" dirty="0"/>
              <a:t>kötü beslenme ve barınma, </a:t>
            </a:r>
          </a:p>
          <a:p>
            <a:pPr lvl="1"/>
            <a:r>
              <a:rPr lang="tr-TR" dirty="0"/>
              <a:t>uygunsuz yaşam ortamı, </a:t>
            </a:r>
          </a:p>
          <a:p>
            <a:pPr lvl="1"/>
            <a:r>
              <a:rPr lang="tr-TR" dirty="0"/>
              <a:t>ulaşım ve iletişim sorunları, </a:t>
            </a:r>
          </a:p>
          <a:p>
            <a:pPr lvl="1"/>
            <a:r>
              <a:rPr lang="tr-TR" dirty="0"/>
              <a:t>toplumsallığın yitimi, </a:t>
            </a:r>
          </a:p>
          <a:p>
            <a:pPr lvl="1"/>
            <a:r>
              <a:rPr lang="tr-TR" dirty="0"/>
              <a:t>şiddet gibi etkenler artan sağlık sorunlarına; artan sağlık sorunları da artan sağlık hizmeti gereksinimine neden olmaktadır. 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24C667-7EB2-AD45-87EC-B72C1C5E6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03947"/>
            <a:ext cx="5181600" cy="4673016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C00000"/>
                </a:solidFill>
              </a:rPr>
              <a:t>TTB’nin COVID-19 9. ay değerlendirme raporunda yer verilen çalışmaya göre yoksul mahallelerdeki fazladan ölümler, diğer mahallelere göre en az iki buçuk kat daha fazladır.</a:t>
            </a:r>
            <a:r>
              <a:rPr lang="tr-TR" dirty="0">
                <a:solidFill>
                  <a:srgbClr val="C00000"/>
                </a:solidFill>
                <a:effectLst/>
              </a:rPr>
              <a:t> 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8F24E408-E70F-A146-A0DF-EF355C875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904" y="3429000"/>
            <a:ext cx="3939537" cy="335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10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3A15D7-11E5-2945-BEC2-122918962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0052" y="365125"/>
            <a:ext cx="3713747" cy="1325563"/>
          </a:xfrm>
        </p:spPr>
        <p:txBody>
          <a:bodyPr/>
          <a:lstStyle/>
          <a:p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Sağlığa erişim...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F3700C1-52A2-5F40-8CDE-9E7E925C03CE}"/>
              </a:ext>
            </a:extLst>
          </p:cNvPr>
          <p:cNvSpPr/>
          <p:nvPr/>
        </p:nvSpPr>
        <p:spPr>
          <a:xfrm>
            <a:off x="649705" y="1503947"/>
            <a:ext cx="11442031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95A0B-40AC-6E47-A696-FE115F278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302125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TÜİK verilerine göre dolaşım sistemi hastalıklarından, 2019’da 160.263 ölüm (%36,8) oldu.  </a:t>
            </a:r>
          </a:p>
          <a:p>
            <a:pPr lvl="1"/>
            <a:r>
              <a:rPr lang="tr-TR" dirty="0"/>
              <a:t>Salgın sürecinde Türkiye’de 48 merkezin katıldığı bir çalışmada; akut MI (kalp krizi) başvuruları, </a:t>
            </a:r>
            <a:r>
              <a:rPr lang="tr-TR" dirty="0">
                <a:solidFill>
                  <a:srgbClr val="C00000"/>
                </a:solidFill>
              </a:rPr>
              <a:t>2019 yılının aynı dönemine göre %47,1 azaldı</a:t>
            </a:r>
            <a:r>
              <a:rPr lang="tr-TR" dirty="0"/>
              <a:t>; </a:t>
            </a:r>
          </a:p>
          <a:p>
            <a:pPr lvl="1"/>
            <a:r>
              <a:rPr lang="tr-TR" dirty="0"/>
              <a:t>belirtilerin başlangıcından itibaren </a:t>
            </a:r>
            <a:r>
              <a:rPr lang="tr-TR" dirty="0">
                <a:solidFill>
                  <a:srgbClr val="C00000"/>
                </a:solidFill>
              </a:rPr>
              <a:t>hastaneye geliş süresi ise %20’den fazla arttı</a:t>
            </a:r>
            <a:r>
              <a:rPr lang="tr-TR" dirty="0"/>
              <a:t>. </a:t>
            </a:r>
          </a:p>
          <a:p>
            <a:pPr lvl="1"/>
            <a:r>
              <a:rPr lang="tr-TR" dirty="0"/>
              <a:t>2020 ÖLÜM VERİLERİ HALEN YAYINLANMADI!</a:t>
            </a:r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24C667-7EB2-AD45-87EC-B72C1C5E6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3"/>
            <a:ext cx="5181600" cy="4827840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C00000"/>
                </a:solidFill>
              </a:rPr>
              <a:t>İyi ve kötü huylu tümörlerden ise 2019’da 80.186 ölüm (%18,4) gerçekleşti. </a:t>
            </a:r>
          </a:p>
          <a:p>
            <a:pPr lvl="1"/>
            <a:r>
              <a:rPr lang="tr-TR" dirty="0"/>
              <a:t>Sağlık Bakanlığı Faaliyet Raporuna göre birinci basamakta </a:t>
            </a:r>
            <a:r>
              <a:rPr lang="tr-TR" dirty="0" err="1"/>
              <a:t>kolorektal</a:t>
            </a:r>
            <a:r>
              <a:rPr lang="tr-TR" dirty="0"/>
              <a:t> kanser, </a:t>
            </a:r>
            <a:r>
              <a:rPr lang="tr-TR" dirty="0" err="1"/>
              <a:t>serviks</a:t>
            </a:r>
            <a:r>
              <a:rPr lang="tr-TR" dirty="0"/>
              <a:t> kanseri ve meme kanseri taramaları 2020 döneminde, </a:t>
            </a:r>
            <a:r>
              <a:rPr lang="tr-TR" dirty="0">
                <a:solidFill>
                  <a:srgbClr val="C00000"/>
                </a:solidFill>
              </a:rPr>
              <a:t>2019’a göre %70’ten fazla azaldı. </a:t>
            </a:r>
          </a:p>
          <a:p>
            <a:pPr lvl="1"/>
            <a:r>
              <a:rPr lang="tr-TR" dirty="0"/>
              <a:t>TTB AHEK Aralık ayı anketinde, salgın döneminde </a:t>
            </a:r>
            <a:r>
              <a:rPr lang="tr-TR" dirty="0" err="1"/>
              <a:t>ASM’lerdeki</a:t>
            </a:r>
            <a:r>
              <a:rPr lang="tr-TR" dirty="0"/>
              <a:t> </a:t>
            </a:r>
            <a:r>
              <a:rPr lang="tr-TR" dirty="0">
                <a:solidFill>
                  <a:srgbClr val="C00000"/>
                </a:solidFill>
              </a:rPr>
              <a:t>kanser taramalarının %90 azaldığı </a:t>
            </a:r>
            <a:r>
              <a:rPr lang="tr-TR" dirty="0"/>
              <a:t>sonucu çıktı. </a:t>
            </a:r>
          </a:p>
          <a:p>
            <a:pPr lvl="1"/>
            <a:r>
              <a:rPr lang="tr-TR" dirty="0"/>
              <a:t>Daha çok kanser hastalarının başvurduğu </a:t>
            </a:r>
            <a:r>
              <a:rPr lang="tr-TR" dirty="0">
                <a:solidFill>
                  <a:srgbClr val="C00000"/>
                </a:solidFill>
              </a:rPr>
              <a:t>Onkoloji Hastanesinde de 2020 başvuru oranları, 2019’a göre %30’dan fazla azaldı. </a:t>
            </a:r>
          </a:p>
          <a:p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41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3A15D7-11E5-2945-BEC2-122918962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310" y="365125"/>
            <a:ext cx="4170946" cy="1325563"/>
          </a:xfrm>
        </p:spPr>
        <p:txBody>
          <a:bodyPr/>
          <a:lstStyle/>
          <a:p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OLUMSUZLUKLAR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F3700C1-52A2-5F40-8CDE-9E7E925C03CE}"/>
              </a:ext>
            </a:extLst>
          </p:cNvPr>
          <p:cNvSpPr/>
          <p:nvPr/>
        </p:nvSpPr>
        <p:spPr>
          <a:xfrm>
            <a:off x="649705" y="1503947"/>
            <a:ext cx="11442031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95A0B-40AC-6E47-A696-FE115F2781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tr-TR" dirty="0"/>
              <a:t>Mevcut eşitsizliklerin derinleşmesi,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İktidar tarafından uygulanan sokağa çıkma yasağı ve yaşa dayalı ayrımcılık,</a:t>
            </a:r>
            <a:r>
              <a:rPr lang="tr-TR" dirty="0"/>
              <a:t> </a:t>
            </a:r>
          </a:p>
          <a:p>
            <a:pPr lvl="0"/>
            <a:r>
              <a:rPr lang="tr-TR" dirty="0"/>
              <a:t>65 yaş üstü vatandaşın izinle hastanelere başvurma şartı,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Devletin «sorumluluk vatandaşta» vurgusu, </a:t>
            </a:r>
          </a:p>
          <a:p>
            <a:pPr lvl="0"/>
            <a:r>
              <a:rPr lang="tr-TR" dirty="0"/>
              <a:t>Salgın dönemine ilişkin bir sağlık örgütlenmesi politikasının olmaması,</a:t>
            </a:r>
          </a:p>
          <a:p>
            <a:pPr lvl="0"/>
            <a:r>
              <a:rPr lang="tr-TR" dirty="0" err="1">
                <a:solidFill>
                  <a:srgbClr val="C00000"/>
                </a:solidFill>
              </a:rPr>
              <a:t>Neoliberal</a:t>
            </a:r>
            <a:r>
              <a:rPr lang="tr-TR" dirty="0">
                <a:solidFill>
                  <a:srgbClr val="C00000"/>
                </a:solidFill>
              </a:rPr>
              <a:t> sağlık politikalarıyla daha da zayıflatılan birinci basamak sağlık hizmetlerinin salgına cevap verememesi,</a:t>
            </a:r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24C667-7EB2-AD45-87EC-B72C1C5E6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64897"/>
            <a:ext cx="5823284" cy="467301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tr-TR" dirty="0">
                <a:solidFill>
                  <a:srgbClr val="C00000"/>
                </a:solidFill>
              </a:rPr>
              <a:t>AÇSAP, VSD ve Semt Polikliniklerinin güçlendirilerek hizmete sunulmaması,</a:t>
            </a:r>
          </a:p>
          <a:p>
            <a:pPr lvl="0"/>
            <a:r>
              <a:rPr lang="tr-TR" dirty="0"/>
              <a:t> Şehir Hastanelerinin açılmasıyla il merkezlerindeki daha ulaşılabilir hastanelerin kapatılması,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Sağlık kurumları içinde salgına yönelik düzenlemelerin yeterli olmaması</a:t>
            </a:r>
            <a:r>
              <a:rPr lang="tr-TR" dirty="0"/>
              <a:t>,</a:t>
            </a:r>
          </a:p>
          <a:p>
            <a:pPr lvl="0"/>
            <a:r>
              <a:rPr lang="tr-TR" dirty="0"/>
              <a:t>Salgın yönetimine yönelik güvensizlik ile ortaya çıkan kaygılar sonucu bu dönemde sağlık hizmetlerine erişim sorunu yaşandı. 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Olumsuz sonuçlar önümüzdeki yıllara da yansıyacak nitelikte olup sağlıklı yaşam hakkı ihlali yönünden de değerlendirilmesi gerekmektedir.</a:t>
            </a:r>
          </a:p>
          <a:p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05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740</Words>
  <Application>Microsoft Macintosh PowerPoint</Application>
  <PresentationFormat>Geniş ekran</PresentationFormat>
  <Paragraphs>74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PowerPoint Sunusu</vt:lpstr>
      <vt:lpstr>Fazladan ölümler</vt:lpstr>
      <vt:lpstr>PowerPoint Sunusu</vt:lpstr>
      <vt:lpstr>PowerPoint Sunusu</vt:lpstr>
      <vt:lpstr>PowerPoint Sunusu</vt:lpstr>
      <vt:lpstr>PowerPoint Sunusu</vt:lpstr>
      <vt:lpstr>Eşitsizlik</vt:lpstr>
      <vt:lpstr>Sağlığa erişim...</vt:lpstr>
      <vt:lpstr>OLUMSUZLUKLAR</vt:lpstr>
      <vt:lpstr>ÖNERİLER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Sebnem Korur Fincanci</dc:creator>
  <cp:lastModifiedBy>Sebnem Korur Fincanci</cp:lastModifiedBy>
  <cp:revision>8</cp:revision>
  <dcterms:created xsi:type="dcterms:W3CDTF">2021-07-07T07:45:47Z</dcterms:created>
  <dcterms:modified xsi:type="dcterms:W3CDTF">2021-07-07T09:06:46Z</dcterms:modified>
</cp:coreProperties>
</file>