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>
      <p:cViewPr varScale="1">
        <p:scale>
          <a:sx n="107" d="100"/>
          <a:sy n="107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35082375209258E-2"/>
          <c:y val="3.9838166368666175E-2"/>
          <c:w val="0.88026492300011794"/>
          <c:h val="0.560658821029933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GENEL!$A$2</c:f>
              <c:strCache>
                <c:ptCount val="1"/>
                <c:pt idx="0">
                  <c:v>Sağlık Bakanlığının15 Mart 2020 ile 31 Aralık 2020 tarihleri arasına ilişkin açıkladığı  COVID-19’a bağlı ölüm sayısı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948938611589212E-3"/>
                  <c:y val="7.49796251018744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A2-714A-8EC8-449A00F73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GENEL!$B$1</c:f>
              <c:numCache>
                <c:formatCode>General</c:formatCode>
                <c:ptCount val="1"/>
              </c:numCache>
            </c:numRef>
          </c:cat>
          <c:val>
            <c:numRef>
              <c:f>GENEL!$B$2:$E$2</c:f>
              <c:numCache>
                <c:formatCode>General</c:formatCode>
                <c:ptCount val="4"/>
                <c:pt idx="0">
                  <c:v>20881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A2-714A-8EC8-449A00F73182}"/>
            </c:ext>
          </c:extLst>
        </c:ser>
        <c:ser>
          <c:idx val="1"/>
          <c:order val="1"/>
          <c:tx>
            <c:strRef>
              <c:f>GENEL!$A$3</c:f>
              <c:strCache>
                <c:ptCount val="1"/>
                <c:pt idx="0">
                  <c:v>Türkiye nüfusunun % 42.3’ünü oluşturan 20 ilde 15 Mart 2020 ile 31 Aralık 2020 tarihleri arasında son üç yılın ortalaması göre fazladan ölüm sayısı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35915088927137E-2"/>
                  <c:y val="0.104319478402607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A2-714A-8EC8-449A00F73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GENEL!$B$1</c:f>
              <c:numCache>
                <c:formatCode>General</c:formatCode>
                <c:ptCount val="1"/>
              </c:numCache>
            </c:numRef>
          </c:cat>
          <c:val>
            <c:numRef>
              <c:f>GENEL!$B$3:$E$3</c:f>
              <c:numCache>
                <c:formatCode>General</c:formatCode>
                <c:ptCount val="4"/>
                <c:pt idx="0">
                  <c:v>48428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A2-714A-8EC8-449A00F73182}"/>
            </c:ext>
          </c:extLst>
        </c:ser>
        <c:ser>
          <c:idx val="2"/>
          <c:order val="2"/>
          <c:tx>
            <c:strRef>
              <c:f>GENEL!$A$4</c:f>
              <c:strCache>
                <c:ptCount val="1"/>
                <c:pt idx="0">
                  <c:v>Aynı 20 ilin 15 Mart 2020 ile 31 Aralık 2020 tarihleri arasındaki fazladan ölüm sayısının  Türkiye nüfusunun yüzde yüzüne yansıtılmış görüntüsü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4343928280358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A2-714A-8EC8-449A00F73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GENEL!$B$1</c:f>
              <c:numCache>
                <c:formatCode>General</c:formatCode>
                <c:ptCount val="1"/>
              </c:numCache>
            </c:numRef>
          </c:cat>
          <c:val>
            <c:numRef>
              <c:f>GENEL!$B$4</c:f>
              <c:numCache>
                <c:formatCode>General</c:formatCode>
                <c:ptCount val="1"/>
                <c:pt idx="0">
                  <c:v>114486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A2-714A-8EC8-449A00F73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873552064"/>
        <c:axId val="1873559136"/>
        <c:axId val="0"/>
      </c:bar3DChart>
      <c:catAx>
        <c:axId val="187355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3559136"/>
        <c:crosses val="autoZero"/>
        <c:auto val="1"/>
        <c:lblAlgn val="ctr"/>
        <c:lblOffset val="100"/>
        <c:noMultiLvlLbl val="0"/>
      </c:catAx>
      <c:valAx>
        <c:axId val="1873559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3552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2517092453907808"/>
          <c:w val="1"/>
          <c:h val="0.37482907546092192"/>
        </c:manualLayout>
      </c:layout>
      <c:overlay val="0"/>
      <c:txPr>
        <a:bodyPr/>
        <a:lstStyle/>
        <a:p>
          <a:pPr>
            <a:defRPr sz="1400" b="1"/>
          </a:pPr>
          <a:endParaRPr lang="tr-TR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30.06.2021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30.06.2021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30.06.2021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38BE4283-B2DF-8443-822A-74D3811AEB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30.06.2021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488873" y="5177641"/>
            <a:ext cx="4655127" cy="748147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bg1"/>
                </a:solidFill>
              </a:rPr>
              <a:t>Türk Tabipleri Birliği Pandemi Çalışma Grubu</a:t>
            </a:r>
          </a:p>
          <a:p>
            <a:r>
              <a:rPr lang="tr-TR" sz="1800" b="1" dirty="0">
                <a:solidFill>
                  <a:schemeClr val="bg1"/>
                </a:solidFill>
              </a:rPr>
              <a:t>Türk Tabipleri Birliği Merkez Konseyi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1760439-2312-AA41-B58A-849BAFA4CC84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31326"/>
            <a:ext cx="8229600" cy="5505475"/>
          </a:xfrm>
        </p:spPr>
        <p:txBody>
          <a:bodyPr>
            <a:normAutofit/>
          </a:bodyPr>
          <a:lstStyle/>
          <a:p>
            <a:r>
              <a:rPr lang="tr-TR" dirty="0"/>
              <a:t>Türkiye geneli </a:t>
            </a:r>
          </a:p>
          <a:p>
            <a:pPr lvl="1"/>
            <a:r>
              <a:rPr lang="tr-TR" dirty="0"/>
              <a:t>13 şehir hastanesinin toplam hastane yataklarındaki payı %7’dir. </a:t>
            </a:r>
          </a:p>
          <a:p>
            <a:pPr lvl="1"/>
            <a:r>
              <a:rPr lang="tr-TR" dirty="0"/>
              <a:t>13 şehir hastanesi açılması ile şehir merkezinde ve daha ulaşılabilir olan 24 sağlık tesisi ve 11 bin üzerinde hastane yatağı kapatılmıştır. 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Pandemi «başarı»sından bahsedilerek;</a:t>
            </a:r>
          </a:p>
          <a:p>
            <a:pPr lvl="2"/>
            <a:r>
              <a:rPr lang="tr-TR" dirty="0"/>
              <a:t>Sağlık bütçesini hortumlayan şehir hastaneleri projesinin meşrulaştırılmaya çalışılması, kaygımızın haklılığın bir diğer göstergesidir.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5AAB64-1341-6344-948A-E3D0681AD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96" y="1674420"/>
            <a:ext cx="8279328" cy="468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6CBFEA8-C51A-9C46-84D9-76E6C5AE52E8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9075" y="1098468"/>
            <a:ext cx="8419605" cy="5840435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Pandemi</a:t>
            </a:r>
            <a:r>
              <a:rPr lang="tr-TR" dirty="0"/>
              <a:t> dönemi sağlık emekçilerinin ortak talepleri:</a:t>
            </a:r>
          </a:p>
          <a:p>
            <a:pPr lvl="1"/>
            <a:r>
              <a:rPr lang="tr-TR" dirty="0"/>
              <a:t>Covid-19’un meslek hastalığı sayılması,</a:t>
            </a:r>
          </a:p>
          <a:p>
            <a:pPr lvl="1"/>
            <a:r>
              <a:rPr lang="tr-TR" dirty="0"/>
              <a:t>Çalışma şartlarının düzeltilmesi,</a:t>
            </a:r>
          </a:p>
          <a:p>
            <a:pPr lvl="1"/>
            <a:r>
              <a:rPr lang="tr-TR" dirty="0"/>
              <a:t>Yoksulluk sınırı üstü maaş ödenmesi,</a:t>
            </a:r>
          </a:p>
          <a:p>
            <a:pPr lvl="1"/>
            <a:r>
              <a:rPr lang="tr-TR" dirty="0"/>
              <a:t>Ek gösterge talebinin karşılanması,</a:t>
            </a:r>
          </a:p>
          <a:p>
            <a:pPr lvl="1"/>
            <a:r>
              <a:rPr lang="tr-TR" dirty="0"/>
              <a:t>Yıpranma payının sağlık emek ve meslek örgütlerinin talebi doğrultusunda verilmesi,</a:t>
            </a:r>
          </a:p>
          <a:p>
            <a:pPr lvl="1"/>
            <a:r>
              <a:rPr lang="tr-TR" dirty="0"/>
              <a:t>Sağlıkta şiddete karşı etkin mücadele edilmesi </a:t>
            </a:r>
          </a:p>
          <a:p>
            <a:r>
              <a:rPr lang="tr-TR" dirty="0"/>
              <a:t>İktidar, sağlık bütçesinde yaşanan yıkım nedeniyle bu taleplerin hiçbirini karşılamamıştır. 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132CC2E4-B858-F445-8E2B-FA7130399652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9248"/>
            <a:ext cx="8229600" cy="5697559"/>
          </a:xfrm>
        </p:spPr>
        <p:txBody>
          <a:bodyPr>
            <a:normAutofit/>
          </a:bodyPr>
          <a:lstStyle/>
          <a:p>
            <a:r>
              <a:rPr lang="tr-TR" dirty="0"/>
              <a:t>İktidar bu talepleri karşılamak yerine;</a:t>
            </a:r>
          </a:p>
          <a:p>
            <a:pPr lvl="1"/>
            <a:r>
              <a:rPr lang="tr-TR" dirty="0"/>
              <a:t>Sağlık emekçilerine «izin, emeklilik ve istifa» yasağı getirmiş,</a:t>
            </a:r>
          </a:p>
          <a:p>
            <a:pPr lvl="1"/>
            <a:r>
              <a:rPr lang="tr-TR" dirty="0"/>
              <a:t> Ödemeler</a:t>
            </a:r>
          </a:p>
          <a:p>
            <a:pPr lvl="2"/>
            <a:r>
              <a:rPr lang="tr-TR" dirty="0"/>
              <a:t>Tüm dönemleri ve tüm sağlık emekçilerini kapsamayan, </a:t>
            </a:r>
          </a:p>
          <a:p>
            <a:pPr lvl="2"/>
            <a:r>
              <a:rPr lang="tr-TR" dirty="0"/>
              <a:t>Ekip anlayışına zarar veren, çalışma barışını bozan</a:t>
            </a:r>
          </a:p>
          <a:p>
            <a:pPr lvl="2"/>
            <a:r>
              <a:rPr lang="tr-TR" dirty="0"/>
              <a:t>Performansa göre ödeme yöntemi uygulamış,</a:t>
            </a:r>
          </a:p>
          <a:p>
            <a:pPr lvl="1"/>
            <a:r>
              <a:rPr lang="tr-TR" dirty="0"/>
              <a:t>Çalışma alanlarımızı </a:t>
            </a:r>
            <a:r>
              <a:rPr lang="tr-TR" dirty="0" err="1"/>
              <a:t>gasbetmiş</a:t>
            </a:r>
            <a:r>
              <a:rPr lang="tr-TR" dirty="0"/>
              <a:t>,</a:t>
            </a:r>
          </a:p>
          <a:p>
            <a:pPr lvl="1"/>
            <a:r>
              <a:rPr lang="tr-TR" dirty="0"/>
              <a:t>Çalışma koşullarımızı kötü yönde değiştirmiş,</a:t>
            </a:r>
          </a:p>
          <a:p>
            <a:pPr lvl="1"/>
            <a:r>
              <a:rPr lang="tr-TR" dirty="0"/>
              <a:t>Sağlıkçıların alkışlanması ve sağlıkçılara mektup yazılması yönünde halka çağrı yapmıştır.</a:t>
            </a:r>
          </a:p>
          <a:p>
            <a:endParaRPr lang="tr-TR" dirty="0"/>
          </a:p>
        </p:txBody>
      </p:sp>
      <p:pic>
        <p:nvPicPr>
          <p:cNvPr id="6146" name="Picture 2" descr="Sağlık çalışanları anlatıyor: Silahsız cepheye sürülüyor gibi hissediyorum  | Türkiye | DW | 26.03.2020">
            <a:extLst>
              <a:ext uri="{FF2B5EF4-FFF2-40B4-BE49-F238E27FC236}">
                <a16:creationId xmlns:a16="http://schemas.microsoft.com/office/drawing/2014/main" id="{E2C73512-27B2-CD42-96F1-C9A9293E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49" y="172192"/>
            <a:ext cx="18986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16058906-1019-454C-9071-489FD940D5D3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3190"/>
            <a:ext cx="8229600" cy="5626121"/>
          </a:xfrm>
        </p:spPr>
        <p:txBody>
          <a:bodyPr>
            <a:normAutofit/>
          </a:bodyPr>
          <a:lstStyle/>
          <a:p>
            <a:r>
              <a:rPr lang="tr-TR" sz="4000" dirty="0"/>
              <a:t>Tüm bu sorunlara, salgına yönelik taleplerimizin görülmemesine, salgını birlikte yönetelim çağrılarımıza Sağlık Bakanlığı sessiz kalmış, randevu taleplerimize cevap vermemiştir.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611313-7FCE-6B4E-9997-E55B8D316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66" y="4479760"/>
            <a:ext cx="2540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4C4E3B2-884F-E144-82A9-605C4C4DE0DF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825"/>
            <a:ext cx="8229600" cy="5577483"/>
          </a:xfrm>
        </p:spPr>
        <p:txBody>
          <a:bodyPr/>
          <a:lstStyle/>
          <a:p>
            <a:r>
              <a:rPr lang="tr-TR" sz="4000" dirty="0"/>
              <a:t>Her şeye rağmen; “Tükendik”, “Yaşamak ve Yaşatmak İstiyoruz” çığlıklarımızla </a:t>
            </a:r>
          </a:p>
          <a:p>
            <a:pPr lvl="1"/>
            <a:r>
              <a:rPr lang="tr-TR" sz="3600" dirty="0"/>
              <a:t>Sağlık hizmetlerinin devamlılığını,</a:t>
            </a:r>
          </a:p>
          <a:p>
            <a:pPr lvl="2"/>
            <a:r>
              <a:rPr lang="tr-TR" sz="3200" dirty="0"/>
              <a:t> Mesleğimize saygı ve topluma karşı sorumluluk duygusuyla sürdürdük.</a:t>
            </a:r>
          </a:p>
          <a:p>
            <a:endParaRPr lang="tr-TR" dirty="0"/>
          </a:p>
        </p:txBody>
      </p:sp>
      <p:pic>
        <p:nvPicPr>
          <p:cNvPr id="8194" name="Picture 2" descr="Sağlık çalışanlarının Kovid-19'a yakalanma oranları açıklandı">
            <a:extLst>
              <a:ext uri="{FF2B5EF4-FFF2-40B4-BE49-F238E27FC236}">
                <a16:creationId xmlns:a16="http://schemas.microsoft.com/office/drawing/2014/main" id="{D2713794-1789-E543-833F-BDE0C30E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66" y="5018276"/>
            <a:ext cx="3051958" cy="170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3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09E243BD-897C-0644-88CF-DB3EE55E016B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93436"/>
            <a:ext cx="8229600" cy="5768997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Yürütülen sağlık politikaları;</a:t>
            </a:r>
          </a:p>
          <a:p>
            <a:pPr lvl="1"/>
            <a:r>
              <a:rPr lang="tr-TR" dirty="0"/>
              <a:t>Sağlık hizmetlerinin bütünlüklü yürütülmesini, özellikle birinci basamağın tam kapasiteyle toplum sağlığı için çalışmasını engellemekte,</a:t>
            </a:r>
          </a:p>
          <a:p>
            <a:pPr lvl="1"/>
            <a:r>
              <a:rPr lang="tr-TR" dirty="0"/>
              <a:t>Sağlığa ayrılan bütçenin toplum sağlığına aykırı kullanılmasına neden olmakta,</a:t>
            </a:r>
          </a:p>
          <a:p>
            <a:pPr lvl="1"/>
            <a:r>
              <a:rPr lang="tr-TR" dirty="0"/>
              <a:t>Sağlık emekçilerinin çalışma barışını bozmakta,</a:t>
            </a:r>
          </a:p>
          <a:p>
            <a:pPr lvl="1"/>
            <a:r>
              <a:rPr lang="tr-TR" dirty="0"/>
              <a:t>Sağlık emekçilerinin aidiyetini etkilemekte, mesleğine yabancılaştırmakta,</a:t>
            </a:r>
          </a:p>
          <a:p>
            <a:pPr lvl="1"/>
            <a:r>
              <a:rPr lang="tr-TR" dirty="0"/>
              <a:t>Sağlık emekçileri ile yurttaşları karşı karşıya getirmekte,</a:t>
            </a:r>
          </a:p>
          <a:p>
            <a:pPr lvl="1"/>
            <a:r>
              <a:rPr lang="tr-TR" dirty="0"/>
              <a:t>Emeğimizin daha fazla sömürülmesine ve taleplerimizin karşılanmamasına neden olmaktadır.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4AE03DC-5E6B-D943-8857-205449BD7BBB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617517"/>
            <a:ext cx="8229600" cy="6357958"/>
          </a:xfrm>
        </p:spPr>
        <p:txBody>
          <a:bodyPr>
            <a:normAutofit/>
          </a:bodyPr>
          <a:lstStyle/>
          <a:p>
            <a:endParaRPr lang="tr-TR" sz="3600" dirty="0"/>
          </a:p>
          <a:p>
            <a:r>
              <a:rPr lang="tr-TR" sz="3600" dirty="0"/>
              <a:t>İktidara bir kez daha çağrı yapıyoruz;</a:t>
            </a:r>
          </a:p>
          <a:p>
            <a:pPr lvl="1"/>
            <a:r>
              <a:rPr lang="tr-TR" dirty="0"/>
              <a:t>Sağlık emekçilerinin talebi toplum sağlığına yönelik taleplerdir. </a:t>
            </a:r>
          </a:p>
          <a:p>
            <a:pPr lvl="1"/>
            <a:r>
              <a:rPr lang="tr-TR" dirty="0"/>
              <a:t>Toplum sağlığına zarar vermekten vazgeçin, </a:t>
            </a:r>
          </a:p>
          <a:p>
            <a:pPr lvl="1"/>
            <a:r>
              <a:rPr lang="tr-TR" dirty="0"/>
              <a:t>Bu politikalarda ısrarınız; toplum sağlığına, </a:t>
            </a:r>
            <a:r>
              <a:rPr lang="tr-TR" dirty="0" err="1"/>
              <a:t>pandemiden</a:t>
            </a:r>
            <a:r>
              <a:rPr lang="tr-TR" dirty="0"/>
              <a:t> daha fazla zarar verecektir.</a:t>
            </a:r>
          </a:p>
          <a:p>
            <a:endParaRPr lang="tr-TR" dirty="0"/>
          </a:p>
        </p:txBody>
      </p:sp>
      <p:pic>
        <p:nvPicPr>
          <p:cNvPr id="9218" name="Picture 2" descr="Covid-19'un Tüm Sağlık Çalışanları İçin Meslek Hastalığı Sayılmasına Dair  Özel Bir Düzenleme Gerekmektedir – Genel Sağlık ve Sosyal Hizmet Kolu Kamu  Çalışanları Sendikası">
            <a:extLst>
              <a:ext uri="{FF2B5EF4-FFF2-40B4-BE49-F238E27FC236}">
                <a16:creationId xmlns:a16="http://schemas.microsoft.com/office/drawing/2014/main" id="{7144171A-4844-B04D-A447-BDF15D39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04" y="4465122"/>
            <a:ext cx="2964730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910C62CE-156C-8049-9B84-831C3D1F7E64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52202" y="1295874"/>
            <a:ext cx="8229600" cy="5554683"/>
          </a:xfrm>
        </p:spPr>
        <p:txBody>
          <a:bodyPr>
            <a:normAutofit/>
          </a:bodyPr>
          <a:lstStyle/>
          <a:p>
            <a:r>
              <a:rPr lang="tr-TR" dirty="0" err="1"/>
              <a:t>Pandemi</a:t>
            </a:r>
            <a:r>
              <a:rPr lang="tr-TR" dirty="0"/>
              <a:t> döneminde atılan/ atılmayan birçok adım nedeniyle çalışma alanlarımızdaki  sorunlarımız katlanarak arttı.</a:t>
            </a:r>
          </a:p>
          <a:p>
            <a:r>
              <a:rPr lang="tr-TR" dirty="0"/>
              <a:t>Hükümet ise</a:t>
            </a:r>
          </a:p>
          <a:p>
            <a:pPr lvl="1"/>
            <a:r>
              <a:rPr lang="tr-TR" dirty="0"/>
              <a:t>Yıllardır iktidarını ve siyasetini var ettiği sağlık alanındaki algının zarar görmemesini öncelikli tercih yaptı. </a:t>
            </a:r>
          </a:p>
        </p:txBody>
      </p:sp>
      <p:pic>
        <p:nvPicPr>
          <p:cNvPr id="1026" name="Picture 2" descr="Sağlık çalışanları hakkını istiyor | Sağlık Haberleri">
            <a:extLst>
              <a:ext uri="{FF2B5EF4-FFF2-40B4-BE49-F238E27FC236}">
                <a16:creationId xmlns:a16="http://schemas.microsoft.com/office/drawing/2014/main" id="{43E589BA-49F7-DC41-94C8-596D55363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02" y="4456783"/>
            <a:ext cx="350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1666028-E463-AE41-8855-389554F42C95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/>
          <a:lstStyle/>
          <a:p>
            <a:r>
              <a:rPr lang="tr-TR" sz="3600" dirty="0"/>
              <a:t>Hükümetin tercihi; toplum sağlığı yerine, iktidarını var etmek olunca; </a:t>
            </a:r>
          </a:p>
          <a:p>
            <a:pPr lvl="1"/>
            <a:r>
              <a:rPr lang="tr-TR" sz="3200" dirty="0" err="1"/>
              <a:t>Pandemi</a:t>
            </a:r>
            <a:r>
              <a:rPr lang="tr-TR" sz="3200" dirty="0"/>
              <a:t> döneminde olmaması gereken birçok uygulama hayata geçirilirken, </a:t>
            </a:r>
          </a:p>
          <a:p>
            <a:pPr lvl="1"/>
            <a:r>
              <a:rPr lang="tr-TR" sz="3200" dirty="0"/>
              <a:t>Uygulanması gereken adımlar ise atılmadı.</a:t>
            </a:r>
          </a:p>
          <a:p>
            <a:endParaRPr lang="tr-TR" dirty="0"/>
          </a:p>
        </p:txBody>
      </p:sp>
      <p:pic>
        <p:nvPicPr>
          <p:cNvPr id="2050" name="Picture 2" descr="Bilim dünyası korku içinde: Pfizer'ın Covid-19 aşısı olan sağlık çalışanı  10 dakikada fenalaştı - Son dakika dünya haberleri">
            <a:extLst>
              <a:ext uri="{FF2B5EF4-FFF2-40B4-BE49-F238E27FC236}">
                <a16:creationId xmlns:a16="http://schemas.microsoft.com/office/drawing/2014/main" id="{C6C4BAA6-EDF4-E741-A999-5545B3DB2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60" y="4272386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8DBC89A-4CD4-AC47-AD9D-D368F403A853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6423" y="1580696"/>
            <a:ext cx="8229600" cy="5626121"/>
          </a:xfrm>
        </p:spPr>
        <p:txBody>
          <a:bodyPr>
            <a:normAutofit/>
          </a:bodyPr>
          <a:lstStyle/>
          <a:p>
            <a:r>
              <a:rPr lang="tr-TR" dirty="0"/>
              <a:t>Bizler işyerlerimizde yaşanan tüm sorunlara rağmen </a:t>
            </a:r>
            <a:r>
              <a:rPr lang="tr-TR" dirty="0" err="1"/>
              <a:t>pandemiyle</a:t>
            </a:r>
            <a:r>
              <a:rPr lang="tr-TR" dirty="0"/>
              <a:t> mücadele ederken; </a:t>
            </a:r>
          </a:p>
          <a:p>
            <a:pPr lvl="1"/>
            <a:r>
              <a:rPr lang="tr-TR" dirty="0"/>
              <a:t>Şeffaf olmayan yönetim tarzı,</a:t>
            </a:r>
          </a:p>
          <a:p>
            <a:pPr lvl="2"/>
            <a:r>
              <a:rPr lang="tr-TR" dirty="0"/>
              <a:t>Vaka ve ölüm sayıları</a:t>
            </a:r>
          </a:p>
          <a:p>
            <a:pPr lvl="1"/>
            <a:r>
              <a:rPr lang="tr-TR" dirty="0"/>
              <a:t>Bilimselliği tartışmalı tedavi yöntemleri, </a:t>
            </a:r>
          </a:p>
          <a:p>
            <a:pPr lvl="1"/>
            <a:r>
              <a:rPr lang="tr-TR" dirty="0"/>
              <a:t>Gecikmeli uygulanan aşılama çalışmaları, </a:t>
            </a:r>
          </a:p>
          <a:p>
            <a:pPr lvl="1"/>
            <a:r>
              <a:rPr lang="tr-TR" dirty="0"/>
              <a:t>Popülist politikalar, söylemler </a:t>
            </a:r>
          </a:p>
          <a:p>
            <a:pPr marL="457200" lvl="1" indent="0">
              <a:buNone/>
            </a:pPr>
            <a:r>
              <a:rPr lang="tr-TR" dirty="0"/>
              <a:t>            ve uygulamalar</a:t>
            </a:r>
          </a:p>
          <a:p>
            <a:endParaRPr lang="tr-TR" dirty="0"/>
          </a:p>
        </p:txBody>
      </p:sp>
      <p:pic>
        <p:nvPicPr>
          <p:cNvPr id="3074" name="Picture 2" descr="COVID-19 SAĞLIK ÇALIŞANLARI İÇİN MESLEK HASTALIĞIDIR | İzmir Dişhekimleri  Odası">
            <a:extLst>
              <a:ext uri="{FF2B5EF4-FFF2-40B4-BE49-F238E27FC236}">
                <a16:creationId xmlns:a16="http://schemas.microsoft.com/office/drawing/2014/main" id="{7DA377A3-664E-E444-9500-77008821F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4631376"/>
            <a:ext cx="2101931" cy="21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FF5563B-FB97-974E-9716-06E021D7E292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7504"/>
            <a:ext cx="8229600" cy="4973925"/>
          </a:xfrm>
        </p:spPr>
        <p:txBody>
          <a:bodyPr/>
          <a:lstStyle/>
          <a:p>
            <a:pPr>
              <a:buNone/>
            </a:pPr>
            <a:r>
              <a:rPr lang="tr-TR" i="1" dirty="0"/>
              <a:t>	“Salgın süresince salgından yaklaşık 50 bin insanımızı kaybettik. Salgın sebebiyle ertelenen sağlık hizmetleri sonucu yaşadığımız kayıp ise bundan çok daha büyük”</a:t>
            </a:r>
          </a:p>
          <a:p>
            <a:pPr>
              <a:buNone/>
            </a:pPr>
            <a:r>
              <a:rPr lang="tr-TR" sz="1600" dirty="0"/>
              <a:t>					23.06.2021 tarihinde  Sağlık Bakanının açıklaması</a:t>
            </a:r>
          </a:p>
          <a:p>
            <a:pPr>
              <a:buNone/>
            </a:pPr>
            <a:endParaRPr lang="tr-TR" sz="1600" dirty="0"/>
          </a:p>
          <a:p>
            <a:r>
              <a:rPr lang="tr-TR" dirty="0"/>
              <a:t>Eleştirilerimizin haklılığı bir kez daha ortaya çıktı</a:t>
            </a:r>
          </a:p>
          <a:p>
            <a:endParaRPr lang="tr-TR" dirty="0"/>
          </a:p>
        </p:txBody>
      </p:sp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94EFF2CE-E7D4-2A4F-8F3D-1D02F5F41074}"/>
              </a:ext>
            </a:extLst>
          </p:cNvPr>
          <p:cNvSpPr/>
          <p:nvPr/>
        </p:nvSpPr>
        <p:spPr>
          <a:xfrm>
            <a:off x="950026" y="1341912"/>
            <a:ext cx="7861465" cy="5189517"/>
          </a:xfrm>
          <a:prstGeom prst="round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A65F9CBE-2467-894F-AB88-8056DBD67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754368"/>
              </p:ext>
            </p:extLst>
          </p:nvPr>
        </p:nvGraphicFramePr>
        <p:xfrm>
          <a:off x="1917547" y="1557504"/>
          <a:ext cx="6459632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18B24294-76EE-E34F-9DE3-73A337EE3D77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0249"/>
            <a:ext cx="8229600" cy="5554683"/>
          </a:xfrm>
        </p:spPr>
        <p:txBody>
          <a:bodyPr>
            <a:normAutofit/>
          </a:bodyPr>
          <a:lstStyle/>
          <a:p>
            <a:r>
              <a:rPr lang="tr-TR" dirty="0"/>
              <a:t>Sağlıkta Dönüşüm Programı</a:t>
            </a:r>
          </a:p>
          <a:p>
            <a:r>
              <a:rPr lang="tr-TR" dirty="0"/>
              <a:t>Şehir hastaneleri</a:t>
            </a:r>
          </a:p>
          <a:p>
            <a:pPr lvl="1"/>
            <a:r>
              <a:rPr lang="tr-TR" dirty="0"/>
              <a:t>İktidarın “</a:t>
            </a:r>
            <a:r>
              <a:rPr lang="tr-TR" dirty="0" err="1"/>
              <a:t>pandemi</a:t>
            </a:r>
            <a:r>
              <a:rPr lang="tr-TR" dirty="0"/>
              <a:t> mücadelesinde başarısını” SDP ve şehir hastaneleri gibi sağlık hizmetleri ile örtüşmeyen politikalarına bağlaması, gelecek anlamında daha da kaygılanmamıza neden olmaktadır.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0A1C7F1-EEFA-6843-BAAC-98DE63066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588" y="4275116"/>
            <a:ext cx="4250436" cy="24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653F1B0-6D08-274F-B226-C06168E4C46C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93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tr-TR" sz="3500" dirty="0"/>
              <a:t>SB Hastanelerinde</a:t>
            </a:r>
          </a:p>
          <a:p>
            <a:pPr lvl="1"/>
            <a:r>
              <a:rPr lang="tr-TR" sz="3000" dirty="0"/>
              <a:t>Uzman hekim başına </a:t>
            </a:r>
          </a:p>
          <a:p>
            <a:pPr lvl="2"/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2001 yılında 4813 başvuru </a:t>
            </a:r>
          </a:p>
          <a:p>
            <a:pPr lvl="2"/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2019 yılında bu sayı 9171’e; </a:t>
            </a:r>
          </a:p>
          <a:p>
            <a:pPr lvl="1"/>
            <a:r>
              <a:rPr lang="tr-TR" sz="3000" dirty="0"/>
              <a:t>Hemşire-ebe başına </a:t>
            </a:r>
          </a:p>
          <a:p>
            <a:pPr lvl="2"/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2001 yılında düşen 1725 başvuru, </a:t>
            </a:r>
          </a:p>
          <a:p>
            <a:pPr lvl="2"/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2019 yılında 2592’ye yükselmiştir. </a:t>
            </a:r>
          </a:p>
          <a:p>
            <a:pPr lvl="1"/>
            <a:endParaRPr lang="tr-TR" dirty="0"/>
          </a:p>
          <a:p>
            <a:r>
              <a:rPr lang="tr-TR" dirty="0"/>
              <a:t>Sağlık çalışanlarının yıllar geçtikçe iş yoğunluğu artarken, aldıkları ücretler gitgide erimiştir. </a:t>
            </a:r>
          </a:p>
          <a:p>
            <a:endParaRPr lang="tr-TR" dirty="0"/>
          </a:p>
          <a:p>
            <a:r>
              <a:rPr lang="tr-TR" dirty="0"/>
              <a:t>Bu süreçte toplumun sağlığı daha da kötüye gitmiştir.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endParaRPr lang="tr-TR" dirty="0"/>
          </a:p>
        </p:txBody>
      </p:sp>
      <p:pic>
        <p:nvPicPr>
          <p:cNvPr id="4098" name="Picture 2" descr="Uluslararası Af Örgütü: 17 bin sağlık çalışanı Covid-19'dan öldü, aşılamada  eşitsizlik var | Euronews">
            <a:extLst>
              <a:ext uri="{FF2B5EF4-FFF2-40B4-BE49-F238E27FC236}">
                <a16:creationId xmlns:a16="http://schemas.microsoft.com/office/drawing/2014/main" id="{9F84AF76-1C5B-B842-A353-D6CFF356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47" y="1056904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6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D8565535-D5B6-EE48-B484-D3D4841AFC0D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48789"/>
            <a:ext cx="7931223" cy="4919907"/>
          </a:xfrm>
        </p:spPr>
      </p:pic>
    </p:spTree>
    <p:extLst>
      <p:ext uri="{BB962C8B-B14F-4D97-AF65-F5344CB8AC3E}">
        <p14:creationId xmlns:p14="http://schemas.microsoft.com/office/powerpoint/2010/main" val="268149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1A5D5C0-C5FB-E34F-AE82-789BFFB1E79E}"/>
              </a:ext>
            </a:extLst>
          </p:cNvPr>
          <p:cNvSpPr/>
          <p:nvPr/>
        </p:nvSpPr>
        <p:spPr>
          <a:xfrm>
            <a:off x="457200" y="1056904"/>
            <a:ext cx="8568047" cy="5628904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4879"/>
            <a:ext cx="8229600" cy="5697559"/>
          </a:xfrm>
        </p:spPr>
        <p:txBody>
          <a:bodyPr>
            <a:normAutofit/>
          </a:bodyPr>
          <a:lstStyle/>
          <a:p>
            <a:r>
              <a:rPr lang="tr-TR" dirty="0"/>
              <a:t>SDP ve şehir hastaneleri sağlık hakkı gaspıdır. </a:t>
            </a:r>
          </a:p>
          <a:p>
            <a:r>
              <a:rPr lang="tr-TR" dirty="0"/>
              <a:t>İktidar bu politikalarla 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döneminde mücadeleye zarar vermekteyken, 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sonrası da bu politikalara devam etmesi halinde toplum sağlığına </a:t>
            </a:r>
            <a:r>
              <a:rPr lang="tr-TR" dirty="0" err="1"/>
              <a:t>pandemiden</a:t>
            </a:r>
            <a:r>
              <a:rPr lang="tr-TR" dirty="0"/>
              <a:t> daha büyük ve kalıcı zarar vereceği açıktır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122" name="Picture 2" descr="Sağlık çalışanlarının 3&amp;#39;te 2&amp;#39;si Covid-19 nedeniyle depresyon riski altında">
            <a:extLst>
              <a:ext uri="{FF2B5EF4-FFF2-40B4-BE49-F238E27FC236}">
                <a16:creationId xmlns:a16="http://schemas.microsoft.com/office/drawing/2014/main" id="{06ED4AF4-0B73-7D4A-9505-3B2F2AE7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6113" y="4417620"/>
            <a:ext cx="1725212" cy="24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589</Words>
  <Application>Microsoft Macintosh PowerPoint</Application>
  <PresentationFormat>Ekran Gösterisi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Sebnem Korur Fincanci</cp:lastModifiedBy>
  <cp:revision>4</cp:revision>
  <dcterms:modified xsi:type="dcterms:W3CDTF">2021-06-30T09:04:46Z</dcterms:modified>
</cp:coreProperties>
</file>