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16725"/>
    <p:restoredTop sz="86433"/>
  </p:normalViewPr>
  <p:slideViewPr>
    <p:cSldViewPr snapToGrid="0" snapToObjects="1">
      <p:cViewPr varScale="1">
        <p:scale>
          <a:sx n="97" d="100"/>
          <a:sy n="97" d="100"/>
        </p:scale>
        <p:origin x="109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Kitap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Kitap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Kitap3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ofPieChart>
        <c:ofPieType val="pie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Sağlık Bakanlığı</a:t>
            </a:r>
            <a:r>
              <a:rPr lang="tr-TR" baseline="0"/>
              <a:t> Bütçesi</a:t>
            </a:r>
            <a:endParaRPr lang="tr-T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08-9C4D-B210-FDD4C87E0A71}"/>
              </c:ext>
            </c:extLst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08-9C4D-B210-FDD4C87E0A71}"/>
              </c:ext>
            </c:extLst>
          </c:dPt>
          <c:cat>
            <c:strRef>
              <c:f>Sayfa1!$A$1:$A$2</c:f>
              <c:strCache>
                <c:ptCount val="2"/>
                <c:pt idx="0">
                  <c:v>SB bütçesi</c:v>
                </c:pt>
                <c:pt idx="1">
                  <c:v>merkezi yönetim bütçesi</c:v>
                </c:pt>
              </c:strCache>
            </c:strRef>
          </c:cat>
          <c:val>
            <c:numRef>
              <c:f>Sayfa1!$B$1:$B$2</c:f>
              <c:numCache>
                <c:formatCode>General</c:formatCode>
                <c:ptCount val="2"/>
                <c:pt idx="0">
                  <c:v>5.7</c:v>
                </c:pt>
                <c:pt idx="1">
                  <c:v>94.3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08-9C4D-B210-FDD4C87E0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42-C249-9216-6519A07D69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42-C249-9216-6519A07D69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42-C249-9216-6519A07D6900}"/>
              </c:ext>
            </c:extLst>
          </c:dPt>
          <c:cat>
            <c:strRef>
              <c:f>Sayfa1!$A$1:$A$3</c:f>
              <c:strCache>
                <c:ptCount val="3"/>
                <c:pt idx="0">
                  <c:v>koruyucu sağlık h</c:v>
                </c:pt>
                <c:pt idx="1">
                  <c:v>tedavi edici sağlık h</c:v>
                </c:pt>
                <c:pt idx="2">
                  <c:v>diğer</c:v>
                </c:pt>
              </c:strCache>
            </c:strRef>
          </c:cat>
          <c:val>
            <c:numRef>
              <c:f>Sayfa1!$B$1:$B$3</c:f>
              <c:numCache>
                <c:formatCode>General</c:formatCode>
                <c:ptCount val="3"/>
                <c:pt idx="0">
                  <c:v>19048950000</c:v>
                </c:pt>
                <c:pt idx="1">
                  <c:v>54633632000</c:v>
                </c:pt>
                <c:pt idx="2">
                  <c:v>3932937000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42-C249-9216-6519A07D6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/>
              <a:t>ŞEHİR HASTANELERİ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B68-8E40-97D4-B19A161B4BC9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68-8E40-97D4-B19A161B4BC9}"/>
              </c:ext>
            </c:extLst>
          </c:dPt>
          <c:cat>
            <c:strRef>
              <c:f>Sayfa1!$A$1:$A$2</c:f>
              <c:strCache>
                <c:ptCount val="2"/>
                <c:pt idx="0">
                  <c:v>şehir hastaneleri</c:v>
                </c:pt>
                <c:pt idx="1">
                  <c:v>diğer</c:v>
                </c:pt>
              </c:strCache>
            </c:strRef>
          </c:cat>
          <c:val>
            <c:numRef>
              <c:f>Sayfa1!$B$1:$B$2</c:f>
              <c:numCache>
                <c:formatCode>General</c:formatCode>
                <c:ptCount val="2"/>
                <c:pt idx="0">
                  <c:v>16392000000</c:v>
                </c:pt>
                <c:pt idx="1">
                  <c:v>61223519000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68-8E40-97D4-B19A161B4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ofPieChart>
        <c:ofPieType val="pie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FB392-B41F-B540-9EB1-56E4F87453C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FE143-8DFE-F94C-8B46-471115E6ED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02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348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796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14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770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366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830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560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552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FE143-8DFE-F94C-8B46-471115E6ED8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2273D-5492-9847-88CD-513F15C03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288334-011C-3748-9BCA-704FC1952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7764469-5520-AF4C-883E-9FA75C8B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1D09AFF-7907-5E42-9CC4-80DF9D13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818EE1-91FD-E546-AB56-1BE6CEBF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29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3CDE12-1C3A-B04C-8011-052AA4B3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872B96F-AA2D-BD44-A9F5-D99CDC0B7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C26BAC-2C10-E147-86ED-493B37FB0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E0D0C4-9971-7247-9160-CB594483B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078079F-5FB8-F145-AA42-59BB2504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15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F3C66FE-32BB-234A-9478-1B5473E30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8E8A3C9-379E-324E-86CA-7D6B581EE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048D6A5-65E5-4E4A-9022-DE97A258F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2664BF-DB24-B641-92CE-7753E71C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5F77E7-A427-6340-AB23-BECB43DB9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2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A239AF-8D54-0F48-9B33-09739DF8B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AF2A7A-67C8-8F44-B0C0-41895F092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07F4A2-ABD4-314B-B03E-0716FB18B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6938E1-0F8D-F34A-BE5A-1DBA345B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183D1B-49D7-CB48-897E-E986CE3A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87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07D05D-40E0-9D46-AAEA-18C4C8B4F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48C031-836C-7848-84C6-ABCD85F26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C896A50-9F6B-6047-8BCD-70ED66ED8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3CA09C-B7B8-F84E-9A6A-38AFCF41D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45EC90-3456-194F-A76B-5A26D4BE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37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31826D-2F53-7F46-998C-57D6E16A3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113117-3C60-5442-B911-AF5E68300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B712B7D-D642-5343-A425-5D7F50098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02BC8AD-F2FD-E845-83D4-2D9A3499F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02A55B-776A-4847-BA68-248F077B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FCFBDD3-418B-9247-8FEF-8B3B5A42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71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20C74A-BC4A-7D47-ABEA-610481219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1D2F7A0-4848-6D4C-AF81-744D2802C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E901CFF-14C6-3A43-880C-C81E178C3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3539085-5F9A-AF4E-AA07-8179AD5BB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889B530-B4D1-E44D-BF84-1D11EEB53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2670DF6-2710-4542-92CF-89403041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B45035F-0E0F-AD4C-AAD9-9761E7E7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94E49A0-EDC7-4048-849B-78DBB82B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97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5BADF4-4EB3-8B4E-A168-E47D90C53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EC75103-6C3A-2846-9868-029968D0E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F321729-8E4C-8B4F-86D1-54B791B1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475B5AA-8E6C-E847-9FDF-7428EAF18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76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D4BA1FA-462A-544E-9A8D-76E85A26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C653635-580D-3543-9915-D5E4B577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B15D08E-EED6-FD4D-80ED-D854892C8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79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AA7A94-F894-1746-B685-39CD77E4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9E93D4-8DB6-5044-942D-06095A16E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904098-EC45-FE42-B0D8-16845E315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6A03BFE-49C0-1748-9963-EA420145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C0FC2BF-1E14-5F4D-A8F9-0BC45E528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627BDFA-D465-2E40-847A-E1EB022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5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369FBC-6D35-FE4F-9B45-254D57E22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2D06E58-A6F1-494F-92B6-79EA966E13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C77A4D9-BAA8-BD49-9B0C-077FA5BF2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45774B-67B4-CF40-8E82-A93581172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D342FAA-69CE-6C42-8953-27E2F55C4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10C30B5-7118-A64D-81D1-86B1F1011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76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BD5B05E-E15D-4049-9DBC-85FA1F878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18D275E-1876-5141-914A-8BF7B2C6E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F6B5891-B982-6C41-849F-0278B0541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89E60-B498-524E-9C86-6F9C4AE9C71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CC5CFE-4FCE-3147-8D4F-E1988C2DF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ABCEF8-1BA8-5844-AF37-0C2BF16C0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7FF8-C130-AA40-8D60-9FD2F2657517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492467EA-3FC3-5445-B2AB-D03FF1EB1CE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4482"/>
            <a:ext cx="12192000" cy="686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1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81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F461FBFC-96F4-8D4C-A075-651B5AF4F259}"/>
              </a:ext>
            </a:extLst>
          </p:cNvPr>
          <p:cNvSpPr/>
          <p:nvPr/>
        </p:nvSpPr>
        <p:spPr>
          <a:xfrm>
            <a:off x="636104" y="1338470"/>
            <a:ext cx="11290853" cy="53141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F16B0A-E236-8A47-A7D3-A3AC9762B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36026" cy="4351338"/>
          </a:xfrm>
        </p:spPr>
        <p:txBody>
          <a:bodyPr>
            <a:normAutofit fontScale="92500"/>
          </a:bodyPr>
          <a:lstStyle/>
          <a:p>
            <a:r>
              <a:rPr lang="tr-TR" dirty="0"/>
              <a:t>Sağlık Bakanlığı 2021 yılı bütçesi </a:t>
            </a:r>
            <a:r>
              <a:rPr lang="tr-TR" b="1" dirty="0"/>
              <a:t>77 milyar 615 milyon TL </a:t>
            </a:r>
          </a:p>
          <a:p>
            <a:r>
              <a:rPr lang="tr-TR" dirty="0"/>
              <a:t>Geçen yıla göre yaklaşık %32’lik bir artış </a:t>
            </a:r>
          </a:p>
          <a:p>
            <a:r>
              <a:rPr lang="tr-TR" dirty="0"/>
              <a:t>2020 yılı için yüzde 14,6 olarak kaydedilen enflasyondan arındırıldığında </a:t>
            </a:r>
            <a:r>
              <a:rPr lang="tr-TR" b="1" dirty="0"/>
              <a:t>gerçek artış %15 </a:t>
            </a:r>
          </a:p>
          <a:p>
            <a:r>
              <a:rPr lang="tr-TR" dirty="0"/>
              <a:t>2021 yılı Merkezi Yönetim Bütçesi teklifinde Sağlık Bakanlığı’nın oranı </a:t>
            </a:r>
            <a:r>
              <a:rPr lang="tr-TR" b="1" dirty="0"/>
              <a:t>%5,7 </a:t>
            </a:r>
          </a:p>
          <a:p>
            <a:r>
              <a:rPr lang="tr-TR" dirty="0"/>
              <a:t>2021 yılı Ocak ayında Dolar bazında 2021 yılı merkezi yönetim bütçesi 2020 yılına göre </a:t>
            </a:r>
            <a:r>
              <a:rPr lang="tr-TR" b="1" dirty="0"/>
              <a:t>% 17 daha az</a:t>
            </a:r>
          </a:p>
          <a:p>
            <a:endParaRPr lang="tr-TR" dirty="0"/>
          </a:p>
        </p:txBody>
      </p:sp>
      <p:graphicFrame>
        <p:nvGraphicFramePr>
          <p:cNvPr id="5" name="Grafik 4">
            <a:extLst>
              <a:ext uri="{FF2B5EF4-FFF2-40B4-BE49-F238E27FC236}">
                <a16:creationId xmlns:a16="http://schemas.microsoft.com/office/drawing/2014/main" id="{34AEF94B-3519-EB4A-9580-AA13A4216D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7563644"/>
              </p:ext>
            </p:extLst>
          </p:nvPr>
        </p:nvGraphicFramePr>
        <p:xfrm>
          <a:off x="7676322" y="1581057"/>
          <a:ext cx="3822698" cy="3786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k 6">
            <a:extLst>
              <a:ext uri="{FF2B5EF4-FFF2-40B4-BE49-F238E27FC236}">
                <a16:creationId xmlns:a16="http://schemas.microsoft.com/office/drawing/2014/main" id="{2AC1E1E6-7D9A-0C4B-B57D-1F11E9C84B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029545"/>
              </p:ext>
            </p:extLst>
          </p:nvPr>
        </p:nvGraphicFramePr>
        <p:xfrm>
          <a:off x="7368209" y="30686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ağ Ok 7">
            <a:extLst>
              <a:ext uri="{FF2B5EF4-FFF2-40B4-BE49-F238E27FC236}">
                <a16:creationId xmlns:a16="http://schemas.microsoft.com/office/drawing/2014/main" id="{E800E9F8-BD9B-484A-A479-30496531CA68}"/>
              </a:ext>
            </a:extLst>
          </p:cNvPr>
          <p:cNvSpPr/>
          <p:nvPr/>
        </p:nvSpPr>
        <p:spPr>
          <a:xfrm>
            <a:off x="7368209" y="4134678"/>
            <a:ext cx="848139" cy="305526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1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D7F583-B011-2F48-9072-EA2944BCA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3898" y="556591"/>
            <a:ext cx="4303642" cy="781879"/>
          </a:xfrm>
        </p:spPr>
        <p:txBody>
          <a:bodyPr>
            <a:normAutofit fontScale="90000"/>
          </a:bodyPr>
          <a:lstStyle/>
          <a:p>
            <a:r>
              <a:rPr lang="tr-TR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77 milyar 615 milyon 519 bin TL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461FBFC-96F4-8D4C-A075-651B5AF4F259}"/>
              </a:ext>
            </a:extLst>
          </p:cNvPr>
          <p:cNvSpPr/>
          <p:nvPr/>
        </p:nvSpPr>
        <p:spPr>
          <a:xfrm>
            <a:off x="636104" y="1338470"/>
            <a:ext cx="11290853" cy="53141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F16B0A-E236-8A47-A7D3-A3AC9762B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27644" cy="4351338"/>
          </a:xfrm>
        </p:spPr>
        <p:txBody>
          <a:bodyPr>
            <a:normAutofit/>
          </a:bodyPr>
          <a:lstStyle/>
          <a:p>
            <a:r>
              <a:rPr lang="tr-TR" dirty="0"/>
              <a:t>Koruyucu sağlık hizmetleri </a:t>
            </a:r>
            <a:r>
              <a:rPr lang="tr-TR" b="1" dirty="0"/>
              <a:t>19 milyar 48 milyon 950 TL (%25) </a:t>
            </a:r>
          </a:p>
          <a:p>
            <a:r>
              <a:rPr lang="tr-TR" dirty="0"/>
              <a:t>Tedavi edici sağlık hizmetleri </a:t>
            </a:r>
            <a:r>
              <a:rPr lang="tr-TR" b="1" dirty="0"/>
              <a:t>54 milyar 633 milyon 632 bin TL (%69) </a:t>
            </a:r>
          </a:p>
          <a:p>
            <a:r>
              <a:rPr lang="tr-TR" dirty="0"/>
              <a:t>Şehir hastaneleri </a:t>
            </a:r>
            <a:r>
              <a:rPr lang="tr-TR" b="1" dirty="0"/>
              <a:t>16 milyar 392 milyon TL</a:t>
            </a:r>
          </a:p>
        </p:txBody>
      </p:sp>
      <p:graphicFrame>
        <p:nvGraphicFramePr>
          <p:cNvPr id="9" name="Grafik 8">
            <a:extLst>
              <a:ext uri="{FF2B5EF4-FFF2-40B4-BE49-F238E27FC236}">
                <a16:creationId xmlns:a16="http://schemas.microsoft.com/office/drawing/2014/main" id="{A4CD2F4D-CFDD-E74E-8F9F-6021F40A81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588270"/>
              </p:ext>
            </p:extLst>
          </p:nvPr>
        </p:nvGraphicFramePr>
        <p:xfrm>
          <a:off x="6096001" y="2451651"/>
          <a:ext cx="5724938" cy="3849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186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D7F583-B011-2F48-9072-EA2944BCA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3898" y="556591"/>
            <a:ext cx="4303642" cy="781879"/>
          </a:xfrm>
        </p:spPr>
        <p:txBody>
          <a:bodyPr>
            <a:normAutofit fontScale="90000"/>
          </a:bodyPr>
          <a:lstStyle/>
          <a:p>
            <a:r>
              <a:rPr lang="tr-TR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77 milyar 615 milyon 519 bin TL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461FBFC-96F4-8D4C-A075-651B5AF4F259}"/>
              </a:ext>
            </a:extLst>
          </p:cNvPr>
          <p:cNvSpPr/>
          <p:nvPr/>
        </p:nvSpPr>
        <p:spPr>
          <a:xfrm>
            <a:off x="636104" y="1338470"/>
            <a:ext cx="11290853" cy="53141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F16B0A-E236-8A47-A7D3-A3AC9762B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278218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Şehir hastaneleri </a:t>
            </a:r>
            <a:r>
              <a:rPr lang="tr-TR" b="1" dirty="0"/>
              <a:t>16 milyar 392 milyon TL</a:t>
            </a:r>
          </a:p>
          <a:p>
            <a:endParaRPr lang="tr-TR" b="1" dirty="0"/>
          </a:p>
          <a:p>
            <a:r>
              <a:rPr lang="tr-TR" dirty="0"/>
              <a:t>Sağlık Bakanlığı aşı ve ilaç şirketlerine ödenen bedelleri, müteahhitlik şirketlerine şehir hastanelerinin kira ve hizmet bedelleri olarak ödenen miktarı ayrıntılarıyla açıklamamaktadır. </a:t>
            </a:r>
          </a:p>
          <a:p>
            <a:r>
              <a:rPr lang="tr-TR" dirty="0" err="1"/>
              <a:t>Bütçeleştirmede</a:t>
            </a:r>
            <a:r>
              <a:rPr lang="tr-TR" dirty="0"/>
              <a:t> yapılan değişiklik sonrasında bu harcamaların kamuoyu tarafından takip edilmesi son derece zorlaştırılmıştır.  </a:t>
            </a:r>
          </a:p>
          <a:p>
            <a:endParaRPr lang="tr-TR" dirty="0"/>
          </a:p>
        </p:txBody>
      </p:sp>
      <p:graphicFrame>
        <p:nvGraphicFramePr>
          <p:cNvPr id="5" name="Grafik 4">
            <a:extLst>
              <a:ext uri="{FF2B5EF4-FFF2-40B4-BE49-F238E27FC236}">
                <a16:creationId xmlns:a16="http://schemas.microsoft.com/office/drawing/2014/main" id="{3644C8E5-DC62-4246-B256-F8F0A3CB08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127539"/>
              </p:ext>
            </p:extLst>
          </p:nvPr>
        </p:nvGraphicFramePr>
        <p:xfrm>
          <a:off x="6483625" y="3021497"/>
          <a:ext cx="5324062" cy="3114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Başlık 1">
            <a:extLst>
              <a:ext uri="{FF2B5EF4-FFF2-40B4-BE49-F238E27FC236}">
                <a16:creationId xmlns:a16="http://schemas.microsoft.com/office/drawing/2014/main" id="{F013A86E-E1BA-6C44-9345-21F0C43D52EA}"/>
              </a:ext>
            </a:extLst>
          </p:cNvPr>
          <p:cNvSpPr txBox="1">
            <a:spLocks/>
          </p:cNvSpPr>
          <p:nvPr/>
        </p:nvSpPr>
        <p:spPr>
          <a:xfrm>
            <a:off x="7726018" y="1610136"/>
            <a:ext cx="781879" cy="781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>
                <a:solidFill>
                  <a:schemeClr val="bg2">
                    <a:lumMod val="50000"/>
                  </a:schemeClr>
                </a:solidFill>
              </a:rPr>
              <a:t>1/5</a:t>
            </a:r>
          </a:p>
        </p:txBody>
      </p:sp>
      <p:sp>
        <p:nvSpPr>
          <p:cNvPr id="7" name="Sağ Ok 6">
            <a:extLst>
              <a:ext uri="{FF2B5EF4-FFF2-40B4-BE49-F238E27FC236}">
                <a16:creationId xmlns:a16="http://schemas.microsoft.com/office/drawing/2014/main" id="{9E625E14-3303-1F4A-B2B5-CE7DF175200B}"/>
              </a:ext>
            </a:extLst>
          </p:cNvPr>
          <p:cNvSpPr/>
          <p:nvPr/>
        </p:nvSpPr>
        <p:spPr>
          <a:xfrm>
            <a:off x="7116417" y="1934817"/>
            <a:ext cx="357809" cy="185532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67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B52AE8-96D3-7040-BFCC-0FC2A866B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9487" y="489434"/>
            <a:ext cx="4290391" cy="106611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Sağlıkta dönüşüme devam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0C35077-EDEE-A04E-9290-CDAC40D1EAAB}"/>
              </a:ext>
            </a:extLst>
          </p:cNvPr>
          <p:cNvSpPr/>
          <p:nvPr/>
        </p:nvSpPr>
        <p:spPr>
          <a:xfrm>
            <a:off x="742122" y="1285462"/>
            <a:ext cx="11277600" cy="5459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CEEEF8-1E4A-F148-B8EC-7A5C3B8F8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889974" cy="48004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ödeneklerin neredeyse ¾’ü tedavi edici hizmetler </a:t>
            </a:r>
          </a:p>
          <a:p>
            <a:pPr lvl="1">
              <a:lnSpc>
                <a:spcPct val="150000"/>
              </a:lnSpc>
            </a:pPr>
            <a:r>
              <a:rPr lang="tr-TR" b="1" dirty="0"/>
              <a:t>sağlıkta ticarileşme ve metalaşma</a:t>
            </a:r>
          </a:p>
          <a:p>
            <a:pPr>
              <a:lnSpc>
                <a:spcPct val="150000"/>
              </a:lnSpc>
            </a:pPr>
            <a:r>
              <a:rPr lang="tr-TR" dirty="0" err="1"/>
              <a:t>pandemi</a:t>
            </a:r>
            <a:r>
              <a:rPr lang="tr-TR" dirty="0"/>
              <a:t> deneyimine rağmen Sağlık Bakanlığının kamu yararını, işçiyi, emekçiyi, işsizi, yoksulu, dar gelirliyi, emekliyi koruyan değil, küresel sermayenin, iktidar yanlısı şirketlerin çıkarlarını gözeten </a:t>
            </a:r>
            <a:r>
              <a:rPr lang="tr-TR" dirty="0" err="1"/>
              <a:t>neoliberal</a:t>
            </a:r>
            <a:r>
              <a:rPr lang="tr-TR" dirty="0"/>
              <a:t> sağlık politikalarını özetle Sağlıkta Dönüşüm Programı’nı sürdüreceğini göstermektedir.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95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B0C35077-EDEE-A04E-9290-CDAC40D1EAAB}"/>
              </a:ext>
            </a:extLst>
          </p:cNvPr>
          <p:cNvSpPr/>
          <p:nvPr/>
        </p:nvSpPr>
        <p:spPr>
          <a:xfrm>
            <a:off x="742122" y="1285462"/>
            <a:ext cx="11277600" cy="5459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CEEEF8-1E4A-F148-B8EC-7A5C3B8F8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132443" cy="435133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Bir zamanlar ülkenin her türlü aşı gereksinimini karşılayan Refik Saydam Hıfzıssıhha Enstitüsü</a:t>
            </a:r>
            <a:r>
              <a:rPr lang="tr-TR" b="1" dirty="0"/>
              <a:t>, </a:t>
            </a:r>
          </a:p>
          <a:p>
            <a:r>
              <a:rPr lang="tr-TR" dirty="0"/>
              <a:t>2 Kasım 2011 tarihinde, sağlıkta dönüşüm programları çerçevesinde kapatılmış </a:t>
            </a:r>
          </a:p>
          <a:p>
            <a:r>
              <a:rPr lang="tr-TR" dirty="0"/>
              <a:t>bugün ülkemiz, gerek grip ve </a:t>
            </a:r>
            <a:r>
              <a:rPr lang="tr-TR" dirty="0" err="1"/>
              <a:t>pnömokok</a:t>
            </a:r>
            <a:r>
              <a:rPr lang="tr-TR" dirty="0"/>
              <a:t> aşılarının temininde gerekse </a:t>
            </a:r>
            <a:r>
              <a:rPr lang="tr-TR" dirty="0" err="1"/>
              <a:t>Corona</a:t>
            </a:r>
            <a:r>
              <a:rPr lang="tr-TR" dirty="0"/>
              <a:t> virüsü aşılarının geliştirilmesinde dışa bağımlı hale getirilmiştir. </a:t>
            </a:r>
          </a:p>
        </p:txBody>
      </p:sp>
      <p:pic>
        <p:nvPicPr>
          <p:cNvPr id="1026" name="Picture 2" descr="Refik Saydam Hıfzıssıhha Merkezi Eski Ankara Fotoğrafları 1 - Eski Ankara  Fotoğrafları | Ankara, Fotoğraf, Tarih">
            <a:extLst>
              <a:ext uri="{FF2B5EF4-FFF2-40B4-BE49-F238E27FC236}">
                <a16:creationId xmlns:a16="http://schemas.microsoft.com/office/drawing/2014/main" id="{17F2737D-9640-B448-A26F-026C0C1AC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408" y="2610678"/>
            <a:ext cx="4299474" cy="2961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54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B52AE8-96D3-7040-BFCC-0FC2A866B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3408" y="113335"/>
            <a:ext cx="4290391" cy="1066110"/>
          </a:xfrm>
        </p:spPr>
        <p:txBody>
          <a:bodyPr/>
          <a:lstStyle/>
          <a:p>
            <a:endParaRPr lang="tr-T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0C35077-EDEE-A04E-9290-CDAC40D1EAAB}"/>
              </a:ext>
            </a:extLst>
          </p:cNvPr>
          <p:cNvSpPr/>
          <p:nvPr/>
        </p:nvSpPr>
        <p:spPr>
          <a:xfrm>
            <a:off x="742122" y="1285462"/>
            <a:ext cx="11277600" cy="5459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5985B0C5-3500-D84C-993D-B311BE250C7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391996"/>
            <a:ext cx="10668000" cy="5246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215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F461FBFC-96F4-8D4C-A075-651B5AF4F259}"/>
              </a:ext>
            </a:extLst>
          </p:cNvPr>
          <p:cNvSpPr/>
          <p:nvPr/>
        </p:nvSpPr>
        <p:spPr>
          <a:xfrm>
            <a:off x="636104" y="1338470"/>
            <a:ext cx="11290853" cy="53141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F16B0A-E236-8A47-A7D3-A3AC9762B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969487" cy="4734201"/>
          </a:xfrm>
        </p:spPr>
        <p:txBody>
          <a:bodyPr>
            <a:normAutofit/>
          </a:bodyPr>
          <a:lstStyle/>
          <a:p>
            <a:pPr lvl="1"/>
            <a:r>
              <a:rPr lang="tr-TR" dirty="0"/>
              <a:t>TTB olarak </a:t>
            </a:r>
            <a:r>
              <a:rPr lang="tr-TR" dirty="0" err="1"/>
              <a:t>pandemi</a:t>
            </a:r>
            <a:r>
              <a:rPr lang="tr-TR" dirty="0"/>
              <a:t> için önerdiğimiz şekilde bütçeye ek bir ödenek ayrılmış mıdır?</a:t>
            </a:r>
          </a:p>
          <a:p>
            <a:pPr lvl="1"/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Test kitleri için bugüne kadar hangi firmalarla anlaşma yapılmıştır? Ne kadar ücret ödenmiştir?</a:t>
            </a:r>
          </a:p>
          <a:p>
            <a:pPr lvl="1"/>
            <a:r>
              <a:rPr lang="tr-TR" dirty="0"/>
              <a:t>Tedavide kullanılan ilaçlardan </a:t>
            </a:r>
            <a:r>
              <a:rPr lang="tr-TR" dirty="0" err="1"/>
              <a:t>Hidroksiklorokin</a:t>
            </a:r>
            <a:r>
              <a:rPr lang="tr-TR" dirty="0"/>
              <a:t> ve </a:t>
            </a:r>
            <a:r>
              <a:rPr lang="tr-TR" dirty="0" err="1"/>
              <a:t>Favipravir</a:t>
            </a:r>
            <a:r>
              <a:rPr lang="tr-TR" dirty="0"/>
              <a:t> kaç milyon kutu alınmıştır. </a:t>
            </a:r>
          </a:p>
          <a:p>
            <a:pPr lvl="1"/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Hangi firmalarla anlaşma yapılmıştır. Ne kadar ücret ödenmiştir? </a:t>
            </a:r>
            <a:r>
              <a:rPr lang="tr-TR" dirty="0" err="1">
                <a:solidFill>
                  <a:schemeClr val="bg2">
                    <a:lumMod val="50000"/>
                  </a:schemeClr>
                </a:solidFill>
              </a:rPr>
              <a:t>Hidroksiklorokin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 Mayıs 2020’den itibaren </a:t>
            </a:r>
            <a:r>
              <a:rPr lang="tr-TR" dirty="0" err="1">
                <a:solidFill>
                  <a:schemeClr val="bg2">
                    <a:lumMod val="50000"/>
                  </a:schemeClr>
                </a:solidFill>
              </a:rPr>
              <a:t>DSÖ’ünün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 tedavi algoritmasından çıkarıldığı halde Mayıs 2021 tarihine kadar neden kullanılmıştır. Bu tedaviden kaç kişi kalp rahatsızlığı geçirmiştir ve kaç kişi vefat etmiştir? </a:t>
            </a:r>
          </a:p>
          <a:p>
            <a:pPr lvl="1"/>
            <a:r>
              <a:rPr lang="tr-TR" dirty="0"/>
              <a:t>Bu gereksiz tedavide Sağlık Bakanlığı ne kadar zarar etmiştir?</a:t>
            </a:r>
          </a:p>
          <a:p>
            <a:pPr lvl="1"/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Covid-19 aşısı için hangi firmalarla sözleşme imzalanmıştır? Kaç milyon doz aşı alınmıştır? Hangi firmaya ne kadar ücret ödenecektir? </a:t>
            </a:r>
          </a:p>
          <a:p>
            <a:endParaRPr lang="tr-TR" dirty="0"/>
          </a:p>
        </p:txBody>
      </p:sp>
      <p:graphicFrame>
        <p:nvGraphicFramePr>
          <p:cNvPr id="5" name="Grafik 4">
            <a:extLst>
              <a:ext uri="{FF2B5EF4-FFF2-40B4-BE49-F238E27FC236}">
                <a16:creationId xmlns:a16="http://schemas.microsoft.com/office/drawing/2014/main" id="{34AEF94B-3519-EB4A-9580-AA13A4216D24}"/>
              </a:ext>
            </a:extLst>
          </p:cNvPr>
          <p:cNvGraphicFramePr/>
          <p:nvPr/>
        </p:nvGraphicFramePr>
        <p:xfrm>
          <a:off x="7676322" y="1581057"/>
          <a:ext cx="3822698" cy="3786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Metin kutusu 1">
            <a:extLst>
              <a:ext uri="{FF2B5EF4-FFF2-40B4-BE49-F238E27FC236}">
                <a16:creationId xmlns:a16="http://schemas.microsoft.com/office/drawing/2014/main" id="{483C1547-B8B1-164A-80F7-DAF07ABC1702}"/>
              </a:ext>
            </a:extLst>
          </p:cNvPr>
          <p:cNvSpPr txBox="1"/>
          <p:nvPr/>
        </p:nvSpPr>
        <p:spPr>
          <a:xfrm>
            <a:off x="8309113" y="728870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SORULAR</a:t>
            </a:r>
          </a:p>
        </p:txBody>
      </p:sp>
    </p:spTree>
    <p:extLst>
      <p:ext uri="{BB962C8B-B14F-4D97-AF65-F5344CB8AC3E}">
        <p14:creationId xmlns:p14="http://schemas.microsoft.com/office/powerpoint/2010/main" val="299683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F461FBFC-96F4-8D4C-A075-651B5AF4F259}"/>
              </a:ext>
            </a:extLst>
          </p:cNvPr>
          <p:cNvSpPr/>
          <p:nvPr/>
        </p:nvSpPr>
        <p:spPr>
          <a:xfrm>
            <a:off x="675860" y="1245704"/>
            <a:ext cx="11290853" cy="53141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F16B0A-E236-8A47-A7D3-A3AC9762B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041836" cy="473420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600" dirty="0"/>
              <a:t>Türk Tabipleri Birliği </a:t>
            </a:r>
            <a:r>
              <a:rPr lang="tr-TR" sz="3600" dirty="0" err="1"/>
              <a:t>Pandemi</a:t>
            </a:r>
            <a:r>
              <a:rPr lang="tr-TR" sz="3600" dirty="0"/>
              <a:t> Çalışma Grubuna ve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600" dirty="0"/>
              <a:t>Ali Rıza </a:t>
            </a:r>
            <a:r>
              <a:rPr lang="tr-TR" sz="3600" dirty="0" err="1"/>
              <a:t>Güngen’e</a:t>
            </a:r>
            <a:r>
              <a:rPr lang="tr-TR" sz="3600" dirty="0"/>
              <a:t> katkıları için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600" dirty="0"/>
              <a:t>teşekkürler...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4EA0F26-7005-C744-860D-32E901A79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067" y="4850296"/>
            <a:ext cx="69215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10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387</Words>
  <Application>Microsoft Macintosh PowerPoint</Application>
  <PresentationFormat>Geniş ekran</PresentationFormat>
  <Paragraphs>43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PowerPoint Sunusu</vt:lpstr>
      <vt:lpstr>PowerPoint Sunusu</vt:lpstr>
      <vt:lpstr>77 milyar 615 milyon 519 bin TL </vt:lpstr>
      <vt:lpstr>77 milyar 615 milyon 519 bin TL </vt:lpstr>
      <vt:lpstr>Sağlıkta dönüşüme devam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Sebnem Korur Fincanci</dc:creator>
  <cp:lastModifiedBy>Sebnem Korur Fincanci</cp:lastModifiedBy>
  <cp:revision>8</cp:revision>
  <dcterms:created xsi:type="dcterms:W3CDTF">2021-06-09T07:34:07Z</dcterms:created>
  <dcterms:modified xsi:type="dcterms:W3CDTF">2021-06-09T08:56:26Z</dcterms:modified>
</cp:coreProperties>
</file>