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DEE4B-4E38-414F-9612-BD5038E3DB8F}" v="9" dt="2021-10-27T09:24:19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Kitap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Kit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EYLÜL-EKİM 2021 Günlük Vaka</a:t>
            </a:r>
            <a:r>
              <a:rPr lang="tr-TR" baseline="0"/>
              <a:t> </a:t>
            </a:r>
            <a:endParaRPr lang="tr-TR"/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2541278084920233E-2"/>
          <c:y val="0.14727926847549097"/>
          <c:w val="0.87963366281342503"/>
          <c:h val="0.71084842646397506"/>
        </c:manualLayout>
      </c:layout>
      <c:lineChart>
        <c:grouping val="standard"/>
        <c:ser>
          <c:idx val="6"/>
          <c:order val="0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Sayfa1!$A$2:$A$57</c:f>
              <c:numCache>
                <c:formatCode>d\-mmm\-yy</c:formatCode>
                <c:ptCount val="56"/>
                <c:pt idx="0">
                  <c:v>44495</c:v>
                </c:pt>
                <c:pt idx="1">
                  <c:v>44494</c:v>
                </c:pt>
                <c:pt idx="2">
                  <c:v>44493</c:v>
                </c:pt>
                <c:pt idx="3">
                  <c:v>44492</c:v>
                </c:pt>
                <c:pt idx="4">
                  <c:v>44491</c:v>
                </c:pt>
                <c:pt idx="5">
                  <c:v>44490</c:v>
                </c:pt>
                <c:pt idx="6">
                  <c:v>44489</c:v>
                </c:pt>
                <c:pt idx="7">
                  <c:v>44488</c:v>
                </c:pt>
                <c:pt idx="8">
                  <c:v>44487</c:v>
                </c:pt>
                <c:pt idx="9">
                  <c:v>44486</c:v>
                </c:pt>
                <c:pt idx="10">
                  <c:v>44485</c:v>
                </c:pt>
                <c:pt idx="11">
                  <c:v>44484</c:v>
                </c:pt>
                <c:pt idx="12">
                  <c:v>44483</c:v>
                </c:pt>
                <c:pt idx="13">
                  <c:v>44482</c:v>
                </c:pt>
                <c:pt idx="14">
                  <c:v>44481</c:v>
                </c:pt>
                <c:pt idx="15">
                  <c:v>44480</c:v>
                </c:pt>
                <c:pt idx="16">
                  <c:v>44479</c:v>
                </c:pt>
                <c:pt idx="17">
                  <c:v>44478</c:v>
                </c:pt>
                <c:pt idx="18">
                  <c:v>44477</c:v>
                </c:pt>
                <c:pt idx="19">
                  <c:v>44476</c:v>
                </c:pt>
                <c:pt idx="20">
                  <c:v>44475</c:v>
                </c:pt>
                <c:pt idx="21">
                  <c:v>44474</c:v>
                </c:pt>
                <c:pt idx="22">
                  <c:v>44473</c:v>
                </c:pt>
                <c:pt idx="23">
                  <c:v>44472</c:v>
                </c:pt>
                <c:pt idx="24">
                  <c:v>44471</c:v>
                </c:pt>
                <c:pt idx="25">
                  <c:v>44470</c:v>
                </c:pt>
                <c:pt idx="26">
                  <c:v>44469</c:v>
                </c:pt>
                <c:pt idx="27">
                  <c:v>44468</c:v>
                </c:pt>
                <c:pt idx="28">
                  <c:v>44467</c:v>
                </c:pt>
                <c:pt idx="29">
                  <c:v>44466</c:v>
                </c:pt>
                <c:pt idx="30">
                  <c:v>44465</c:v>
                </c:pt>
                <c:pt idx="31">
                  <c:v>44464</c:v>
                </c:pt>
                <c:pt idx="32">
                  <c:v>44463</c:v>
                </c:pt>
                <c:pt idx="33">
                  <c:v>44462</c:v>
                </c:pt>
                <c:pt idx="34">
                  <c:v>44461</c:v>
                </c:pt>
                <c:pt idx="35">
                  <c:v>44460</c:v>
                </c:pt>
                <c:pt idx="36">
                  <c:v>44459</c:v>
                </c:pt>
                <c:pt idx="37">
                  <c:v>44458</c:v>
                </c:pt>
                <c:pt idx="38">
                  <c:v>44457</c:v>
                </c:pt>
                <c:pt idx="39">
                  <c:v>44456</c:v>
                </c:pt>
                <c:pt idx="40">
                  <c:v>44455</c:v>
                </c:pt>
                <c:pt idx="41">
                  <c:v>44454</c:v>
                </c:pt>
                <c:pt idx="42">
                  <c:v>44453</c:v>
                </c:pt>
                <c:pt idx="43">
                  <c:v>44452</c:v>
                </c:pt>
                <c:pt idx="44">
                  <c:v>44451</c:v>
                </c:pt>
                <c:pt idx="45">
                  <c:v>44450</c:v>
                </c:pt>
                <c:pt idx="46">
                  <c:v>44449</c:v>
                </c:pt>
                <c:pt idx="47">
                  <c:v>44448</c:v>
                </c:pt>
                <c:pt idx="48">
                  <c:v>44447</c:v>
                </c:pt>
                <c:pt idx="49">
                  <c:v>44446</c:v>
                </c:pt>
                <c:pt idx="50">
                  <c:v>44445</c:v>
                </c:pt>
                <c:pt idx="51">
                  <c:v>44444</c:v>
                </c:pt>
                <c:pt idx="52">
                  <c:v>44443</c:v>
                </c:pt>
                <c:pt idx="53">
                  <c:v>44442</c:v>
                </c:pt>
                <c:pt idx="54">
                  <c:v>44441</c:v>
                </c:pt>
                <c:pt idx="55">
                  <c:v>44440</c:v>
                </c:pt>
              </c:numCache>
            </c:numRef>
          </c:cat>
          <c:val>
            <c:numRef>
              <c:f>Sayfa1!$H$2:$H$57</c:f>
              <c:numCache>
                <c:formatCode>#,##0</c:formatCode>
                <c:ptCount val="56"/>
                <c:pt idx="0">
                  <c:v>29643</c:v>
                </c:pt>
                <c:pt idx="1">
                  <c:v>27663</c:v>
                </c:pt>
                <c:pt idx="2">
                  <c:v>24792</c:v>
                </c:pt>
                <c:pt idx="3">
                  <c:v>26217</c:v>
                </c:pt>
                <c:pt idx="4">
                  <c:v>28192</c:v>
                </c:pt>
                <c:pt idx="5">
                  <c:v>28465</c:v>
                </c:pt>
                <c:pt idx="6">
                  <c:v>29760</c:v>
                </c:pt>
                <c:pt idx="7">
                  <c:v>30862</c:v>
                </c:pt>
                <c:pt idx="8">
                  <c:v>29240</c:v>
                </c:pt>
                <c:pt idx="9">
                  <c:v>24114</c:v>
                </c:pt>
                <c:pt idx="10">
                  <c:v>28537</c:v>
                </c:pt>
                <c:pt idx="11">
                  <c:v>30694</c:v>
                </c:pt>
                <c:pt idx="12">
                  <c:v>30709</c:v>
                </c:pt>
                <c:pt idx="13">
                  <c:v>31248</c:v>
                </c:pt>
                <c:pt idx="14">
                  <c:v>33860</c:v>
                </c:pt>
                <c:pt idx="15">
                  <c:v>30563</c:v>
                </c:pt>
                <c:pt idx="16">
                  <c:v>28370</c:v>
                </c:pt>
                <c:pt idx="17">
                  <c:v>28645</c:v>
                </c:pt>
                <c:pt idx="18">
                  <c:v>30201</c:v>
                </c:pt>
                <c:pt idx="19">
                  <c:v>30019</c:v>
                </c:pt>
                <c:pt idx="20">
                  <c:v>30438</c:v>
                </c:pt>
                <c:pt idx="21">
                  <c:v>29802</c:v>
                </c:pt>
                <c:pt idx="22">
                  <c:v>28810</c:v>
                </c:pt>
                <c:pt idx="23">
                  <c:v>27351</c:v>
                </c:pt>
                <c:pt idx="24">
                  <c:v>27973</c:v>
                </c:pt>
                <c:pt idx="25">
                  <c:v>28873</c:v>
                </c:pt>
                <c:pt idx="26">
                  <c:v>29104</c:v>
                </c:pt>
                <c:pt idx="27">
                  <c:v>29386</c:v>
                </c:pt>
                <c:pt idx="28">
                  <c:v>28892</c:v>
                </c:pt>
                <c:pt idx="29">
                  <c:v>27188</c:v>
                </c:pt>
                <c:pt idx="30">
                  <c:v>25861</c:v>
                </c:pt>
                <c:pt idx="31">
                  <c:v>26145</c:v>
                </c:pt>
                <c:pt idx="32">
                  <c:v>27197</c:v>
                </c:pt>
                <c:pt idx="33">
                  <c:v>27844</c:v>
                </c:pt>
                <c:pt idx="34">
                  <c:v>28168</c:v>
                </c:pt>
                <c:pt idx="35">
                  <c:v>29338</c:v>
                </c:pt>
                <c:pt idx="36">
                  <c:v>27688</c:v>
                </c:pt>
                <c:pt idx="37">
                  <c:v>26398</c:v>
                </c:pt>
                <c:pt idx="38">
                  <c:v>26161</c:v>
                </c:pt>
                <c:pt idx="39">
                  <c:v>27692</c:v>
                </c:pt>
                <c:pt idx="40">
                  <c:v>28118</c:v>
                </c:pt>
                <c:pt idx="41">
                  <c:v>28224</c:v>
                </c:pt>
                <c:pt idx="42">
                  <c:v>27802</c:v>
                </c:pt>
                <c:pt idx="43">
                  <c:v>24613</c:v>
                </c:pt>
                <c:pt idx="44">
                  <c:v>21352</c:v>
                </c:pt>
                <c:pt idx="45">
                  <c:v>22923</c:v>
                </c:pt>
                <c:pt idx="46">
                  <c:v>23562</c:v>
                </c:pt>
                <c:pt idx="47">
                  <c:v>23846</c:v>
                </c:pt>
                <c:pt idx="48">
                  <c:v>23914</c:v>
                </c:pt>
                <c:pt idx="49">
                  <c:v>23638</c:v>
                </c:pt>
                <c:pt idx="50">
                  <c:v>20962</c:v>
                </c:pt>
                <c:pt idx="51">
                  <c:v>19391</c:v>
                </c:pt>
                <c:pt idx="52">
                  <c:v>20033</c:v>
                </c:pt>
                <c:pt idx="53">
                  <c:v>22857</c:v>
                </c:pt>
                <c:pt idx="54">
                  <c:v>23496</c:v>
                </c:pt>
                <c:pt idx="55">
                  <c:v>23946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F2-D446-885E-A782D92DA07F}"/>
            </c:ext>
          </c:extLst>
        </c:ser>
        <c:dLbls/>
        <c:marker val="1"/>
        <c:axId val="101001088"/>
        <c:axId val="101002624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Sayfa1!$A$2:$A$57</c15:sqref>
                        </c15:formulaRef>
                      </c:ext>
                    </c:extLst>
                    <c:numCache>
                      <c:formatCode>d\-mmm\-yy</c:formatCode>
                      <c:ptCount val="56"/>
                      <c:pt idx="0">
                        <c:v>44495</c:v>
                      </c:pt>
                      <c:pt idx="1">
                        <c:v>44494</c:v>
                      </c:pt>
                      <c:pt idx="2">
                        <c:v>44493</c:v>
                      </c:pt>
                      <c:pt idx="3">
                        <c:v>44492</c:v>
                      </c:pt>
                      <c:pt idx="4">
                        <c:v>44491</c:v>
                      </c:pt>
                      <c:pt idx="5">
                        <c:v>44490</c:v>
                      </c:pt>
                      <c:pt idx="6">
                        <c:v>44489</c:v>
                      </c:pt>
                      <c:pt idx="7">
                        <c:v>44488</c:v>
                      </c:pt>
                      <c:pt idx="8">
                        <c:v>44487</c:v>
                      </c:pt>
                      <c:pt idx="9">
                        <c:v>44486</c:v>
                      </c:pt>
                      <c:pt idx="10">
                        <c:v>44485</c:v>
                      </c:pt>
                      <c:pt idx="11">
                        <c:v>44484</c:v>
                      </c:pt>
                      <c:pt idx="12">
                        <c:v>44483</c:v>
                      </c:pt>
                      <c:pt idx="13">
                        <c:v>44482</c:v>
                      </c:pt>
                      <c:pt idx="14">
                        <c:v>44481</c:v>
                      </c:pt>
                      <c:pt idx="15">
                        <c:v>44480</c:v>
                      </c:pt>
                      <c:pt idx="16">
                        <c:v>44479</c:v>
                      </c:pt>
                      <c:pt idx="17">
                        <c:v>44478</c:v>
                      </c:pt>
                      <c:pt idx="18">
                        <c:v>44477</c:v>
                      </c:pt>
                      <c:pt idx="19">
                        <c:v>44476</c:v>
                      </c:pt>
                      <c:pt idx="20">
                        <c:v>44475</c:v>
                      </c:pt>
                      <c:pt idx="21">
                        <c:v>44474</c:v>
                      </c:pt>
                      <c:pt idx="22">
                        <c:v>44473</c:v>
                      </c:pt>
                      <c:pt idx="23">
                        <c:v>44472</c:v>
                      </c:pt>
                      <c:pt idx="24">
                        <c:v>44471</c:v>
                      </c:pt>
                      <c:pt idx="25">
                        <c:v>44470</c:v>
                      </c:pt>
                      <c:pt idx="26">
                        <c:v>44469</c:v>
                      </c:pt>
                      <c:pt idx="27">
                        <c:v>44468</c:v>
                      </c:pt>
                      <c:pt idx="28">
                        <c:v>44467</c:v>
                      </c:pt>
                      <c:pt idx="29">
                        <c:v>44466</c:v>
                      </c:pt>
                      <c:pt idx="30">
                        <c:v>44465</c:v>
                      </c:pt>
                      <c:pt idx="31">
                        <c:v>44464</c:v>
                      </c:pt>
                      <c:pt idx="32">
                        <c:v>44463</c:v>
                      </c:pt>
                      <c:pt idx="33">
                        <c:v>44462</c:v>
                      </c:pt>
                      <c:pt idx="34">
                        <c:v>44461</c:v>
                      </c:pt>
                      <c:pt idx="35">
                        <c:v>44460</c:v>
                      </c:pt>
                      <c:pt idx="36">
                        <c:v>44459</c:v>
                      </c:pt>
                      <c:pt idx="37">
                        <c:v>44458</c:v>
                      </c:pt>
                      <c:pt idx="38">
                        <c:v>44457</c:v>
                      </c:pt>
                      <c:pt idx="39">
                        <c:v>44456</c:v>
                      </c:pt>
                      <c:pt idx="40">
                        <c:v>44455</c:v>
                      </c:pt>
                      <c:pt idx="41">
                        <c:v>44454</c:v>
                      </c:pt>
                      <c:pt idx="42">
                        <c:v>44453</c:v>
                      </c:pt>
                      <c:pt idx="43">
                        <c:v>44452</c:v>
                      </c:pt>
                      <c:pt idx="44">
                        <c:v>44451</c:v>
                      </c:pt>
                      <c:pt idx="45">
                        <c:v>44450</c:v>
                      </c:pt>
                      <c:pt idx="46">
                        <c:v>44449</c:v>
                      </c:pt>
                      <c:pt idx="47">
                        <c:v>44448</c:v>
                      </c:pt>
                      <c:pt idx="48">
                        <c:v>44447</c:v>
                      </c:pt>
                      <c:pt idx="49">
                        <c:v>44446</c:v>
                      </c:pt>
                      <c:pt idx="50">
                        <c:v>44445</c:v>
                      </c:pt>
                      <c:pt idx="51">
                        <c:v>44444</c:v>
                      </c:pt>
                      <c:pt idx="52">
                        <c:v>44443</c:v>
                      </c:pt>
                      <c:pt idx="53">
                        <c:v>44442</c:v>
                      </c:pt>
                      <c:pt idx="54">
                        <c:v>44441</c:v>
                      </c:pt>
                      <c:pt idx="55">
                        <c:v>44440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Sayfa1!$B$2:$B$57</c15:sqref>
                        </c15:formulaRef>
                      </c:ext>
                    </c:extLst>
                    <c:numCache>
                      <c:formatCode>General</c:formatCode>
                      <c:ptCount val="5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F4F2-D446-885E-A782D92DA07F}"/>
                  </c:ext>
                </c:extLst>
              </c15:ser>
            </c15:filteredLineSeries>
            <c15:filteredLineSeries>
              <c15:ser>
                <c:idx val="1"/>
                <c:order val="1"/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Sayfa1!$A$2:$A$57</c15:sqref>
                        </c15:formulaRef>
                      </c:ext>
                    </c:extLst>
                    <c:numCache>
                      <c:formatCode>d\-mmm\-yy</c:formatCode>
                      <c:ptCount val="56"/>
                      <c:pt idx="0">
                        <c:v>44495</c:v>
                      </c:pt>
                      <c:pt idx="1">
                        <c:v>44494</c:v>
                      </c:pt>
                      <c:pt idx="2">
                        <c:v>44493</c:v>
                      </c:pt>
                      <c:pt idx="3">
                        <c:v>44492</c:v>
                      </c:pt>
                      <c:pt idx="4">
                        <c:v>44491</c:v>
                      </c:pt>
                      <c:pt idx="5">
                        <c:v>44490</c:v>
                      </c:pt>
                      <c:pt idx="6">
                        <c:v>44489</c:v>
                      </c:pt>
                      <c:pt idx="7">
                        <c:v>44488</c:v>
                      </c:pt>
                      <c:pt idx="8">
                        <c:v>44487</c:v>
                      </c:pt>
                      <c:pt idx="9">
                        <c:v>44486</c:v>
                      </c:pt>
                      <c:pt idx="10">
                        <c:v>44485</c:v>
                      </c:pt>
                      <c:pt idx="11">
                        <c:v>44484</c:v>
                      </c:pt>
                      <c:pt idx="12">
                        <c:v>44483</c:v>
                      </c:pt>
                      <c:pt idx="13">
                        <c:v>44482</c:v>
                      </c:pt>
                      <c:pt idx="14">
                        <c:v>44481</c:v>
                      </c:pt>
                      <c:pt idx="15">
                        <c:v>44480</c:v>
                      </c:pt>
                      <c:pt idx="16">
                        <c:v>44479</c:v>
                      </c:pt>
                      <c:pt idx="17">
                        <c:v>44478</c:v>
                      </c:pt>
                      <c:pt idx="18">
                        <c:v>44477</c:v>
                      </c:pt>
                      <c:pt idx="19">
                        <c:v>44476</c:v>
                      </c:pt>
                      <c:pt idx="20">
                        <c:v>44475</c:v>
                      </c:pt>
                      <c:pt idx="21">
                        <c:v>44474</c:v>
                      </c:pt>
                      <c:pt idx="22">
                        <c:v>44473</c:v>
                      </c:pt>
                      <c:pt idx="23">
                        <c:v>44472</c:v>
                      </c:pt>
                      <c:pt idx="24">
                        <c:v>44471</c:v>
                      </c:pt>
                      <c:pt idx="25">
                        <c:v>44470</c:v>
                      </c:pt>
                      <c:pt idx="26">
                        <c:v>44469</c:v>
                      </c:pt>
                      <c:pt idx="27">
                        <c:v>44468</c:v>
                      </c:pt>
                      <c:pt idx="28">
                        <c:v>44467</c:v>
                      </c:pt>
                      <c:pt idx="29">
                        <c:v>44466</c:v>
                      </c:pt>
                      <c:pt idx="30">
                        <c:v>44465</c:v>
                      </c:pt>
                      <c:pt idx="31">
                        <c:v>44464</c:v>
                      </c:pt>
                      <c:pt idx="32">
                        <c:v>44463</c:v>
                      </c:pt>
                      <c:pt idx="33">
                        <c:v>44462</c:v>
                      </c:pt>
                      <c:pt idx="34">
                        <c:v>44461</c:v>
                      </c:pt>
                      <c:pt idx="35">
                        <c:v>44460</c:v>
                      </c:pt>
                      <c:pt idx="36">
                        <c:v>44459</c:v>
                      </c:pt>
                      <c:pt idx="37">
                        <c:v>44458</c:v>
                      </c:pt>
                      <c:pt idx="38">
                        <c:v>44457</c:v>
                      </c:pt>
                      <c:pt idx="39">
                        <c:v>44456</c:v>
                      </c:pt>
                      <c:pt idx="40">
                        <c:v>44455</c:v>
                      </c:pt>
                      <c:pt idx="41">
                        <c:v>44454</c:v>
                      </c:pt>
                      <c:pt idx="42">
                        <c:v>44453</c:v>
                      </c:pt>
                      <c:pt idx="43">
                        <c:v>44452</c:v>
                      </c:pt>
                      <c:pt idx="44">
                        <c:v>44451</c:v>
                      </c:pt>
                      <c:pt idx="45">
                        <c:v>44450</c:v>
                      </c:pt>
                      <c:pt idx="46">
                        <c:v>44449</c:v>
                      </c:pt>
                      <c:pt idx="47">
                        <c:v>44448</c:v>
                      </c:pt>
                      <c:pt idx="48">
                        <c:v>44447</c:v>
                      </c:pt>
                      <c:pt idx="49">
                        <c:v>44446</c:v>
                      </c:pt>
                      <c:pt idx="50">
                        <c:v>44445</c:v>
                      </c:pt>
                      <c:pt idx="51">
                        <c:v>44444</c:v>
                      </c:pt>
                      <c:pt idx="52">
                        <c:v>44443</c:v>
                      </c:pt>
                      <c:pt idx="53">
                        <c:v>44442</c:v>
                      </c:pt>
                      <c:pt idx="54">
                        <c:v>44441</c:v>
                      </c:pt>
                      <c:pt idx="55">
                        <c:v>44440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Sayfa1!$C$2:$C$57</c15:sqref>
                        </c15:formulaRef>
                      </c:ext>
                    </c:extLst>
                    <c:numCache>
                      <c:formatCode>General</c:formatCode>
                      <c:ptCount val="5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F4F2-D446-885E-A782D92DA07F}"/>
                  </c:ext>
                </c:extLst>
              </c15:ser>
            </c15:filteredLineSeries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Sayfa1!$A$2:$A$57</c15:sqref>
                        </c15:formulaRef>
                      </c:ext>
                    </c:extLst>
                    <c:numCache>
                      <c:formatCode>d\-mmm\-yy</c:formatCode>
                      <c:ptCount val="56"/>
                      <c:pt idx="0">
                        <c:v>44495</c:v>
                      </c:pt>
                      <c:pt idx="1">
                        <c:v>44494</c:v>
                      </c:pt>
                      <c:pt idx="2">
                        <c:v>44493</c:v>
                      </c:pt>
                      <c:pt idx="3">
                        <c:v>44492</c:v>
                      </c:pt>
                      <c:pt idx="4">
                        <c:v>44491</c:v>
                      </c:pt>
                      <c:pt idx="5">
                        <c:v>44490</c:v>
                      </c:pt>
                      <c:pt idx="6">
                        <c:v>44489</c:v>
                      </c:pt>
                      <c:pt idx="7">
                        <c:v>44488</c:v>
                      </c:pt>
                      <c:pt idx="8">
                        <c:v>44487</c:v>
                      </c:pt>
                      <c:pt idx="9">
                        <c:v>44486</c:v>
                      </c:pt>
                      <c:pt idx="10">
                        <c:v>44485</c:v>
                      </c:pt>
                      <c:pt idx="11">
                        <c:v>44484</c:v>
                      </c:pt>
                      <c:pt idx="12">
                        <c:v>44483</c:v>
                      </c:pt>
                      <c:pt idx="13">
                        <c:v>44482</c:v>
                      </c:pt>
                      <c:pt idx="14">
                        <c:v>44481</c:v>
                      </c:pt>
                      <c:pt idx="15">
                        <c:v>44480</c:v>
                      </c:pt>
                      <c:pt idx="16">
                        <c:v>44479</c:v>
                      </c:pt>
                      <c:pt idx="17">
                        <c:v>44478</c:v>
                      </c:pt>
                      <c:pt idx="18">
                        <c:v>44477</c:v>
                      </c:pt>
                      <c:pt idx="19">
                        <c:v>44476</c:v>
                      </c:pt>
                      <c:pt idx="20">
                        <c:v>44475</c:v>
                      </c:pt>
                      <c:pt idx="21">
                        <c:v>44474</c:v>
                      </c:pt>
                      <c:pt idx="22">
                        <c:v>44473</c:v>
                      </c:pt>
                      <c:pt idx="23">
                        <c:v>44472</c:v>
                      </c:pt>
                      <c:pt idx="24">
                        <c:v>44471</c:v>
                      </c:pt>
                      <c:pt idx="25">
                        <c:v>44470</c:v>
                      </c:pt>
                      <c:pt idx="26">
                        <c:v>44469</c:v>
                      </c:pt>
                      <c:pt idx="27">
                        <c:v>44468</c:v>
                      </c:pt>
                      <c:pt idx="28">
                        <c:v>44467</c:v>
                      </c:pt>
                      <c:pt idx="29">
                        <c:v>44466</c:v>
                      </c:pt>
                      <c:pt idx="30">
                        <c:v>44465</c:v>
                      </c:pt>
                      <c:pt idx="31">
                        <c:v>44464</c:v>
                      </c:pt>
                      <c:pt idx="32">
                        <c:v>44463</c:v>
                      </c:pt>
                      <c:pt idx="33">
                        <c:v>44462</c:v>
                      </c:pt>
                      <c:pt idx="34">
                        <c:v>44461</c:v>
                      </c:pt>
                      <c:pt idx="35">
                        <c:v>44460</c:v>
                      </c:pt>
                      <c:pt idx="36">
                        <c:v>44459</c:v>
                      </c:pt>
                      <c:pt idx="37">
                        <c:v>44458</c:v>
                      </c:pt>
                      <c:pt idx="38">
                        <c:v>44457</c:v>
                      </c:pt>
                      <c:pt idx="39">
                        <c:v>44456</c:v>
                      </c:pt>
                      <c:pt idx="40">
                        <c:v>44455</c:v>
                      </c:pt>
                      <c:pt idx="41">
                        <c:v>44454</c:v>
                      </c:pt>
                      <c:pt idx="42">
                        <c:v>44453</c:v>
                      </c:pt>
                      <c:pt idx="43">
                        <c:v>44452</c:v>
                      </c:pt>
                      <c:pt idx="44">
                        <c:v>44451</c:v>
                      </c:pt>
                      <c:pt idx="45">
                        <c:v>44450</c:v>
                      </c:pt>
                      <c:pt idx="46">
                        <c:v>44449</c:v>
                      </c:pt>
                      <c:pt idx="47">
                        <c:v>44448</c:v>
                      </c:pt>
                      <c:pt idx="48">
                        <c:v>44447</c:v>
                      </c:pt>
                      <c:pt idx="49">
                        <c:v>44446</c:v>
                      </c:pt>
                      <c:pt idx="50">
                        <c:v>44445</c:v>
                      </c:pt>
                      <c:pt idx="51">
                        <c:v>44444</c:v>
                      </c:pt>
                      <c:pt idx="52">
                        <c:v>44443</c:v>
                      </c:pt>
                      <c:pt idx="53">
                        <c:v>44442</c:v>
                      </c:pt>
                      <c:pt idx="54">
                        <c:v>44441</c:v>
                      </c:pt>
                      <c:pt idx="55">
                        <c:v>44440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Sayfa1!$D$2:$D$57</c15:sqref>
                        </c15:formulaRef>
                      </c:ext>
                    </c:extLst>
                    <c:numCache>
                      <c:formatCode>General</c:formatCode>
                      <c:ptCount val="5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F4F2-D446-885E-A782D92DA07F}"/>
                  </c:ext>
                </c:extLst>
              </c15:ser>
            </c15:filteredLineSeries>
            <c15:filteredLineSeries>
              <c15:ser>
                <c:idx val="3"/>
                <c:order val="3"/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Sayfa1!$A$2:$A$57</c15:sqref>
                        </c15:formulaRef>
                      </c:ext>
                    </c:extLst>
                    <c:numCache>
                      <c:formatCode>d\-mmm\-yy</c:formatCode>
                      <c:ptCount val="56"/>
                      <c:pt idx="0">
                        <c:v>44495</c:v>
                      </c:pt>
                      <c:pt idx="1">
                        <c:v>44494</c:v>
                      </c:pt>
                      <c:pt idx="2">
                        <c:v>44493</c:v>
                      </c:pt>
                      <c:pt idx="3">
                        <c:v>44492</c:v>
                      </c:pt>
                      <c:pt idx="4">
                        <c:v>44491</c:v>
                      </c:pt>
                      <c:pt idx="5">
                        <c:v>44490</c:v>
                      </c:pt>
                      <c:pt idx="6">
                        <c:v>44489</c:v>
                      </c:pt>
                      <c:pt idx="7">
                        <c:v>44488</c:v>
                      </c:pt>
                      <c:pt idx="8">
                        <c:v>44487</c:v>
                      </c:pt>
                      <c:pt idx="9">
                        <c:v>44486</c:v>
                      </c:pt>
                      <c:pt idx="10">
                        <c:v>44485</c:v>
                      </c:pt>
                      <c:pt idx="11">
                        <c:v>44484</c:v>
                      </c:pt>
                      <c:pt idx="12">
                        <c:v>44483</c:v>
                      </c:pt>
                      <c:pt idx="13">
                        <c:v>44482</c:v>
                      </c:pt>
                      <c:pt idx="14">
                        <c:v>44481</c:v>
                      </c:pt>
                      <c:pt idx="15">
                        <c:v>44480</c:v>
                      </c:pt>
                      <c:pt idx="16">
                        <c:v>44479</c:v>
                      </c:pt>
                      <c:pt idx="17">
                        <c:v>44478</c:v>
                      </c:pt>
                      <c:pt idx="18">
                        <c:v>44477</c:v>
                      </c:pt>
                      <c:pt idx="19">
                        <c:v>44476</c:v>
                      </c:pt>
                      <c:pt idx="20">
                        <c:v>44475</c:v>
                      </c:pt>
                      <c:pt idx="21">
                        <c:v>44474</c:v>
                      </c:pt>
                      <c:pt idx="22">
                        <c:v>44473</c:v>
                      </c:pt>
                      <c:pt idx="23">
                        <c:v>44472</c:v>
                      </c:pt>
                      <c:pt idx="24">
                        <c:v>44471</c:v>
                      </c:pt>
                      <c:pt idx="25">
                        <c:v>44470</c:v>
                      </c:pt>
                      <c:pt idx="26">
                        <c:v>44469</c:v>
                      </c:pt>
                      <c:pt idx="27">
                        <c:v>44468</c:v>
                      </c:pt>
                      <c:pt idx="28">
                        <c:v>44467</c:v>
                      </c:pt>
                      <c:pt idx="29">
                        <c:v>44466</c:v>
                      </c:pt>
                      <c:pt idx="30">
                        <c:v>44465</c:v>
                      </c:pt>
                      <c:pt idx="31">
                        <c:v>44464</c:v>
                      </c:pt>
                      <c:pt idx="32">
                        <c:v>44463</c:v>
                      </c:pt>
                      <c:pt idx="33">
                        <c:v>44462</c:v>
                      </c:pt>
                      <c:pt idx="34">
                        <c:v>44461</c:v>
                      </c:pt>
                      <c:pt idx="35">
                        <c:v>44460</c:v>
                      </c:pt>
                      <c:pt idx="36">
                        <c:v>44459</c:v>
                      </c:pt>
                      <c:pt idx="37">
                        <c:v>44458</c:v>
                      </c:pt>
                      <c:pt idx="38">
                        <c:v>44457</c:v>
                      </c:pt>
                      <c:pt idx="39">
                        <c:v>44456</c:v>
                      </c:pt>
                      <c:pt idx="40">
                        <c:v>44455</c:v>
                      </c:pt>
                      <c:pt idx="41">
                        <c:v>44454</c:v>
                      </c:pt>
                      <c:pt idx="42">
                        <c:v>44453</c:v>
                      </c:pt>
                      <c:pt idx="43">
                        <c:v>44452</c:v>
                      </c:pt>
                      <c:pt idx="44">
                        <c:v>44451</c:v>
                      </c:pt>
                      <c:pt idx="45">
                        <c:v>44450</c:v>
                      </c:pt>
                      <c:pt idx="46">
                        <c:v>44449</c:v>
                      </c:pt>
                      <c:pt idx="47">
                        <c:v>44448</c:v>
                      </c:pt>
                      <c:pt idx="48">
                        <c:v>44447</c:v>
                      </c:pt>
                      <c:pt idx="49">
                        <c:v>44446</c:v>
                      </c:pt>
                      <c:pt idx="50">
                        <c:v>44445</c:v>
                      </c:pt>
                      <c:pt idx="51">
                        <c:v>44444</c:v>
                      </c:pt>
                      <c:pt idx="52">
                        <c:v>44443</c:v>
                      </c:pt>
                      <c:pt idx="53">
                        <c:v>44442</c:v>
                      </c:pt>
                      <c:pt idx="54">
                        <c:v>44441</c:v>
                      </c:pt>
                      <c:pt idx="55">
                        <c:v>44440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Sayfa1!$E$2:$E$57</c15:sqref>
                        </c15:formulaRef>
                      </c:ext>
                    </c:extLst>
                    <c:numCache>
                      <c:formatCode>General</c:formatCode>
                      <c:ptCount val="5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F4F2-D446-885E-A782D92DA07F}"/>
                  </c:ext>
                </c:extLst>
              </c15:ser>
            </c15:filteredLineSeries>
            <c15:filteredLineSeries>
              <c15:ser>
                <c:idx val="4"/>
                <c:order val="4"/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Sayfa1!$A$2:$A$57</c15:sqref>
                        </c15:formulaRef>
                      </c:ext>
                    </c:extLst>
                    <c:numCache>
                      <c:formatCode>d\-mmm\-yy</c:formatCode>
                      <c:ptCount val="56"/>
                      <c:pt idx="0">
                        <c:v>44495</c:v>
                      </c:pt>
                      <c:pt idx="1">
                        <c:v>44494</c:v>
                      </c:pt>
                      <c:pt idx="2">
                        <c:v>44493</c:v>
                      </c:pt>
                      <c:pt idx="3">
                        <c:v>44492</c:v>
                      </c:pt>
                      <c:pt idx="4">
                        <c:v>44491</c:v>
                      </c:pt>
                      <c:pt idx="5">
                        <c:v>44490</c:v>
                      </c:pt>
                      <c:pt idx="6">
                        <c:v>44489</c:v>
                      </c:pt>
                      <c:pt idx="7">
                        <c:v>44488</c:v>
                      </c:pt>
                      <c:pt idx="8">
                        <c:v>44487</c:v>
                      </c:pt>
                      <c:pt idx="9">
                        <c:v>44486</c:v>
                      </c:pt>
                      <c:pt idx="10">
                        <c:v>44485</c:v>
                      </c:pt>
                      <c:pt idx="11">
                        <c:v>44484</c:v>
                      </c:pt>
                      <c:pt idx="12">
                        <c:v>44483</c:v>
                      </c:pt>
                      <c:pt idx="13">
                        <c:v>44482</c:v>
                      </c:pt>
                      <c:pt idx="14">
                        <c:v>44481</c:v>
                      </c:pt>
                      <c:pt idx="15">
                        <c:v>44480</c:v>
                      </c:pt>
                      <c:pt idx="16">
                        <c:v>44479</c:v>
                      </c:pt>
                      <c:pt idx="17">
                        <c:v>44478</c:v>
                      </c:pt>
                      <c:pt idx="18">
                        <c:v>44477</c:v>
                      </c:pt>
                      <c:pt idx="19">
                        <c:v>44476</c:v>
                      </c:pt>
                      <c:pt idx="20">
                        <c:v>44475</c:v>
                      </c:pt>
                      <c:pt idx="21">
                        <c:v>44474</c:v>
                      </c:pt>
                      <c:pt idx="22">
                        <c:v>44473</c:v>
                      </c:pt>
                      <c:pt idx="23">
                        <c:v>44472</c:v>
                      </c:pt>
                      <c:pt idx="24">
                        <c:v>44471</c:v>
                      </c:pt>
                      <c:pt idx="25">
                        <c:v>44470</c:v>
                      </c:pt>
                      <c:pt idx="26">
                        <c:v>44469</c:v>
                      </c:pt>
                      <c:pt idx="27">
                        <c:v>44468</c:v>
                      </c:pt>
                      <c:pt idx="28">
                        <c:v>44467</c:v>
                      </c:pt>
                      <c:pt idx="29">
                        <c:v>44466</c:v>
                      </c:pt>
                      <c:pt idx="30">
                        <c:v>44465</c:v>
                      </c:pt>
                      <c:pt idx="31">
                        <c:v>44464</c:v>
                      </c:pt>
                      <c:pt idx="32">
                        <c:v>44463</c:v>
                      </c:pt>
                      <c:pt idx="33">
                        <c:v>44462</c:v>
                      </c:pt>
                      <c:pt idx="34">
                        <c:v>44461</c:v>
                      </c:pt>
                      <c:pt idx="35">
                        <c:v>44460</c:v>
                      </c:pt>
                      <c:pt idx="36">
                        <c:v>44459</c:v>
                      </c:pt>
                      <c:pt idx="37">
                        <c:v>44458</c:v>
                      </c:pt>
                      <c:pt idx="38">
                        <c:v>44457</c:v>
                      </c:pt>
                      <c:pt idx="39">
                        <c:v>44456</c:v>
                      </c:pt>
                      <c:pt idx="40">
                        <c:v>44455</c:v>
                      </c:pt>
                      <c:pt idx="41">
                        <c:v>44454</c:v>
                      </c:pt>
                      <c:pt idx="42">
                        <c:v>44453</c:v>
                      </c:pt>
                      <c:pt idx="43">
                        <c:v>44452</c:v>
                      </c:pt>
                      <c:pt idx="44">
                        <c:v>44451</c:v>
                      </c:pt>
                      <c:pt idx="45">
                        <c:v>44450</c:v>
                      </c:pt>
                      <c:pt idx="46">
                        <c:v>44449</c:v>
                      </c:pt>
                      <c:pt idx="47">
                        <c:v>44448</c:v>
                      </c:pt>
                      <c:pt idx="48">
                        <c:v>44447</c:v>
                      </c:pt>
                      <c:pt idx="49">
                        <c:v>44446</c:v>
                      </c:pt>
                      <c:pt idx="50">
                        <c:v>44445</c:v>
                      </c:pt>
                      <c:pt idx="51">
                        <c:v>44444</c:v>
                      </c:pt>
                      <c:pt idx="52">
                        <c:v>44443</c:v>
                      </c:pt>
                      <c:pt idx="53">
                        <c:v>44442</c:v>
                      </c:pt>
                      <c:pt idx="54">
                        <c:v>44441</c:v>
                      </c:pt>
                      <c:pt idx="55">
                        <c:v>44440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Sayfa1!$F$2:$F$57</c15:sqref>
                        </c15:formulaRef>
                      </c:ext>
                    </c:extLst>
                    <c:numCache>
                      <c:formatCode>General</c:formatCode>
                      <c:ptCount val="5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F4F2-D446-885E-A782D92DA07F}"/>
                  </c:ext>
                </c:extLst>
              </c15:ser>
            </c15:filteredLineSeries>
            <c15:filteredLineSeries>
              <c15:ser>
                <c:idx val="5"/>
                <c:order val="5"/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Sayfa1!$A$2:$A$57</c15:sqref>
                        </c15:formulaRef>
                      </c:ext>
                    </c:extLst>
                    <c:numCache>
                      <c:formatCode>d\-mmm\-yy</c:formatCode>
                      <c:ptCount val="56"/>
                      <c:pt idx="0">
                        <c:v>44495</c:v>
                      </c:pt>
                      <c:pt idx="1">
                        <c:v>44494</c:v>
                      </c:pt>
                      <c:pt idx="2">
                        <c:v>44493</c:v>
                      </c:pt>
                      <c:pt idx="3">
                        <c:v>44492</c:v>
                      </c:pt>
                      <c:pt idx="4">
                        <c:v>44491</c:v>
                      </c:pt>
                      <c:pt idx="5">
                        <c:v>44490</c:v>
                      </c:pt>
                      <c:pt idx="6">
                        <c:v>44489</c:v>
                      </c:pt>
                      <c:pt idx="7">
                        <c:v>44488</c:v>
                      </c:pt>
                      <c:pt idx="8">
                        <c:v>44487</c:v>
                      </c:pt>
                      <c:pt idx="9">
                        <c:v>44486</c:v>
                      </c:pt>
                      <c:pt idx="10">
                        <c:v>44485</c:v>
                      </c:pt>
                      <c:pt idx="11">
                        <c:v>44484</c:v>
                      </c:pt>
                      <c:pt idx="12">
                        <c:v>44483</c:v>
                      </c:pt>
                      <c:pt idx="13">
                        <c:v>44482</c:v>
                      </c:pt>
                      <c:pt idx="14">
                        <c:v>44481</c:v>
                      </c:pt>
                      <c:pt idx="15">
                        <c:v>44480</c:v>
                      </c:pt>
                      <c:pt idx="16">
                        <c:v>44479</c:v>
                      </c:pt>
                      <c:pt idx="17">
                        <c:v>44478</c:v>
                      </c:pt>
                      <c:pt idx="18">
                        <c:v>44477</c:v>
                      </c:pt>
                      <c:pt idx="19">
                        <c:v>44476</c:v>
                      </c:pt>
                      <c:pt idx="20">
                        <c:v>44475</c:v>
                      </c:pt>
                      <c:pt idx="21">
                        <c:v>44474</c:v>
                      </c:pt>
                      <c:pt idx="22">
                        <c:v>44473</c:v>
                      </c:pt>
                      <c:pt idx="23">
                        <c:v>44472</c:v>
                      </c:pt>
                      <c:pt idx="24">
                        <c:v>44471</c:v>
                      </c:pt>
                      <c:pt idx="25">
                        <c:v>44470</c:v>
                      </c:pt>
                      <c:pt idx="26">
                        <c:v>44469</c:v>
                      </c:pt>
                      <c:pt idx="27">
                        <c:v>44468</c:v>
                      </c:pt>
                      <c:pt idx="28">
                        <c:v>44467</c:v>
                      </c:pt>
                      <c:pt idx="29">
                        <c:v>44466</c:v>
                      </c:pt>
                      <c:pt idx="30">
                        <c:v>44465</c:v>
                      </c:pt>
                      <c:pt idx="31">
                        <c:v>44464</c:v>
                      </c:pt>
                      <c:pt idx="32">
                        <c:v>44463</c:v>
                      </c:pt>
                      <c:pt idx="33">
                        <c:v>44462</c:v>
                      </c:pt>
                      <c:pt idx="34">
                        <c:v>44461</c:v>
                      </c:pt>
                      <c:pt idx="35">
                        <c:v>44460</c:v>
                      </c:pt>
                      <c:pt idx="36">
                        <c:v>44459</c:v>
                      </c:pt>
                      <c:pt idx="37">
                        <c:v>44458</c:v>
                      </c:pt>
                      <c:pt idx="38">
                        <c:v>44457</c:v>
                      </c:pt>
                      <c:pt idx="39">
                        <c:v>44456</c:v>
                      </c:pt>
                      <c:pt idx="40">
                        <c:v>44455</c:v>
                      </c:pt>
                      <c:pt idx="41">
                        <c:v>44454</c:v>
                      </c:pt>
                      <c:pt idx="42">
                        <c:v>44453</c:v>
                      </c:pt>
                      <c:pt idx="43">
                        <c:v>44452</c:v>
                      </c:pt>
                      <c:pt idx="44">
                        <c:v>44451</c:v>
                      </c:pt>
                      <c:pt idx="45">
                        <c:v>44450</c:v>
                      </c:pt>
                      <c:pt idx="46">
                        <c:v>44449</c:v>
                      </c:pt>
                      <c:pt idx="47">
                        <c:v>44448</c:v>
                      </c:pt>
                      <c:pt idx="48">
                        <c:v>44447</c:v>
                      </c:pt>
                      <c:pt idx="49">
                        <c:v>44446</c:v>
                      </c:pt>
                      <c:pt idx="50">
                        <c:v>44445</c:v>
                      </c:pt>
                      <c:pt idx="51">
                        <c:v>44444</c:v>
                      </c:pt>
                      <c:pt idx="52">
                        <c:v>44443</c:v>
                      </c:pt>
                      <c:pt idx="53">
                        <c:v>44442</c:v>
                      </c:pt>
                      <c:pt idx="54">
                        <c:v>44441</c:v>
                      </c:pt>
                      <c:pt idx="55">
                        <c:v>44440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Sayfa1!$G$2:$G$57</c15:sqref>
                        </c15:formulaRef>
                      </c:ext>
                    </c:extLst>
                    <c:numCache>
                      <c:formatCode>General</c:formatCode>
                      <c:ptCount val="5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F4F2-D446-885E-A782D92DA07F}"/>
                  </c:ext>
                </c:extLst>
              </c15:ser>
            </c15:filteredLineSeries>
          </c:ext>
        </c:extLst>
      </c:lineChart>
      <c:dateAx>
        <c:axId val="101001088"/>
        <c:scaling>
          <c:orientation val="minMax"/>
        </c:scaling>
        <c:axPos val="b"/>
        <c:numFmt formatCode="d\-mmm\-yy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01002624"/>
        <c:crosses val="autoZero"/>
        <c:auto val="1"/>
        <c:lblOffset val="100"/>
        <c:baseTimeUnit val="days"/>
      </c:dateAx>
      <c:valAx>
        <c:axId val="1010026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0100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EYLÜL-EKİM</a:t>
            </a:r>
            <a:r>
              <a:rPr lang="tr-TR" baseline="0"/>
              <a:t> 2021 ÖLÜMLER</a:t>
            </a:r>
            <a:endParaRPr lang="tr-TR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Sayfa1!$K$2:$K$57</c:f>
              <c:numCache>
                <c:formatCode>General</c:formatCode>
                <c:ptCount val="56"/>
                <c:pt idx="0">
                  <c:v>215</c:v>
                </c:pt>
                <c:pt idx="1">
                  <c:v>232</c:v>
                </c:pt>
                <c:pt idx="2">
                  <c:v>195</c:v>
                </c:pt>
                <c:pt idx="3">
                  <c:v>217</c:v>
                </c:pt>
                <c:pt idx="4">
                  <c:v>228</c:v>
                </c:pt>
                <c:pt idx="5">
                  <c:v>198</c:v>
                </c:pt>
                <c:pt idx="6">
                  <c:v>214</c:v>
                </c:pt>
                <c:pt idx="7">
                  <c:v>223</c:v>
                </c:pt>
                <c:pt idx="8">
                  <c:v>214</c:v>
                </c:pt>
                <c:pt idx="9">
                  <c:v>186</c:v>
                </c:pt>
                <c:pt idx="10">
                  <c:v>212</c:v>
                </c:pt>
                <c:pt idx="11">
                  <c:v>181</c:v>
                </c:pt>
                <c:pt idx="12">
                  <c:v>203</c:v>
                </c:pt>
                <c:pt idx="13">
                  <c:v>236</c:v>
                </c:pt>
                <c:pt idx="14">
                  <c:v>237</c:v>
                </c:pt>
                <c:pt idx="15">
                  <c:v>188</c:v>
                </c:pt>
                <c:pt idx="16">
                  <c:v>196</c:v>
                </c:pt>
                <c:pt idx="17">
                  <c:v>206</c:v>
                </c:pt>
                <c:pt idx="18">
                  <c:v>188</c:v>
                </c:pt>
                <c:pt idx="19">
                  <c:v>217</c:v>
                </c:pt>
                <c:pt idx="20">
                  <c:v>236</c:v>
                </c:pt>
                <c:pt idx="21">
                  <c:v>228</c:v>
                </c:pt>
                <c:pt idx="22">
                  <c:v>248</c:v>
                </c:pt>
                <c:pt idx="23">
                  <c:v>194</c:v>
                </c:pt>
                <c:pt idx="24">
                  <c:v>203</c:v>
                </c:pt>
                <c:pt idx="25">
                  <c:v>210</c:v>
                </c:pt>
                <c:pt idx="26">
                  <c:v>216</c:v>
                </c:pt>
                <c:pt idx="27">
                  <c:v>227</c:v>
                </c:pt>
                <c:pt idx="28">
                  <c:v>239</c:v>
                </c:pt>
                <c:pt idx="29">
                  <c:v>206</c:v>
                </c:pt>
                <c:pt idx="30">
                  <c:v>228</c:v>
                </c:pt>
                <c:pt idx="31">
                  <c:v>193</c:v>
                </c:pt>
                <c:pt idx="32">
                  <c:v>221</c:v>
                </c:pt>
                <c:pt idx="33">
                  <c:v>217</c:v>
                </c:pt>
                <c:pt idx="34">
                  <c:v>242</c:v>
                </c:pt>
                <c:pt idx="35">
                  <c:v>260</c:v>
                </c:pt>
                <c:pt idx="36">
                  <c:v>231</c:v>
                </c:pt>
                <c:pt idx="37">
                  <c:v>213</c:v>
                </c:pt>
                <c:pt idx="38">
                  <c:v>221</c:v>
                </c:pt>
                <c:pt idx="39">
                  <c:v>237</c:v>
                </c:pt>
                <c:pt idx="40">
                  <c:v>262</c:v>
                </c:pt>
                <c:pt idx="41">
                  <c:v>248</c:v>
                </c:pt>
                <c:pt idx="42">
                  <c:v>276</c:v>
                </c:pt>
                <c:pt idx="43">
                  <c:v>231</c:v>
                </c:pt>
                <c:pt idx="44">
                  <c:v>243</c:v>
                </c:pt>
                <c:pt idx="45">
                  <c:v>259</c:v>
                </c:pt>
                <c:pt idx="46">
                  <c:v>214</c:v>
                </c:pt>
                <c:pt idx="47">
                  <c:v>257</c:v>
                </c:pt>
                <c:pt idx="48">
                  <c:v>262</c:v>
                </c:pt>
                <c:pt idx="49">
                  <c:v>274</c:v>
                </c:pt>
                <c:pt idx="50">
                  <c:v>271</c:v>
                </c:pt>
                <c:pt idx="51">
                  <c:v>269</c:v>
                </c:pt>
                <c:pt idx="52">
                  <c:v>278</c:v>
                </c:pt>
                <c:pt idx="53">
                  <c:v>276</c:v>
                </c:pt>
                <c:pt idx="54">
                  <c:v>283</c:v>
                </c:pt>
                <c:pt idx="55">
                  <c:v>290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BC-034B-996F-D468A547EF78}"/>
            </c:ext>
          </c:extLst>
        </c:ser>
        <c:dLbls/>
        <c:gapWidth val="219"/>
        <c:overlap val="-27"/>
        <c:axId val="101039488"/>
        <c:axId val="101049472"/>
      </c:barChart>
      <c:catAx>
        <c:axId val="10103948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01049472"/>
        <c:crosses val="autoZero"/>
        <c:auto val="1"/>
        <c:lblAlgn val="ctr"/>
        <c:lblOffset val="100"/>
      </c:catAx>
      <c:valAx>
        <c:axId val="1010494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0103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AD1ECF4-B72C-A049-9F6F-BAD7104AF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C83E7A27-AE14-E946-B2C7-2208FAE40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910896A-059A-8340-B680-101A37D7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18F7001-5DF0-D642-8739-FEB81BF4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B3B0FBC-76EC-2245-BE7D-6B05B870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2977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E510539-A132-B645-B7D4-7D30A14AB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29E82357-7F90-0E47-AAC1-251681F09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ED1BAF7-9CE3-114B-B7B6-767AC6190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F8C6074-FB71-8544-9D4A-40616D046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75EEBFF4-F5CF-0741-A988-5F78C5C2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034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A9D9D58D-C6F7-094B-AAB5-4F420DB72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5266F20-73E5-5443-9C7F-3CD224DDD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7695369-AA70-B54E-A423-1C290D0B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6923241-BA02-EC48-8D5E-9DB7BA37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52F79DD-3D19-A949-BDED-63439ACB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1782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591E49CB-2E33-A345-A024-170B9B83DFD6}"/>
              </a:ext>
            </a:extLst>
          </p:cNvPr>
          <p:cNvSpPr/>
          <p:nvPr userDrawn="1"/>
        </p:nvSpPr>
        <p:spPr>
          <a:xfrm>
            <a:off x="714703" y="1366345"/>
            <a:ext cx="11288111" cy="53551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25E18C7-F72F-7B4F-B5E2-2B49CA1C0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2248" y="840827"/>
            <a:ext cx="3481551" cy="767255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681CBD7-13BD-7341-AAB6-60FA9E01E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90834C6-D710-5441-8C7A-734E580B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B8FA383-4004-3F4E-A470-1221D151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C979998-49C8-5F46-AD30-EB3FF3F22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5880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49510BE-D736-E840-BDC4-04439B0F6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4DA6C7E9-5A33-2648-9F31-01F8CE563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16EA4F8-24BA-7A41-AFFA-051EADB01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8BC4C09-F7B7-0743-9750-F1B23409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28B93D6D-B77C-9D44-A7C6-96940489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6347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806F1044-EFCA-D843-98E2-6E4323747071}"/>
              </a:ext>
            </a:extLst>
          </p:cNvPr>
          <p:cNvSpPr/>
          <p:nvPr userDrawn="1"/>
        </p:nvSpPr>
        <p:spPr>
          <a:xfrm>
            <a:off x="714703" y="1366345"/>
            <a:ext cx="11288111" cy="53551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10CBC1B-AF43-FB4B-89A4-8CD30B9B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3366" y="365125"/>
            <a:ext cx="3870434" cy="1325563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2B07EED-DF76-664E-BEAA-DA00F19D8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21D709C7-6667-E744-A732-8DFBC7116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6322C19-526A-D647-9D1A-8F9B9FF5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1FF8738C-B7F9-0344-958C-426647174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BD37A38-69E8-1046-A60C-6DDCBF78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7002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463CBF6-62F5-3A46-9739-9096B2AB5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785BDA0B-BC6D-2E42-8B52-3DBAE0ACB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2ACDAA88-96BD-5046-8C1E-63494F788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23EAA12D-3AB7-B94A-986B-48CCD37B5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27BD22C6-3520-864B-9248-DCCB64C17D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E5736557-5AE0-DF40-BC10-E08EC2558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A67CAD64-3061-ED45-9568-35DCED41B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7F37F714-5366-474E-BF2B-5E957C0C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3851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26AF5E8-9B48-2A41-BF7A-9C7CE19F3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186E853E-373C-4340-AA5A-A42A89281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F27D96C8-1BBD-4F49-9407-6B64B1BC9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CD523F31-EAFB-9345-8991-ED37C86D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324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64A16032-C483-2E4F-B7CD-DB08EDA67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0F84BF30-CC71-474A-987B-EAF8FC72D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B163761-63F3-ED43-8488-7646891E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76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2E47EAA-771E-6E44-B983-FB69FA6F8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D0D0050-B508-FA4E-9288-08FC0056D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8402DDEB-734F-4C4F-B36F-98668C6BC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DC6C49E0-C495-7A4B-A797-32F8E5D6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61FE0A8-0661-5C44-9F93-B51DFDCDC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68F01E3D-AB8F-7747-AA8B-3B37324C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465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27D1F17-784D-5140-A7C5-B0DB9908D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BDA7D317-876D-814C-99C9-B0F0F2A99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6800FAFB-1C5D-9146-9FE7-5B5F89133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CFFB9056-DE84-6042-9FCD-E38554F0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17AFC733-23A2-124E-865E-73BC70C53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D3C01787-B741-C646-A0AB-7AED0879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7109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CA694EB4-BC8D-E648-A49C-40454508F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8C3036B-3BF2-9D40-9B06-F4EA6A265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E861FB-571B-E64B-A9DD-4637E9A38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0BF34-2B4F-6849-833A-88E8AEA18AD5}" type="datetimeFigureOut">
              <a:rPr lang="tr-TR" smtClean="0"/>
              <a:pPr/>
              <a:t>27.10.2021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BF9AA65F-C12D-F44D-8AA5-B0B08743E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5C0099E-CEA4-1842-86DD-5371E249A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FA644-BADC-6346-9B95-3E1D73AC2C0D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8" name="Resim 7" descr="metin içeren bir resim&#10;&#10;Açıklama otomatik olarak oluşturuldu">
            <a:extLst>
              <a:ext uri="{FF2B5EF4-FFF2-40B4-BE49-F238E27FC236}">
                <a16:creationId xmlns:a16="http://schemas.microsoft.com/office/drawing/2014/main" xmlns="" id="{C6150EDB-47C0-644F-8926-CBED858508E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255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378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63F1B66-9DA0-6B4F-8DD6-C69FAAD7D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975" y="3243263"/>
            <a:ext cx="5838825" cy="293370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r-TR" sz="3600" b="1" dirty="0">
                <a:solidFill>
                  <a:schemeClr val="bg1"/>
                </a:solidFill>
              </a:rPr>
              <a:t>TTB Merkez Konseyi</a:t>
            </a:r>
            <a:endParaRPr lang="tr-TR" sz="3600" dirty="0">
              <a:solidFill>
                <a:schemeClr val="bg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tr-TR" sz="3600" b="1" dirty="0">
                <a:solidFill>
                  <a:schemeClr val="bg1"/>
                </a:solidFill>
              </a:rPr>
              <a:t>TTB </a:t>
            </a:r>
            <a:r>
              <a:rPr lang="tr-TR" sz="3600" b="1" dirty="0" err="1">
                <a:solidFill>
                  <a:schemeClr val="bg1"/>
                </a:solidFill>
              </a:rPr>
              <a:t>Pandemi</a:t>
            </a:r>
            <a:r>
              <a:rPr lang="tr-TR" sz="3600" b="1" dirty="0">
                <a:solidFill>
                  <a:schemeClr val="bg1"/>
                </a:solidFill>
              </a:rPr>
              <a:t> Çalışma Grubu</a:t>
            </a:r>
            <a:endParaRPr lang="tr-TR" sz="3600" dirty="0">
              <a:solidFill>
                <a:schemeClr val="bg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endParaRPr lang="tr-T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54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6914C8C-7FD8-264D-B4AB-534E817AA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Günlük yeni vaka sayısında resmi rakamlarla dahi Avrupa’da ilk üç içinde, Asya’da ise birinci olan ülkemiz için önümüzdeki kış aylarında vaka sayısının artma riski çok yüksektir. </a:t>
            </a:r>
          </a:p>
        </p:txBody>
      </p:sp>
      <p:graphicFrame>
        <p:nvGraphicFramePr>
          <p:cNvPr id="4" name="Grafik 3">
            <a:extLst>
              <a:ext uri="{FF2B5EF4-FFF2-40B4-BE49-F238E27FC236}">
                <a16:creationId xmlns:a16="http://schemas.microsoft.com/office/drawing/2014/main" xmlns="" id="{0BACF7DB-78D1-4440-9CD2-01A470C949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04400120"/>
              </p:ext>
            </p:extLst>
          </p:nvPr>
        </p:nvGraphicFramePr>
        <p:xfrm>
          <a:off x="1681163" y="3052764"/>
          <a:ext cx="5372100" cy="36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>
            <a:extLst>
              <a:ext uri="{FF2B5EF4-FFF2-40B4-BE49-F238E27FC236}">
                <a16:creationId xmlns:a16="http://schemas.microsoft.com/office/drawing/2014/main" xmlns="" id="{D3EB75D4-4F82-E94A-B960-382B656446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87724486"/>
              </p:ext>
            </p:extLst>
          </p:nvPr>
        </p:nvGraphicFramePr>
        <p:xfrm>
          <a:off x="7211446" y="342900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4320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E6834FD-F6B5-C743-934C-43E5A53736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Dünyada ve Türkiye’de </a:t>
            </a:r>
          </a:p>
          <a:p>
            <a:pPr lvl="1"/>
            <a:r>
              <a:rPr lang="tr-TR" dirty="0" smtClean="0"/>
              <a:t>Etkin </a:t>
            </a:r>
            <a:r>
              <a:rPr lang="tr-TR" dirty="0"/>
              <a:t>olan Delta varyantı </a:t>
            </a:r>
          </a:p>
          <a:p>
            <a:pPr lvl="1"/>
            <a:r>
              <a:rPr lang="tr-TR" dirty="0" smtClean="0"/>
              <a:t>Ö</a:t>
            </a:r>
            <a:r>
              <a:rPr lang="tr-TR" dirty="0" smtClean="0"/>
              <a:t>nemli </a:t>
            </a:r>
            <a:r>
              <a:rPr lang="tr-TR" dirty="0"/>
              <a:t>bir özelliği çok kısa sürede çok hızlı bulaşma özelliği </a:t>
            </a:r>
          </a:p>
          <a:p>
            <a:pPr lvl="1"/>
            <a:r>
              <a:rPr lang="tr-TR" dirty="0"/>
              <a:t>Klinik seyri daha hızlı değişim göstererek </a:t>
            </a:r>
            <a:r>
              <a:rPr lang="tr-TR" dirty="0" smtClean="0"/>
              <a:t>ağırlaşmaktadır. </a:t>
            </a:r>
            <a:endParaRPr lang="tr-TR" dirty="0"/>
          </a:p>
          <a:p>
            <a:pPr lvl="1"/>
            <a:r>
              <a:rPr lang="tr-TR" dirty="0"/>
              <a:t>Aşılanma oranları dikkate alındığında toplumsal hareketlilik içinde olan genç nüfusu daha fazla etkilemektedir.</a:t>
            </a:r>
          </a:p>
        </p:txBody>
      </p: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xmlns="" id="{EA5F4E19-28DA-DF4B-B4A7-2FBF6B0FC7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160256"/>
            <a:ext cx="5181600" cy="3682076"/>
          </a:xfrm>
        </p:spPr>
      </p:pic>
    </p:spTree>
    <p:extLst>
      <p:ext uri="{BB962C8B-B14F-4D97-AF65-F5344CB8AC3E}">
        <p14:creationId xmlns:p14="http://schemas.microsoft.com/office/powerpoint/2010/main" xmlns="" val="318378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A51FBED-B85C-754E-B428-C826DD69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6252" y="365125"/>
            <a:ext cx="3870434" cy="1325563"/>
          </a:xfrm>
        </p:spPr>
        <p:txBody>
          <a:bodyPr/>
          <a:lstStyle/>
          <a:p>
            <a:r>
              <a:rPr lang="tr-TR" dirty="0" err="1"/>
              <a:t>Influenza</a:t>
            </a:r>
            <a:r>
              <a:rPr lang="tr-TR" dirty="0"/>
              <a:t>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52E4438-D7CB-6B47-AA41-BFD0AD856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762750" cy="4351338"/>
          </a:xfrm>
        </p:spPr>
        <p:txBody>
          <a:bodyPr>
            <a:normAutofit/>
          </a:bodyPr>
          <a:lstStyle/>
          <a:p>
            <a:r>
              <a:rPr lang="tr-TR" dirty="0"/>
              <a:t>Önümüzdeki günler </a:t>
            </a:r>
            <a:r>
              <a:rPr lang="tr-TR" dirty="0" err="1"/>
              <a:t>influenza</a:t>
            </a:r>
            <a:r>
              <a:rPr lang="tr-TR" dirty="0"/>
              <a:t> salgını için de uygun bir ortamdır. </a:t>
            </a:r>
          </a:p>
          <a:p>
            <a:r>
              <a:rPr lang="tr-TR" dirty="0"/>
              <a:t>Geçtiğimiz yıl koruyucu önlemlerin daha sıkı uygulanması nedeniyle COVID-19 ve </a:t>
            </a:r>
            <a:r>
              <a:rPr lang="tr-TR" dirty="0" err="1"/>
              <a:t>influenzanın</a:t>
            </a:r>
            <a:r>
              <a:rPr lang="tr-TR" dirty="0"/>
              <a:t> birlikte görülmesi durumunda ortaya çıkması olası “</a:t>
            </a:r>
            <a:r>
              <a:rPr lang="tr-TR" dirty="0">
                <a:solidFill>
                  <a:schemeClr val="bg1"/>
                </a:solidFill>
              </a:rPr>
              <a:t>kusursuz fırtına</a:t>
            </a:r>
            <a:r>
              <a:rPr lang="tr-TR" dirty="0"/>
              <a:t>” önlenebilmişse de bu yıl tüm önlemlerin neredeyse terk edilmesi sonucunda </a:t>
            </a:r>
            <a:r>
              <a:rPr lang="tr-TR" dirty="0">
                <a:solidFill>
                  <a:schemeClr val="bg1"/>
                </a:solidFill>
              </a:rPr>
              <a:t>mevcut tablonun çok daha ağırlaşması riski bulunmaktadır. </a:t>
            </a:r>
          </a:p>
          <a:p>
            <a:endParaRPr lang="tr-TR" dirty="0"/>
          </a:p>
        </p:txBody>
      </p:sp>
      <p:pic>
        <p:nvPicPr>
          <p:cNvPr id="1026" name="Picture 2" descr="Sonbahar gibi hissetmek – Sudan Hikayeler">
            <a:extLst>
              <a:ext uri="{FF2B5EF4-FFF2-40B4-BE49-F238E27FC236}">
                <a16:creationId xmlns:a16="http://schemas.microsoft.com/office/drawing/2014/main" xmlns="" id="{0A8FB2DB-C7F5-2649-AA0E-1C28620BF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8137" y="3929063"/>
            <a:ext cx="36195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1033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302A23D-D16D-B842-84C8-BCCF143D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TTB olarak önerilerimiz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D0B3784-79EB-D64D-BC27-4CF07B5A3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948488" cy="435133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dirty="0"/>
              <a:t>Aşı hız ve oranı derhal </a:t>
            </a:r>
            <a:r>
              <a:rPr lang="tr-TR" dirty="0" smtClean="0"/>
              <a:t>artırılmalıdır</a:t>
            </a:r>
            <a:r>
              <a:rPr lang="tr-TR" dirty="0"/>
              <a:t>. </a:t>
            </a:r>
          </a:p>
          <a:p>
            <a:pPr lvl="0"/>
            <a:r>
              <a:rPr lang="tr-TR" dirty="0">
                <a:solidFill>
                  <a:schemeClr val="bg1"/>
                </a:solidFill>
              </a:rPr>
              <a:t>Günlük en az 1 milyon doz aşı yapılmalıdır. </a:t>
            </a:r>
          </a:p>
          <a:p>
            <a:pPr lvl="0"/>
            <a:r>
              <a:rPr lang="tr-TR" dirty="0"/>
              <a:t>Aşılamada bölgesel eşitsizlikler hızla giderilmelidir. </a:t>
            </a:r>
          </a:p>
          <a:p>
            <a:pPr lvl="0"/>
            <a:r>
              <a:rPr lang="tr-TR" dirty="0">
                <a:solidFill>
                  <a:schemeClr val="bg1"/>
                </a:solidFill>
              </a:rPr>
              <a:t>Aşı kampanyaları yapılmalıdır. </a:t>
            </a:r>
          </a:p>
          <a:p>
            <a:pPr lvl="0"/>
            <a:r>
              <a:rPr lang="tr-TR" dirty="0"/>
              <a:t>Artık insanların kullanıcı dostu olmayan dijital yöntemlerle aşıya ulaşması beklenmemeli, devlet yurttaşların bulunduğu yerlerde aşılama yapmalıdır. </a:t>
            </a:r>
          </a:p>
          <a:p>
            <a:pPr lvl="0"/>
            <a:r>
              <a:rPr lang="tr-TR" dirty="0">
                <a:solidFill>
                  <a:schemeClr val="bg1"/>
                </a:solidFill>
              </a:rPr>
              <a:t>Aşı olmayanlar için kısıtlamalar ve aşı olma gerekliliği gözetilerek, yasal düzenlemeler yapılmalıdır.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FB2E3405-A0A5-7E4D-94B9-01B2E8441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15300" y="1690689"/>
            <a:ext cx="3870433" cy="4267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dirty="0">
                <a:solidFill>
                  <a:schemeClr val="bg1"/>
                </a:solidFill>
              </a:rPr>
              <a:t>Gebelerin aşılanması konusunda tereddütler giderilmeli, Türk Tabipleri Birliği, Türk Jinekoloji ve </a:t>
            </a:r>
            <a:r>
              <a:rPr lang="tr-TR" dirty="0" err="1">
                <a:solidFill>
                  <a:schemeClr val="bg1"/>
                </a:solidFill>
              </a:rPr>
              <a:t>Obstetrik</a:t>
            </a:r>
            <a:r>
              <a:rPr lang="tr-TR" dirty="0">
                <a:solidFill>
                  <a:schemeClr val="bg1"/>
                </a:solidFill>
              </a:rPr>
              <a:t> Derneği ve Halk Sağlığı Uzmanları Derneği olarak yapılan bilgilendirme temel alınmalıdır. </a:t>
            </a:r>
          </a:p>
          <a:p>
            <a:pPr lvl="2"/>
            <a:r>
              <a:rPr lang="tr-TR" dirty="0"/>
              <a:t>(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www.ttb.org.tr</a:t>
            </a:r>
            <a:r>
              <a:rPr lang="tr-TR" dirty="0"/>
              <a:t>/</a:t>
            </a:r>
            <a:r>
              <a:rPr lang="tr-TR" dirty="0" err="1"/>
              <a:t>haber_goster.php?Guid</a:t>
            </a:r>
            <a:r>
              <a:rPr lang="tr-TR" dirty="0"/>
              <a:t>=909cdc60-0fd4-11ec-94d8-6894aead55a3)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6146" name="Picture 2" descr="Koronavirüs aşısı için yarış: Aşı siparişlerinde hangi ülke ne durumda? -  BBC News Türkçe">
            <a:extLst>
              <a:ext uri="{FF2B5EF4-FFF2-40B4-BE49-F238E27FC236}">
                <a16:creationId xmlns:a16="http://schemas.microsoft.com/office/drawing/2014/main" xmlns="" id="{347AAC5A-1732-0D4C-9605-EF4955956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01075" y="5273803"/>
            <a:ext cx="2443162" cy="136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571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04ABA4C-6B7C-B14B-B7FB-2935126DC6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Okulların fiziki şartları en kısa zamanda düzenlenmelidir. </a:t>
            </a:r>
          </a:p>
          <a:p>
            <a:pPr lvl="0"/>
            <a:r>
              <a:rPr lang="tr-TR" dirty="0"/>
              <a:t>Okul ve derslik sayısı </a:t>
            </a:r>
            <a:r>
              <a:rPr lang="tr-TR" dirty="0" smtClean="0"/>
              <a:t>artırılmalı</a:t>
            </a:r>
            <a:r>
              <a:rPr lang="tr-TR" dirty="0"/>
              <a:t>, sınıf </a:t>
            </a:r>
            <a:r>
              <a:rPr lang="tr-TR" dirty="0" smtClean="0"/>
              <a:t>mevcutları </a:t>
            </a:r>
            <a:r>
              <a:rPr lang="tr-TR" dirty="0"/>
              <a:t>azaltılmalıdır. </a:t>
            </a:r>
          </a:p>
          <a:p>
            <a:pPr lvl="0"/>
            <a:r>
              <a:rPr lang="tr-TR" dirty="0"/>
              <a:t>Havalandırmanın önemi gözetilerek, uygun havalandırma yöntemlerinin sağlanması için gerekli girişimler yapılmalıdır.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4BF5FB7B-14AB-B94A-A19C-A77C16060B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/>
              <a:t>Okullarda temizlik malzemeleri, maske eksiksiz sağlanmalı, </a:t>
            </a:r>
          </a:p>
          <a:p>
            <a:r>
              <a:rPr lang="tr-TR" dirty="0" smtClean="0"/>
              <a:t>Sınıf </a:t>
            </a:r>
            <a:r>
              <a:rPr lang="tr-TR" dirty="0"/>
              <a:t>mevcutları azaltılmalı, </a:t>
            </a:r>
          </a:p>
          <a:p>
            <a:r>
              <a:rPr lang="tr-TR" dirty="0" smtClean="0"/>
              <a:t>Temizlik </a:t>
            </a:r>
            <a:r>
              <a:rPr lang="tr-TR" dirty="0"/>
              <a:t>görevlisi, yardımcı personel ve öğretmen sayısı </a:t>
            </a:r>
            <a:r>
              <a:rPr lang="tr-TR" dirty="0" smtClean="0"/>
              <a:t>artırılmalıdır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  <p:pic>
        <p:nvPicPr>
          <p:cNvPr id="2050" name="Picture 2" descr="E-okul giriş 1. Dönem sınav sonuçları açıklandı! E-Okul sistemine nasıl  girilir?">
            <a:extLst>
              <a:ext uri="{FF2B5EF4-FFF2-40B4-BE49-F238E27FC236}">
                <a16:creationId xmlns:a16="http://schemas.microsoft.com/office/drawing/2014/main" xmlns="" id="{941D3CE0-514C-C747-B07A-50E6EC239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32787" y="4460875"/>
            <a:ext cx="367030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aşlık 1">
            <a:extLst>
              <a:ext uri="{FF2B5EF4-FFF2-40B4-BE49-F238E27FC236}">
                <a16:creationId xmlns:a16="http://schemas.microsoft.com/office/drawing/2014/main" xmlns="" id="{AB18E993-1243-824B-A6A5-679A8DC90E7D}"/>
              </a:ext>
            </a:extLst>
          </p:cNvPr>
          <p:cNvSpPr txBox="1">
            <a:spLocks/>
          </p:cNvSpPr>
          <p:nvPr/>
        </p:nvSpPr>
        <p:spPr>
          <a:xfrm>
            <a:off x="8435866" y="303212"/>
            <a:ext cx="38704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TTB olarak önerilerimiz </a:t>
            </a:r>
          </a:p>
        </p:txBody>
      </p:sp>
    </p:spTree>
    <p:extLst>
      <p:ext uri="{BB962C8B-B14F-4D97-AF65-F5344CB8AC3E}">
        <p14:creationId xmlns:p14="http://schemas.microsoft.com/office/powerpoint/2010/main" xmlns="" val="4059606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4ECA4CD-1B7C-BE48-BBBB-090F78EB5E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/>
              <a:t>Maske-mesafe-temizlik gibi kişisel koruyucu tedbirlerin uygulanması için uyarılar ve denetimler </a:t>
            </a:r>
            <a:r>
              <a:rPr lang="tr-TR" dirty="0" smtClean="0"/>
              <a:t>artırılmalıdır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Kapalı ortamlarda mümkün olduğu kadar az süre kalınmalı, </a:t>
            </a:r>
            <a:r>
              <a:rPr lang="tr-TR" dirty="0">
                <a:solidFill>
                  <a:schemeClr val="bg1"/>
                </a:solidFill>
              </a:rPr>
              <a:t>bu ortamlarda koruyuculuğu daha yüksek (N95, FFP2 gibi) maskeler kullanılması sağlanmalı</a:t>
            </a:r>
            <a:r>
              <a:rPr lang="tr-TR" dirty="0"/>
              <a:t>, sık sık havalandırma yapılmasının koşulları oluşturulmalıdır. 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E04D2A72-46A9-BF49-A549-87B6589681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/>
              <a:t>Toplu taşımalarda yolcu sayıları sınırlandırılmalı, sıklığı artırılmalıdır.</a:t>
            </a:r>
          </a:p>
          <a:p>
            <a:pPr lvl="0"/>
            <a:r>
              <a:rPr lang="tr-TR" dirty="0">
                <a:solidFill>
                  <a:schemeClr val="bg1"/>
                </a:solidFill>
              </a:rPr>
              <a:t>Çalışma ortamlarında çalışan sayısını azaltacak dönüşümlü çalışma yöntemleri uygulanmalıdır.</a:t>
            </a:r>
          </a:p>
          <a:p>
            <a:r>
              <a:rPr lang="tr-TR" dirty="0"/>
              <a:t>Sağlık açısından riskli çalışanların gerek kamu gerekse özel sektörde izinli sayılmaları için gereken adımlar atılmalıdır.</a:t>
            </a:r>
          </a:p>
          <a:p>
            <a:pPr lvl="0"/>
            <a:endParaRPr lang="tr-TR" dirty="0">
              <a:solidFill>
                <a:schemeClr val="bg1"/>
              </a:solidFill>
            </a:endParaRPr>
          </a:p>
          <a:p>
            <a:endParaRPr lang="tr-TR" dirty="0"/>
          </a:p>
        </p:txBody>
      </p:sp>
      <p:pic>
        <p:nvPicPr>
          <p:cNvPr id="3074" name="Picture 2" descr="65 yaş üstü ve 18 yaş altı yurttaşlara toplu taşıma yasağı tepki çekti |  soL haber">
            <a:extLst>
              <a:ext uri="{FF2B5EF4-FFF2-40B4-BE49-F238E27FC236}">
                <a16:creationId xmlns:a16="http://schemas.microsoft.com/office/drawing/2014/main" xmlns="" id="{5272D022-1FFF-5A4A-9EA2-C245469D6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550" y="5053647"/>
            <a:ext cx="2952750" cy="165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aşlık 1">
            <a:extLst>
              <a:ext uri="{FF2B5EF4-FFF2-40B4-BE49-F238E27FC236}">
                <a16:creationId xmlns:a16="http://schemas.microsoft.com/office/drawing/2014/main" xmlns="" id="{7A204F42-A18B-FD41-A524-9F9E9C29CB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12110" y="365125"/>
            <a:ext cx="38704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TTB olarak önerilerimiz </a:t>
            </a:r>
          </a:p>
        </p:txBody>
      </p:sp>
    </p:spTree>
    <p:extLst>
      <p:ext uri="{BB962C8B-B14F-4D97-AF65-F5344CB8AC3E}">
        <p14:creationId xmlns:p14="http://schemas.microsoft.com/office/powerpoint/2010/main" xmlns="" val="3214614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CD3AB63-04F7-C94C-827A-F3F56397C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39850"/>
            <a:ext cx="5181600" cy="435133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tr-TR" dirty="0"/>
              <a:t>Salgını önlemenin en önemli yolu </a:t>
            </a:r>
            <a:r>
              <a:rPr lang="tr-TR" dirty="0">
                <a:solidFill>
                  <a:schemeClr val="bg1"/>
                </a:solidFill>
              </a:rPr>
              <a:t>koruyucu sağlık sisteminin güçlendirilmesi, </a:t>
            </a:r>
            <a:r>
              <a:rPr lang="tr-TR" dirty="0" err="1">
                <a:solidFill>
                  <a:schemeClr val="bg1"/>
                </a:solidFill>
              </a:rPr>
              <a:t>basamaklandırılmış</a:t>
            </a:r>
            <a:r>
              <a:rPr lang="tr-TR" dirty="0">
                <a:solidFill>
                  <a:schemeClr val="bg1"/>
                </a:solidFill>
              </a:rPr>
              <a:t> sağlık hizmetleri</a:t>
            </a:r>
            <a:r>
              <a:rPr lang="tr-TR" dirty="0"/>
              <a:t>ni hayata geçirmesidir. Sağlık Bakanlığı “Sağlıkta Dönüşüm </a:t>
            </a:r>
            <a:r>
              <a:rPr lang="tr-TR" dirty="0" err="1"/>
              <a:t>Projesi”nin</a:t>
            </a:r>
            <a:r>
              <a:rPr lang="tr-TR" dirty="0"/>
              <a:t> getirdiği bu yıkıcı sağlık sisteminden vazgeçmeli, toplumsal ve koruyucu sağlık sistemlerini öncelemelidir.</a:t>
            </a:r>
          </a:p>
          <a:p>
            <a:pPr lvl="0"/>
            <a:r>
              <a:rPr lang="tr-TR" dirty="0" err="1">
                <a:solidFill>
                  <a:schemeClr val="bg1"/>
                </a:solidFill>
              </a:rPr>
              <a:t>İnfluenza</a:t>
            </a:r>
            <a:r>
              <a:rPr lang="tr-TR" dirty="0">
                <a:solidFill>
                  <a:schemeClr val="bg1"/>
                </a:solidFill>
              </a:rPr>
              <a:t> aşısı 65 yaş üstü, kronik hastalığı ve kanser hastası olanlar başta olmak üzere toplumun her kesimine ve ücretsiz olarak sağlanmalıdır. </a:t>
            </a:r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08F98A1E-072B-F847-BD0C-9E215CCE40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Hastanelerde servis, yoğun bakım ve acillerde aşırı yoğunluğa karşı şimdiden gereken önlemler alınarak, sağlık çalışanı sayıları artırılmalı,</a:t>
            </a:r>
          </a:p>
          <a:p>
            <a:r>
              <a:rPr lang="tr-TR" dirty="0">
                <a:solidFill>
                  <a:schemeClr val="bg1"/>
                </a:solidFill>
              </a:rPr>
              <a:t>Sağlık çalışanlarının uzun saatler çalışmasının önüne geçilerek dönüşümlü çalışma uygulanmalıdır. </a:t>
            </a:r>
          </a:p>
          <a:p>
            <a:r>
              <a:rPr lang="tr-TR" dirty="0"/>
              <a:t>Ertelenmiş sağlık hizmetlerinin gelecekteki sonuçları da gözetilerek hastanelerin tüm servis ve polikliniklerini COVID-19 için dönüştürmek yerine ayrı yapılanmalar oluşturulmalıdır.</a:t>
            </a: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xmlns="" id="{28BEC152-F6B1-3C43-AB58-0DF91235AF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21566" y="365125"/>
            <a:ext cx="38704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TTB olarak önerilerimiz </a:t>
            </a:r>
          </a:p>
        </p:txBody>
      </p:sp>
      <p:pic>
        <p:nvPicPr>
          <p:cNvPr id="4098" name="Picture 2" descr="Kovid-19 yoğun bakım servisinde koronavirüsle savaştalar">
            <a:extLst>
              <a:ext uri="{FF2B5EF4-FFF2-40B4-BE49-F238E27FC236}">
                <a16:creationId xmlns:a16="http://schemas.microsoft.com/office/drawing/2014/main" xmlns="" id="{07E30005-1C4E-834D-BD3B-05C23E1F3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5123" y="5494338"/>
            <a:ext cx="2367077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1999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A2EFCCD-187E-4748-823E-1961162D2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Toplumsal hareketliliği yoğun risk gruplarında hızlı tarama testlerinin yaygın kullanımı sağlanmalıdır.</a:t>
            </a:r>
          </a:p>
          <a:p>
            <a:pPr lvl="0"/>
            <a:r>
              <a:rPr lang="tr-TR" dirty="0">
                <a:solidFill>
                  <a:schemeClr val="bg1"/>
                </a:solidFill>
              </a:rPr>
              <a:t>Salgının başından beri etkisiz ilaçların dağıtımı ötesine geçemeyen </a:t>
            </a:r>
            <a:r>
              <a:rPr lang="tr-TR" dirty="0" err="1">
                <a:solidFill>
                  <a:schemeClr val="bg1"/>
                </a:solidFill>
              </a:rPr>
              <a:t>filyasyon</a:t>
            </a:r>
            <a:r>
              <a:rPr lang="tr-TR" dirty="0">
                <a:solidFill>
                  <a:schemeClr val="bg1"/>
                </a:solidFill>
              </a:rPr>
              <a:t> uygula(</a:t>
            </a:r>
            <a:r>
              <a:rPr lang="tr-TR" dirty="0" err="1">
                <a:solidFill>
                  <a:schemeClr val="bg1"/>
                </a:solidFill>
              </a:rPr>
              <a:t>ma</a:t>
            </a:r>
            <a:r>
              <a:rPr lang="tr-TR" dirty="0">
                <a:solidFill>
                  <a:schemeClr val="bg1"/>
                </a:solidFill>
              </a:rPr>
              <a:t>)</a:t>
            </a:r>
            <a:r>
              <a:rPr lang="tr-TR" dirty="0" err="1">
                <a:solidFill>
                  <a:schemeClr val="bg1"/>
                </a:solidFill>
              </a:rPr>
              <a:t>ması</a:t>
            </a:r>
            <a:r>
              <a:rPr lang="tr-TR" dirty="0">
                <a:solidFill>
                  <a:schemeClr val="bg1"/>
                </a:solidFill>
              </a:rPr>
              <a:t> yerine etkili temaslı izlemleri gerçekleştirilmeli, temaslı bildirimlerini sosyal ve ekonomik desteklerle etkinleştirecek adımlar atılmalıdır.</a:t>
            </a:r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FB0869C-8190-794D-B8DE-832B12C5F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0825" y="1844675"/>
            <a:ext cx="5181600" cy="4351338"/>
          </a:xfrm>
        </p:spPr>
        <p:txBody>
          <a:bodyPr>
            <a:normAutofit fontScale="92500"/>
          </a:bodyPr>
          <a:lstStyle/>
          <a:p>
            <a:pPr lvl="0"/>
            <a:r>
              <a:rPr lang="tr-TR" sz="3200" dirty="0" err="1">
                <a:solidFill>
                  <a:schemeClr val="bg1"/>
                </a:solidFill>
              </a:rPr>
              <a:t>Pandemiyle</a:t>
            </a:r>
            <a:r>
              <a:rPr lang="tr-TR" sz="3200" dirty="0">
                <a:solidFill>
                  <a:schemeClr val="bg1"/>
                </a:solidFill>
              </a:rPr>
              <a:t> mücadele etmenin en önemli yolu şeffaf bilgi ve veri paylaşımıdır. </a:t>
            </a:r>
          </a:p>
          <a:p>
            <a:pPr lvl="0"/>
            <a:r>
              <a:rPr lang="tr-TR" sz="3200" dirty="0"/>
              <a:t>Sağlık Bakanlığı bugüne kadar izlediği şeffaflıktan uzak, yanıltıcı verileri kullanarak yaptığı açıklamalara son vermelidir. </a:t>
            </a:r>
          </a:p>
          <a:p>
            <a:endParaRPr lang="tr-TR" sz="3200" dirty="0"/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xmlns="" id="{0C52397C-D28F-2448-81FD-B71BF6831C62}"/>
              </a:ext>
            </a:extLst>
          </p:cNvPr>
          <p:cNvSpPr txBox="1">
            <a:spLocks/>
          </p:cNvSpPr>
          <p:nvPr/>
        </p:nvSpPr>
        <p:spPr>
          <a:xfrm>
            <a:off x="8435866" y="303212"/>
            <a:ext cx="38704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TTB olarak önerilerimiz </a:t>
            </a:r>
          </a:p>
        </p:txBody>
      </p:sp>
    </p:spTree>
    <p:extLst>
      <p:ext uri="{BB962C8B-B14F-4D97-AF65-F5344CB8AC3E}">
        <p14:creationId xmlns:p14="http://schemas.microsoft.com/office/powerpoint/2010/main" xmlns="" val="1708386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543</Words>
  <Application>Microsoft Office PowerPoint</Application>
  <PresentationFormat>Özel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Slayt 1</vt:lpstr>
      <vt:lpstr>Slayt 2</vt:lpstr>
      <vt:lpstr>Slayt 3</vt:lpstr>
      <vt:lpstr>Influenza?</vt:lpstr>
      <vt:lpstr>TTB olarak önerilerimiz </vt:lpstr>
      <vt:lpstr>Slayt 6</vt:lpstr>
      <vt:lpstr>TTB olarak önerilerimiz </vt:lpstr>
      <vt:lpstr>TTB olarak önerilerimiz </vt:lpstr>
      <vt:lpstr>Slayt 9</vt:lpstr>
      <vt:lpstr>Slayt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Sebnem Korur Fincanci</dc:creator>
  <cp:lastModifiedBy>Basin</cp:lastModifiedBy>
  <cp:revision>2</cp:revision>
  <dcterms:created xsi:type="dcterms:W3CDTF">2021-10-27T08:03:27Z</dcterms:created>
  <dcterms:modified xsi:type="dcterms:W3CDTF">2021-10-27T09:43:19Z</dcterms:modified>
</cp:coreProperties>
</file>