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86E70-3DE6-AE42-B849-A5A0B633E269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C4B96-9648-0943-9207-D22CFECA2D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C4B96-9648-0943-9207-D22CFECA2D6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79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B19987-E16F-F64A-98C9-A15AD2ED5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9F3E0E-E07A-9A46-A2E3-F780C0891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FBFD518-AF41-154E-8BC6-37493A5D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8EE088-2D75-F646-87AA-09D67E065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0E7AEB-4293-0547-B5D0-C951015D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95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8E9D9C-F314-B247-B23E-5BB8DD09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72671AE-F5F9-5641-95AD-A98E5ECA6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552390-D0A5-3E45-8696-49D9D20D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F37F89-BD90-4743-AA14-5FD3014A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1E63AB-38B4-4E48-9A4C-B353B9DA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82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DEB85DD-18BD-5446-AD53-B2254AA2D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D785D1-61DA-9844-98EE-9897D10D8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CAAE09-83A7-D246-ACE1-9248AA65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EC61D0-39BF-D74B-BD45-5D65400F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DABECD-FDC9-1247-8585-D89F09A1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78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E101EE-44AF-1140-A4DD-93E9E59AB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567559"/>
            <a:ext cx="4154214" cy="840827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023D4326-71D7-CB4D-A9FA-B3BD92B7814E}"/>
              </a:ext>
            </a:extLst>
          </p:cNvPr>
          <p:cNvSpPr/>
          <p:nvPr userDrawn="1"/>
        </p:nvSpPr>
        <p:spPr>
          <a:xfrm>
            <a:off x="725214" y="1408386"/>
            <a:ext cx="11161986" cy="54496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AD23C6-BE54-D44A-8105-5BC49B9B0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84FFDD-B1AB-3247-9D0C-DE1E348B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64C7B2-BC48-2F47-9378-7AF99EE4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A3CE00-3355-054E-BB7D-F1AA47A6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45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B4D051-7F1E-3D4D-B019-1E4B80BA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F0F403-06D2-1448-9DEA-7EC969BFA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8882E0-41EA-AF4F-A84F-011F5338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9357F8-FCA0-2849-8D0C-09391D85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50FC00-1E45-6E4C-9088-23EBB589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33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id="{A691B913-ABF3-D748-B815-E7BADC8E047E}"/>
              </a:ext>
            </a:extLst>
          </p:cNvPr>
          <p:cNvSpPr/>
          <p:nvPr userDrawn="1"/>
        </p:nvSpPr>
        <p:spPr>
          <a:xfrm>
            <a:off x="725214" y="1408386"/>
            <a:ext cx="11161986" cy="54496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D199AC-FC16-454D-82DA-55E2C0262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AB9D347-9F60-3E49-BFB5-3C519A338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01DDBB8-8FF3-5D4F-BB33-1B40677B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1A910E-AC3B-7D40-AA34-EC3CAC6A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120AAE5-FBF8-F14B-A0D2-1C3F16C9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9641D918-A099-D74D-B176-22B0C6D9D169}"/>
              </a:ext>
            </a:extLst>
          </p:cNvPr>
          <p:cNvSpPr txBox="1">
            <a:spLocks/>
          </p:cNvSpPr>
          <p:nvPr userDrawn="1"/>
        </p:nvSpPr>
        <p:spPr>
          <a:xfrm>
            <a:off x="7199586" y="567559"/>
            <a:ext cx="4154214" cy="840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52102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68FA27-2F47-C849-BE7F-516B9191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CEEFCA-3336-DA4C-8B16-47F18F751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96F5D4C-52F3-8C4E-8688-988898BDB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F04FAB9-AAA9-954C-AC8A-21A9BE1FB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98DB383-0C38-4E4B-9495-D62B6A4A5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382B188-95F6-B049-847B-AE956ACA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4ED2BFC-D448-7646-9D1F-421F65AD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66AA90E-A4C2-2F49-BD0A-7EF4146C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40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F92D9C-0937-E94E-A738-C31D4BF2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054AF2A-D0E7-7D49-87FC-0BBD125C9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CA17FB5-1ED0-774A-A6CF-DA987F1E7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3BE5C81-04C8-1246-B9F5-B7652963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2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D0D59F6-AAC6-1545-AA41-A731E06C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DEF28FC-D8F6-9840-9F28-EE89DC94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21E7C1E-28E6-A447-88A0-5179B237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15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9DAC05-4948-9943-88A2-DEE242D7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51F487-88CC-894D-8B50-4E63E61F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28D5B24-374A-4042-AD8D-0A34F96BB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912AF46-9FFF-F14C-9BD3-02F32037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D201A39-90F0-1747-9D7A-D23F3B90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92CB46-DD89-C24F-9F84-4B664FFF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6CB35A-DBDB-C145-9B6C-05CC2B12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4F9B75E-BF07-CD4C-ACD7-95209202A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A3B1AD4-9B3B-0847-BBD1-DEAE348F2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87B629D-7DBD-4D43-B623-3C74BAC2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F4BEE0D-3BA1-4348-8CEE-0F7C80E2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5DD13CB-F673-E54A-9D7C-76A3EFAB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86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90C5140-5DBD-F944-BE30-98F4D26C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EE0A371-E8C2-184D-8D4A-4CBF05963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006F90-72EC-8548-B6F6-D3CC42C68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4500-347F-9A48-B554-0EEA316875B2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AACFEE-FDD5-9D46-B7CF-772386EF9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82F6AB-7161-8349-85DB-EC83ADD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D70B8-0AB6-9349-8DFB-8F7D17EC1A4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B423F7AB-67C5-8343-9B5F-7079060A064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3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asuder.org.tr/halk-sagligi-bakis-acisiyla-pandeminin-birinci-yili/" TargetMode="External"/><Relationship Id="rId2" Type="http://schemas.openxmlformats.org/officeDocument/2006/relationships/hyperlink" Target="https://korona.hasuder.org.tr/turkiyede-hazirliklilik-ve-yanit-56-gun-degerlendirme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65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1EF2FA-6A6B-8743-BE74-718C8F1C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>
            <a:normAutofit/>
          </a:bodyPr>
          <a:lstStyle/>
          <a:p>
            <a:pPr lvl="0"/>
            <a:r>
              <a:rPr lang="tr-TR" b="1" dirty="0">
                <a:solidFill>
                  <a:srgbClr val="7030A0"/>
                </a:solidFill>
              </a:rPr>
              <a:t>COVID-19 Ölüm Verileri</a:t>
            </a:r>
          </a:p>
          <a:p>
            <a:pPr lvl="1"/>
            <a:r>
              <a:rPr lang="tr-TR" dirty="0"/>
              <a:t>Ölümlerin yaş, cinsiyet, vatandaşlık ve sosyoekonomik durumlarına göre dağılımı</a:t>
            </a:r>
          </a:p>
          <a:p>
            <a:pPr lvl="1"/>
            <a:r>
              <a:rPr lang="tr-TR" dirty="0">
                <a:solidFill>
                  <a:srgbClr val="7030A0"/>
                </a:solidFill>
              </a:rPr>
              <a:t>Ölümlerin </a:t>
            </a:r>
            <a:r>
              <a:rPr lang="tr-TR" dirty="0" err="1">
                <a:solidFill>
                  <a:srgbClr val="7030A0"/>
                </a:solidFill>
              </a:rPr>
              <a:t>komorbid</a:t>
            </a:r>
            <a:r>
              <a:rPr lang="tr-TR" dirty="0">
                <a:solidFill>
                  <a:srgbClr val="7030A0"/>
                </a:solidFill>
              </a:rPr>
              <a:t> dağılımı</a:t>
            </a:r>
          </a:p>
          <a:p>
            <a:pPr lvl="1"/>
            <a:r>
              <a:rPr lang="tr-TR" dirty="0"/>
              <a:t>Ölümlerin aşılanma durumuna göre (Tam, eksik, aşısız) dağılımı</a:t>
            </a:r>
          </a:p>
          <a:p>
            <a:pPr lvl="1"/>
            <a:r>
              <a:rPr lang="tr-TR" dirty="0">
                <a:solidFill>
                  <a:srgbClr val="7030A0"/>
                </a:solidFill>
              </a:rPr>
              <a:t>Ölümlerin aşılanma durumuna göre ölüm hızları</a:t>
            </a:r>
          </a:p>
          <a:p>
            <a:pPr lvl="2"/>
            <a:r>
              <a:rPr lang="tr-TR" dirty="0"/>
              <a:t>Tam aşılılarda ölüm hızı</a:t>
            </a:r>
          </a:p>
          <a:p>
            <a:pPr lvl="2"/>
            <a:r>
              <a:rPr lang="tr-TR" dirty="0"/>
              <a:t>Eksik aşılılarda ölüm hızı</a:t>
            </a:r>
          </a:p>
          <a:p>
            <a:pPr lvl="2"/>
            <a:r>
              <a:rPr lang="tr-TR" dirty="0"/>
              <a:t>Aşısızlarda ölüm hızı</a:t>
            </a:r>
          </a:p>
          <a:p>
            <a:pPr lvl="1"/>
            <a:r>
              <a:rPr lang="tr-TR" dirty="0">
                <a:solidFill>
                  <a:srgbClr val="7030A0"/>
                </a:solidFill>
              </a:rPr>
              <a:t>İller bazında ölümlerin aşılı olma durumuna (Tam, eksik, aşısız) ölüm hızları</a:t>
            </a:r>
          </a:p>
          <a:p>
            <a:pPr lvl="1"/>
            <a:r>
              <a:rPr lang="tr-TR" dirty="0"/>
              <a:t>Bazı meslek gruplarına göre ölüm hızı</a:t>
            </a:r>
          </a:p>
          <a:p>
            <a:pPr lvl="2"/>
            <a:r>
              <a:rPr lang="tr-TR" dirty="0"/>
              <a:t>Öğretmenlerde ve tüm okul çalışanlarında ölüm hızı</a:t>
            </a:r>
          </a:p>
          <a:p>
            <a:pPr lvl="2"/>
            <a:r>
              <a:rPr lang="tr-TR" dirty="0"/>
              <a:t>Sağlık çalışanlarında ölüm hızı</a:t>
            </a:r>
          </a:p>
          <a:p>
            <a:pPr lvl="1"/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3D41837C-73CD-3D40-A39B-45AF339D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665533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34546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3E3B12-17AB-D841-8246-A767D950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4 ülkede COVID-19 ölümleri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69341E1-51DD-BC4C-B5A7-68A5BBBDD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06" y="1536704"/>
            <a:ext cx="6937340" cy="532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1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1EF2FA-6A6B-8743-BE74-718C8F1C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>
            <a:normAutofit/>
          </a:bodyPr>
          <a:lstStyle/>
          <a:p>
            <a:pPr lvl="0"/>
            <a:r>
              <a:rPr lang="tr-TR" b="1" dirty="0">
                <a:solidFill>
                  <a:srgbClr val="7030A0"/>
                </a:solidFill>
              </a:rPr>
              <a:t>COVID-19 Klinik Verileri</a:t>
            </a:r>
          </a:p>
          <a:p>
            <a:pPr lvl="1"/>
            <a:r>
              <a:rPr lang="tr-TR" dirty="0"/>
              <a:t>Hastaneye yatırılan vaka sayısı</a:t>
            </a:r>
          </a:p>
          <a:p>
            <a:pPr lvl="1"/>
            <a:r>
              <a:rPr lang="tr-TR" dirty="0"/>
              <a:t>Hastaneye yatırılan vakaların yaş, cinsiyet, vatandaşlık ve sosyoekonomik durumlarına göre dağılımı</a:t>
            </a:r>
          </a:p>
          <a:p>
            <a:pPr lvl="1"/>
            <a:r>
              <a:rPr lang="tr-TR" dirty="0"/>
              <a:t>Hastaneye yatırılan vakaların </a:t>
            </a:r>
            <a:r>
              <a:rPr lang="tr-TR" dirty="0" err="1"/>
              <a:t>komorbid</a:t>
            </a:r>
            <a:r>
              <a:rPr lang="tr-TR" dirty="0"/>
              <a:t> hastalık durumuna göre dağılımı</a:t>
            </a:r>
          </a:p>
          <a:p>
            <a:pPr lvl="1"/>
            <a:r>
              <a:rPr lang="tr-TR" dirty="0"/>
              <a:t>Hastaneye yatırılan vakaların aşılı olma durumu</a:t>
            </a:r>
          </a:p>
          <a:p>
            <a:pPr lvl="2"/>
            <a:r>
              <a:rPr lang="tr-TR" dirty="0"/>
              <a:t>Tam aşılı olma oranı</a:t>
            </a:r>
          </a:p>
          <a:p>
            <a:pPr lvl="2"/>
            <a:r>
              <a:rPr lang="tr-TR" dirty="0"/>
              <a:t>Eksik aşılı olma oranı</a:t>
            </a:r>
          </a:p>
          <a:p>
            <a:pPr lvl="2"/>
            <a:r>
              <a:rPr lang="tr-TR" dirty="0"/>
              <a:t>Aşısız olma oranı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3D41837C-73CD-3D40-A39B-45AF339D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665533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7170" name="Picture 2" descr="Son dakika... Korona (Covid-19) tablosu açıklandı">
            <a:extLst>
              <a:ext uri="{FF2B5EF4-FFF2-40B4-BE49-F238E27FC236}">
                <a16:creationId xmlns:a16="http://schemas.microsoft.com/office/drawing/2014/main" id="{E5AC3E25-2E3B-C640-9D47-31D8765D7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50" y="4430713"/>
            <a:ext cx="3708400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133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1EF2FA-6A6B-8743-BE74-718C8F1C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tr-TR" b="1" dirty="0">
                <a:solidFill>
                  <a:srgbClr val="7030A0"/>
                </a:solidFill>
              </a:rPr>
              <a:t>Yoğun bakıma yatırılan vaka sayısı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Yoğun bakıma yatırılan vakaların yaş, cinsiyet, vatandaşlık ve sosyoekonomik durumlarına göre dağılımı 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Yoğun bakıma yatırılan vakaların </a:t>
            </a:r>
            <a:r>
              <a:rPr lang="tr-TR" dirty="0" err="1"/>
              <a:t>komorbid</a:t>
            </a:r>
            <a:r>
              <a:rPr lang="tr-TR" dirty="0"/>
              <a:t> hastalık durumuna göre dağılımı</a:t>
            </a:r>
          </a:p>
          <a:p>
            <a:pPr lvl="1">
              <a:lnSpc>
                <a:spcPct val="150000"/>
              </a:lnSpc>
            </a:pPr>
            <a:r>
              <a:rPr lang="tr-TR" dirty="0">
                <a:solidFill>
                  <a:srgbClr val="7030A0"/>
                </a:solidFill>
              </a:rPr>
              <a:t>Yoğun bakıma yatırılan vakaların aşılı olma durumu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Tam aşılı olma oranı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Eksik aşılı olma oranı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Aşısız olma oranı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3D41837C-73CD-3D40-A39B-45AF339D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665533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8194" name="Picture 2" descr="CDC: Tam aşılı kişilerin ağır Covid-19 olma ihtimali 13 binde 1 - Sağlık  Haberleri | NTV">
            <a:extLst>
              <a:ext uri="{FF2B5EF4-FFF2-40B4-BE49-F238E27FC236}">
                <a16:creationId xmlns:a16="http://schemas.microsoft.com/office/drawing/2014/main" id="{0EC6E3D0-2C67-B449-B970-D5AEA8A48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173" y="4700588"/>
            <a:ext cx="2583590" cy="171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987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1EF2FA-6A6B-8743-BE74-718C8F1C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>
            <a:normAutofit lnSpcReduction="10000"/>
          </a:bodyPr>
          <a:lstStyle/>
          <a:p>
            <a:pPr lvl="0"/>
            <a:r>
              <a:rPr lang="tr-TR" b="1" dirty="0">
                <a:solidFill>
                  <a:srgbClr val="7030A0"/>
                </a:solidFill>
              </a:rPr>
              <a:t>Temaslı Verileri</a:t>
            </a:r>
            <a:endParaRPr lang="tr-TR" dirty="0">
              <a:solidFill>
                <a:srgbClr val="7030A0"/>
              </a:solidFill>
            </a:endParaRPr>
          </a:p>
          <a:p>
            <a:pPr lvl="1"/>
            <a:r>
              <a:rPr lang="tr-TR" dirty="0"/>
              <a:t>Temaslıların yaş, cinsiyet, vatandaşlık ve sosyoekonomik durumlarına göre dağılımı</a:t>
            </a:r>
          </a:p>
          <a:p>
            <a:pPr lvl="1"/>
            <a:r>
              <a:rPr lang="tr-TR" dirty="0"/>
              <a:t>Vaka başına ortalama temaslı sayısı</a:t>
            </a:r>
          </a:p>
          <a:p>
            <a:pPr lvl="1"/>
            <a:r>
              <a:rPr lang="tr-TR" dirty="0"/>
              <a:t>Temaslılarda vaka görülme hızı</a:t>
            </a:r>
          </a:p>
          <a:p>
            <a:pPr lvl="0"/>
            <a:r>
              <a:rPr lang="tr-TR" b="1" dirty="0">
                <a:solidFill>
                  <a:srgbClr val="7030A0"/>
                </a:solidFill>
              </a:rPr>
              <a:t>Test Verileri</a:t>
            </a:r>
            <a:endParaRPr lang="tr-TR" dirty="0">
              <a:solidFill>
                <a:srgbClr val="7030A0"/>
              </a:solidFill>
            </a:endParaRPr>
          </a:p>
          <a:p>
            <a:pPr lvl="1"/>
            <a:r>
              <a:rPr lang="tr-TR" dirty="0"/>
              <a:t>Yapılan toplam test sayısı</a:t>
            </a:r>
          </a:p>
          <a:p>
            <a:pPr lvl="1"/>
            <a:r>
              <a:rPr lang="tr-TR" dirty="0"/>
              <a:t>Yapılan testlerin bazı özelliklere göre dağılımı</a:t>
            </a:r>
          </a:p>
          <a:p>
            <a:pPr lvl="2"/>
            <a:r>
              <a:rPr lang="tr-TR" dirty="0"/>
              <a:t>Meslek</a:t>
            </a:r>
          </a:p>
          <a:p>
            <a:pPr lvl="2"/>
            <a:r>
              <a:rPr lang="tr-TR" dirty="0"/>
              <a:t>Kurum</a:t>
            </a:r>
          </a:p>
          <a:p>
            <a:pPr lvl="2"/>
            <a:r>
              <a:rPr lang="tr-TR" dirty="0"/>
              <a:t>Tarama amaçlı</a:t>
            </a:r>
          </a:p>
          <a:p>
            <a:pPr lvl="2"/>
            <a:r>
              <a:rPr lang="tr-TR" dirty="0"/>
              <a:t>Sportif</a:t>
            </a:r>
          </a:p>
          <a:p>
            <a:pPr lvl="2"/>
            <a:r>
              <a:rPr lang="tr-TR" dirty="0"/>
              <a:t>Aşısızların yaptırmak zorunda olduğu 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3D41837C-73CD-3D40-A39B-45AF339D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665533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9218" name="Picture 2" descr="Covid 19 PCR ve Antikor Testi | Koru Hastaneleri">
            <a:extLst>
              <a:ext uri="{FF2B5EF4-FFF2-40B4-BE49-F238E27FC236}">
                <a16:creationId xmlns:a16="http://schemas.microsoft.com/office/drawing/2014/main" id="{5D802F84-7FEB-B047-8218-56307442D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3705225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739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481B11-B01A-5949-8FDF-C9618566B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Vaka sayılarının </a:t>
            </a:r>
            <a:r>
              <a:rPr lang="tr-TR" dirty="0">
                <a:solidFill>
                  <a:srgbClr val="7030A0"/>
                </a:solidFill>
              </a:rPr>
              <a:t>resmi verilerle 30 bini aştığı</a:t>
            </a:r>
            <a:r>
              <a:rPr lang="tr-TR" dirty="0"/>
              <a:t>, ölümlerin sıradanlaştırıldığı ve önlemlerin epidemiyolojik veriler ışığında değerlendirilmesinin engellendiği koşullarda </a:t>
            </a:r>
            <a:r>
              <a:rPr lang="tr-TR" dirty="0">
                <a:solidFill>
                  <a:srgbClr val="7030A0"/>
                </a:solidFill>
              </a:rPr>
              <a:t>Halk Sağlığı Uzmanları Derneği ve Türk Tabipleri Birliği </a:t>
            </a:r>
            <a:r>
              <a:rPr lang="tr-TR" dirty="0"/>
              <a:t>olarak Sağlık Bakanlığına bir kez daha tüm bu anılan verileri düzenli olarak paylaşması talebimizi yineliyoruz.</a:t>
            </a:r>
          </a:p>
        </p:txBody>
      </p:sp>
    </p:spTree>
    <p:extLst>
      <p:ext uri="{BB962C8B-B14F-4D97-AF65-F5344CB8AC3E}">
        <p14:creationId xmlns:p14="http://schemas.microsoft.com/office/powerpoint/2010/main" val="63727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7A68AD56-C1C3-F241-921C-171B563165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4950" y="2799912"/>
            <a:ext cx="3121479" cy="3131781"/>
          </a:xfrm>
        </p:spPr>
      </p:pic>
      <p:pic>
        <p:nvPicPr>
          <p:cNvPr id="7" name="İçerik Yer Tutucusu 6" descr="metin içeren bir resim&#10;&#10;Açıklama otomatik olarak oluşturuldu">
            <a:extLst>
              <a:ext uri="{FF2B5EF4-FFF2-40B4-BE49-F238E27FC236}">
                <a16:creationId xmlns:a16="http://schemas.microsoft.com/office/drawing/2014/main" id="{42D1A162-17BB-CA4D-B600-577CD345AB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69428" y="4550228"/>
            <a:ext cx="5783244" cy="1273374"/>
          </a:xfrm>
        </p:spPr>
      </p:pic>
      <p:sp>
        <p:nvSpPr>
          <p:cNvPr id="8" name="Dikdörtgen 7">
            <a:extLst>
              <a:ext uri="{FF2B5EF4-FFF2-40B4-BE49-F238E27FC236}">
                <a16:creationId xmlns:a16="http://schemas.microsoft.com/office/drawing/2014/main" id="{F6AE7198-E75D-2C4A-9504-41EDB7C67650}"/>
              </a:ext>
            </a:extLst>
          </p:cNvPr>
          <p:cNvSpPr/>
          <p:nvPr/>
        </p:nvSpPr>
        <p:spPr>
          <a:xfrm>
            <a:off x="7271657" y="609603"/>
            <a:ext cx="3668486" cy="9688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PANDEMİ ÇALIŞMA GRUBU</a:t>
            </a:r>
          </a:p>
        </p:txBody>
      </p:sp>
    </p:spTree>
    <p:extLst>
      <p:ext uri="{BB962C8B-B14F-4D97-AF65-F5344CB8AC3E}">
        <p14:creationId xmlns:p14="http://schemas.microsoft.com/office/powerpoint/2010/main" val="253082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650599-503F-974E-A244-21BE9E7C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2358" y="567559"/>
            <a:ext cx="4154214" cy="840827"/>
          </a:xfrm>
        </p:spPr>
        <p:txBody>
          <a:bodyPr/>
          <a:lstStyle/>
          <a:p>
            <a:r>
              <a:rPr lang="tr-TR" dirty="0"/>
              <a:t>HANGİ VERİLER?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D0D320-6D4B-BC4C-99A0-7D4C42E66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Ülkemizde </a:t>
            </a:r>
            <a:r>
              <a:rPr lang="tr-TR" dirty="0" err="1"/>
              <a:t>pandeminin</a:t>
            </a:r>
            <a:r>
              <a:rPr lang="tr-TR" dirty="0"/>
              <a:t> seyrini takip etmek, alınacak koruyucu önlemleri belirlemek ve yapılan sağlık hizmetlerinin etkisini değerlendirmek üzere </a:t>
            </a:r>
            <a:r>
              <a:rPr lang="tr-TR" dirty="0" err="1"/>
              <a:t>pandemi</a:t>
            </a:r>
            <a:r>
              <a:rPr lang="tr-TR" dirty="0"/>
              <a:t> ile ilgili </a:t>
            </a:r>
            <a:r>
              <a:rPr lang="tr-TR" dirty="0">
                <a:solidFill>
                  <a:srgbClr val="7030A0"/>
                </a:solidFill>
              </a:rPr>
              <a:t>epidemiyolojik kanıtlara </a:t>
            </a:r>
            <a:r>
              <a:rPr lang="tr-TR" dirty="0"/>
              <a:t>ihtiyaç duyulmaktadır. COVID-19 riski altında bulunan </a:t>
            </a:r>
            <a:r>
              <a:rPr lang="tr-TR" dirty="0">
                <a:solidFill>
                  <a:srgbClr val="7030A0"/>
                </a:solidFill>
              </a:rPr>
              <a:t>nüfusun özelliği, ortaya çıkan yeni vaka ve ölümlerin özellikleri ve aşılanma durumu </a:t>
            </a:r>
            <a:r>
              <a:rPr lang="tr-TR" dirty="0"/>
              <a:t>başlıca ihtiyaç duyulan sağlık verileridir. </a:t>
            </a:r>
          </a:p>
        </p:txBody>
      </p:sp>
      <p:pic>
        <p:nvPicPr>
          <p:cNvPr id="1026" name="Picture 2" descr="Açık veri nedir? Veriye nasıl ulaşılır? – NewsLabTurkey">
            <a:extLst>
              <a:ext uri="{FF2B5EF4-FFF2-40B4-BE49-F238E27FC236}">
                <a16:creationId xmlns:a16="http://schemas.microsoft.com/office/drawing/2014/main" id="{A6314A5D-11EA-214D-B333-3350FC5BD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4" y="5114925"/>
            <a:ext cx="1833563" cy="159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55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61A7A8-D9A9-9249-A778-6B602F01C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Gerek Türk Tabipleri Birliği, gerekse Halk Sağlığı Uzmanları Derneği (</a:t>
            </a:r>
            <a:r>
              <a:rPr lang="tr-TR" u="sng" dirty="0">
                <a:hlinkClick r:id="rId2"/>
              </a:rPr>
              <a:t>https://korona.hasuder.org.tr/turkiyede-hazirliklilik-ve-yanit-56-gun-degerlendirmesi/</a:t>
            </a:r>
            <a:r>
              <a:rPr lang="tr-TR" dirty="0"/>
              <a:t>, </a:t>
            </a:r>
            <a:r>
              <a:rPr lang="tr-TR" u="sng" dirty="0">
                <a:hlinkClick r:id="rId3"/>
              </a:rPr>
              <a:t>https://hasuder.org.tr/halk-sagligi-bakis-acisiyla-pandeminin-birinci-yili/</a:t>
            </a:r>
            <a:r>
              <a:rPr lang="tr-TR" dirty="0"/>
              <a:t>) başta olmak üzere uzmanlık dernekleri </a:t>
            </a:r>
            <a:r>
              <a:rPr lang="tr-TR" dirty="0" err="1"/>
              <a:t>pandeminin</a:t>
            </a:r>
            <a:r>
              <a:rPr lang="tr-TR" dirty="0"/>
              <a:t> başından itibaren yayınlanan raporlarında </a:t>
            </a:r>
            <a:r>
              <a:rPr lang="tr-TR" dirty="0" err="1"/>
              <a:t>pandemi</a:t>
            </a:r>
            <a:r>
              <a:rPr lang="tr-TR" dirty="0"/>
              <a:t> sürecinin değerlendirilebilmesi için kamuoyuyla paylaşılması gereken verileri listelenmekte, ancak yanıt alamamaktadır. </a:t>
            </a:r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69B9A5A0-399D-7D45-AA06-E8BC44EACD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7414" y="955990"/>
            <a:ext cx="866774" cy="86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5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CE7E3D-2347-A649-A121-481F3DC8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28" y="763507"/>
            <a:ext cx="3145971" cy="840827"/>
          </a:xfrm>
        </p:spPr>
        <p:txBody>
          <a:bodyPr>
            <a:noAutofit/>
          </a:bodyPr>
          <a:lstStyle/>
          <a:p>
            <a:r>
              <a:rPr lang="tr-TR" sz="3600" b="1" dirty="0"/>
              <a:t>Tanımlar</a:t>
            </a:r>
            <a:br>
              <a:rPr lang="tr-TR" sz="3600" b="1" dirty="0"/>
            </a:br>
            <a:endParaRPr lang="tr-TR" sz="36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D03F08-AC9D-C049-9696-4DFDA1CC4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tr-TR" b="1" dirty="0">
                <a:solidFill>
                  <a:srgbClr val="7030A0"/>
                </a:solidFill>
              </a:rPr>
              <a:t>Tam aşılı olmak	:</a:t>
            </a:r>
            <a:endParaRPr lang="tr-TR" dirty="0">
              <a:solidFill>
                <a:srgbClr val="7030A0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dirty="0"/>
              <a:t>İki doz </a:t>
            </a:r>
            <a:r>
              <a:rPr lang="tr-TR" dirty="0" err="1"/>
              <a:t>Sinovac</a:t>
            </a:r>
            <a:r>
              <a:rPr lang="tr-TR" dirty="0"/>
              <a:t> aşısı üzerine bir doz </a:t>
            </a:r>
            <a:r>
              <a:rPr lang="tr-TR" dirty="0" err="1"/>
              <a:t>Biontech</a:t>
            </a:r>
            <a:r>
              <a:rPr lang="tr-TR" dirty="0"/>
              <a:t> aşısı yaptıranlar veya</a:t>
            </a:r>
          </a:p>
          <a:p>
            <a:pPr lvl="1">
              <a:lnSpc>
                <a:spcPct val="150000"/>
              </a:lnSpc>
            </a:pPr>
            <a:r>
              <a:rPr lang="tr-TR" dirty="0"/>
              <a:t>İki doz </a:t>
            </a:r>
            <a:r>
              <a:rPr lang="tr-TR" dirty="0" err="1"/>
              <a:t>Biontech</a:t>
            </a:r>
            <a:r>
              <a:rPr lang="tr-TR" dirty="0"/>
              <a:t> aşısı yaptıranlar</a:t>
            </a:r>
          </a:p>
          <a:p>
            <a:pPr lvl="0">
              <a:lnSpc>
                <a:spcPct val="150000"/>
              </a:lnSpc>
            </a:pPr>
            <a:r>
              <a:rPr lang="tr-TR" b="1" dirty="0">
                <a:solidFill>
                  <a:srgbClr val="7030A0"/>
                </a:solidFill>
              </a:rPr>
              <a:t>Eksik aşılı olmak</a:t>
            </a:r>
            <a:r>
              <a:rPr lang="tr-TR" dirty="0">
                <a:solidFill>
                  <a:srgbClr val="7030A0"/>
                </a:solidFill>
              </a:rPr>
              <a:t>	: </a:t>
            </a:r>
            <a:r>
              <a:rPr lang="tr-TR" dirty="0"/>
              <a:t>COVID-19 aşısı olmuş ama tam aşılı olmayanlar</a:t>
            </a:r>
          </a:p>
          <a:p>
            <a:pPr lvl="0">
              <a:lnSpc>
                <a:spcPct val="150000"/>
              </a:lnSpc>
            </a:pPr>
            <a:r>
              <a:rPr lang="tr-TR" b="1" dirty="0">
                <a:solidFill>
                  <a:srgbClr val="7030A0"/>
                </a:solidFill>
              </a:rPr>
              <a:t>Aşısız olmak</a:t>
            </a:r>
            <a:r>
              <a:rPr lang="tr-TR" dirty="0"/>
              <a:t>		:Hiç COVID-19 aşısı yaptırmayanlar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pic>
        <p:nvPicPr>
          <p:cNvPr id="2050" name="Picture 2" descr="Aşı zorunluluğu: 3 bin kişinin sözleşmesi askıya alındı | Avrupa | DW |  16.09.2021">
            <a:extLst>
              <a:ext uri="{FF2B5EF4-FFF2-40B4-BE49-F238E27FC236}">
                <a16:creationId xmlns:a16="http://schemas.microsoft.com/office/drawing/2014/main" id="{501DEAAB-DA17-DA46-924D-9114F5A73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3" y="1183920"/>
            <a:ext cx="2509836" cy="141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of. Dr. Gürüz: Aşı olmayanlara kısıtlama gelmeli">
            <a:extLst>
              <a:ext uri="{FF2B5EF4-FFF2-40B4-BE49-F238E27FC236}">
                <a16:creationId xmlns:a16="http://schemas.microsoft.com/office/drawing/2014/main" id="{B6AB9F1D-3B7E-8042-ABA8-6BA8FD081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5314253"/>
            <a:ext cx="2401888" cy="133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58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F172B2-C7F2-0543-8342-AA24F629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719960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58F7DD-C5A4-8F44-A7A3-17DEF372D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tr-TR" b="1" dirty="0">
                <a:solidFill>
                  <a:srgbClr val="7030A0"/>
                </a:solidFill>
              </a:rPr>
              <a:t>Güncel Nüfus Verileri </a:t>
            </a:r>
            <a:endParaRPr lang="tr-TR" dirty="0">
              <a:solidFill>
                <a:srgbClr val="7030A0"/>
              </a:solidFill>
            </a:endParaRPr>
          </a:p>
          <a:p>
            <a:pPr lvl="1">
              <a:lnSpc>
                <a:spcPct val="200000"/>
              </a:lnSpc>
            </a:pPr>
            <a:r>
              <a:rPr lang="tr-TR" dirty="0"/>
              <a:t>İllere göre Türkiye vatandaşlarının yaş ve cinsiyet dağılımı</a:t>
            </a:r>
          </a:p>
          <a:p>
            <a:pPr lvl="1">
              <a:lnSpc>
                <a:spcPct val="200000"/>
              </a:lnSpc>
            </a:pPr>
            <a:r>
              <a:rPr lang="tr-TR" dirty="0"/>
              <a:t>İllere göre Geçici sığınmacıların yaş ve cinsiyet dağılımı</a:t>
            </a:r>
          </a:p>
          <a:p>
            <a:pPr>
              <a:lnSpc>
                <a:spcPct val="200000"/>
              </a:lnSpc>
            </a:pPr>
            <a:endParaRPr lang="tr-TR" dirty="0"/>
          </a:p>
        </p:txBody>
      </p:sp>
      <p:pic>
        <p:nvPicPr>
          <p:cNvPr id="3074" name="Picture 2" descr="Dünya Nüfus Günü Ve Genç Türkiye | Türkiye Dil ve Edebiyat Derneği">
            <a:extLst>
              <a:ext uri="{FF2B5EF4-FFF2-40B4-BE49-F238E27FC236}">
                <a16:creationId xmlns:a16="http://schemas.microsoft.com/office/drawing/2014/main" id="{451A87FD-60F3-1944-8A04-9CF0EEF33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1" y="4329113"/>
            <a:ext cx="3968331" cy="230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35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58F7DD-C5A4-8F44-A7A3-17DEF372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170" y="1825625"/>
            <a:ext cx="9274629" cy="49344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b="1" dirty="0">
                <a:solidFill>
                  <a:srgbClr val="7030A0"/>
                </a:solidFill>
              </a:rPr>
              <a:t>COVID-19 Aşılama Verileri</a:t>
            </a:r>
          </a:p>
          <a:p>
            <a:pPr lvl="1"/>
            <a:r>
              <a:rPr lang="tr-TR" dirty="0"/>
              <a:t>Aşı türlerine göre yapılan doz sayısı</a:t>
            </a:r>
          </a:p>
          <a:p>
            <a:pPr lvl="2"/>
            <a:r>
              <a:rPr lang="tr-TR" dirty="0" err="1">
                <a:solidFill>
                  <a:srgbClr val="7030A0"/>
                </a:solidFill>
              </a:rPr>
              <a:t>Sinovac</a:t>
            </a:r>
            <a:endParaRPr lang="tr-TR" dirty="0">
              <a:solidFill>
                <a:srgbClr val="7030A0"/>
              </a:solidFill>
            </a:endParaRPr>
          </a:p>
          <a:p>
            <a:pPr lvl="3"/>
            <a:r>
              <a:rPr lang="tr-TR" dirty="0"/>
              <a:t>Birinci doz yapılan kişi sayısı</a:t>
            </a:r>
          </a:p>
          <a:p>
            <a:pPr lvl="3"/>
            <a:r>
              <a:rPr lang="tr-TR" dirty="0"/>
              <a:t>İkinci doz yapılan kişi sayısı</a:t>
            </a:r>
          </a:p>
          <a:p>
            <a:pPr lvl="3"/>
            <a:r>
              <a:rPr lang="tr-TR" dirty="0"/>
              <a:t>Üçüncü doz yapılan kişi sayısı</a:t>
            </a:r>
          </a:p>
          <a:p>
            <a:pPr lvl="2"/>
            <a:r>
              <a:rPr lang="tr-TR" dirty="0" err="1">
                <a:solidFill>
                  <a:srgbClr val="7030A0"/>
                </a:solidFill>
              </a:rPr>
              <a:t>Biontech</a:t>
            </a:r>
            <a:endParaRPr lang="tr-TR" dirty="0">
              <a:solidFill>
                <a:srgbClr val="7030A0"/>
              </a:solidFill>
            </a:endParaRPr>
          </a:p>
          <a:p>
            <a:pPr lvl="3"/>
            <a:r>
              <a:rPr lang="tr-TR" dirty="0"/>
              <a:t>Birinci doz yapılan kişi sayısı</a:t>
            </a:r>
          </a:p>
          <a:p>
            <a:pPr lvl="3"/>
            <a:r>
              <a:rPr lang="tr-TR" dirty="0"/>
              <a:t>İkinci doz yapılan kişi sayısı</a:t>
            </a:r>
          </a:p>
          <a:p>
            <a:pPr lvl="1"/>
            <a:r>
              <a:rPr lang="tr-TR" dirty="0">
                <a:solidFill>
                  <a:srgbClr val="7030A0"/>
                </a:solidFill>
              </a:rPr>
              <a:t>Toplam aşı kapsayıcılık hızı</a:t>
            </a:r>
          </a:p>
          <a:p>
            <a:pPr lvl="2"/>
            <a:r>
              <a:rPr lang="tr-TR" dirty="0"/>
              <a:t>Tam aşılı kapsayıcılık hızı (%)</a:t>
            </a:r>
          </a:p>
          <a:p>
            <a:pPr lvl="2"/>
            <a:r>
              <a:rPr lang="tr-TR" dirty="0"/>
              <a:t>Eksik aşılı kapsayıcılık hızı (%)</a:t>
            </a:r>
          </a:p>
          <a:p>
            <a:pPr lvl="1"/>
            <a:r>
              <a:rPr lang="tr-TR" dirty="0">
                <a:solidFill>
                  <a:srgbClr val="7030A0"/>
                </a:solidFill>
              </a:rPr>
              <a:t>İllere göre aşı kapsayıcılık hızı</a:t>
            </a:r>
          </a:p>
          <a:p>
            <a:pPr lvl="2"/>
            <a:r>
              <a:rPr lang="tr-TR" dirty="0"/>
              <a:t>Tam aşılı kapsayıcılık hızı (%)</a:t>
            </a:r>
          </a:p>
          <a:p>
            <a:pPr lvl="2"/>
            <a:r>
              <a:rPr lang="tr-TR" dirty="0"/>
              <a:t>Eksik aşılı kapsayıcılık hızı (%)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705C1D3C-59B3-4040-97F3-3A4AC8EB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753299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4098" name="Picture 2" descr="2019 Türkiye'nin nüfusu açıklandı! Türkiye'nin nüfusu kaç? Nüfus arttı mı?  2019 Denizli'nin nüfusu açıklandı! Denizli'nin nüfusu kaç? Denizli'de nüfus  arttı mı? İşte İstanbul, Ankara ve İzmir'in nüfusu... | Denizli Haber |  Denizli">
            <a:extLst>
              <a:ext uri="{FF2B5EF4-FFF2-40B4-BE49-F238E27FC236}">
                <a16:creationId xmlns:a16="http://schemas.microsoft.com/office/drawing/2014/main" id="{90D6D869-74C2-0541-9054-6FB48A963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043" y="3060927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84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58F7DD-C5A4-8F44-A7A3-17DEF372D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tr-TR" dirty="0">
                <a:solidFill>
                  <a:srgbClr val="7030A0"/>
                </a:solidFill>
              </a:rPr>
              <a:t>Cinsiyete göre aşı kapsayıcılık hızı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Tam aşılı kapsayıcılık hızı (%)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Eksik aşılı kapsayıcılık hızı (%)</a:t>
            </a:r>
          </a:p>
          <a:p>
            <a:pPr lvl="1">
              <a:lnSpc>
                <a:spcPct val="150000"/>
              </a:lnSpc>
            </a:pPr>
            <a:r>
              <a:rPr lang="tr-TR" dirty="0">
                <a:solidFill>
                  <a:srgbClr val="7030A0"/>
                </a:solidFill>
              </a:rPr>
              <a:t>Yaş grubuna göre aşı kapsayıcılık hızı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Tam aşılı kapsayıcılık hızı (%)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Eksik aşılı kapsayıcılık hızı (%)</a:t>
            </a:r>
          </a:p>
          <a:p>
            <a:pPr lvl="1">
              <a:lnSpc>
                <a:spcPct val="150000"/>
              </a:lnSpc>
            </a:pPr>
            <a:r>
              <a:rPr lang="tr-TR" dirty="0">
                <a:solidFill>
                  <a:srgbClr val="7030A0"/>
                </a:solidFill>
              </a:rPr>
              <a:t>Vatandaşlık durumuna göre aşı kapsayıcılık hızı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Tam aşılı kapsayıcılık hızı (%)</a:t>
            </a:r>
          </a:p>
          <a:p>
            <a:pPr lvl="2">
              <a:lnSpc>
                <a:spcPct val="150000"/>
              </a:lnSpc>
            </a:pPr>
            <a:r>
              <a:rPr lang="tr-TR" dirty="0"/>
              <a:t>Eksik aşılı kapsayıcılık hızı (%)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FDF75B58-F909-9741-8EF1-55D0AD26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774387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5122" name="Picture 2" descr="Nüfus - Nüfus Sayımı - Nüfus Sayımı Nedir? - blog11">
            <a:extLst>
              <a:ext uri="{FF2B5EF4-FFF2-40B4-BE49-F238E27FC236}">
                <a16:creationId xmlns:a16="http://schemas.microsoft.com/office/drawing/2014/main" id="{55D54DC4-506A-BC45-BE32-82E2D31A1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2570162"/>
            <a:ext cx="29972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64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1EF2FA-6A6B-8743-BE74-718C8F1C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b="1" dirty="0">
                <a:solidFill>
                  <a:srgbClr val="7030A0"/>
                </a:solidFill>
              </a:rPr>
              <a:t>COVID-19 Vaka Verileri</a:t>
            </a:r>
          </a:p>
          <a:p>
            <a:pPr lvl="1"/>
            <a:r>
              <a:rPr lang="tr-TR" dirty="0"/>
              <a:t>Vakaların yaş, cinsiyet, vatandaşlık ve sosyoekonomik durumlarına göre dağılımı</a:t>
            </a:r>
          </a:p>
          <a:p>
            <a:pPr lvl="1"/>
            <a:r>
              <a:rPr lang="tr-TR" dirty="0">
                <a:solidFill>
                  <a:srgbClr val="7030A0"/>
                </a:solidFill>
              </a:rPr>
              <a:t>Vakaların </a:t>
            </a:r>
            <a:r>
              <a:rPr lang="tr-TR" dirty="0" err="1">
                <a:solidFill>
                  <a:srgbClr val="7030A0"/>
                </a:solidFill>
              </a:rPr>
              <a:t>komorbid</a:t>
            </a:r>
            <a:r>
              <a:rPr lang="tr-TR" dirty="0">
                <a:solidFill>
                  <a:srgbClr val="7030A0"/>
                </a:solidFill>
              </a:rPr>
              <a:t> (ek hastalık) dağılımı</a:t>
            </a:r>
          </a:p>
          <a:p>
            <a:pPr lvl="1"/>
            <a:r>
              <a:rPr lang="tr-TR" dirty="0"/>
              <a:t>Vakaların </a:t>
            </a:r>
            <a:r>
              <a:rPr lang="tr-TR" dirty="0" err="1"/>
              <a:t>insidansı</a:t>
            </a:r>
            <a:endParaRPr lang="tr-TR" dirty="0"/>
          </a:p>
          <a:p>
            <a:pPr lvl="2"/>
            <a:r>
              <a:rPr lang="tr-TR" dirty="0"/>
              <a:t>Yaş grubuna göre </a:t>
            </a:r>
            <a:r>
              <a:rPr lang="tr-TR" dirty="0" err="1"/>
              <a:t>insidans</a:t>
            </a:r>
            <a:endParaRPr lang="tr-TR" dirty="0"/>
          </a:p>
          <a:p>
            <a:pPr lvl="2"/>
            <a:r>
              <a:rPr lang="tr-TR" dirty="0"/>
              <a:t>Cinsiyete göre </a:t>
            </a:r>
            <a:r>
              <a:rPr lang="tr-TR" dirty="0" err="1"/>
              <a:t>insidans</a:t>
            </a:r>
            <a:endParaRPr lang="tr-TR" dirty="0"/>
          </a:p>
          <a:p>
            <a:pPr lvl="2"/>
            <a:r>
              <a:rPr lang="tr-TR" dirty="0"/>
              <a:t>Vatandaşlık durumuna göre </a:t>
            </a:r>
            <a:r>
              <a:rPr lang="tr-TR" dirty="0" err="1"/>
              <a:t>insidans</a:t>
            </a:r>
            <a:endParaRPr lang="tr-TR" dirty="0"/>
          </a:p>
          <a:p>
            <a:pPr lvl="1"/>
            <a:r>
              <a:rPr lang="tr-TR" dirty="0">
                <a:solidFill>
                  <a:srgbClr val="7030A0"/>
                </a:solidFill>
              </a:rPr>
              <a:t>Vakaların aşılanma durumuna göre </a:t>
            </a:r>
            <a:r>
              <a:rPr lang="tr-TR" dirty="0" err="1">
                <a:solidFill>
                  <a:srgbClr val="7030A0"/>
                </a:solidFill>
              </a:rPr>
              <a:t>insidansı</a:t>
            </a:r>
            <a:endParaRPr lang="tr-TR" dirty="0">
              <a:solidFill>
                <a:srgbClr val="7030A0"/>
              </a:solidFill>
            </a:endParaRPr>
          </a:p>
          <a:p>
            <a:pPr lvl="2"/>
            <a:r>
              <a:rPr lang="tr-TR" dirty="0"/>
              <a:t>Tam aşılılarda vaka </a:t>
            </a:r>
            <a:r>
              <a:rPr lang="tr-TR" dirty="0" err="1"/>
              <a:t>insidansı</a:t>
            </a:r>
            <a:endParaRPr lang="tr-TR" dirty="0"/>
          </a:p>
          <a:p>
            <a:pPr lvl="2"/>
            <a:r>
              <a:rPr lang="tr-TR" dirty="0"/>
              <a:t>Eksik aşılılarda vaka </a:t>
            </a:r>
            <a:r>
              <a:rPr lang="tr-TR" dirty="0" err="1"/>
              <a:t>insidansı</a:t>
            </a:r>
            <a:endParaRPr lang="tr-TR" dirty="0"/>
          </a:p>
          <a:p>
            <a:pPr lvl="2"/>
            <a:r>
              <a:rPr lang="tr-TR" dirty="0"/>
              <a:t>Aşısızlarda vaka </a:t>
            </a:r>
            <a:r>
              <a:rPr lang="tr-TR" dirty="0" err="1"/>
              <a:t>insidansı</a:t>
            </a:r>
            <a:endParaRPr lang="tr-TR" dirty="0"/>
          </a:p>
          <a:p>
            <a:pPr lvl="1"/>
            <a:r>
              <a:rPr lang="tr-TR" dirty="0">
                <a:solidFill>
                  <a:srgbClr val="7030A0"/>
                </a:solidFill>
              </a:rPr>
              <a:t>İller bazında vakaların aşılı olma durumuna (Tam, eksik, aşısız) göre </a:t>
            </a:r>
            <a:r>
              <a:rPr lang="tr-TR" dirty="0" err="1">
                <a:solidFill>
                  <a:srgbClr val="7030A0"/>
                </a:solidFill>
              </a:rPr>
              <a:t>insidans</a:t>
            </a:r>
            <a:endParaRPr lang="tr-TR" dirty="0">
              <a:solidFill>
                <a:srgbClr val="7030A0"/>
              </a:solidFill>
            </a:endParaRPr>
          </a:p>
          <a:p>
            <a:pPr lvl="1"/>
            <a:r>
              <a:rPr lang="tr-TR" dirty="0"/>
              <a:t>Bazı meslek gruplarına göre vaka </a:t>
            </a:r>
            <a:r>
              <a:rPr lang="tr-TR" dirty="0" err="1"/>
              <a:t>insidansı</a:t>
            </a:r>
            <a:endParaRPr lang="tr-TR" dirty="0"/>
          </a:p>
          <a:p>
            <a:pPr lvl="2"/>
            <a:r>
              <a:rPr lang="tr-TR" dirty="0"/>
              <a:t>Öğretmenlerde ve tüm okul çalışanlarında vaka </a:t>
            </a:r>
            <a:r>
              <a:rPr lang="tr-TR" dirty="0" err="1"/>
              <a:t>insidansı</a:t>
            </a:r>
            <a:endParaRPr lang="tr-TR" dirty="0"/>
          </a:p>
          <a:p>
            <a:pPr lvl="2"/>
            <a:r>
              <a:rPr lang="tr-TR" dirty="0"/>
              <a:t>Sağlık çalışanlarında vaka </a:t>
            </a:r>
            <a:r>
              <a:rPr lang="tr-TR" dirty="0" err="1"/>
              <a:t>insidansı</a:t>
            </a:r>
            <a:endParaRPr lang="tr-TR" dirty="0"/>
          </a:p>
          <a:p>
            <a:pPr lvl="1"/>
            <a:r>
              <a:rPr lang="tr-TR" dirty="0">
                <a:solidFill>
                  <a:srgbClr val="7030A0"/>
                </a:solidFill>
              </a:rPr>
              <a:t>Öğrencilerde yaş gruplarına göre vaka </a:t>
            </a:r>
            <a:r>
              <a:rPr lang="tr-TR" dirty="0" err="1">
                <a:solidFill>
                  <a:srgbClr val="7030A0"/>
                </a:solidFill>
              </a:rPr>
              <a:t>insidansı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3D41837C-73CD-3D40-A39B-45AF339D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86" y="665533"/>
            <a:ext cx="4154214" cy="840827"/>
          </a:xfrm>
        </p:spPr>
        <p:txBody>
          <a:bodyPr>
            <a:noAutofit/>
          </a:bodyPr>
          <a:lstStyle/>
          <a:p>
            <a:r>
              <a:rPr lang="tr-TR" sz="2400" b="1" dirty="0"/>
              <a:t>Kamuoyuyla Paylaşılması Talep Edilen Veri ve Göstergeler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6146" name="Picture 2" descr="Nüfusun Gelişimi Dağılışı ve Nitelikleri ve Dünyada Nüfus Sayımları -  Coğrafya Defterim">
            <a:extLst>
              <a:ext uri="{FF2B5EF4-FFF2-40B4-BE49-F238E27FC236}">
                <a16:creationId xmlns:a16="http://schemas.microsoft.com/office/drawing/2014/main" id="{76607F5E-6720-924E-A03F-941921FEF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2935287"/>
            <a:ext cx="2509837" cy="143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400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697</Words>
  <Application>Microsoft Macintosh PowerPoint</Application>
  <PresentationFormat>Geniş ekran</PresentationFormat>
  <Paragraphs>103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PowerPoint Sunusu</vt:lpstr>
      <vt:lpstr>PowerPoint Sunusu</vt:lpstr>
      <vt:lpstr>HANGİ VERİLER?</vt:lpstr>
      <vt:lpstr>PowerPoint Sunusu</vt:lpstr>
      <vt:lpstr>Tanımlar </vt:lpstr>
      <vt:lpstr>Kamuoyuyla Paylaşılması Talep Edilen Veri ve Göstergeler </vt:lpstr>
      <vt:lpstr>Kamuoyuyla Paylaşılması Talep Edilen Veri ve Göstergeler </vt:lpstr>
      <vt:lpstr>Kamuoyuyla Paylaşılması Talep Edilen Veri ve Göstergeler </vt:lpstr>
      <vt:lpstr>Kamuoyuyla Paylaşılması Talep Edilen Veri ve Göstergeler </vt:lpstr>
      <vt:lpstr>Kamuoyuyla Paylaşılması Talep Edilen Veri ve Göstergeler </vt:lpstr>
      <vt:lpstr>4 ülkede COVID-19 ölümleri</vt:lpstr>
      <vt:lpstr>Kamuoyuyla Paylaşılması Talep Edilen Veri ve Göstergeler </vt:lpstr>
      <vt:lpstr>Kamuoyuyla Paylaşılması Talep Edilen Veri ve Göstergeler </vt:lpstr>
      <vt:lpstr>Kamuoyuyla Paylaşılması Talep Edilen Veri ve Göstergeler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Sebnem Korur Fincanci</cp:lastModifiedBy>
  <cp:revision>1</cp:revision>
  <dcterms:created xsi:type="dcterms:W3CDTF">2021-10-13T08:26:01Z</dcterms:created>
  <dcterms:modified xsi:type="dcterms:W3CDTF">2021-10-13T09:43:09Z</dcterms:modified>
</cp:coreProperties>
</file>