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7"/>
  </p:notes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0" r:id="rId12"/>
    <p:sldId id="266" r:id="rId13"/>
    <p:sldId id="267" r:id="rId14"/>
    <p:sldId id="268" r:id="rId15"/>
    <p:sldId id="269" r:id="rId1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48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 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F786E70-3DE6-AE42-B849-A5A0B633E269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4" name="Slayt Resmi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 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AC4B96-9648-0943-9207-D22CFECA2D6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811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Resmi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BAC4B96-9648-0943-9207-D22CFECA2D64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507941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7B19987-E16F-F64A-98C9-A15AD2ED5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509F3E0E-E07A-9A46-A2E3-F780C0891D7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FFBFD518-AF41-154E-8BC6-37493A5D5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88EE088-2D75-F646-87AA-09D67E065F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990E7AEB-4293-0547-B5D0-C951015DE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47954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58E9D9C-F314-B247-B23E-5BB8DD09FA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972671AE-F5F9-5641-95AD-A98E5ECA6C2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55552390-D0A5-3E45-8696-49D9D20D0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42F37F89-BD90-4743-AA14-5FD3014A90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F1E63AB-38B4-4E48-9A4C-B353B9DA09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828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7DEB85DD-18BD-5446-AD53-B2254AA2D54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47D785D1-61DA-9844-98EE-9897D10D8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05CAAE09-83A7-D246-ACE1-9248AA6502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2EC61D0-39BF-D74B-BD45-5D65400F0F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E2DABECD-FDC9-1247-8585-D89F09A17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2782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E101EE-44AF-1140-A4DD-93E9E59AB5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567559"/>
            <a:ext cx="4154214" cy="840827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7" name="Dikdörtgen 6">
            <a:extLst>
              <a:ext uri="{FF2B5EF4-FFF2-40B4-BE49-F238E27FC236}">
                <a16:creationId xmlns:a16="http://schemas.microsoft.com/office/drawing/2014/main" id="{023D4326-71D7-CB4D-A9FA-B3BD92B7814E}"/>
              </a:ext>
            </a:extLst>
          </p:cNvPr>
          <p:cNvSpPr/>
          <p:nvPr userDrawn="1"/>
        </p:nvSpPr>
        <p:spPr>
          <a:xfrm>
            <a:off x="725214" y="1408386"/>
            <a:ext cx="11161986" cy="54496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EAD23C6-BE54-D44A-8105-5BC49B9B0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B84FFDD-B1AB-3247-9D0C-DE1E348BB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6D64C7B2-BC48-2F47-9378-7AF99EE4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AA3CE00-3355-054E-BB7D-F1AA47A6E2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5453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5B4D051-7F1E-3D4D-B019-1E4B80BA4B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3EF0F403-06D2-1448-9DEA-7EC969BFA4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F8882E0-41EA-AF4F-A84F-011F5338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1C9357F8-FCA0-2849-8D0C-09391D85C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3B50FC00-1E45-6E4C-9088-23EBB589A1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453334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ikdörtgen 7">
            <a:extLst>
              <a:ext uri="{FF2B5EF4-FFF2-40B4-BE49-F238E27FC236}">
                <a16:creationId xmlns:a16="http://schemas.microsoft.com/office/drawing/2014/main" id="{A691B913-ABF3-D748-B815-E7BADC8E047E}"/>
              </a:ext>
            </a:extLst>
          </p:cNvPr>
          <p:cNvSpPr/>
          <p:nvPr userDrawn="1"/>
        </p:nvSpPr>
        <p:spPr>
          <a:xfrm>
            <a:off x="725214" y="1408386"/>
            <a:ext cx="11161986" cy="5449614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7D199AC-FC16-454D-82DA-55E2C0262B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6AB9D347-9F60-3E49-BFB5-3C519A338A1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01DDBB8-8FF3-5D4F-BB33-1B40677B65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F1A910E-AC3B-7D40-AA34-EC3CAC6A4D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D120AAE5-FBF8-F14B-A0D2-1C3F16C9B5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  <p:sp>
        <p:nvSpPr>
          <p:cNvPr id="9" name="Başlık 1">
            <a:extLst>
              <a:ext uri="{FF2B5EF4-FFF2-40B4-BE49-F238E27FC236}">
                <a16:creationId xmlns:a16="http://schemas.microsoft.com/office/drawing/2014/main" id="{9641D918-A099-D74D-B176-22B0C6D9D169}"/>
              </a:ext>
            </a:extLst>
          </p:cNvPr>
          <p:cNvSpPr txBox="1">
            <a:spLocks/>
          </p:cNvSpPr>
          <p:nvPr userDrawn="1"/>
        </p:nvSpPr>
        <p:spPr>
          <a:xfrm>
            <a:off x="7199586" y="567559"/>
            <a:ext cx="4154214" cy="8408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/>
              <a:t>Asıl başlık stilini düzenlemek için tıklayın</a:t>
            </a:r>
          </a:p>
        </p:txBody>
      </p:sp>
    </p:spTree>
    <p:extLst>
      <p:ext uri="{BB962C8B-B14F-4D97-AF65-F5344CB8AC3E}">
        <p14:creationId xmlns:p14="http://schemas.microsoft.com/office/powerpoint/2010/main" val="521029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D68FA27-2F47-C849-BE7F-516B91919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70CEEFCA-3336-DA4C-8B16-47F18F751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496F5D4C-52F3-8C4E-8688-988898BDB0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FF04FAB9-AAA9-954C-AC8A-21A9BE1FBF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798DB383-0C38-4E4B-9495-D62B6A4A550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F382B188-95F6-B049-847B-AE956ACA8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D4ED2BFC-D448-7646-9D1F-421F65AD16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566AA90E-A4C2-2F49-BD0A-7EF4146C9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240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6BF92D9C-0937-E94E-A738-C31D4BF22C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8054AF2A-D0E7-7D49-87FC-0BBD125C95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1CA17FB5-1ED0-774A-A6CF-DA987F1E78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A3BE5C81-04C8-1246-B9F5-B7652963E1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5293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8D0D59F6-AAC6-1545-AA41-A731E06CE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DEF28FC-D8F6-9840-9F28-EE89DC9475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721E7C1E-28E6-A447-88A0-5179B2371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71540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89DAC05-4948-9943-88A2-DEE242D73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151F487-88CC-894D-8B50-4E63E61F7C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28D5B24-374A-4042-AD8D-0A34F96BB9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912AF46-9FFF-F14C-9BD3-02F32037B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3D201A39-90F0-1747-9D7A-D23F3B90F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6A92CB46-DD89-C24F-9F84-4B664FFF1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3675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26CB35A-DBDB-C145-9B6C-05CC2B12F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84F9B75E-BF07-CD4C-ACD7-95209202A6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AA3B1AD4-9B3B-0847-BBD1-DEAE348F2A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387B629D-7DBD-4D43-B623-3C74BAC2D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CF4BEE0D-3BA1-4348-8CEE-0F7C80E25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5DD13CB-F673-E54A-9D7C-76A3EFAB15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92862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D90C5140-5DBD-F944-BE30-98F4D26C2D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EE0A371-E8C2-184D-8D4A-4CBF05963F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7E006F90-72EC-8548-B6F6-D3CC42C68C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044500-347F-9A48-B554-0EEA316875B2}" type="datetimeFigureOut">
              <a:rPr lang="tr-TR" smtClean="0"/>
              <a:t>13.10.2021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AFAACFEE-FDD5-9D46-B7CF-772386EF98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482F6AB-7161-8349-85DB-EC83ADD62D9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DD70B8-0AB6-9349-8DFB-8F7D17EC1A44}" type="slidenum">
              <a:rPr lang="tr-TR" smtClean="0"/>
              <a:t>‹#›</a:t>
            </a:fld>
            <a:endParaRPr lang="tr-TR"/>
          </a:p>
        </p:txBody>
      </p:sp>
      <p:pic>
        <p:nvPicPr>
          <p:cNvPr id="8" name="Resim 7">
            <a:extLst>
              <a:ext uri="{FF2B5EF4-FFF2-40B4-BE49-F238E27FC236}">
                <a16:creationId xmlns:a16="http://schemas.microsoft.com/office/drawing/2014/main" id="{B423F7AB-67C5-8343-9B5F-7079060A064E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834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asuder.org.tr/halk-sagligi-bakis-acisiyla-pandeminin-birinci-yili/" TargetMode="External"/><Relationship Id="rId2" Type="http://schemas.openxmlformats.org/officeDocument/2006/relationships/hyperlink" Target="https://korona.hasuder.org.tr/turkiyede-hazirliklilik-ve-yanit-56-gun-degerlendirmes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236527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1EF2FA-6A6B-8743-BE74-718C8F1C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/>
          </a:bodyPr>
          <a:lstStyle/>
          <a:p>
            <a:pPr lvl="0"/>
            <a:r>
              <a:rPr lang="tr-TR" b="1" dirty="0">
                <a:solidFill>
                  <a:srgbClr val="7030A0"/>
                </a:solidFill>
              </a:rPr>
              <a:t>COVID-19 Ölüm Verileri</a:t>
            </a:r>
          </a:p>
          <a:p>
            <a:pPr lvl="1"/>
            <a:r>
              <a:rPr lang="tr-TR" dirty="0"/>
              <a:t>Ölümlerin yaş, cinsiyet, vatandaşlık ve sosyoekonomik durumlarına göre dağılımı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Ölümlerin </a:t>
            </a:r>
            <a:r>
              <a:rPr lang="tr-TR" dirty="0" err="1">
                <a:solidFill>
                  <a:srgbClr val="7030A0"/>
                </a:solidFill>
              </a:rPr>
              <a:t>komorbid</a:t>
            </a:r>
            <a:r>
              <a:rPr lang="tr-TR" dirty="0">
                <a:solidFill>
                  <a:srgbClr val="7030A0"/>
                </a:solidFill>
              </a:rPr>
              <a:t> dağılımı</a:t>
            </a:r>
          </a:p>
          <a:p>
            <a:pPr lvl="1"/>
            <a:r>
              <a:rPr lang="tr-TR" dirty="0"/>
              <a:t>Ölümlerin aşılanma durumuna göre (Tam, eksik, aşısız) dağılımı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Ölümlerin aşılanma durumuna göre ölüm hızları</a:t>
            </a:r>
          </a:p>
          <a:p>
            <a:pPr lvl="2"/>
            <a:r>
              <a:rPr lang="tr-TR" dirty="0"/>
              <a:t>Tam aşılılarda ölüm hızı</a:t>
            </a:r>
          </a:p>
          <a:p>
            <a:pPr lvl="2"/>
            <a:r>
              <a:rPr lang="tr-TR" dirty="0"/>
              <a:t>Eksik aşılılarda ölüm hızı</a:t>
            </a:r>
          </a:p>
          <a:p>
            <a:pPr lvl="2"/>
            <a:r>
              <a:rPr lang="tr-TR" dirty="0"/>
              <a:t>Aşısızlarda ölüm hızı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İller bazında ölümlerin aşılı olma durumuna (Tam, eksik, aşısız) ölüm hızları</a:t>
            </a:r>
          </a:p>
          <a:p>
            <a:pPr lvl="1"/>
            <a:r>
              <a:rPr lang="tr-TR" dirty="0"/>
              <a:t>Bazı meslek gruplarına göre ölüm hızı</a:t>
            </a:r>
          </a:p>
          <a:p>
            <a:pPr lvl="2"/>
            <a:r>
              <a:rPr lang="tr-TR" dirty="0"/>
              <a:t>Öğretmenlerde ve tüm okul çalışanlarında ölüm hızı</a:t>
            </a:r>
          </a:p>
          <a:p>
            <a:pPr lvl="2"/>
            <a:r>
              <a:rPr lang="tr-TR" dirty="0"/>
              <a:t>Sağlık çalışanlarında ölüm hızı</a:t>
            </a:r>
          </a:p>
          <a:p>
            <a:pPr lvl="1"/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3D41837C-73CD-3D40-A39B-45AF339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665533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3345460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13E3B12-17AB-D841-8246-A767D950EF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4 ülkede COVID-19 ölümleri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469341E1-51DD-BC4C-B5A7-68A5BBBDD0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7506" y="1536704"/>
            <a:ext cx="6937340" cy="5321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0157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1EF2FA-6A6B-8743-BE74-718C8F1C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/>
          </a:bodyPr>
          <a:lstStyle/>
          <a:p>
            <a:pPr lvl="0"/>
            <a:r>
              <a:rPr lang="tr-TR" b="1" dirty="0">
                <a:solidFill>
                  <a:srgbClr val="7030A0"/>
                </a:solidFill>
              </a:rPr>
              <a:t>COVID-19 Klinik Verileri</a:t>
            </a:r>
          </a:p>
          <a:p>
            <a:pPr lvl="1"/>
            <a:r>
              <a:rPr lang="tr-TR" dirty="0"/>
              <a:t>Hastaneye yatırılan vaka sayısı</a:t>
            </a:r>
          </a:p>
          <a:p>
            <a:pPr lvl="1"/>
            <a:r>
              <a:rPr lang="tr-TR" dirty="0"/>
              <a:t>Hastaneye yatırılan vakaların yaş, cinsiyet, vatandaşlık ve sosyoekonomik durumlarına göre dağılımı</a:t>
            </a:r>
          </a:p>
          <a:p>
            <a:pPr lvl="1"/>
            <a:r>
              <a:rPr lang="tr-TR" dirty="0"/>
              <a:t>Hastaneye yatırılan vakaların </a:t>
            </a:r>
            <a:r>
              <a:rPr lang="tr-TR" dirty="0" err="1"/>
              <a:t>komorbid</a:t>
            </a:r>
            <a:r>
              <a:rPr lang="tr-TR" dirty="0"/>
              <a:t> hastalık durumuna göre dağılımı</a:t>
            </a:r>
          </a:p>
          <a:p>
            <a:pPr lvl="1"/>
            <a:r>
              <a:rPr lang="tr-TR" dirty="0"/>
              <a:t>Hastaneye yatırılan vakaların aşılı olma durumu</a:t>
            </a:r>
          </a:p>
          <a:p>
            <a:pPr lvl="2"/>
            <a:r>
              <a:rPr lang="tr-TR" dirty="0"/>
              <a:t>Tam aşılı olma oranı</a:t>
            </a:r>
          </a:p>
          <a:p>
            <a:pPr lvl="2"/>
            <a:r>
              <a:rPr lang="tr-TR" dirty="0"/>
              <a:t>Eksik aşılı olma oranı</a:t>
            </a:r>
          </a:p>
          <a:p>
            <a:pPr lvl="2"/>
            <a:r>
              <a:rPr lang="tr-TR" dirty="0"/>
              <a:t>Aşısız olma oranı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3D41837C-73CD-3D40-A39B-45AF339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665533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7170" name="Picture 2" descr="Son dakika... Korona (Covid-19) tablosu açıklandı">
            <a:extLst>
              <a:ext uri="{FF2B5EF4-FFF2-40B4-BE49-F238E27FC236}">
                <a16:creationId xmlns:a16="http://schemas.microsoft.com/office/drawing/2014/main" id="{E5AC3E25-2E3B-C640-9D47-31D8765D7C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4950" y="4430713"/>
            <a:ext cx="3708400" cy="2197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21336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1EF2FA-6A6B-8743-BE74-718C8F1C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/>
          </a:bodyPr>
          <a:lstStyle/>
          <a:p>
            <a:pPr lvl="1">
              <a:lnSpc>
                <a:spcPct val="150000"/>
              </a:lnSpc>
            </a:pPr>
            <a:r>
              <a:rPr lang="tr-TR" b="1" dirty="0">
                <a:solidFill>
                  <a:srgbClr val="7030A0"/>
                </a:solidFill>
              </a:rPr>
              <a:t>Yoğun bakıma yatırılan vaka sayısı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Yoğun bakıma yatırılan vakaların yaş, cinsiyet, vatandaşlık ve sosyoekonomik durumlarına göre dağılımı 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Yoğun bakıma yatırılan vakaların </a:t>
            </a:r>
            <a:r>
              <a:rPr lang="tr-TR" dirty="0" err="1"/>
              <a:t>komorbid</a:t>
            </a:r>
            <a:r>
              <a:rPr lang="tr-TR" dirty="0"/>
              <a:t> hastalık durumuna göre dağılımı</a:t>
            </a:r>
          </a:p>
          <a:p>
            <a:pPr lvl="1">
              <a:lnSpc>
                <a:spcPct val="150000"/>
              </a:lnSpc>
            </a:pPr>
            <a:r>
              <a:rPr lang="tr-TR" dirty="0">
                <a:solidFill>
                  <a:srgbClr val="7030A0"/>
                </a:solidFill>
              </a:rPr>
              <a:t>Yoğun bakıma yatırılan vakaların aşılı olma durumu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Tam aşılı olma oranı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Eksik aşılı olma oranı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Aşısız olma oranı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3D41837C-73CD-3D40-A39B-45AF339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665533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8194" name="Picture 2" descr="CDC: Tam aşılı kişilerin ağır Covid-19 olma ihtimali 13 binde 1 - Sağlık  Haberleri | NTV">
            <a:extLst>
              <a:ext uri="{FF2B5EF4-FFF2-40B4-BE49-F238E27FC236}">
                <a16:creationId xmlns:a16="http://schemas.microsoft.com/office/drawing/2014/main" id="{0EC6E3D0-2C67-B449-B970-D5AEA8A4889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173" y="4700588"/>
            <a:ext cx="2583590" cy="1719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398736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1EF2FA-6A6B-8743-BE74-718C8F1C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 lnSpcReduction="10000"/>
          </a:bodyPr>
          <a:lstStyle/>
          <a:p>
            <a:pPr lvl="0"/>
            <a:r>
              <a:rPr lang="tr-TR" b="1" dirty="0">
                <a:solidFill>
                  <a:srgbClr val="7030A0"/>
                </a:solidFill>
              </a:rPr>
              <a:t>Temaslı Verileri</a:t>
            </a:r>
            <a:endParaRPr lang="tr-TR" dirty="0">
              <a:solidFill>
                <a:srgbClr val="7030A0"/>
              </a:solidFill>
            </a:endParaRPr>
          </a:p>
          <a:p>
            <a:pPr lvl="1"/>
            <a:r>
              <a:rPr lang="tr-TR" dirty="0"/>
              <a:t>Temaslıların yaş, cinsiyet, vatandaşlık ve sosyoekonomik durumlarına göre dağılımı</a:t>
            </a:r>
          </a:p>
          <a:p>
            <a:pPr lvl="1"/>
            <a:r>
              <a:rPr lang="tr-TR" dirty="0"/>
              <a:t>Vaka başına ortalama temaslı sayısı</a:t>
            </a:r>
          </a:p>
          <a:p>
            <a:pPr lvl="1"/>
            <a:r>
              <a:rPr lang="tr-TR" dirty="0"/>
              <a:t>Temaslılarda vaka görülme hızı</a:t>
            </a:r>
          </a:p>
          <a:p>
            <a:pPr lvl="0"/>
            <a:r>
              <a:rPr lang="tr-TR" b="1" dirty="0">
                <a:solidFill>
                  <a:srgbClr val="7030A0"/>
                </a:solidFill>
              </a:rPr>
              <a:t>Test Verileri</a:t>
            </a:r>
            <a:endParaRPr lang="tr-TR" dirty="0">
              <a:solidFill>
                <a:srgbClr val="7030A0"/>
              </a:solidFill>
            </a:endParaRPr>
          </a:p>
          <a:p>
            <a:pPr lvl="1"/>
            <a:r>
              <a:rPr lang="tr-TR" dirty="0"/>
              <a:t>Yapılan toplam test sayısı</a:t>
            </a:r>
          </a:p>
          <a:p>
            <a:pPr lvl="1"/>
            <a:r>
              <a:rPr lang="tr-TR" dirty="0"/>
              <a:t>Yapılan testlerin bazı özelliklere göre dağılımı</a:t>
            </a:r>
          </a:p>
          <a:p>
            <a:pPr lvl="2"/>
            <a:r>
              <a:rPr lang="tr-TR" dirty="0"/>
              <a:t>Meslek</a:t>
            </a:r>
          </a:p>
          <a:p>
            <a:pPr lvl="2"/>
            <a:r>
              <a:rPr lang="tr-TR" dirty="0"/>
              <a:t>Kurum</a:t>
            </a:r>
          </a:p>
          <a:p>
            <a:pPr lvl="2"/>
            <a:r>
              <a:rPr lang="tr-TR" dirty="0"/>
              <a:t>Tarama amaçlı</a:t>
            </a:r>
          </a:p>
          <a:p>
            <a:pPr lvl="2"/>
            <a:r>
              <a:rPr lang="tr-TR" dirty="0"/>
              <a:t>Sportif</a:t>
            </a:r>
          </a:p>
          <a:p>
            <a:pPr lvl="2"/>
            <a:r>
              <a:rPr lang="tr-TR" dirty="0"/>
              <a:t>Aşısızların yaptırmak zorunda olduğu 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3D41837C-73CD-3D40-A39B-45AF339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665533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9218" name="Picture 2" descr="Covid 19 PCR ve Antikor Testi | Koru Hastaneleri">
            <a:extLst>
              <a:ext uri="{FF2B5EF4-FFF2-40B4-BE49-F238E27FC236}">
                <a16:creationId xmlns:a16="http://schemas.microsoft.com/office/drawing/2014/main" id="{5D802F84-7FEB-B047-8218-56307442D0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0" y="3705225"/>
            <a:ext cx="3797300" cy="2133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04739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B481B11-B01A-5949-8FDF-C9618566B8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Vaka sayılarının </a:t>
            </a:r>
            <a:r>
              <a:rPr lang="tr-TR" dirty="0">
                <a:solidFill>
                  <a:srgbClr val="7030A0"/>
                </a:solidFill>
              </a:rPr>
              <a:t>resmi verilerle 30 bini aştığı</a:t>
            </a:r>
            <a:r>
              <a:rPr lang="tr-TR" dirty="0"/>
              <a:t>, ölümlerin sıradanlaştırıldığı ve önlemlerin epidemiyolojik veriler ışığında değerlendirilmesinin engellendiği koşullarda </a:t>
            </a:r>
            <a:r>
              <a:rPr lang="tr-TR" dirty="0">
                <a:solidFill>
                  <a:srgbClr val="7030A0"/>
                </a:solidFill>
              </a:rPr>
              <a:t>Halk Sağlığı Uzmanları Derneği ve Türk Tabipleri Birliği </a:t>
            </a:r>
            <a:r>
              <a:rPr lang="tr-TR" dirty="0"/>
              <a:t>olarak Sağlık Bakanlığına bir kez daha tüm bu anılan verileri düzenli olarak paylaşması talebimizi yineliyoruz.</a:t>
            </a:r>
          </a:p>
        </p:txBody>
      </p:sp>
    </p:spTree>
    <p:extLst>
      <p:ext uri="{BB962C8B-B14F-4D97-AF65-F5344CB8AC3E}">
        <p14:creationId xmlns:p14="http://schemas.microsoft.com/office/powerpoint/2010/main" val="637271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İçerik Yer Tutucusu 4">
            <a:extLst>
              <a:ext uri="{FF2B5EF4-FFF2-40B4-BE49-F238E27FC236}">
                <a16:creationId xmlns:a16="http://schemas.microsoft.com/office/drawing/2014/main" id="{7A68AD56-C1C3-F241-921C-171B5631653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1504950" y="2799912"/>
            <a:ext cx="3121479" cy="3131781"/>
          </a:xfrm>
        </p:spPr>
      </p:pic>
      <p:pic>
        <p:nvPicPr>
          <p:cNvPr id="7" name="İçerik Yer Tutucusu 6" descr="metin içeren bir resim&#10;&#10;Açıklama otomatik olarak oluşturuldu">
            <a:extLst>
              <a:ext uri="{FF2B5EF4-FFF2-40B4-BE49-F238E27FC236}">
                <a16:creationId xmlns:a16="http://schemas.microsoft.com/office/drawing/2014/main" id="{42D1A162-17BB-CA4D-B600-577CD345ABA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769428" y="4550228"/>
            <a:ext cx="5783244" cy="1273374"/>
          </a:xfrm>
        </p:spPr>
      </p:pic>
      <p:sp>
        <p:nvSpPr>
          <p:cNvPr id="8" name="Dikdörtgen 7">
            <a:extLst>
              <a:ext uri="{FF2B5EF4-FFF2-40B4-BE49-F238E27FC236}">
                <a16:creationId xmlns:a16="http://schemas.microsoft.com/office/drawing/2014/main" id="{F6AE7198-E75D-2C4A-9504-41EDB7C67650}"/>
              </a:ext>
            </a:extLst>
          </p:cNvPr>
          <p:cNvSpPr/>
          <p:nvPr/>
        </p:nvSpPr>
        <p:spPr>
          <a:xfrm>
            <a:off x="7271657" y="609603"/>
            <a:ext cx="3668486" cy="968828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3200" dirty="0">
                <a:solidFill>
                  <a:srgbClr val="7030A0"/>
                </a:solidFill>
              </a:rPr>
              <a:t>PANDEMİ ÇALIŞMA GRUBU</a:t>
            </a:r>
          </a:p>
        </p:txBody>
      </p:sp>
    </p:spTree>
    <p:extLst>
      <p:ext uri="{BB962C8B-B14F-4D97-AF65-F5344CB8AC3E}">
        <p14:creationId xmlns:p14="http://schemas.microsoft.com/office/powerpoint/2010/main" val="25308294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650599-503F-974E-A244-21BE9E7C3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02358" y="567559"/>
            <a:ext cx="4154214" cy="840827"/>
          </a:xfrm>
        </p:spPr>
        <p:txBody>
          <a:bodyPr/>
          <a:lstStyle/>
          <a:p>
            <a:r>
              <a:rPr lang="tr-TR" dirty="0"/>
              <a:t>HANGİ VERİLER?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12D0D320-6D4B-BC4C-99A0-7D4C42E664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tr-TR" dirty="0"/>
              <a:t>Ülkemizde </a:t>
            </a:r>
            <a:r>
              <a:rPr lang="tr-TR" dirty="0" err="1"/>
              <a:t>pandeminin</a:t>
            </a:r>
            <a:r>
              <a:rPr lang="tr-TR" dirty="0"/>
              <a:t> seyrini takip etmek, alınacak koruyucu önlemleri belirlemek ve yapılan sağlık hizmetlerinin etkisini değerlendirmek üzere </a:t>
            </a:r>
            <a:r>
              <a:rPr lang="tr-TR" dirty="0" err="1"/>
              <a:t>pandemi</a:t>
            </a:r>
            <a:r>
              <a:rPr lang="tr-TR" dirty="0"/>
              <a:t> ile ilgili </a:t>
            </a:r>
            <a:r>
              <a:rPr lang="tr-TR" dirty="0">
                <a:solidFill>
                  <a:srgbClr val="7030A0"/>
                </a:solidFill>
              </a:rPr>
              <a:t>epidemiyolojik kanıtlara </a:t>
            </a:r>
            <a:r>
              <a:rPr lang="tr-TR" dirty="0"/>
              <a:t>ihtiyaç duyulmaktadır. COVID-19 riski altında bulunan </a:t>
            </a:r>
            <a:r>
              <a:rPr lang="tr-TR" dirty="0">
                <a:solidFill>
                  <a:srgbClr val="7030A0"/>
                </a:solidFill>
              </a:rPr>
              <a:t>nüfusun özelliği, ortaya çıkan yeni vaka ve ölümlerin özellikleri ve aşılanma durumu </a:t>
            </a:r>
            <a:r>
              <a:rPr lang="tr-TR" dirty="0"/>
              <a:t>başlıca ihtiyaç duyulan sağlık verileridir. </a:t>
            </a:r>
          </a:p>
        </p:txBody>
      </p:sp>
      <p:pic>
        <p:nvPicPr>
          <p:cNvPr id="1026" name="Picture 2" descr="Açık veri nedir? Veriye nasıl ulaşılır? – NewsLabTurkey">
            <a:extLst>
              <a:ext uri="{FF2B5EF4-FFF2-40B4-BE49-F238E27FC236}">
                <a16:creationId xmlns:a16="http://schemas.microsoft.com/office/drawing/2014/main" id="{A6314A5D-11EA-214D-B333-3350FC5BD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10524" y="5114925"/>
            <a:ext cx="1833563" cy="1597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185561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DB61A7A8-D9A9-9249-A778-6B602F01C7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Gerek Türk Tabipleri Birliği, gerekse Halk Sağlığı Uzmanları Derneği (</a:t>
            </a:r>
            <a:r>
              <a:rPr lang="tr-TR" u="sng" dirty="0">
                <a:hlinkClick r:id="rId2"/>
              </a:rPr>
              <a:t>https://korona.hasuder.org.tr/turkiyede-hazirliklilik-ve-yanit-56-gun-degerlendirmesi/</a:t>
            </a:r>
            <a:r>
              <a:rPr lang="tr-TR" dirty="0"/>
              <a:t>, </a:t>
            </a:r>
            <a:r>
              <a:rPr lang="tr-TR" u="sng" dirty="0">
                <a:hlinkClick r:id="rId3"/>
              </a:rPr>
              <a:t>https://hasuder.org.tr/halk-sagligi-bakis-acisiyla-pandeminin-birinci-yili/</a:t>
            </a:r>
            <a:r>
              <a:rPr lang="tr-TR" dirty="0"/>
              <a:t>) başta olmak üzere uzmanlık dernekleri </a:t>
            </a:r>
            <a:r>
              <a:rPr lang="tr-TR" dirty="0" err="1"/>
              <a:t>pandeminin</a:t>
            </a:r>
            <a:r>
              <a:rPr lang="tr-TR" dirty="0"/>
              <a:t> başından itibaren yayınlanan raporlarında </a:t>
            </a:r>
            <a:r>
              <a:rPr lang="tr-TR" dirty="0" err="1"/>
              <a:t>pandemi</a:t>
            </a:r>
            <a:r>
              <a:rPr lang="tr-TR" dirty="0"/>
              <a:t> sürecinin değerlendirilebilmesi için kamuoyuyla paylaşılması gereken verileri listelenmekte, ancak yanıt alamamaktadır. </a:t>
            </a:r>
          </a:p>
        </p:txBody>
      </p:sp>
      <p:pic>
        <p:nvPicPr>
          <p:cNvPr id="4" name="İçerik Yer Tutucusu 4">
            <a:extLst>
              <a:ext uri="{FF2B5EF4-FFF2-40B4-BE49-F238E27FC236}">
                <a16:creationId xmlns:a16="http://schemas.microsoft.com/office/drawing/2014/main" id="{69B9A5A0-399D-7D45-AA06-E8BC44EACD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777414" y="955990"/>
            <a:ext cx="866774" cy="8696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25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9CE7E3D-2347-A649-A121-481F3DC83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07828" y="763507"/>
            <a:ext cx="3145971" cy="840827"/>
          </a:xfrm>
        </p:spPr>
        <p:txBody>
          <a:bodyPr>
            <a:noAutofit/>
          </a:bodyPr>
          <a:lstStyle/>
          <a:p>
            <a:r>
              <a:rPr lang="tr-TR" sz="3600" b="1" dirty="0"/>
              <a:t>Tanımlar</a:t>
            </a:r>
            <a:br>
              <a:rPr lang="tr-TR" sz="3600" b="1" dirty="0"/>
            </a:br>
            <a:endParaRPr lang="tr-TR" sz="3600" b="1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88D03F08-AC9D-C049-9696-4DFDA1CC48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lnSpc>
                <a:spcPct val="150000"/>
              </a:lnSpc>
            </a:pPr>
            <a:r>
              <a:rPr lang="tr-TR" b="1" dirty="0">
                <a:solidFill>
                  <a:srgbClr val="7030A0"/>
                </a:solidFill>
              </a:rPr>
              <a:t>Tam aşılı olmak	:</a:t>
            </a:r>
            <a:endParaRPr lang="tr-TR" dirty="0">
              <a:solidFill>
                <a:srgbClr val="7030A0"/>
              </a:solidFill>
            </a:endParaRPr>
          </a:p>
          <a:p>
            <a:pPr lvl="1">
              <a:lnSpc>
                <a:spcPct val="150000"/>
              </a:lnSpc>
            </a:pPr>
            <a:r>
              <a:rPr lang="tr-TR" dirty="0"/>
              <a:t>İki doz </a:t>
            </a:r>
            <a:r>
              <a:rPr lang="tr-TR" dirty="0" err="1"/>
              <a:t>Sinovac</a:t>
            </a:r>
            <a:r>
              <a:rPr lang="tr-TR" dirty="0"/>
              <a:t> aşısı üzerine bir doz </a:t>
            </a:r>
            <a:r>
              <a:rPr lang="tr-TR" dirty="0" err="1"/>
              <a:t>Biontech</a:t>
            </a:r>
            <a:r>
              <a:rPr lang="tr-TR" dirty="0"/>
              <a:t> aşısı yaptıranlar veya</a:t>
            </a:r>
          </a:p>
          <a:p>
            <a:pPr lvl="1">
              <a:lnSpc>
                <a:spcPct val="150000"/>
              </a:lnSpc>
            </a:pPr>
            <a:r>
              <a:rPr lang="tr-TR" dirty="0"/>
              <a:t>İki doz </a:t>
            </a:r>
            <a:r>
              <a:rPr lang="tr-TR" dirty="0" err="1"/>
              <a:t>Biontech</a:t>
            </a:r>
            <a:r>
              <a:rPr lang="tr-TR" dirty="0"/>
              <a:t> aşısı yaptıranlar</a:t>
            </a:r>
          </a:p>
          <a:p>
            <a:pPr lvl="0">
              <a:lnSpc>
                <a:spcPct val="150000"/>
              </a:lnSpc>
            </a:pPr>
            <a:r>
              <a:rPr lang="tr-TR" b="1" dirty="0">
                <a:solidFill>
                  <a:srgbClr val="7030A0"/>
                </a:solidFill>
              </a:rPr>
              <a:t>Eksik aşılı olmak</a:t>
            </a:r>
            <a:r>
              <a:rPr lang="tr-TR" dirty="0">
                <a:solidFill>
                  <a:srgbClr val="7030A0"/>
                </a:solidFill>
              </a:rPr>
              <a:t>	: </a:t>
            </a:r>
            <a:r>
              <a:rPr lang="tr-TR" dirty="0"/>
              <a:t>COVID-19 aşısı olmuş ama tam aşılı olmayanlar</a:t>
            </a:r>
          </a:p>
          <a:p>
            <a:pPr lvl="0">
              <a:lnSpc>
                <a:spcPct val="150000"/>
              </a:lnSpc>
            </a:pPr>
            <a:r>
              <a:rPr lang="tr-TR" b="1" dirty="0">
                <a:solidFill>
                  <a:srgbClr val="7030A0"/>
                </a:solidFill>
              </a:rPr>
              <a:t>Aşısız olmak</a:t>
            </a:r>
            <a:r>
              <a:rPr lang="tr-TR" dirty="0"/>
              <a:t>		:Hiç COVID-19 aşısı yaptırmayanlar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pic>
        <p:nvPicPr>
          <p:cNvPr id="2050" name="Picture 2" descr="Aşı zorunluluğu: 3 bin kişinin sözleşmesi askıya alındı | Avrupa | DW |  16.09.2021">
            <a:extLst>
              <a:ext uri="{FF2B5EF4-FFF2-40B4-BE49-F238E27FC236}">
                <a16:creationId xmlns:a16="http://schemas.microsoft.com/office/drawing/2014/main" id="{501DEAAB-DA17-DA46-924D-9114F5A73DF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43963" y="1183920"/>
            <a:ext cx="2509836" cy="14102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Prof. Dr. Gürüz: Aşı olmayanlara kısıtlama gelmeli">
            <a:extLst>
              <a:ext uri="{FF2B5EF4-FFF2-40B4-BE49-F238E27FC236}">
                <a16:creationId xmlns:a16="http://schemas.microsoft.com/office/drawing/2014/main" id="{B6AB9F1D-3B7E-8042-ABA8-6BA8FD0817B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7238" y="5314253"/>
            <a:ext cx="2401888" cy="1332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045812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CF172B2-C7F2-0543-8342-AA24F6292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719960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58F7DD-C5A4-8F44-A7A3-17DEF372D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lnSpc>
                <a:spcPct val="200000"/>
              </a:lnSpc>
            </a:pPr>
            <a:r>
              <a:rPr lang="tr-TR" b="1" dirty="0">
                <a:solidFill>
                  <a:srgbClr val="7030A0"/>
                </a:solidFill>
              </a:rPr>
              <a:t>Güncel Nüfus Verileri </a:t>
            </a:r>
            <a:endParaRPr lang="tr-TR" dirty="0">
              <a:solidFill>
                <a:srgbClr val="7030A0"/>
              </a:solidFill>
            </a:endParaRPr>
          </a:p>
          <a:p>
            <a:pPr lvl="1">
              <a:lnSpc>
                <a:spcPct val="200000"/>
              </a:lnSpc>
            </a:pPr>
            <a:r>
              <a:rPr lang="tr-TR" dirty="0"/>
              <a:t>İllere göre Türkiye vatandaşlarının yaş ve cinsiyet dağılımı</a:t>
            </a:r>
          </a:p>
          <a:p>
            <a:pPr lvl="1">
              <a:lnSpc>
                <a:spcPct val="200000"/>
              </a:lnSpc>
            </a:pPr>
            <a:r>
              <a:rPr lang="tr-TR" dirty="0"/>
              <a:t>İllere göre Geçici sığınmacıların yaş ve cinsiyet dağılımı</a:t>
            </a:r>
          </a:p>
          <a:p>
            <a:pPr>
              <a:lnSpc>
                <a:spcPct val="200000"/>
              </a:lnSpc>
            </a:pPr>
            <a:endParaRPr lang="tr-TR" dirty="0"/>
          </a:p>
        </p:txBody>
      </p:sp>
      <p:pic>
        <p:nvPicPr>
          <p:cNvPr id="3074" name="Picture 2" descr="Dünya Nüfus Günü Ve Genç Türkiye | Türkiye Dil ve Edebiyat Derneği">
            <a:extLst>
              <a:ext uri="{FF2B5EF4-FFF2-40B4-BE49-F238E27FC236}">
                <a16:creationId xmlns:a16="http://schemas.microsoft.com/office/drawing/2014/main" id="{451A87FD-60F3-1944-8A04-9CF0EEF330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5861" y="4329113"/>
            <a:ext cx="3968331" cy="2300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82359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58F7DD-C5A4-8F44-A7A3-17DEF372D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170" y="1825625"/>
            <a:ext cx="9274629" cy="4934404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tr-TR" b="1" dirty="0">
                <a:solidFill>
                  <a:srgbClr val="7030A0"/>
                </a:solidFill>
              </a:rPr>
              <a:t>COVID-19 Aşılama Verileri</a:t>
            </a:r>
          </a:p>
          <a:p>
            <a:pPr lvl="1"/>
            <a:r>
              <a:rPr lang="tr-TR" dirty="0"/>
              <a:t>Aşı türlerine göre yapılan doz sayısı</a:t>
            </a:r>
          </a:p>
          <a:p>
            <a:pPr lvl="2"/>
            <a:r>
              <a:rPr lang="tr-TR" dirty="0" err="1">
                <a:solidFill>
                  <a:srgbClr val="7030A0"/>
                </a:solidFill>
              </a:rPr>
              <a:t>Sinovac</a:t>
            </a:r>
            <a:endParaRPr lang="tr-TR" dirty="0">
              <a:solidFill>
                <a:srgbClr val="7030A0"/>
              </a:solidFill>
            </a:endParaRPr>
          </a:p>
          <a:p>
            <a:pPr lvl="3"/>
            <a:r>
              <a:rPr lang="tr-TR" dirty="0"/>
              <a:t>Birinci doz yapılan kişi sayısı</a:t>
            </a:r>
          </a:p>
          <a:p>
            <a:pPr lvl="3"/>
            <a:r>
              <a:rPr lang="tr-TR" dirty="0"/>
              <a:t>İkinci doz yapılan kişi sayısı</a:t>
            </a:r>
          </a:p>
          <a:p>
            <a:pPr lvl="3"/>
            <a:r>
              <a:rPr lang="tr-TR" dirty="0"/>
              <a:t>Üçüncü doz yapılan kişi sayısı</a:t>
            </a:r>
          </a:p>
          <a:p>
            <a:pPr lvl="2"/>
            <a:r>
              <a:rPr lang="tr-TR" dirty="0" err="1">
                <a:solidFill>
                  <a:srgbClr val="7030A0"/>
                </a:solidFill>
              </a:rPr>
              <a:t>Biontech</a:t>
            </a:r>
            <a:endParaRPr lang="tr-TR" dirty="0">
              <a:solidFill>
                <a:srgbClr val="7030A0"/>
              </a:solidFill>
            </a:endParaRPr>
          </a:p>
          <a:p>
            <a:pPr lvl="3"/>
            <a:r>
              <a:rPr lang="tr-TR" dirty="0"/>
              <a:t>Birinci doz yapılan kişi sayısı</a:t>
            </a:r>
          </a:p>
          <a:p>
            <a:pPr lvl="3"/>
            <a:r>
              <a:rPr lang="tr-TR" dirty="0"/>
              <a:t>İkinci doz yapılan kişi sayısı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Toplam aşı kapsayıcılık hızı</a:t>
            </a:r>
          </a:p>
          <a:p>
            <a:pPr lvl="2"/>
            <a:r>
              <a:rPr lang="tr-TR" dirty="0"/>
              <a:t>Tam aşılı kapsayıcılık hızı (%)</a:t>
            </a:r>
          </a:p>
          <a:p>
            <a:pPr lvl="2"/>
            <a:r>
              <a:rPr lang="tr-TR" dirty="0"/>
              <a:t>Eksik aşılı kapsayıcılık hızı (%)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İllere göre aşı kapsayıcılık hızı</a:t>
            </a:r>
          </a:p>
          <a:p>
            <a:pPr lvl="2"/>
            <a:r>
              <a:rPr lang="tr-TR" dirty="0"/>
              <a:t>Tam aşılı kapsayıcılık hızı (%)</a:t>
            </a:r>
          </a:p>
          <a:p>
            <a:pPr lvl="2"/>
            <a:r>
              <a:rPr lang="tr-TR" dirty="0"/>
              <a:t>Eksik aşılı kapsayıcılık hızı (%)</a:t>
            </a: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705C1D3C-59B3-4040-97F3-3A4AC8EBC6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753299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4098" name="Picture 2" descr="2019 Türkiye'nin nüfusu açıklandı! Türkiye'nin nüfusu kaç? Nüfus arttı mı?  2019 Denizli'nin nüfusu açıklandı! Denizli'nin nüfusu kaç? Denizli'de nüfus  arttı mı? İşte İstanbul, Ankara ve İzmir'in nüfusu... | Denizli Haber |  Denizli">
            <a:extLst>
              <a:ext uri="{FF2B5EF4-FFF2-40B4-BE49-F238E27FC236}">
                <a16:creationId xmlns:a16="http://schemas.microsoft.com/office/drawing/2014/main" id="{90D6D869-74C2-0541-9054-6FB48A9636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2043" y="3060927"/>
            <a:ext cx="3289300" cy="246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78482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258F7DD-C5A4-8F44-A7A3-17DEF372D0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782004"/>
          </a:xfrm>
        </p:spPr>
        <p:txBody>
          <a:bodyPr>
            <a:normAutofit lnSpcReduction="10000"/>
          </a:bodyPr>
          <a:lstStyle/>
          <a:p>
            <a:pPr lvl="1">
              <a:lnSpc>
                <a:spcPct val="150000"/>
              </a:lnSpc>
            </a:pPr>
            <a:r>
              <a:rPr lang="tr-TR" dirty="0">
                <a:solidFill>
                  <a:srgbClr val="7030A0"/>
                </a:solidFill>
              </a:rPr>
              <a:t>Cinsiyete göre aşı kapsayıcılık hızı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Tam aşılı kapsayıcılık hızı (%)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Eksik aşılı kapsayıcılık hızı (%)</a:t>
            </a:r>
          </a:p>
          <a:p>
            <a:pPr lvl="1">
              <a:lnSpc>
                <a:spcPct val="150000"/>
              </a:lnSpc>
            </a:pPr>
            <a:r>
              <a:rPr lang="tr-TR" dirty="0">
                <a:solidFill>
                  <a:srgbClr val="7030A0"/>
                </a:solidFill>
              </a:rPr>
              <a:t>Yaş grubuna göre aşı kapsayıcılık hızı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Tam aşılı kapsayıcılık hızı (%)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Eksik aşılı kapsayıcılık hızı (%)</a:t>
            </a:r>
          </a:p>
          <a:p>
            <a:pPr lvl="1">
              <a:lnSpc>
                <a:spcPct val="150000"/>
              </a:lnSpc>
            </a:pPr>
            <a:r>
              <a:rPr lang="tr-TR" dirty="0">
                <a:solidFill>
                  <a:srgbClr val="7030A0"/>
                </a:solidFill>
              </a:rPr>
              <a:t>Vatandaşlık durumuna göre aşı kapsayıcılık hızı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Tam aşılı kapsayıcılık hızı (%)</a:t>
            </a:r>
          </a:p>
          <a:p>
            <a:pPr lvl="2">
              <a:lnSpc>
                <a:spcPct val="150000"/>
              </a:lnSpc>
            </a:pPr>
            <a:r>
              <a:rPr lang="tr-TR" dirty="0"/>
              <a:t>Eksik aşılı kapsayıcılık hızı (%)</a:t>
            </a:r>
          </a:p>
          <a:p>
            <a:pPr>
              <a:lnSpc>
                <a:spcPct val="150000"/>
              </a:lnSpc>
            </a:pPr>
            <a:endParaRPr lang="tr-TR" dirty="0"/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FDF75B58-F909-9741-8EF1-55D0AD267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774387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5122" name="Picture 2" descr="Nüfus - Nüfus Sayımı - Nüfus Sayımı Nedir? - blog11">
            <a:extLst>
              <a:ext uri="{FF2B5EF4-FFF2-40B4-BE49-F238E27FC236}">
                <a16:creationId xmlns:a16="http://schemas.microsoft.com/office/drawing/2014/main" id="{55D54DC4-506A-BC45-BE32-82E2D31A1E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3550" y="2570162"/>
            <a:ext cx="2997200" cy="271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96406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91EF2FA-6A6B-8743-BE74-718C8F1C3B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tr-TR" b="1" dirty="0">
                <a:solidFill>
                  <a:srgbClr val="7030A0"/>
                </a:solidFill>
              </a:rPr>
              <a:t>COVID-19 Vaka Verileri</a:t>
            </a:r>
          </a:p>
          <a:p>
            <a:pPr lvl="1"/>
            <a:r>
              <a:rPr lang="tr-TR" dirty="0"/>
              <a:t>Vakaların yaş, cinsiyet, vatandaşlık ve sosyoekonomik durumlarına göre dağılımı</a:t>
            </a:r>
          </a:p>
          <a:p>
            <a:pPr lvl="1"/>
            <a:r>
              <a:rPr lang="tr-TR" dirty="0">
                <a:solidFill>
                  <a:srgbClr val="7030A0"/>
                </a:solidFill>
              </a:rPr>
              <a:t>Vakaların </a:t>
            </a:r>
            <a:r>
              <a:rPr lang="tr-TR" dirty="0" err="1">
                <a:solidFill>
                  <a:srgbClr val="7030A0"/>
                </a:solidFill>
              </a:rPr>
              <a:t>komorbid</a:t>
            </a:r>
            <a:r>
              <a:rPr lang="tr-TR" dirty="0">
                <a:solidFill>
                  <a:srgbClr val="7030A0"/>
                </a:solidFill>
              </a:rPr>
              <a:t> (ek hastalık) dağılımı</a:t>
            </a:r>
          </a:p>
          <a:p>
            <a:pPr lvl="1"/>
            <a:r>
              <a:rPr lang="tr-TR" dirty="0"/>
              <a:t>Vakaların </a:t>
            </a:r>
            <a:r>
              <a:rPr lang="tr-TR" dirty="0" err="1"/>
              <a:t>insidansı</a:t>
            </a:r>
            <a:endParaRPr lang="tr-TR" dirty="0"/>
          </a:p>
          <a:p>
            <a:pPr lvl="2"/>
            <a:r>
              <a:rPr lang="tr-TR" dirty="0"/>
              <a:t>Yaş grubuna göre </a:t>
            </a:r>
            <a:r>
              <a:rPr lang="tr-TR" dirty="0" err="1"/>
              <a:t>insidans</a:t>
            </a:r>
            <a:endParaRPr lang="tr-TR" dirty="0"/>
          </a:p>
          <a:p>
            <a:pPr lvl="2"/>
            <a:r>
              <a:rPr lang="tr-TR" dirty="0"/>
              <a:t>Cinsiyete göre </a:t>
            </a:r>
            <a:r>
              <a:rPr lang="tr-TR" dirty="0" err="1"/>
              <a:t>insidans</a:t>
            </a:r>
            <a:endParaRPr lang="tr-TR" dirty="0"/>
          </a:p>
          <a:p>
            <a:pPr lvl="2"/>
            <a:r>
              <a:rPr lang="tr-TR" dirty="0"/>
              <a:t>Vatandaşlık durumuna göre </a:t>
            </a:r>
            <a:r>
              <a:rPr lang="tr-TR" dirty="0" err="1"/>
              <a:t>insidans</a:t>
            </a:r>
            <a:endParaRPr lang="tr-TR" dirty="0"/>
          </a:p>
          <a:p>
            <a:pPr lvl="1"/>
            <a:r>
              <a:rPr lang="tr-TR" dirty="0">
                <a:solidFill>
                  <a:srgbClr val="7030A0"/>
                </a:solidFill>
              </a:rPr>
              <a:t>Vakaların aşılanma durumuna göre </a:t>
            </a:r>
            <a:r>
              <a:rPr lang="tr-TR" dirty="0" err="1">
                <a:solidFill>
                  <a:srgbClr val="7030A0"/>
                </a:solidFill>
              </a:rPr>
              <a:t>insidansı</a:t>
            </a:r>
            <a:endParaRPr lang="tr-TR" dirty="0">
              <a:solidFill>
                <a:srgbClr val="7030A0"/>
              </a:solidFill>
            </a:endParaRPr>
          </a:p>
          <a:p>
            <a:pPr lvl="2"/>
            <a:r>
              <a:rPr lang="tr-TR" dirty="0"/>
              <a:t>Tam aşılılarda vaka </a:t>
            </a:r>
            <a:r>
              <a:rPr lang="tr-TR" dirty="0" err="1"/>
              <a:t>insidansı</a:t>
            </a:r>
            <a:endParaRPr lang="tr-TR" dirty="0"/>
          </a:p>
          <a:p>
            <a:pPr lvl="2"/>
            <a:r>
              <a:rPr lang="tr-TR" dirty="0"/>
              <a:t>Eksik aşılılarda vaka </a:t>
            </a:r>
            <a:r>
              <a:rPr lang="tr-TR" dirty="0" err="1"/>
              <a:t>insidansı</a:t>
            </a:r>
            <a:endParaRPr lang="tr-TR" dirty="0"/>
          </a:p>
          <a:p>
            <a:pPr lvl="2"/>
            <a:r>
              <a:rPr lang="tr-TR" dirty="0"/>
              <a:t>Aşısızlarda vaka </a:t>
            </a:r>
            <a:r>
              <a:rPr lang="tr-TR" dirty="0" err="1"/>
              <a:t>insidansı</a:t>
            </a:r>
            <a:endParaRPr lang="tr-TR" dirty="0"/>
          </a:p>
          <a:p>
            <a:pPr lvl="1"/>
            <a:r>
              <a:rPr lang="tr-TR" dirty="0">
                <a:solidFill>
                  <a:srgbClr val="7030A0"/>
                </a:solidFill>
              </a:rPr>
              <a:t>İller bazında vakaların aşılı olma durumuna (Tam, eksik, aşısız) göre </a:t>
            </a:r>
            <a:r>
              <a:rPr lang="tr-TR" dirty="0" err="1">
                <a:solidFill>
                  <a:srgbClr val="7030A0"/>
                </a:solidFill>
              </a:rPr>
              <a:t>insidans</a:t>
            </a:r>
            <a:endParaRPr lang="tr-TR" dirty="0">
              <a:solidFill>
                <a:srgbClr val="7030A0"/>
              </a:solidFill>
            </a:endParaRPr>
          </a:p>
          <a:p>
            <a:pPr lvl="1"/>
            <a:r>
              <a:rPr lang="tr-TR" dirty="0"/>
              <a:t>Bazı meslek gruplarına göre vaka </a:t>
            </a:r>
            <a:r>
              <a:rPr lang="tr-TR" dirty="0" err="1"/>
              <a:t>insidansı</a:t>
            </a:r>
            <a:endParaRPr lang="tr-TR" dirty="0"/>
          </a:p>
          <a:p>
            <a:pPr lvl="2"/>
            <a:r>
              <a:rPr lang="tr-TR" dirty="0"/>
              <a:t>Öğretmenlerde ve tüm okul çalışanlarında vaka </a:t>
            </a:r>
            <a:r>
              <a:rPr lang="tr-TR" dirty="0" err="1"/>
              <a:t>insidansı</a:t>
            </a:r>
            <a:endParaRPr lang="tr-TR" dirty="0"/>
          </a:p>
          <a:p>
            <a:pPr lvl="2"/>
            <a:r>
              <a:rPr lang="tr-TR" dirty="0"/>
              <a:t>Sağlık çalışanlarında vaka </a:t>
            </a:r>
            <a:r>
              <a:rPr lang="tr-TR" dirty="0" err="1"/>
              <a:t>insidansı</a:t>
            </a:r>
            <a:endParaRPr lang="tr-TR" dirty="0"/>
          </a:p>
          <a:p>
            <a:pPr lvl="1"/>
            <a:r>
              <a:rPr lang="tr-TR" dirty="0">
                <a:solidFill>
                  <a:srgbClr val="7030A0"/>
                </a:solidFill>
              </a:rPr>
              <a:t>Öğrencilerde yaş gruplarına göre vaka </a:t>
            </a:r>
            <a:r>
              <a:rPr lang="tr-TR" dirty="0" err="1">
                <a:solidFill>
                  <a:srgbClr val="7030A0"/>
                </a:solidFill>
              </a:rPr>
              <a:t>insidansı</a:t>
            </a:r>
            <a:endParaRPr lang="tr-TR" dirty="0">
              <a:solidFill>
                <a:srgbClr val="7030A0"/>
              </a:solidFill>
            </a:endParaRPr>
          </a:p>
        </p:txBody>
      </p:sp>
      <p:sp>
        <p:nvSpPr>
          <p:cNvPr id="4" name="Başlık 1">
            <a:extLst>
              <a:ext uri="{FF2B5EF4-FFF2-40B4-BE49-F238E27FC236}">
                <a16:creationId xmlns:a16="http://schemas.microsoft.com/office/drawing/2014/main" id="{3D41837C-73CD-3D40-A39B-45AF339D95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9586" y="665533"/>
            <a:ext cx="4154214" cy="840827"/>
          </a:xfrm>
        </p:spPr>
        <p:txBody>
          <a:bodyPr>
            <a:noAutofit/>
          </a:bodyPr>
          <a:lstStyle/>
          <a:p>
            <a:r>
              <a:rPr lang="tr-TR" sz="2400" b="1" dirty="0"/>
              <a:t>Kamuoyuyla Paylaşılması Talep Edilen Veri ve Göstergeler</a:t>
            </a:r>
            <a:br>
              <a:rPr lang="tr-TR" sz="2400" dirty="0"/>
            </a:br>
            <a:endParaRPr lang="tr-TR" sz="2400" dirty="0"/>
          </a:p>
        </p:txBody>
      </p:sp>
      <p:pic>
        <p:nvPicPr>
          <p:cNvPr id="6146" name="Picture 2" descr="Nüfusun Gelişimi Dağılışı ve Nitelikleri ve Dünyada Nüfus Sayımları -  Coğrafya Defterim">
            <a:extLst>
              <a:ext uri="{FF2B5EF4-FFF2-40B4-BE49-F238E27FC236}">
                <a16:creationId xmlns:a16="http://schemas.microsoft.com/office/drawing/2014/main" id="{76607F5E-6720-924E-A03F-941921FEF8A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86737" y="2935287"/>
            <a:ext cx="2509837" cy="14366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54006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697</Words>
  <Application>Microsoft Macintosh PowerPoint</Application>
  <PresentationFormat>Geniş ekran</PresentationFormat>
  <Paragraphs>103</Paragraphs>
  <Slides>15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Teması</vt:lpstr>
      <vt:lpstr>PowerPoint Sunusu</vt:lpstr>
      <vt:lpstr>PowerPoint Sunusu</vt:lpstr>
      <vt:lpstr>HANGİ VERİLER?</vt:lpstr>
      <vt:lpstr>PowerPoint Sunusu</vt:lpstr>
      <vt:lpstr>Tanımlar </vt:lpstr>
      <vt:lpstr>Kamuoyuyla Paylaşılması Talep Edilen Veri ve Göstergeler </vt:lpstr>
      <vt:lpstr>Kamuoyuyla Paylaşılması Talep Edilen Veri ve Göstergeler </vt:lpstr>
      <vt:lpstr>Kamuoyuyla Paylaşılması Talep Edilen Veri ve Göstergeler </vt:lpstr>
      <vt:lpstr>Kamuoyuyla Paylaşılması Talep Edilen Veri ve Göstergeler </vt:lpstr>
      <vt:lpstr>Kamuoyuyla Paylaşılması Talep Edilen Veri ve Göstergeler </vt:lpstr>
      <vt:lpstr>4 ülkede COVID-19 ölümleri</vt:lpstr>
      <vt:lpstr>Kamuoyuyla Paylaşılması Talep Edilen Veri ve Göstergeler </vt:lpstr>
      <vt:lpstr>Kamuoyuyla Paylaşılması Talep Edilen Veri ve Göstergeler </vt:lpstr>
      <vt:lpstr>Kamuoyuyla Paylaşılması Talep Edilen Veri ve Göstergeler 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Sebnem Korur Fincanci</dc:creator>
  <cp:lastModifiedBy>Sebnem Korur Fincanci</cp:lastModifiedBy>
  <cp:revision>1</cp:revision>
  <dcterms:created xsi:type="dcterms:W3CDTF">2021-10-13T08:26:01Z</dcterms:created>
  <dcterms:modified xsi:type="dcterms:W3CDTF">2021-10-13T09:43:09Z</dcterms:modified>
</cp:coreProperties>
</file>