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833"/>
  </p:normalViewPr>
  <p:slideViewPr>
    <p:cSldViewPr snapToGrid="0" snapToObjects="1">
      <p:cViewPr varScale="1">
        <p:scale>
          <a:sx n="95" d="100"/>
          <a:sy n="95" d="100"/>
        </p:scale>
        <p:origin x="20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0D53CA-194F-6A4A-8A3F-28BDB96A3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5870C25-4599-B246-B042-4B377F81BD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03C7EC4-C9AE-F74C-B9D0-11AD923CB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C23A-F9B7-984C-9A04-CCEBF4AB4301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D6DAF31-BF6E-D74D-84F1-1A4AF2749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C80C483-D368-5C4D-A6EA-1BA1C0FB5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D65-5B06-314E-9CE8-809C9F3195C7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E2977435-1F97-A94E-A9F9-69656F68DEC2}"/>
              </a:ext>
            </a:extLst>
          </p:cNvPr>
          <p:cNvSpPr/>
          <p:nvPr userDrawn="1"/>
        </p:nvSpPr>
        <p:spPr>
          <a:xfrm>
            <a:off x="838200" y="1257831"/>
            <a:ext cx="11026422" cy="547034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456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3BE272-140A-824B-B20F-8314DFBC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B01C699-A35E-B845-BC63-C22C136B3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12F5ECD-24F0-574D-9198-CD9DCE3D7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C23A-F9B7-984C-9A04-CCEBF4AB4301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CE4A03E-2D30-3A49-9FE2-B29F139F5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B67A3CE-0F98-A94A-849E-E688E45FA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D65-5B06-314E-9CE8-809C9F3195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170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A64B389-9AA6-584D-98E0-9D9214FFCC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580F5D7-9ED0-6E43-877C-52551023F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98EAC6-73C9-6343-9FC5-3863AE8B3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C23A-F9B7-984C-9A04-CCEBF4AB4301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8C225F0-C023-9A48-9CAB-8D64ADD3B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7EE572B-0260-834F-A37F-BFCBB8F82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D65-5B06-314E-9CE8-809C9F3195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86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FB070E-47F1-8348-A952-9B4F8EDA9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278831AE-3821-A44B-B9DE-8A4CA90C756A}"/>
              </a:ext>
            </a:extLst>
          </p:cNvPr>
          <p:cNvSpPr/>
          <p:nvPr userDrawn="1"/>
        </p:nvSpPr>
        <p:spPr>
          <a:xfrm>
            <a:off x="838200" y="1257831"/>
            <a:ext cx="11026422" cy="547034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B8D9D3-6EBD-FB4A-90A3-956C0CDED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B5F07A9-1563-8344-B7C8-EC2F1BA7F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C23A-F9B7-984C-9A04-CCEBF4AB4301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F8A5C23-5DF1-394B-A7EE-4FC804F86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37D17D2-FF7A-B647-9AC7-D546681A2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D65-5B06-314E-9CE8-809C9F3195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49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C9781A-4151-7D4E-8EC9-7BCC1343C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CD1439B-C450-BC48-A513-DBE4F024F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7ED357A-60C6-0B49-AC89-0E46E2CF2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C23A-F9B7-984C-9A04-CCEBF4AB4301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C75439-F584-2D40-A4FF-EF0525777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C377C-4EC2-924B-89F7-266EDBDAA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D65-5B06-314E-9CE8-809C9F3195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28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126EB2-D82B-654F-8DDA-48C9471F3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1D25725D-6BE5-1A4A-BC4C-8F0C8AD9EF55}"/>
              </a:ext>
            </a:extLst>
          </p:cNvPr>
          <p:cNvSpPr/>
          <p:nvPr userDrawn="1"/>
        </p:nvSpPr>
        <p:spPr>
          <a:xfrm>
            <a:off x="838200" y="1257831"/>
            <a:ext cx="11026422" cy="547034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41039E-BB1F-BF4F-A703-5162190A80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C64502B-A35E-8C41-8009-4E941DE11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FFBB31A-3AA2-E549-B6B4-FB471FF87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C23A-F9B7-984C-9A04-CCEBF4AB4301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7B59CC9-4DDC-6F41-A59A-48105F4D0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ED96575-5C09-5944-B5B6-A5EB8A9F6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D65-5B06-314E-9CE8-809C9F3195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872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9F3DF9-7B85-D041-A56E-F03E8234C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550C477-A7D2-3346-961C-8CAB2C2B5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84338F2-7C98-264B-8E0B-7540700F1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945761C-EF85-0249-802A-949FD2B105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5797EDD-B016-DB4F-80AB-2ECD2C618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502FDEE-16DD-A449-8AF4-66B8D2A68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C23A-F9B7-984C-9A04-CCEBF4AB4301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AA2B2F7-9490-2843-8772-C38A76492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61DFFC9B-3242-0A4F-B8BD-B3E7432EE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D65-5B06-314E-9CE8-809C9F3195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8899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36BA06-F5A3-2C4B-A976-08BA172E0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E000776-BC6E-5945-9141-403A0DAFC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C23A-F9B7-984C-9A04-CCEBF4AB4301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9972BE5-24DC-314D-9F38-EC2ECAE4B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E64FD99-F74D-4543-A112-3EA603CE2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D65-5B06-314E-9CE8-809C9F3195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7326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9E44277-A7FD-7D41-B11A-1962EB781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C23A-F9B7-984C-9A04-CCEBF4AB4301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79F6897-57E9-C64D-9098-91548F28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8B0F560-615C-1F49-81EC-6B8A107DA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D65-5B06-314E-9CE8-809C9F3195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44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34B0A6-16A7-324C-B835-1FA3C178A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72E6EB-1BFC-A24F-B583-D91187381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C1F7401-ECC1-404B-87B4-0AA5FEC8F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AD4C4F9-A168-DD4D-8164-890EB04D0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C23A-F9B7-984C-9A04-CCEBF4AB4301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B9D52D0-BAA8-B34A-AED5-5D9F5206F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A51343F-D78C-104B-8488-B9FF329F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D65-5B06-314E-9CE8-809C9F3195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6271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4690E6-CB5A-A243-A0EA-8031C2823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5A86836-46E7-054E-983C-32EEB8F636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399ADDE-DF68-5C46-B37E-9F8B44A16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FE46055-AF6A-D34C-A2D3-9264457E8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C23A-F9B7-984C-9A04-CCEBF4AB4301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65E2E39-1A04-3A40-92C7-0756CC155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11CE58E-30C6-2241-A424-9A0292992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D65-5B06-314E-9CE8-809C9F3195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83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CACCEA0-4EC6-1B4D-9DB1-6B52A2EE9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ED54DC9-D6B3-4443-AD2A-19EBCF837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4A3EF43-41EE-D145-9F06-94AE94FE7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9C23A-F9B7-984C-9A04-CCEBF4AB4301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64AF008-63FE-B348-B32F-2590D16EB5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8B85483-2F88-9149-B399-E39D9F0345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0FD65-5B06-314E-9CE8-809C9F3195C7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 descr="metin içeren bir resim&#10;&#10;Açıklama otomatik olarak oluşturuldu">
            <a:extLst>
              <a:ext uri="{FF2B5EF4-FFF2-40B4-BE49-F238E27FC236}">
                <a16:creationId xmlns:a16="http://schemas.microsoft.com/office/drawing/2014/main" id="{40DDBD99-CF49-AD41-8083-EB39CE84823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89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BD0FD0-314E-0D41-A9A8-A61DE2CCA8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BDAF9DB-C027-E345-BA8C-35D6EF5E89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 descr="metin içeren bir resim&#10;&#10;Açıklama otomatik olarak oluşturuldu">
            <a:extLst>
              <a:ext uri="{FF2B5EF4-FFF2-40B4-BE49-F238E27FC236}">
                <a16:creationId xmlns:a16="http://schemas.microsoft.com/office/drawing/2014/main" id="{5690EEE6-08D3-3748-8DD1-C199324738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036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73655"/>
            <a:ext cx="10515600" cy="1325563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GRİP AŞILARI NASIL HAZIRLANIR, YAPILMASINA ENGEL DURUMLAR VAR MIDIR?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91118"/>
            <a:ext cx="10515600" cy="3375211"/>
          </a:xfrm>
        </p:spPr>
        <p:txBody>
          <a:bodyPr/>
          <a:lstStyle/>
          <a:p>
            <a:r>
              <a:rPr lang="tr-TR" dirty="0"/>
              <a:t>Kuzey ve güney yarımküredeki influenza aktivitesi </a:t>
            </a:r>
          </a:p>
          <a:p>
            <a:pPr lvl="1"/>
            <a:r>
              <a:rPr lang="tr-TR" dirty="0">
                <a:solidFill>
                  <a:srgbClr val="C00000"/>
                </a:solidFill>
              </a:rPr>
              <a:t>Dünya geneline dağılmış surveyans laboratuvarları aracılığı ile </a:t>
            </a:r>
          </a:p>
          <a:p>
            <a:pPr lvl="1"/>
            <a:r>
              <a:rPr lang="tr-TR" dirty="0">
                <a:solidFill>
                  <a:srgbClr val="C00000"/>
                </a:solidFill>
              </a:rPr>
              <a:t>Dünya Sağlık Örgütü tarafından yakından izlenmekte</a:t>
            </a:r>
          </a:p>
          <a:p>
            <a:pPr lvl="2"/>
            <a:r>
              <a:rPr lang="tr-TR" dirty="0"/>
              <a:t>Kuzey yarımküre için Şubat ayında,</a:t>
            </a:r>
          </a:p>
          <a:p>
            <a:pPr lvl="2"/>
            <a:r>
              <a:rPr lang="tr-TR" dirty="0"/>
              <a:t>Güney yarımküre için ise Eylül ayında gelecek sezon aşılarında bulunması gereken virusları belirlenmektedir</a:t>
            </a:r>
          </a:p>
          <a:p>
            <a:r>
              <a:rPr lang="tr-TR" dirty="0"/>
              <a:t> Böylece yüksek etkili olması temin edilmektedir.</a:t>
            </a:r>
          </a:p>
        </p:txBody>
      </p:sp>
      <p:pic>
        <p:nvPicPr>
          <p:cNvPr id="8194" name="Picture 2" descr="Aşı Portalı">
            <a:extLst>
              <a:ext uri="{FF2B5EF4-FFF2-40B4-BE49-F238E27FC236}">
                <a16:creationId xmlns:a16="http://schemas.microsoft.com/office/drawing/2014/main" id="{9323BA93-3B16-424B-9E64-647C6A869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2373" y="4796959"/>
            <a:ext cx="2618947" cy="196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175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1099"/>
            <a:ext cx="10515600" cy="1325563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GRİP AŞILARI NASIL HAZIRLANIR, YAPILMASINA ENGEL DURUMLAR VAR MIDIR?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tr-TR" dirty="0"/>
              <a:t>Her yıl,  bu şekilde  ve  yeniden hazırlanmakta olan  inaktif  influenza aşısı </a:t>
            </a:r>
          </a:p>
          <a:p>
            <a:pPr lvl="1"/>
            <a:r>
              <a:rPr lang="tr-TR" dirty="0"/>
              <a:t>1945’ten beri aynı yöntemle ve gelişen teknolojinin imkanlarıyla </a:t>
            </a:r>
          </a:p>
          <a:p>
            <a:pPr lvl="1"/>
            <a:r>
              <a:rPr lang="tr-TR" dirty="0"/>
              <a:t>Daha saf ve kaliteli şekilde üretilmektedir. </a:t>
            </a:r>
          </a:p>
          <a:p>
            <a:r>
              <a:rPr lang="tr-TR" dirty="0">
                <a:solidFill>
                  <a:srgbClr val="C00000"/>
                </a:solidFill>
              </a:rPr>
              <a:t>Aşıların üretim ve uygulanma süreçleri  yakın izlem altındadır.</a:t>
            </a:r>
          </a:p>
          <a:p>
            <a:r>
              <a:rPr lang="tr-TR" dirty="0"/>
              <a:t>Dolayısıyla aslında çok eski bir aşı olup, </a:t>
            </a:r>
          </a:p>
          <a:p>
            <a:pPr lvl="1"/>
            <a:r>
              <a:rPr lang="tr-TR" dirty="0"/>
              <a:t>Bugüne kadar milyonlarca doz uygulanmış </a:t>
            </a:r>
          </a:p>
          <a:p>
            <a:pPr lvl="1"/>
            <a:r>
              <a:rPr lang="tr-TR" dirty="0"/>
              <a:t>Ciddi bir yan etkisi görülmemiş bir aşıdır.</a:t>
            </a:r>
          </a:p>
        </p:txBody>
      </p:sp>
    </p:spTree>
    <p:extLst>
      <p:ext uri="{BB962C8B-B14F-4D97-AF65-F5344CB8AC3E}">
        <p14:creationId xmlns:p14="http://schemas.microsoft.com/office/powerpoint/2010/main" val="474101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0925"/>
            <a:ext cx="10515600" cy="1460500"/>
          </a:xfrm>
        </p:spPr>
        <p:txBody>
          <a:bodyPr>
            <a:normAutofit fontScale="90000"/>
          </a:bodyPr>
          <a:lstStyle/>
          <a:p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GRİP AŞISININ YAN ETKİLERİ VAR MIDIR?</a:t>
            </a:r>
            <a:br>
              <a:rPr lang="tr-TR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69378"/>
            <a:ext cx="10515600" cy="4351338"/>
          </a:xfrm>
        </p:spPr>
        <p:txBody>
          <a:bodyPr/>
          <a:lstStyle/>
          <a:p>
            <a:r>
              <a:rPr lang="tr-TR" dirty="0"/>
              <a:t>Aşılar “</a:t>
            </a:r>
            <a:r>
              <a:rPr lang="tr-TR" b="1" dirty="0"/>
              <a:t>inaktif</a:t>
            </a:r>
            <a:r>
              <a:rPr lang="tr-TR" dirty="0"/>
              <a:t>”dir  yani içlerinde canlı virüs bulunmaz. </a:t>
            </a:r>
          </a:p>
          <a:p>
            <a:pPr lvl="1"/>
            <a:r>
              <a:rPr lang="tr-TR" dirty="0"/>
              <a:t>Hastalık yapma ihtimali bulunmamaktadır</a:t>
            </a:r>
          </a:p>
          <a:p>
            <a:pPr lvl="1"/>
            <a:endParaRPr lang="tr-TR" dirty="0"/>
          </a:p>
          <a:p>
            <a:r>
              <a:rPr lang="tr-TR" dirty="0"/>
              <a:t>En sık görülen yan etkisi aşı yerindeki ağrı ve hassasiyettir </a:t>
            </a:r>
          </a:p>
          <a:p>
            <a:pPr lvl="1"/>
            <a:r>
              <a:rPr lang="tr-TR" dirty="0"/>
              <a:t>24-48 saat içerisinde kaybolur. </a:t>
            </a:r>
          </a:p>
          <a:p>
            <a:r>
              <a:rPr lang="tr-TR" dirty="0"/>
              <a:t>Nezle benzeri şikayetler</a:t>
            </a:r>
          </a:p>
          <a:p>
            <a:pPr lvl="1"/>
            <a:r>
              <a:rPr lang="tr-TR" dirty="0"/>
              <a:t>Nadiren  oluşabilir</a:t>
            </a:r>
          </a:p>
          <a:p>
            <a:pPr lvl="1"/>
            <a:r>
              <a:rPr lang="tr-TR" dirty="0"/>
              <a:t>Bu belirtiler de kısa süre içerisinde kaybolur</a:t>
            </a:r>
          </a:p>
          <a:p>
            <a:pPr marL="457200" lvl="1" indent="0">
              <a:buNone/>
            </a:pPr>
            <a:r>
              <a:rPr lang="tr-TR" dirty="0"/>
              <a:t> </a:t>
            </a:r>
          </a:p>
          <a:p>
            <a:pPr lvl="1"/>
            <a:endParaRPr lang="tr-TR" dirty="0"/>
          </a:p>
        </p:txBody>
      </p:sp>
      <p:pic>
        <p:nvPicPr>
          <p:cNvPr id="9218" name="Picture 2" descr="Yunanistan'da aşı olmayan yaklaşık 7 bin sağlık çalışanı görevden  uzaklaştırıldı | NTV">
            <a:extLst>
              <a:ext uri="{FF2B5EF4-FFF2-40B4-BE49-F238E27FC236}">
                <a16:creationId xmlns:a16="http://schemas.microsoft.com/office/drawing/2014/main" id="{3C0B55CD-DA0B-3241-9DBF-AB54F21B4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200" y="4346576"/>
            <a:ext cx="3784600" cy="214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9523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117" y="1610995"/>
            <a:ext cx="10515600" cy="1020987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GRİP AŞISININ YAN ETKİLERİ VAR MIDIR?</a:t>
            </a:r>
            <a:br>
              <a:rPr lang="tr-TR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53472"/>
            <a:ext cx="10515600" cy="3660775"/>
          </a:xfrm>
        </p:spPr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AŞININ İÇİNDE TİYOMEROSAL YA DA ALÜMİNYUM BULUNMAMAKTADIR </a:t>
            </a:r>
          </a:p>
          <a:p>
            <a:r>
              <a:rPr lang="tr-TR" dirty="0"/>
              <a:t>Grip aşıları 1943 yılından beri kullanılmaktadır. Aşıların üretim ve uygulanma süreçleri  yakın izlem altındadır.</a:t>
            </a:r>
          </a:p>
          <a:p>
            <a:r>
              <a:rPr lang="tr-TR" dirty="0"/>
              <a:t>Eğer aşılar güvenilir olmasa ya da yeterince etkili olmasaydı aşıları üreten firmalar çoktan büyük cezalara çarptırılırlar ve aşı ya da başka hiçbir şey satamazlardı.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0242" name="Picture 2" descr="Ülkelerin COVID-19 aşı takvimleri netleşiyor - Son Dakika Haberleri">
            <a:extLst>
              <a:ext uri="{FF2B5EF4-FFF2-40B4-BE49-F238E27FC236}">
                <a16:creationId xmlns:a16="http://schemas.microsoft.com/office/drawing/2014/main" id="{8CFB4307-0AEF-6D4E-AA4A-5DBC6307B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8812" y="1470270"/>
            <a:ext cx="2671482" cy="1477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325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5776" y="1731452"/>
            <a:ext cx="10515600" cy="1008108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AŞI UYGULAMASI BAĞIŞIKLIK SİSTEMİNİ ZAYIFLATIR MI?</a:t>
            </a:r>
            <a:br>
              <a:rPr lang="tr-TR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5776" y="2482987"/>
            <a:ext cx="10515600" cy="4351338"/>
          </a:xfrm>
        </p:spPr>
        <p:txBody>
          <a:bodyPr/>
          <a:lstStyle/>
          <a:p>
            <a:r>
              <a:rPr lang="tr-TR" dirty="0"/>
              <a:t>Antijen reseptörlerinin çeşitliliği üzerine yapılan çalışmalar, bağışıklık sisteminin çok fazla sayıda antijene cevap verme kapasitesine sahip olduğunu göstermektedir. </a:t>
            </a:r>
          </a:p>
          <a:p>
            <a:r>
              <a:rPr lang="tr-TR" dirty="0">
                <a:solidFill>
                  <a:srgbClr val="C00000"/>
                </a:solidFill>
              </a:rPr>
              <a:t>Bununla birlikte, B- ve T-lenfositleri sürekli olarak yenilendiği için, bir aşı hiçbir zaman bağışıklık sisteminin bir kısmını “tüketmez”.</a:t>
            </a:r>
          </a:p>
          <a:p>
            <a:r>
              <a:rPr lang="tr-TR" dirty="0"/>
              <a:t>Bir bebeğin (infantın) bağışıklık sistemi, teorik olarak herhangi bir zamanda yaklaşık 10.000 aşıya cevap verme kapasitesine sahiptir.</a:t>
            </a:r>
          </a:p>
          <a:p>
            <a:pPr lvl="1"/>
            <a:r>
              <a:rPr lang="tr-TR" dirty="0"/>
              <a:t>Bir infanta bir seferde 11 aşı uygulanırsa, aşılara yanıt vermek için bağışıklık sisteminin yaklaşık % 0.1’i çalıştığı hesaplanmaktadır.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78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1099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tr-TR" b="1" dirty="0">
                <a:solidFill>
                  <a:srgbClr val="FF0000"/>
                </a:solidFill>
              </a:rPr>
              <a:t>GRİP AŞISI YAPILMAMASI GEREKEN BİR DURUM VAR MIDIR?</a:t>
            </a:r>
            <a:br>
              <a:rPr lang="tr-TR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30" y="2506662"/>
            <a:ext cx="10515600" cy="4351338"/>
          </a:xfrm>
        </p:spPr>
        <p:txBody>
          <a:bodyPr/>
          <a:lstStyle/>
          <a:p>
            <a:r>
              <a:rPr lang="tr-TR" dirty="0"/>
              <a:t>Tek </a:t>
            </a:r>
            <a:r>
              <a:rPr lang="tr-TR" dirty="0">
                <a:solidFill>
                  <a:srgbClr val="C00000"/>
                </a:solidFill>
              </a:rPr>
              <a:t>yapılmaması gereken </a:t>
            </a:r>
            <a:r>
              <a:rPr lang="tr-TR" dirty="0"/>
              <a:t>durum; </a:t>
            </a:r>
          </a:p>
          <a:p>
            <a:pPr lvl="1"/>
            <a:r>
              <a:rPr lang="tr-TR" dirty="0"/>
              <a:t>Daha önce aşıya veya bileşenlerine karşı </a:t>
            </a:r>
            <a:r>
              <a:rPr lang="tr-TR" dirty="0">
                <a:solidFill>
                  <a:srgbClr val="C00000"/>
                </a:solidFill>
              </a:rPr>
              <a:t>anafilaksi</a:t>
            </a:r>
            <a:r>
              <a:rPr lang="tr-TR" dirty="0"/>
              <a:t> gelişmiş olmasıdır </a:t>
            </a:r>
          </a:p>
          <a:p>
            <a:pPr lvl="1"/>
            <a:endParaRPr lang="tr-TR" dirty="0"/>
          </a:p>
          <a:p>
            <a:r>
              <a:rPr lang="tr-TR" dirty="0"/>
              <a:t>Yumurta alerjisi  veya  </a:t>
            </a:r>
          </a:p>
          <a:p>
            <a:r>
              <a:rPr lang="tr-TR" dirty="0"/>
              <a:t>Aşı sonrası 6 hafta içinde Guillain Barre Sendromu geçirmiş olmak </a:t>
            </a:r>
          </a:p>
          <a:p>
            <a:pPr lvl="1"/>
            <a:r>
              <a:rPr lang="tr-TR" dirty="0"/>
              <a:t>Mutlak bir kontrendikasyon değildir.  </a:t>
            </a:r>
          </a:p>
          <a:p>
            <a:pPr lvl="1"/>
            <a:r>
              <a:rPr lang="tr-TR" dirty="0"/>
              <a:t>Bu kişilere influenza aşısı </a:t>
            </a:r>
            <a:r>
              <a:rPr lang="tr-TR" b="1" dirty="0"/>
              <a:t>fayda/zarar oranı </a:t>
            </a:r>
            <a:r>
              <a:rPr lang="tr-TR" dirty="0"/>
              <a:t>dikkatli gözetilerek, influenza komplikasyonu gelişme olasılığı yüksek kişilere yapılmalıdır.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4841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3176" y="1181099"/>
            <a:ext cx="10515600" cy="1325563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TTB OLARAK TALEPLERİMİZ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6662"/>
            <a:ext cx="10611118" cy="4351338"/>
          </a:xfrm>
        </p:spPr>
        <p:txBody>
          <a:bodyPr>
            <a:normAutofit lnSpcReduction="10000"/>
          </a:bodyPr>
          <a:lstStyle/>
          <a:p>
            <a:r>
              <a:rPr lang="tr-TR" dirty="0"/>
              <a:t>Grip aşısı herkese parasız yapılmalı; kimse satın almak zorunda bırakılmamalı</a:t>
            </a:r>
          </a:p>
          <a:p>
            <a:r>
              <a:rPr lang="tr-TR" dirty="0">
                <a:solidFill>
                  <a:srgbClr val="C00000"/>
                </a:solidFill>
              </a:rPr>
              <a:t>Yeterli grip aşısı; aile sağlığı merkezleri, toplum sağlığı merkezlerinde ve ilçe sağlık müdürlüklerinde tedarik edilerek toplumun aşıya ulaşımı kolaylaştırılmalı</a:t>
            </a:r>
          </a:p>
          <a:p>
            <a:r>
              <a:rPr lang="tr-TR" dirty="0"/>
              <a:t>Grip aşısı ve grip hastalığı ile ilgili toplum bilgilendirilerek aşıya teşvik edilmeli</a:t>
            </a:r>
          </a:p>
          <a:p>
            <a:r>
              <a:rPr lang="tr-TR" dirty="0">
                <a:solidFill>
                  <a:srgbClr val="C00000"/>
                </a:solidFill>
              </a:rPr>
              <a:t>Grip surveyansı daha kapsamlı yapılmalı, toplanan bilgiler haftalık aralıklarla kamuoyuyla paylaşılmalı</a:t>
            </a:r>
          </a:p>
          <a:p>
            <a:r>
              <a:rPr lang="tr-TR" dirty="0"/>
              <a:t>Uygun surveyans için alt yapılar (eğitim, test imkanları...) oluşturulmalı</a:t>
            </a:r>
          </a:p>
        </p:txBody>
      </p:sp>
    </p:spTree>
    <p:extLst>
      <p:ext uri="{BB962C8B-B14F-4D97-AF65-F5344CB8AC3E}">
        <p14:creationId xmlns:p14="http://schemas.microsoft.com/office/powerpoint/2010/main" val="2548398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7597588" y="244102"/>
            <a:ext cx="3756212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tr-TR" sz="3200" b="1" dirty="0">
                <a:solidFill>
                  <a:srgbClr val="FFC000"/>
                </a:solidFill>
              </a:rPr>
              <a:t>GRİP (İNFLUENZA) AŞILAMASI</a:t>
            </a:r>
            <a:endParaRPr sz="3200" b="1" dirty="0">
              <a:solidFill>
                <a:srgbClr val="FFC000"/>
              </a:solidFill>
            </a:endParaRPr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r-TR" sz="3200" dirty="0"/>
              <a:t>2020 Aralık Ayı (Sağlık Bakanı açıklaması)</a:t>
            </a:r>
            <a:endParaRPr sz="3200"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tr-TR" sz="2800" dirty="0">
                <a:solidFill>
                  <a:srgbClr val="C00000"/>
                </a:solidFill>
              </a:rPr>
              <a:t>Alınan 2 milyon 300 bin grip aşısının</a:t>
            </a:r>
            <a:endParaRPr sz="2800" dirty="0">
              <a:solidFill>
                <a:srgbClr val="C00000"/>
              </a:solidFill>
            </a:endParaRPr>
          </a:p>
          <a:p>
            <a:pPr marL="1143000" lvl="2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tr-TR" sz="2400" b="1" dirty="0"/>
              <a:t>1 milyon 36 bini </a:t>
            </a:r>
            <a:r>
              <a:rPr lang="tr-TR" sz="2400" dirty="0"/>
              <a:t>yapıldı (600 bin sağlık çalışanı) </a:t>
            </a:r>
            <a:endParaRPr sz="2400" dirty="0"/>
          </a:p>
          <a:p>
            <a:pPr marL="1143000" lvl="2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tr-TR" sz="2400" dirty="0"/>
              <a:t>Türkiye’de grip hastalığı açısından riskli nüfus 15-20 milyonun üzerinde</a:t>
            </a:r>
            <a:endParaRPr sz="2400" dirty="0"/>
          </a:p>
          <a:p>
            <a:pPr marL="1143000" lvl="2" indent="-101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400" dirty="0"/>
          </a:p>
          <a:p>
            <a:pPr marL="114300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r-TR" dirty="0">
                <a:solidFill>
                  <a:schemeClr val="accent2">
                    <a:lumMod val="75000"/>
                  </a:schemeClr>
                </a:solidFill>
              </a:rPr>
              <a:t>Sağlık Bakanlığı, geçen sene yaptığı hataları tekrarlamamak ve özellikle risk gruplarının eksiksiz aşılanmasını sağlayabilmek için TTB’nin çağrılarını dikkate almak zorundadır.</a:t>
            </a:r>
            <a:endParaRPr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KPA Aşısı Nedir ve Yan Etkileri Nelerdir? - Medicana">
            <a:extLst>
              <a:ext uri="{FF2B5EF4-FFF2-40B4-BE49-F238E27FC236}">
                <a16:creationId xmlns:a16="http://schemas.microsoft.com/office/drawing/2014/main" id="{FDCF8C86-68C1-4142-A9B3-C97BEB1D7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1954" y="1455271"/>
            <a:ext cx="1788458" cy="178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8306" y="365125"/>
            <a:ext cx="4128248" cy="1325563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rgbClr val="FFC000"/>
                </a:solidFill>
              </a:rPr>
              <a:t>GRİP AŞISI OLMALI MI? </a:t>
            </a:r>
            <a:endParaRPr lang="tr-TR" sz="32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Grip (influenza),  her yıl sonbahar ve kış aylarında görülen  çok  </a:t>
            </a:r>
            <a:r>
              <a:rPr lang="tr-TR" b="1" dirty="0"/>
              <a:t>hastalandırıcı </a:t>
            </a:r>
            <a:r>
              <a:rPr lang="tr-TR" dirty="0"/>
              <a:t>hatta </a:t>
            </a:r>
            <a:r>
              <a:rPr lang="tr-TR" b="1" dirty="0"/>
              <a:t>öldürücü</a:t>
            </a:r>
            <a:r>
              <a:rPr lang="tr-TR" dirty="0"/>
              <a:t> olabilen  bir hastalıktır.</a:t>
            </a:r>
          </a:p>
          <a:p>
            <a:pPr>
              <a:lnSpc>
                <a:spcPct val="150000"/>
              </a:lnSpc>
            </a:pPr>
            <a:r>
              <a:rPr lang="tr-TR" dirty="0"/>
              <a:t>Grip hastalığını ve gelişebilecek olumsuz sonuçları  önlemenin  tek ve en önemli yolu aşılamadır.</a:t>
            </a:r>
          </a:p>
          <a:p>
            <a:pPr>
              <a:lnSpc>
                <a:spcPct val="150000"/>
              </a:lnSpc>
            </a:pPr>
            <a:r>
              <a:rPr lang="tr-TR" dirty="0"/>
              <a:t>ACIP;  Bağışıklama Danışma Komitesi ve WHO; Dünya Sağlık Örgütü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“</a:t>
            </a: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GRİP OLMAK İSTEMEYEN  HERKES AŞILANMALI</a:t>
            </a:r>
            <a:r>
              <a:rPr lang="tr-TR" dirty="0"/>
              <a:t>” </a:t>
            </a:r>
          </a:p>
        </p:txBody>
      </p:sp>
      <p:pic>
        <p:nvPicPr>
          <p:cNvPr id="2050" name="Picture 2" descr="COVID-19 Aşı Çalışmalarında Son Durum Ne? | Doğruluk Payı">
            <a:extLst>
              <a:ext uri="{FF2B5EF4-FFF2-40B4-BE49-F238E27FC236}">
                <a16:creationId xmlns:a16="http://schemas.microsoft.com/office/drawing/2014/main" id="{170D8DE2-0E34-114D-82DC-5D4D7850C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0894" y="5404112"/>
            <a:ext cx="3021106" cy="1352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466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140" y="365125"/>
            <a:ext cx="3769659" cy="1325563"/>
          </a:xfrm>
        </p:spPr>
        <p:txBody>
          <a:bodyPr>
            <a:normAutofit/>
          </a:bodyPr>
          <a:lstStyle/>
          <a:p>
            <a:r>
              <a:rPr lang="tr-TR" sz="3600" b="1" dirty="0">
                <a:solidFill>
                  <a:srgbClr val="FFC000"/>
                </a:solidFill>
              </a:rPr>
              <a:t>RİSKLİ GRUPLAR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Ciddi seyir ile giden ve mortaliteyi artıran en  en önemli sorun, zatürre (pnömoni) dir.</a:t>
            </a:r>
          </a:p>
          <a:p>
            <a:pPr>
              <a:lnSpc>
                <a:spcPct val="150000"/>
              </a:lnSpc>
            </a:pPr>
            <a:r>
              <a:rPr lang="tr-TR" dirty="0"/>
              <a:t>Pnömoni yani zatürre gelişim riski olanlar ise şöyle tanımlanılmaktadır;</a:t>
            </a:r>
          </a:p>
          <a:p>
            <a:pPr lvl="1">
              <a:lnSpc>
                <a:spcPct val="150000"/>
              </a:lnSpc>
            </a:pPr>
            <a:r>
              <a:rPr lang="tr-TR" b="1" dirty="0">
                <a:solidFill>
                  <a:srgbClr val="C00000"/>
                </a:solidFill>
              </a:rPr>
              <a:t>İLERİ YAŞ</a:t>
            </a:r>
            <a:r>
              <a:rPr lang="tr-TR" dirty="0">
                <a:solidFill>
                  <a:srgbClr val="C00000"/>
                </a:solidFill>
              </a:rPr>
              <a:t>, </a:t>
            </a:r>
            <a:r>
              <a:rPr lang="tr-TR" b="1" dirty="0">
                <a:solidFill>
                  <a:srgbClr val="C00000"/>
                </a:solidFill>
              </a:rPr>
              <a:t>KRONİK HASTALIKLARIN VARLIĞI VE SAYISI</a:t>
            </a:r>
            <a:r>
              <a:rPr lang="tr-TR" dirty="0">
                <a:solidFill>
                  <a:srgbClr val="C00000"/>
                </a:solidFill>
              </a:rPr>
              <a:t>, </a:t>
            </a:r>
            <a:r>
              <a:rPr lang="tr-TR" b="1" dirty="0">
                <a:solidFill>
                  <a:srgbClr val="C00000"/>
                </a:solidFill>
              </a:rPr>
              <a:t>BAĞIŞIKLIĞIN BASKILANMASI</a:t>
            </a:r>
            <a:r>
              <a:rPr lang="tr-TR" dirty="0">
                <a:solidFill>
                  <a:srgbClr val="C00000"/>
                </a:solidFill>
              </a:rPr>
              <a:t> VE </a:t>
            </a:r>
            <a:r>
              <a:rPr lang="tr-TR" b="1" dirty="0">
                <a:solidFill>
                  <a:srgbClr val="C00000"/>
                </a:solidFill>
              </a:rPr>
              <a:t>GEBELİK </a:t>
            </a:r>
            <a:endParaRPr lang="tr-TR" dirty="0">
              <a:solidFill>
                <a:srgbClr val="C00000"/>
              </a:solidFill>
            </a:endParaRPr>
          </a:p>
          <a:p>
            <a:pPr lvl="2">
              <a:lnSpc>
                <a:spcPct val="150000"/>
              </a:lnSpc>
            </a:pPr>
            <a:r>
              <a:rPr lang="tr-TR" sz="2600" dirty="0"/>
              <a:t>Grip aşısısını öncelikle bu kişiler olmalıdır.</a:t>
            </a:r>
          </a:p>
          <a:p>
            <a:pPr lvl="2"/>
            <a:endParaRPr lang="tr-TR" dirty="0"/>
          </a:p>
        </p:txBody>
      </p:sp>
      <p:pic>
        <p:nvPicPr>
          <p:cNvPr id="3074" name="Picture 2" descr="Koronavirüs Aşısı Hakkında Bilinmesi Gerekenler - Erdem Hastanesi">
            <a:extLst>
              <a:ext uri="{FF2B5EF4-FFF2-40B4-BE49-F238E27FC236}">
                <a16:creationId xmlns:a16="http://schemas.microsoft.com/office/drawing/2014/main" id="{D1BBDCC5-A663-7742-B46D-D48F4CC85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6954" y="4988859"/>
            <a:ext cx="2326845" cy="174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768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1754" y="114775"/>
            <a:ext cx="4052046" cy="1223492"/>
          </a:xfrm>
        </p:spPr>
        <p:txBody>
          <a:bodyPr>
            <a:noAutofit/>
          </a:bodyPr>
          <a:lstStyle/>
          <a:p>
            <a:br>
              <a:rPr lang="tr-TR" sz="3200" b="1" dirty="0">
                <a:solidFill>
                  <a:srgbClr val="FFC000"/>
                </a:solidFill>
              </a:rPr>
            </a:br>
            <a:br>
              <a:rPr lang="tr-TR" sz="3200" b="1" dirty="0">
                <a:solidFill>
                  <a:srgbClr val="FFC000"/>
                </a:solidFill>
              </a:rPr>
            </a:br>
            <a:r>
              <a:rPr lang="tr-TR" sz="3200" b="1" dirty="0">
                <a:solidFill>
                  <a:srgbClr val="FFC000"/>
                </a:solidFill>
              </a:rPr>
              <a:t>KİMLER GRİP AŞISI  OLMALI? </a:t>
            </a:r>
            <a:br>
              <a:rPr lang="tr-TR" sz="3200" dirty="0">
                <a:solidFill>
                  <a:srgbClr val="FFC000"/>
                </a:solidFill>
              </a:rPr>
            </a:br>
            <a:endParaRPr lang="tr-TR" sz="32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5161"/>
            <a:ext cx="10515600" cy="520306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tr-TR" b="1" dirty="0"/>
              <a:t>Yaş</a:t>
            </a:r>
            <a:endParaRPr lang="tr-TR" sz="2400" dirty="0"/>
          </a:p>
          <a:p>
            <a:pPr lvl="1"/>
            <a:r>
              <a:rPr lang="tr-TR" dirty="0"/>
              <a:t>5 yaş (öz. 6 ay-2 yaş arası) altı çocuklar ve  65 yaş üzeri erişkinler.  </a:t>
            </a:r>
            <a:endParaRPr lang="tr-TR" sz="2000" dirty="0"/>
          </a:p>
          <a:p>
            <a:pPr lvl="1"/>
            <a:r>
              <a:rPr lang="tr-TR" dirty="0"/>
              <a:t>Bazı kaynaklar  50 yaş üzerini riskli kabul etmektedir </a:t>
            </a:r>
            <a:endParaRPr lang="tr-TR" sz="2000" dirty="0"/>
          </a:p>
          <a:p>
            <a:pPr lvl="0"/>
            <a:r>
              <a:rPr lang="tr-TR" b="1" dirty="0"/>
              <a:t>Gebeler: Gebeliğin son üç ayı Ekim-Mayıs arasında geçecek olanlar en risklidir.</a:t>
            </a:r>
            <a:endParaRPr lang="tr-TR" sz="2400" dirty="0"/>
          </a:p>
          <a:p>
            <a:pPr lvl="0"/>
            <a:r>
              <a:rPr lang="tr-TR" b="1" dirty="0"/>
              <a:t>Bağışıklığı baskılanmış kişiler (HIV, malign hastalıklar, ilaçlar)</a:t>
            </a:r>
            <a:endParaRPr lang="tr-TR" sz="2400" dirty="0"/>
          </a:p>
          <a:p>
            <a:pPr lvl="0"/>
            <a:r>
              <a:rPr lang="tr-TR" b="1" dirty="0"/>
              <a:t>Altta yatan hastalıkları olanlar</a:t>
            </a:r>
            <a:endParaRPr lang="tr-TR" sz="2400" dirty="0"/>
          </a:p>
          <a:p>
            <a:pPr lvl="1"/>
            <a:r>
              <a:rPr lang="tr-TR" dirty="0"/>
              <a:t> Kronik akciğer hastalıkları (astım dahil)</a:t>
            </a:r>
            <a:endParaRPr lang="tr-TR" sz="2000" dirty="0"/>
          </a:p>
          <a:p>
            <a:pPr lvl="1"/>
            <a:r>
              <a:rPr lang="tr-TR" dirty="0"/>
              <a:t>Kronik kalp hastalıkları (hipertansiyon hariç)</a:t>
            </a:r>
            <a:endParaRPr lang="tr-TR" sz="2000" dirty="0"/>
          </a:p>
          <a:p>
            <a:pPr lvl="1"/>
            <a:r>
              <a:rPr lang="tr-TR" dirty="0"/>
              <a:t>Renal hastalık (böbrek hastalıkları)</a:t>
            </a:r>
            <a:endParaRPr lang="tr-TR" sz="2000" dirty="0"/>
          </a:p>
          <a:p>
            <a:pPr lvl="1"/>
            <a:r>
              <a:rPr lang="tr-TR" dirty="0"/>
              <a:t>Hepatik (karaciğer hastalıkları)</a:t>
            </a:r>
            <a:endParaRPr lang="tr-TR" sz="2000" dirty="0"/>
          </a:p>
          <a:p>
            <a:pPr lvl="1"/>
            <a:r>
              <a:rPr lang="tr-TR" dirty="0"/>
              <a:t>Nörolojik (sinir sistemi )hastalıkları</a:t>
            </a:r>
            <a:endParaRPr lang="tr-TR" sz="2000" dirty="0"/>
          </a:p>
          <a:p>
            <a:pPr lvl="1"/>
            <a:r>
              <a:rPr lang="tr-TR" dirty="0"/>
              <a:t>Hematolojik  (kan) hastalıkları</a:t>
            </a:r>
            <a:endParaRPr lang="tr-TR" sz="2000" dirty="0"/>
          </a:p>
          <a:p>
            <a:pPr lvl="1"/>
            <a:r>
              <a:rPr lang="tr-TR" dirty="0"/>
              <a:t>Metabolik hastalığı (DM; diyabet  dahil) olanlar</a:t>
            </a:r>
            <a:endParaRPr lang="tr-TR" sz="2000" dirty="0"/>
          </a:p>
          <a:p>
            <a:endParaRPr lang="tr-TR" dirty="0"/>
          </a:p>
        </p:txBody>
      </p:sp>
      <p:pic>
        <p:nvPicPr>
          <p:cNvPr id="4098" name="Picture 2" descr="Dr. Serdar Savaş: Türkiye'nin aşı temini için neden COVAX'a girmediği  açıklanmalı | Independent Türkçe">
            <a:extLst>
              <a:ext uri="{FF2B5EF4-FFF2-40B4-BE49-F238E27FC236}">
                <a16:creationId xmlns:a16="http://schemas.microsoft.com/office/drawing/2014/main" id="{9254B8A4-58AE-4C41-BB67-D82FCDD58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300" y="3966693"/>
            <a:ext cx="34925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747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5161"/>
            <a:ext cx="10515600" cy="520306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tr-TR" b="1" dirty="0" err="1"/>
              <a:t>Morbid</a:t>
            </a:r>
            <a:r>
              <a:rPr lang="tr-TR" b="1" dirty="0"/>
              <a:t> obez kişiler (VKİ &gt; 40)</a:t>
            </a:r>
            <a:endParaRPr lang="tr-TR" sz="2400" dirty="0"/>
          </a:p>
          <a:p>
            <a:pPr lvl="0">
              <a:lnSpc>
                <a:spcPct val="150000"/>
              </a:lnSpc>
            </a:pPr>
            <a:r>
              <a:rPr lang="tr-TR" b="1" dirty="0"/>
              <a:t>18 yaş altında olup sürekli aspirin kullanmak zorunda olanlar (Reye Sendromu riski nedeniyle)</a:t>
            </a:r>
            <a:endParaRPr lang="tr-TR" sz="2400" dirty="0"/>
          </a:p>
          <a:p>
            <a:pPr lvl="0">
              <a:lnSpc>
                <a:spcPct val="150000"/>
              </a:lnSpc>
            </a:pPr>
            <a:r>
              <a:rPr lang="tr-TR" b="1" dirty="0"/>
              <a:t>Kendileri influenzanın ağır seyretme riski taşımasalar da yukarıdaki risk grupları ile yakın temasta olan kişiler (ev halkı, bakım verenler ) </a:t>
            </a:r>
          </a:p>
          <a:p>
            <a:pPr lvl="0">
              <a:lnSpc>
                <a:spcPct val="150000"/>
              </a:lnSpc>
            </a:pPr>
            <a:r>
              <a:rPr lang="tr-TR" b="1" dirty="0"/>
              <a:t>Sağlık Çalışanları </a:t>
            </a:r>
            <a:endParaRPr lang="tr-TR" sz="2400" dirty="0"/>
          </a:p>
          <a:p>
            <a:pPr>
              <a:lnSpc>
                <a:spcPct val="150000"/>
              </a:lnSpc>
            </a:pPr>
            <a:endParaRPr lang="tr-TR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BFB6298-7D51-594F-840C-D543197BF5B0}"/>
              </a:ext>
            </a:extLst>
          </p:cNvPr>
          <p:cNvSpPr txBox="1">
            <a:spLocks/>
          </p:cNvSpPr>
          <p:nvPr/>
        </p:nvSpPr>
        <p:spPr>
          <a:xfrm>
            <a:off x="7301754" y="114775"/>
            <a:ext cx="4052046" cy="12234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tr-TR" sz="3200" b="1">
                <a:solidFill>
                  <a:srgbClr val="FFC000"/>
                </a:solidFill>
              </a:rPr>
            </a:br>
            <a:br>
              <a:rPr lang="tr-TR" sz="3200" b="1">
                <a:solidFill>
                  <a:srgbClr val="FFC000"/>
                </a:solidFill>
              </a:rPr>
            </a:br>
            <a:r>
              <a:rPr lang="tr-TR" sz="3200" b="1">
                <a:solidFill>
                  <a:srgbClr val="FFC000"/>
                </a:solidFill>
              </a:rPr>
              <a:t>KİMLER GRİP AŞISI  OLMALI? </a:t>
            </a:r>
            <a:br>
              <a:rPr lang="tr-TR" sz="3200">
                <a:solidFill>
                  <a:srgbClr val="FFC000"/>
                </a:solidFill>
              </a:rPr>
            </a:br>
            <a:endParaRPr lang="tr-TR" sz="3200" dirty="0">
              <a:solidFill>
                <a:srgbClr val="FFC000"/>
              </a:solidFill>
            </a:endParaRPr>
          </a:p>
        </p:txBody>
      </p:sp>
      <p:pic>
        <p:nvPicPr>
          <p:cNvPr id="5122" name="Picture 2" descr="K.K.T.C. Sağlık Bakanlığı - Aşı Bilgi Sistemi">
            <a:extLst>
              <a:ext uri="{FF2B5EF4-FFF2-40B4-BE49-F238E27FC236}">
                <a16:creationId xmlns:a16="http://schemas.microsoft.com/office/drawing/2014/main" id="{28AEBD61-58F1-174C-86FA-AB19370BE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180" y="4871571"/>
            <a:ext cx="2695526" cy="1932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199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718" y="1497926"/>
            <a:ext cx="10515600" cy="5687566"/>
          </a:xfrm>
        </p:spPr>
        <p:txBody>
          <a:bodyPr/>
          <a:lstStyle/>
          <a:p>
            <a:r>
              <a:rPr lang="tr-TR" sz="3600" dirty="0"/>
              <a:t>Grip hastalığının  en önemli </a:t>
            </a:r>
            <a:r>
              <a:rPr lang="tr-TR" sz="3600" b="1" dirty="0"/>
              <a:t>komplikasyonları </a:t>
            </a:r>
            <a:r>
              <a:rPr lang="tr-TR" sz="3600" dirty="0"/>
              <a:t>şöyle özetlenilebilir;</a:t>
            </a:r>
          </a:p>
          <a:p>
            <a:pPr lvl="1"/>
            <a:r>
              <a:rPr lang="tr-TR" sz="3200" dirty="0"/>
              <a:t>Pnömoni</a:t>
            </a:r>
          </a:p>
          <a:p>
            <a:pPr lvl="1"/>
            <a:r>
              <a:rPr lang="tr-TR" sz="3200" dirty="0"/>
              <a:t>Kronik akciğer hastalık (KOAH)  alevlenmeleri</a:t>
            </a:r>
          </a:p>
          <a:p>
            <a:pPr lvl="1"/>
            <a:r>
              <a:rPr lang="tr-TR" sz="3200" dirty="0"/>
              <a:t>Kardiyak (perikardit, miyokardit) bulgular</a:t>
            </a:r>
          </a:p>
          <a:p>
            <a:pPr lvl="1"/>
            <a:r>
              <a:rPr lang="tr-TR" sz="3200" dirty="0"/>
              <a:t>Nöromusküler  (miyozit, transvers miyelit, ensefalit) bulgular</a:t>
            </a:r>
          </a:p>
          <a:p>
            <a:pPr lvl="1"/>
            <a:endParaRPr lang="tr-TR" sz="3200" dirty="0"/>
          </a:p>
          <a:p>
            <a:pPr marL="457200" lvl="1" indent="0">
              <a:buNone/>
            </a:pPr>
            <a:r>
              <a:rPr lang="tr-TR" sz="3200" b="1" dirty="0">
                <a:solidFill>
                  <a:srgbClr val="C00000"/>
                </a:solidFill>
              </a:rPr>
              <a:t>GRİP AŞISINI MÜMKÜNSE HERKES OLMALIDIR</a:t>
            </a:r>
            <a:r>
              <a:rPr lang="tr-TR" sz="3200" b="1" dirty="0"/>
              <a:t>.</a:t>
            </a:r>
          </a:p>
          <a:p>
            <a:pPr marL="457200" lvl="1" indent="0">
              <a:buNone/>
            </a:pPr>
            <a:endParaRPr lang="tr-TR" sz="3200" dirty="0"/>
          </a:p>
          <a:p>
            <a:pPr lvl="1"/>
            <a:endParaRPr lang="tr-TR" sz="2000" dirty="0"/>
          </a:p>
          <a:p>
            <a:pPr lvl="1"/>
            <a:endParaRPr lang="tr-TR" sz="2000" dirty="0"/>
          </a:p>
          <a:p>
            <a:pPr marL="457200" lvl="1" indent="0">
              <a:buNone/>
            </a:pPr>
            <a:endParaRPr lang="tr-TR" sz="2000" dirty="0"/>
          </a:p>
          <a:p>
            <a:pPr marL="457200" lvl="1" indent="0">
              <a:buNone/>
            </a:pPr>
            <a:endParaRPr lang="tr-TR" sz="2000" dirty="0"/>
          </a:p>
          <a:p>
            <a:pPr lvl="1"/>
            <a:endParaRPr lang="tr-TR" dirty="0"/>
          </a:p>
        </p:txBody>
      </p:sp>
      <p:pic>
        <p:nvPicPr>
          <p:cNvPr id="6146" name="Picture 2" descr="Aşı karşıtlarının iddiaları ve gerçekler | Ankara Tabip Odası">
            <a:extLst>
              <a:ext uri="{FF2B5EF4-FFF2-40B4-BE49-F238E27FC236}">
                <a16:creationId xmlns:a16="http://schemas.microsoft.com/office/drawing/2014/main" id="{DAA6983E-6B97-2C40-AF04-EEA0CD66D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1680" y="4894728"/>
            <a:ext cx="2332263" cy="1552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604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0352" y="284443"/>
            <a:ext cx="4092387" cy="1325563"/>
          </a:xfrm>
        </p:spPr>
        <p:txBody>
          <a:bodyPr>
            <a:normAutofit/>
          </a:bodyPr>
          <a:lstStyle/>
          <a:p>
            <a:r>
              <a:rPr lang="tr-TR" sz="2800" b="1" dirty="0">
                <a:solidFill>
                  <a:srgbClr val="FFC000"/>
                </a:solidFill>
              </a:rPr>
              <a:t>GRİP AŞISI NE ZAMAN YAPILMALI?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8504"/>
            <a:ext cx="10515600" cy="4351338"/>
          </a:xfrm>
        </p:spPr>
        <p:txBody>
          <a:bodyPr/>
          <a:lstStyle/>
          <a:p>
            <a:r>
              <a:rPr lang="tr-TR" sz="4000" dirty="0"/>
              <a:t>Aşı , ülkemizin de içinde bulunduğu  kuzey yarımkürede,</a:t>
            </a:r>
          </a:p>
          <a:p>
            <a:pPr lvl="1"/>
            <a:r>
              <a:rPr lang="tr-TR" sz="3600" b="1" dirty="0">
                <a:solidFill>
                  <a:srgbClr val="C00000"/>
                </a:solidFill>
              </a:rPr>
              <a:t>Ekim ayı içinde </a:t>
            </a:r>
          </a:p>
          <a:p>
            <a:pPr lvl="1"/>
            <a:r>
              <a:rPr lang="tr-TR" sz="3600" dirty="0"/>
              <a:t>Risk grubunda olup aşılanmamış kişilerde ise  </a:t>
            </a:r>
            <a:r>
              <a:rPr lang="tr-TR" sz="3600" dirty="0">
                <a:solidFill>
                  <a:srgbClr val="C00000"/>
                </a:solidFill>
              </a:rPr>
              <a:t>Şubat ayına kadar </a:t>
            </a:r>
            <a:r>
              <a:rPr lang="tr-TR" sz="3600" dirty="0"/>
              <a:t>yapılabilir</a:t>
            </a:r>
            <a:r>
              <a:rPr lang="tr-TR" dirty="0"/>
              <a:t>.</a:t>
            </a:r>
          </a:p>
          <a:p>
            <a:endParaRPr lang="tr-TR" dirty="0"/>
          </a:p>
        </p:txBody>
      </p:sp>
      <p:pic>
        <p:nvPicPr>
          <p:cNvPr id="7170" name="Picture 2" descr="Aşılama Takviminde Değişiklik Yapıldı">
            <a:extLst>
              <a:ext uri="{FF2B5EF4-FFF2-40B4-BE49-F238E27FC236}">
                <a16:creationId xmlns:a16="http://schemas.microsoft.com/office/drawing/2014/main" id="{377C8BD9-B893-D040-9464-F3821F541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516" y="4289611"/>
            <a:ext cx="2281614" cy="246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792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63118" y="244102"/>
            <a:ext cx="3890682" cy="1325563"/>
          </a:xfrm>
        </p:spPr>
        <p:txBody>
          <a:bodyPr>
            <a:noAutofit/>
          </a:bodyPr>
          <a:lstStyle/>
          <a:p>
            <a:br>
              <a:rPr lang="tr-TR" sz="2800" b="1" dirty="0">
                <a:solidFill>
                  <a:srgbClr val="FFC000"/>
                </a:solidFill>
              </a:rPr>
            </a:br>
            <a:r>
              <a:rPr lang="tr-TR" sz="2800" b="1" dirty="0">
                <a:solidFill>
                  <a:srgbClr val="FFC000"/>
                </a:solidFill>
              </a:rPr>
              <a:t>SİZCE AŞI BULMA SORUNU OLUR MU?</a:t>
            </a:r>
            <a:br>
              <a:rPr lang="tr-TR" sz="2800" dirty="0">
                <a:solidFill>
                  <a:srgbClr val="FFC000"/>
                </a:solidFill>
              </a:rPr>
            </a:br>
            <a:endParaRPr lang="tr-TR" sz="2800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Ülkemizde, ilgili dernek, Bakanlık Kronik Hastalık Tarama  ve TÜİK verilerine göre, </a:t>
            </a:r>
          </a:p>
          <a:p>
            <a:pPr>
              <a:lnSpc>
                <a:spcPct val="150000"/>
              </a:lnSpc>
            </a:pPr>
            <a:r>
              <a:rPr lang="tr-TR" dirty="0"/>
              <a:t>65 yaş üzeri nüfus ve Diyabet, KOAH, Kronik Böbrek ve Kalp Hastalığı olan kişilerin 20-40 milyon arasında olduğu bilinmektedir.</a:t>
            </a:r>
          </a:p>
          <a:p>
            <a:pPr>
              <a:lnSpc>
                <a:spcPct val="150000"/>
              </a:lnSpc>
            </a:pPr>
            <a:r>
              <a:rPr lang="tr-TR" dirty="0">
                <a:solidFill>
                  <a:srgbClr val="C00000"/>
                </a:solidFill>
              </a:rPr>
              <a:t>20-40 milyon doz aşı alınması halinde tedarik sıkıntısı olma ihtimali düşüktür. </a:t>
            </a:r>
          </a:p>
        </p:txBody>
      </p:sp>
    </p:spTree>
    <p:extLst>
      <p:ext uri="{BB962C8B-B14F-4D97-AF65-F5344CB8AC3E}">
        <p14:creationId xmlns:p14="http://schemas.microsoft.com/office/powerpoint/2010/main" val="2560882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914</Words>
  <Application>Microsoft Macintosh PowerPoint</Application>
  <PresentationFormat>Geniş ekran</PresentationFormat>
  <Paragraphs>104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Teması</vt:lpstr>
      <vt:lpstr>PowerPoint Sunusu</vt:lpstr>
      <vt:lpstr>GRİP (İNFLUENZA) AŞILAMASI</vt:lpstr>
      <vt:lpstr>GRİP AŞISI OLMALI MI? </vt:lpstr>
      <vt:lpstr>RİSKLİ GRUPLAR</vt:lpstr>
      <vt:lpstr>  KİMLER GRİP AŞISI  OLMALI?  </vt:lpstr>
      <vt:lpstr>PowerPoint Sunusu</vt:lpstr>
      <vt:lpstr>PowerPoint Sunusu</vt:lpstr>
      <vt:lpstr>GRİP AŞISI NE ZAMAN YAPILMALI?</vt:lpstr>
      <vt:lpstr> SİZCE AŞI BULMA SORUNU OLUR MU? </vt:lpstr>
      <vt:lpstr>GRİP AŞILARI NASIL HAZIRLANIR, YAPILMASINA ENGEL DURUMLAR VAR MIDIR? </vt:lpstr>
      <vt:lpstr>GRİP AŞILARI NASIL HAZIRLANIR, YAPILMASINA ENGEL DURUMLAR VAR MIDIR? </vt:lpstr>
      <vt:lpstr> GRİP AŞISININ YAN ETKİLERİ VAR MIDIR? </vt:lpstr>
      <vt:lpstr>GRİP AŞISININ YAN ETKİLERİ VAR MIDIR? </vt:lpstr>
      <vt:lpstr>AŞI UYGULAMASI BAĞIŞIKLIK SİSTEMİNİ ZAYIFLATIR MI? </vt:lpstr>
      <vt:lpstr> GRİP AŞISI YAPILMAMASI GEREKEN BİR DURUM VAR MIDIR? </vt:lpstr>
      <vt:lpstr>TTB OLARAK TALEPLERİMİZ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Sebnem Korur Fincanci</dc:creator>
  <cp:lastModifiedBy>Sebnem Korur Fincanci</cp:lastModifiedBy>
  <cp:revision>1</cp:revision>
  <dcterms:created xsi:type="dcterms:W3CDTF">2021-09-29T08:22:37Z</dcterms:created>
  <dcterms:modified xsi:type="dcterms:W3CDTF">2021-09-29T09:08:40Z</dcterms:modified>
</cp:coreProperties>
</file>