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9"/>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yeni vaka</c:v>
                </c:pt>
              </c:strCache>
            </c:strRef>
          </c:tx>
          <c:spPr>
            <a:solidFill>
              <a:schemeClr val="accent1"/>
            </a:solidFill>
            <a:ln>
              <a:noFill/>
            </a:ln>
            <a:effectLst/>
          </c:spPr>
          <c:invertIfNegative val="0"/>
          <c:cat>
            <c:strRef>
              <c:f>Sayfa1!$A$2:$A$3</c:f>
              <c:strCache>
                <c:ptCount val="2"/>
                <c:pt idx="0">
                  <c:v>1-7 Temmuz</c:v>
                </c:pt>
                <c:pt idx="1">
                  <c:v>10-16 Ağustos</c:v>
                </c:pt>
              </c:strCache>
            </c:strRef>
          </c:cat>
          <c:val>
            <c:numRef>
              <c:f>Sayfa1!$B$2:$B$3</c:f>
              <c:numCache>
                <c:formatCode>General</c:formatCode>
                <c:ptCount val="2"/>
                <c:pt idx="0">
                  <c:v>34271</c:v>
                </c:pt>
                <c:pt idx="1">
                  <c:v>154545</c:v>
                </c:pt>
              </c:numCache>
            </c:numRef>
          </c:val>
          <c:extLst>
            <c:ext xmlns:c16="http://schemas.microsoft.com/office/drawing/2014/chart" uri="{C3380CC4-5D6E-409C-BE32-E72D297353CC}">
              <c16:uniqueId val="{00000000-69A1-F34C-BDE4-495AF931C46E}"/>
            </c:ext>
          </c:extLst>
        </c:ser>
        <c:dLbls>
          <c:showLegendKey val="0"/>
          <c:showVal val="0"/>
          <c:showCatName val="0"/>
          <c:showSerName val="0"/>
          <c:showPercent val="0"/>
          <c:showBubbleSize val="0"/>
        </c:dLbls>
        <c:gapWidth val="219"/>
        <c:overlap val="-27"/>
        <c:axId val="2114444552"/>
        <c:axId val="2114448312"/>
      </c:barChart>
      <c:catAx>
        <c:axId val="211444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14448312"/>
        <c:crosses val="autoZero"/>
        <c:auto val="1"/>
        <c:lblAlgn val="ctr"/>
        <c:lblOffset val="100"/>
        <c:noMultiLvlLbl val="0"/>
      </c:catAx>
      <c:valAx>
        <c:axId val="2114448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144445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stacked"/>
        <c:varyColors val="0"/>
        <c:ser>
          <c:idx val="0"/>
          <c:order val="0"/>
          <c:tx>
            <c:strRef>
              <c:f>Sayfa1!$C$1</c:f>
              <c:strCache>
                <c:ptCount val="1"/>
                <c:pt idx="0">
                  <c:v>ölüm</c:v>
                </c:pt>
              </c:strCache>
            </c:strRef>
          </c:tx>
          <c:spPr>
            <a:solidFill>
              <a:schemeClr val="accent1"/>
            </a:solidFill>
            <a:ln>
              <a:noFill/>
            </a:ln>
            <a:effectLst/>
          </c:spPr>
          <c:invertIfNegative val="0"/>
          <c:val>
            <c:numRef>
              <c:f>Sayfa1!$C$2:$C$3</c:f>
              <c:numCache>
                <c:formatCode>General</c:formatCode>
                <c:ptCount val="2"/>
                <c:pt idx="0">
                  <c:v>316</c:v>
                </c:pt>
                <c:pt idx="1">
                  <c:v>1011</c:v>
                </c:pt>
              </c:numCache>
            </c:numRef>
          </c:val>
          <c:extLst>
            <c:ext xmlns:c16="http://schemas.microsoft.com/office/drawing/2014/chart" uri="{C3380CC4-5D6E-409C-BE32-E72D297353CC}">
              <c16:uniqueId val="{00000000-8CEF-3642-9ABB-296E5A52373C}"/>
            </c:ext>
          </c:extLst>
        </c:ser>
        <c:dLbls>
          <c:showLegendKey val="0"/>
          <c:showVal val="0"/>
          <c:showCatName val="0"/>
          <c:showSerName val="0"/>
          <c:showPercent val="0"/>
          <c:showBubbleSize val="0"/>
        </c:dLbls>
        <c:gapWidth val="150"/>
        <c:overlap val="100"/>
        <c:axId val="2048361976"/>
        <c:axId val="2048372040"/>
      </c:barChart>
      <c:catAx>
        <c:axId val="204836197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48372040"/>
        <c:crosses val="autoZero"/>
        <c:auto val="1"/>
        <c:lblAlgn val="ctr"/>
        <c:lblOffset val="100"/>
        <c:noMultiLvlLbl val="0"/>
      </c:catAx>
      <c:valAx>
        <c:axId val="2048372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4836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0A85E8-647A-6446-AE56-D47E03D0E65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A85DC3F-04BE-C247-9D3E-2D8ECBAF2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59DEB75-AF65-6644-9F76-C30BC3038C48}"/>
              </a:ext>
            </a:extLst>
          </p:cNvPr>
          <p:cNvSpPr>
            <a:spLocks noGrp="1"/>
          </p:cNvSpPr>
          <p:nvPr>
            <p:ph type="dt" sz="half" idx="10"/>
          </p:nvPr>
        </p:nvSpPr>
        <p:spPr/>
        <p:txBody>
          <a:bodyPr/>
          <a:lstStyle/>
          <a:p>
            <a:fld id="{DE6F142E-A818-EE4C-A182-C29C21BE3A52}" type="datetimeFigureOut">
              <a:rPr lang="tr-TR" smtClean="0"/>
              <a:t>18.08.2021</a:t>
            </a:fld>
            <a:endParaRPr lang="tr-TR"/>
          </a:p>
        </p:txBody>
      </p:sp>
      <p:sp>
        <p:nvSpPr>
          <p:cNvPr id="5" name="Alt Bilgi Yer Tutucusu 4">
            <a:extLst>
              <a:ext uri="{FF2B5EF4-FFF2-40B4-BE49-F238E27FC236}">
                <a16:creationId xmlns:a16="http://schemas.microsoft.com/office/drawing/2014/main" id="{D4DE965D-8722-5E4E-80EA-8B8D9C180C5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8916CA7-4376-764B-BB31-3469779C4CD6}"/>
              </a:ext>
            </a:extLst>
          </p:cNvPr>
          <p:cNvSpPr>
            <a:spLocks noGrp="1"/>
          </p:cNvSpPr>
          <p:nvPr>
            <p:ph type="sldNum" sz="quarter" idx="12"/>
          </p:nvPr>
        </p:nvSpPr>
        <p:spPr/>
        <p:txBody>
          <a:bodyPr/>
          <a:lstStyle/>
          <a:p>
            <a:fld id="{1559C606-A43E-8C49-AF96-E669C86E2A61}" type="slidenum">
              <a:rPr lang="tr-TR" smtClean="0"/>
              <a:t>‹#›</a:t>
            </a:fld>
            <a:endParaRPr lang="tr-TR"/>
          </a:p>
        </p:txBody>
      </p:sp>
    </p:spTree>
    <p:extLst>
      <p:ext uri="{BB962C8B-B14F-4D97-AF65-F5344CB8AC3E}">
        <p14:creationId xmlns:p14="http://schemas.microsoft.com/office/powerpoint/2010/main" val="66702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54FD64-2BE6-734B-BBF3-D2178EC9504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41EEC-F95E-D647-9155-3CCE4600DD1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FAE2170-C156-7347-A130-07A3DE203ED3}"/>
              </a:ext>
            </a:extLst>
          </p:cNvPr>
          <p:cNvSpPr>
            <a:spLocks noGrp="1"/>
          </p:cNvSpPr>
          <p:nvPr>
            <p:ph type="dt" sz="half" idx="10"/>
          </p:nvPr>
        </p:nvSpPr>
        <p:spPr/>
        <p:txBody>
          <a:bodyPr/>
          <a:lstStyle/>
          <a:p>
            <a:fld id="{DE6F142E-A818-EE4C-A182-C29C21BE3A52}" type="datetimeFigureOut">
              <a:rPr lang="tr-TR" smtClean="0"/>
              <a:t>18.08.2021</a:t>
            </a:fld>
            <a:endParaRPr lang="tr-TR"/>
          </a:p>
        </p:txBody>
      </p:sp>
      <p:sp>
        <p:nvSpPr>
          <p:cNvPr id="5" name="Alt Bilgi Yer Tutucusu 4">
            <a:extLst>
              <a:ext uri="{FF2B5EF4-FFF2-40B4-BE49-F238E27FC236}">
                <a16:creationId xmlns:a16="http://schemas.microsoft.com/office/drawing/2014/main" id="{C1505DD8-065D-E24A-BD35-A689D3E0F7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32CE643-81F3-234E-B433-005F1038E6F5}"/>
              </a:ext>
            </a:extLst>
          </p:cNvPr>
          <p:cNvSpPr>
            <a:spLocks noGrp="1"/>
          </p:cNvSpPr>
          <p:nvPr>
            <p:ph type="sldNum" sz="quarter" idx="12"/>
          </p:nvPr>
        </p:nvSpPr>
        <p:spPr/>
        <p:txBody>
          <a:bodyPr/>
          <a:lstStyle/>
          <a:p>
            <a:fld id="{1559C606-A43E-8C49-AF96-E669C86E2A61}" type="slidenum">
              <a:rPr lang="tr-TR" smtClean="0"/>
              <a:t>‹#›</a:t>
            </a:fld>
            <a:endParaRPr lang="tr-TR"/>
          </a:p>
        </p:txBody>
      </p:sp>
    </p:spTree>
    <p:extLst>
      <p:ext uri="{BB962C8B-B14F-4D97-AF65-F5344CB8AC3E}">
        <p14:creationId xmlns:p14="http://schemas.microsoft.com/office/powerpoint/2010/main" val="403677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E18FF44-81B3-A948-B2E6-2A3116401C6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43C82A4-374F-9443-8105-917192F1C93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3CEE350-1F8F-304A-8737-7BA254C40F7E}"/>
              </a:ext>
            </a:extLst>
          </p:cNvPr>
          <p:cNvSpPr>
            <a:spLocks noGrp="1"/>
          </p:cNvSpPr>
          <p:nvPr>
            <p:ph type="dt" sz="half" idx="10"/>
          </p:nvPr>
        </p:nvSpPr>
        <p:spPr/>
        <p:txBody>
          <a:bodyPr/>
          <a:lstStyle/>
          <a:p>
            <a:fld id="{DE6F142E-A818-EE4C-A182-C29C21BE3A52}" type="datetimeFigureOut">
              <a:rPr lang="tr-TR" smtClean="0"/>
              <a:t>18.08.2021</a:t>
            </a:fld>
            <a:endParaRPr lang="tr-TR"/>
          </a:p>
        </p:txBody>
      </p:sp>
      <p:sp>
        <p:nvSpPr>
          <p:cNvPr id="5" name="Alt Bilgi Yer Tutucusu 4">
            <a:extLst>
              <a:ext uri="{FF2B5EF4-FFF2-40B4-BE49-F238E27FC236}">
                <a16:creationId xmlns:a16="http://schemas.microsoft.com/office/drawing/2014/main" id="{10E6B98C-B535-9447-BB18-7BB4CB826D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A0B5893-1B26-BE45-8781-89A862815B93}"/>
              </a:ext>
            </a:extLst>
          </p:cNvPr>
          <p:cNvSpPr>
            <a:spLocks noGrp="1"/>
          </p:cNvSpPr>
          <p:nvPr>
            <p:ph type="sldNum" sz="quarter" idx="12"/>
          </p:nvPr>
        </p:nvSpPr>
        <p:spPr/>
        <p:txBody>
          <a:bodyPr/>
          <a:lstStyle/>
          <a:p>
            <a:fld id="{1559C606-A43E-8C49-AF96-E669C86E2A61}" type="slidenum">
              <a:rPr lang="tr-TR" smtClean="0"/>
              <a:t>‹#›</a:t>
            </a:fld>
            <a:endParaRPr lang="tr-TR"/>
          </a:p>
        </p:txBody>
      </p:sp>
    </p:spTree>
    <p:extLst>
      <p:ext uri="{BB962C8B-B14F-4D97-AF65-F5344CB8AC3E}">
        <p14:creationId xmlns:p14="http://schemas.microsoft.com/office/powerpoint/2010/main" val="224515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5D71E6-87BE-D34C-B26E-60DEF3A954D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8B536B4-1A11-4A44-9870-F24AAABACF9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D450C89-246E-F642-B4D2-F26EB8514F5F}"/>
              </a:ext>
            </a:extLst>
          </p:cNvPr>
          <p:cNvSpPr>
            <a:spLocks noGrp="1"/>
          </p:cNvSpPr>
          <p:nvPr>
            <p:ph type="dt" sz="half" idx="10"/>
          </p:nvPr>
        </p:nvSpPr>
        <p:spPr/>
        <p:txBody>
          <a:bodyPr/>
          <a:lstStyle/>
          <a:p>
            <a:fld id="{DE6F142E-A818-EE4C-A182-C29C21BE3A52}" type="datetimeFigureOut">
              <a:rPr lang="tr-TR" smtClean="0"/>
              <a:t>18.08.2021</a:t>
            </a:fld>
            <a:endParaRPr lang="tr-TR"/>
          </a:p>
        </p:txBody>
      </p:sp>
      <p:sp>
        <p:nvSpPr>
          <p:cNvPr id="5" name="Alt Bilgi Yer Tutucusu 4">
            <a:extLst>
              <a:ext uri="{FF2B5EF4-FFF2-40B4-BE49-F238E27FC236}">
                <a16:creationId xmlns:a16="http://schemas.microsoft.com/office/drawing/2014/main" id="{617057EF-F255-1D42-A6B7-D845AA94E9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D3CD2F-CCD4-6D45-8010-FC7307F870D7}"/>
              </a:ext>
            </a:extLst>
          </p:cNvPr>
          <p:cNvSpPr>
            <a:spLocks noGrp="1"/>
          </p:cNvSpPr>
          <p:nvPr>
            <p:ph type="sldNum" sz="quarter" idx="12"/>
          </p:nvPr>
        </p:nvSpPr>
        <p:spPr/>
        <p:txBody>
          <a:bodyPr/>
          <a:lstStyle/>
          <a:p>
            <a:fld id="{1559C606-A43E-8C49-AF96-E669C86E2A61}" type="slidenum">
              <a:rPr lang="tr-TR" smtClean="0"/>
              <a:t>‹#›</a:t>
            </a:fld>
            <a:endParaRPr lang="tr-TR"/>
          </a:p>
        </p:txBody>
      </p:sp>
    </p:spTree>
    <p:extLst>
      <p:ext uri="{BB962C8B-B14F-4D97-AF65-F5344CB8AC3E}">
        <p14:creationId xmlns:p14="http://schemas.microsoft.com/office/powerpoint/2010/main" val="421783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87C6D3-BC6C-6646-AE04-3A996B65495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A759C97-3CEF-8E4C-AF56-57A89F58B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642B144-4E05-C54B-96EF-F4CDD91C819D}"/>
              </a:ext>
            </a:extLst>
          </p:cNvPr>
          <p:cNvSpPr>
            <a:spLocks noGrp="1"/>
          </p:cNvSpPr>
          <p:nvPr>
            <p:ph type="dt" sz="half" idx="10"/>
          </p:nvPr>
        </p:nvSpPr>
        <p:spPr/>
        <p:txBody>
          <a:bodyPr/>
          <a:lstStyle/>
          <a:p>
            <a:fld id="{DE6F142E-A818-EE4C-A182-C29C21BE3A52}" type="datetimeFigureOut">
              <a:rPr lang="tr-TR" smtClean="0"/>
              <a:t>18.08.2021</a:t>
            </a:fld>
            <a:endParaRPr lang="tr-TR"/>
          </a:p>
        </p:txBody>
      </p:sp>
      <p:sp>
        <p:nvSpPr>
          <p:cNvPr id="5" name="Alt Bilgi Yer Tutucusu 4">
            <a:extLst>
              <a:ext uri="{FF2B5EF4-FFF2-40B4-BE49-F238E27FC236}">
                <a16:creationId xmlns:a16="http://schemas.microsoft.com/office/drawing/2014/main" id="{98C0C373-3F80-F441-BFC5-FDF4668422E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8D1C06B-9BB3-1F4A-8EF5-85EDD6E10987}"/>
              </a:ext>
            </a:extLst>
          </p:cNvPr>
          <p:cNvSpPr>
            <a:spLocks noGrp="1"/>
          </p:cNvSpPr>
          <p:nvPr>
            <p:ph type="sldNum" sz="quarter" idx="12"/>
          </p:nvPr>
        </p:nvSpPr>
        <p:spPr/>
        <p:txBody>
          <a:bodyPr/>
          <a:lstStyle/>
          <a:p>
            <a:fld id="{1559C606-A43E-8C49-AF96-E669C86E2A61}" type="slidenum">
              <a:rPr lang="tr-TR" smtClean="0"/>
              <a:t>‹#›</a:t>
            </a:fld>
            <a:endParaRPr lang="tr-TR"/>
          </a:p>
        </p:txBody>
      </p:sp>
    </p:spTree>
    <p:extLst>
      <p:ext uri="{BB962C8B-B14F-4D97-AF65-F5344CB8AC3E}">
        <p14:creationId xmlns:p14="http://schemas.microsoft.com/office/powerpoint/2010/main" val="129663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FF48D0-9674-8043-9C0B-D2D70AC60B2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B405B50-FCDA-744E-B151-6E35F6E3B2E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A7FB1D2-275B-0D4C-AD3F-6A05379D402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6D95A2C-D856-3749-8F86-3D87C32930E7}"/>
              </a:ext>
            </a:extLst>
          </p:cNvPr>
          <p:cNvSpPr>
            <a:spLocks noGrp="1"/>
          </p:cNvSpPr>
          <p:nvPr>
            <p:ph type="dt" sz="half" idx="10"/>
          </p:nvPr>
        </p:nvSpPr>
        <p:spPr/>
        <p:txBody>
          <a:bodyPr/>
          <a:lstStyle/>
          <a:p>
            <a:fld id="{DE6F142E-A818-EE4C-A182-C29C21BE3A52}" type="datetimeFigureOut">
              <a:rPr lang="tr-TR" smtClean="0"/>
              <a:t>18.08.2021</a:t>
            </a:fld>
            <a:endParaRPr lang="tr-TR"/>
          </a:p>
        </p:txBody>
      </p:sp>
      <p:sp>
        <p:nvSpPr>
          <p:cNvPr id="6" name="Alt Bilgi Yer Tutucusu 5">
            <a:extLst>
              <a:ext uri="{FF2B5EF4-FFF2-40B4-BE49-F238E27FC236}">
                <a16:creationId xmlns:a16="http://schemas.microsoft.com/office/drawing/2014/main" id="{51E5391B-774E-9548-8DF9-EF5171D4351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17B0CDF-A2B0-134D-B7DE-9705CAE2661F}"/>
              </a:ext>
            </a:extLst>
          </p:cNvPr>
          <p:cNvSpPr>
            <a:spLocks noGrp="1"/>
          </p:cNvSpPr>
          <p:nvPr>
            <p:ph type="sldNum" sz="quarter" idx="12"/>
          </p:nvPr>
        </p:nvSpPr>
        <p:spPr/>
        <p:txBody>
          <a:bodyPr/>
          <a:lstStyle/>
          <a:p>
            <a:fld id="{1559C606-A43E-8C49-AF96-E669C86E2A61}" type="slidenum">
              <a:rPr lang="tr-TR" smtClean="0"/>
              <a:t>‹#›</a:t>
            </a:fld>
            <a:endParaRPr lang="tr-TR"/>
          </a:p>
        </p:txBody>
      </p:sp>
    </p:spTree>
    <p:extLst>
      <p:ext uri="{BB962C8B-B14F-4D97-AF65-F5344CB8AC3E}">
        <p14:creationId xmlns:p14="http://schemas.microsoft.com/office/powerpoint/2010/main" val="75083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6C19CF-A3A9-8246-B01F-7DC0F89B892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ABCF03-0446-F44D-A2D3-E24AFBEFE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3F90B1B-89A9-C847-94B4-0168068A4FA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2181135-AEAB-0442-9D0F-520247D61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6B86E5B-FECD-2B4A-AB9F-D571876CD96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C612F5D-828F-CC49-9AD1-D22E9F59D230}"/>
              </a:ext>
            </a:extLst>
          </p:cNvPr>
          <p:cNvSpPr>
            <a:spLocks noGrp="1"/>
          </p:cNvSpPr>
          <p:nvPr>
            <p:ph type="dt" sz="half" idx="10"/>
          </p:nvPr>
        </p:nvSpPr>
        <p:spPr/>
        <p:txBody>
          <a:bodyPr/>
          <a:lstStyle/>
          <a:p>
            <a:fld id="{DE6F142E-A818-EE4C-A182-C29C21BE3A52}" type="datetimeFigureOut">
              <a:rPr lang="tr-TR" smtClean="0"/>
              <a:t>18.08.2021</a:t>
            </a:fld>
            <a:endParaRPr lang="tr-TR"/>
          </a:p>
        </p:txBody>
      </p:sp>
      <p:sp>
        <p:nvSpPr>
          <p:cNvPr id="8" name="Alt Bilgi Yer Tutucusu 7">
            <a:extLst>
              <a:ext uri="{FF2B5EF4-FFF2-40B4-BE49-F238E27FC236}">
                <a16:creationId xmlns:a16="http://schemas.microsoft.com/office/drawing/2014/main" id="{5B8C4A35-7CA0-6C43-BDD8-2C7FA4655BD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06C9C2-F8A2-D54A-88B9-C5FA30D5794E}"/>
              </a:ext>
            </a:extLst>
          </p:cNvPr>
          <p:cNvSpPr>
            <a:spLocks noGrp="1"/>
          </p:cNvSpPr>
          <p:nvPr>
            <p:ph type="sldNum" sz="quarter" idx="12"/>
          </p:nvPr>
        </p:nvSpPr>
        <p:spPr/>
        <p:txBody>
          <a:bodyPr/>
          <a:lstStyle/>
          <a:p>
            <a:fld id="{1559C606-A43E-8C49-AF96-E669C86E2A61}" type="slidenum">
              <a:rPr lang="tr-TR" smtClean="0"/>
              <a:t>‹#›</a:t>
            </a:fld>
            <a:endParaRPr lang="tr-TR"/>
          </a:p>
        </p:txBody>
      </p:sp>
    </p:spTree>
    <p:extLst>
      <p:ext uri="{BB962C8B-B14F-4D97-AF65-F5344CB8AC3E}">
        <p14:creationId xmlns:p14="http://schemas.microsoft.com/office/powerpoint/2010/main" val="97682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7D3940-6F7A-8A47-B53E-4E27BDD0113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78624F4-26C0-3A4A-BC2E-7D585766645A}"/>
              </a:ext>
            </a:extLst>
          </p:cNvPr>
          <p:cNvSpPr>
            <a:spLocks noGrp="1"/>
          </p:cNvSpPr>
          <p:nvPr>
            <p:ph type="dt" sz="half" idx="10"/>
          </p:nvPr>
        </p:nvSpPr>
        <p:spPr/>
        <p:txBody>
          <a:bodyPr/>
          <a:lstStyle/>
          <a:p>
            <a:fld id="{DE6F142E-A818-EE4C-A182-C29C21BE3A52}" type="datetimeFigureOut">
              <a:rPr lang="tr-TR" smtClean="0"/>
              <a:t>18.08.2021</a:t>
            </a:fld>
            <a:endParaRPr lang="tr-TR"/>
          </a:p>
        </p:txBody>
      </p:sp>
      <p:sp>
        <p:nvSpPr>
          <p:cNvPr id="4" name="Alt Bilgi Yer Tutucusu 3">
            <a:extLst>
              <a:ext uri="{FF2B5EF4-FFF2-40B4-BE49-F238E27FC236}">
                <a16:creationId xmlns:a16="http://schemas.microsoft.com/office/drawing/2014/main" id="{A1BC714F-BC01-4548-84BF-6A93B75664D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F63C658-A155-094C-A0E6-69FBE9070278}"/>
              </a:ext>
            </a:extLst>
          </p:cNvPr>
          <p:cNvSpPr>
            <a:spLocks noGrp="1"/>
          </p:cNvSpPr>
          <p:nvPr>
            <p:ph type="sldNum" sz="quarter" idx="12"/>
          </p:nvPr>
        </p:nvSpPr>
        <p:spPr/>
        <p:txBody>
          <a:bodyPr/>
          <a:lstStyle/>
          <a:p>
            <a:fld id="{1559C606-A43E-8C49-AF96-E669C86E2A61}" type="slidenum">
              <a:rPr lang="tr-TR" smtClean="0"/>
              <a:t>‹#›</a:t>
            </a:fld>
            <a:endParaRPr lang="tr-TR"/>
          </a:p>
        </p:txBody>
      </p:sp>
    </p:spTree>
    <p:extLst>
      <p:ext uri="{BB962C8B-B14F-4D97-AF65-F5344CB8AC3E}">
        <p14:creationId xmlns:p14="http://schemas.microsoft.com/office/powerpoint/2010/main" val="151548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C3B4583-61E7-D74D-B050-2E098598F989}"/>
              </a:ext>
            </a:extLst>
          </p:cNvPr>
          <p:cNvSpPr>
            <a:spLocks noGrp="1"/>
          </p:cNvSpPr>
          <p:nvPr>
            <p:ph type="dt" sz="half" idx="10"/>
          </p:nvPr>
        </p:nvSpPr>
        <p:spPr/>
        <p:txBody>
          <a:bodyPr/>
          <a:lstStyle/>
          <a:p>
            <a:fld id="{DE6F142E-A818-EE4C-A182-C29C21BE3A52}" type="datetimeFigureOut">
              <a:rPr lang="tr-TR" smtClean="0"/>
              <a:t>18.08.2021</a:t>
            </a:fld>
            <a:endParaRPr lang="tr-TR"/>
          </a:p>
        </p:txBody>
      </p:sp>
      <p:sp>
        <p:nvSpPr>
          <p:cNvPr id="3" name="Alt Bilgi Yer Tutucusu 2">
            <a:extLst>
              <a:ext uri="{FF2B5EF4-FFF2-40B4-BE49-F238E27FC236}">
                <a16:creationId xmlns:a16="http://schemas.microsoft.com/office/drawing/2014/main" id="{46C1F076-5CBD-CA4B-8F94-D82B6704C67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5A2AFFE-999E-7042-B9E8-0BDD284B5AAE}"/>
              </a:ext>
            </a:extLst>
          </p:cNvPr>
          <p:cNvSpPr>
            <a:spLocks noGrp="1"/>
          </p:cNvSpPr>
          <p:nvPr>
            <p:ph type="sldNum" sz="quarter" idx="12"/>
          </p:nvPr>
        </p:nvSpPr>
        <p:spPr/>
        <p:txBody>
          <a:bodyPr/>
          <a:lstStyle/>
          <a:p>
            <a:fld id="{1559C606-A43E-8C49-AF96-E669C86E2A61}" type="slidenum">
              <a:rPr lang="tr-TR" smtClean="0"/>
              <a:t>‹#›</a:t>
            </a:fld>
            <a:endParaRPr lang="tr-TR"/>
          </a:p>
        </p:txBody>
      </p:sp>
    </p:spTree>
    <p:extLst>
      <p:ext uri="{BB962C8B-B14F-4D97-AF65-F5344CB8AC3E}">
        <p14:creationId xmlns:p14="http://schemas.microsoft.com/office/powerpoint/2010/main" val="105275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177EBA-8129-DF44-811A-A59C5353791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78EC9F2-34DF-3349-BB24-878B8A1AD3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EE2F016-F0AA-F447-B932-DC8F4B37C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10ED071-C565-194B-91EC-B154EA8616F9}"/>
              </a:ext>
            </a:extLst>
          </p:cNvPr>
          <p:cNvSpPr>
            <a:spLocks noGrp="1"/>
          </p:cNvSpPr>
          <p:nvPr>
            <p:ph type="dt" sz="half" idx="10"/>
          </p:nvPr>
        </p:nvSpPr>
        <p:spPr/>
        <p:txBody>
          <a:bodyPr/>
          <a:lstStyle/>
          <a:p>
            <a:fld id="{DE6F142E-A818-EE4C-A182-C29C21BE3A52}" type="datetimeFigureOut">
              <a:rPr lang="tr-TR" smtClean="0"/>
              <a:t>18.08.2021</a:t>
            </a:fld>
            <a:endParaRPr lang="tr-TR"/>
          </a:p>
        </p:txBody>
      </p:sp>
      <p:sp>
        <p:nvSpPr>
          <p:cNvPr id="6" name="Alt Bilgi Yer Tutucusu 5">
            <a:extLst>
              <a:ext uri="{FF2B5EF4-FFF2-40B4-BE49-F238E27FC236}">
                <a16:creationId xmlns:a16="http://schemas.microsoft.com/office/drawing/2014/main" id="{30C2709D-FD93-154D-9179-D59D04E9358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432BCAC-5D6E-654E-A4A6-DA50032FB0AD}"/>
              </a:ext>
            </a:extLst>
          </p:cNvPr>
          <p:cNvSpPr>
            <a:spLocks noGrp="1"/>
          </p:cNvSpPr>
          <p:nvPr>
            <p:ph type="sldNum" sz="quarter" idx="12"/>
          </p:nvPr>
        </p:nvSpPr>
        <p:spPr/>
        <p:txBody>
          <a:bodyPr/>
          <a:lstStyle/>
          <a:p>
            <a:fld id="{1559C606-A43E-8C49-AF96-E669C86E2A61}" type="slidenum">
              <a:rPr lang="tr-TR" smtClean="0"/>
              <a:t>‹#›</a:t>
            </a:fld>
            <a:endParaRPr lang="tr-TR"/>
          </a:p>
        </p:txBody>
      </p:sp>
    </p:spTree>
    <p:extLst>
      <p:ext uri="{BB962C8B-B14F-4D97-AF65-F5344CB8AC3E}">
        <p14:creationId xmlns:p14="http://schemas.microsoft.com/office/powerpoint/2010/main" val="417662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BB73D-E3DA-7E41-885C-6A3FDA955AC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131F2EC-84CF-A440-8894-E9A03D7ACB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46676D7-1D67-A140-A3EC-6ECF74AB7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0C5C55C-F08D-1345-B685-8703F9D930F7}"/>
              </a:ext>
            </a:extLst>
          </p:cNvPr>
          <p:cNvSpPr>
            <a:spLocks noGrp="1"/>
          </p:cNvSpPr>
          <p:nvPr>
            <p:ph type="dt" sz="half" idx="10"/>
          </p:nvPr>
        </p:nvSpPr>
        <p:spPr/>
        <p:txBody>
          <a:bodyPr/>
          <a:lstStyle/>
          <a:p>
            <a:fld id="{DE6F142E-A818-EE4C-A182-C29C21BE3A52}" type="datetimeFigureOut">
              <a:rPr lang="tr-TR" smtClean="0"/>
              <a:t>18.08.2021</a:t>
            </a:fld>
            <a:endParaRPr lang="tr-TR"/>
          </a:p>
        </p:txBody>
      </p:sp>
      <p:sp>
        <p:nvSpPr>
          <p:cNvPr id="6" name="Alt Bilgi Yer Tutucusu 5">
            <a:extLst>
              <a:ext uri="{FF2B5EF4-FFF2-40B4-BE49-F238E27FC236}">
                <a16:creationId xmlns:a16="http://schemas.microsoft.com/office/drawing/2014/main" id="{47DB2C70-8D1C-584B-AC5F-677E4A52454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F1CEAF4-733A-244F-9EE4-83243DEEA598}"/>
              </a:ext>
            </a:extLst>
          </p:cNvPr>
          <p:cNvSpPr>
            <a:spLocks noGrp="1"/>
          </p:cNvSpPr>
          <p:nvPr>
            <p:ph type="sldNum" sz="quarter" idx="12"/>
          </p:nvPr>
        </p:nvSpPr>
        <p:spPr/>
        <p:txBody>
          <a:bodyPr/>
          <a:lstStyle/>
          <a:p>
            <a:fld id="{1559C606-A43E-8C49-AF96-E669C86E2A61}" type="slidenum">
              <a:rPr lang="tr-TR" smtClean="0"/>
              <a:t>‹#›</a:t>
            </a:fld>
            <a:endParaRPr lang="tr-TR"/>
          </a:p>
        </p:txBody>
      </p:sp>
    </p:spTree>
    <p:extLst>
      <p:ext uri="{BB962C8B-B14F-4D97-AF65-F5344CB8AC3E}">
        <p14:creationId xmlns:p14="http://schemas.microsoft.com/office/powerpoint/2010/main" val="254156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A9DCEE2-8C1F-6C42-A707-2EAB367EC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4C7F8A8-7EFC-1349-B720-3FD40974B9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15F2970-4B32-664B-AC9A-31D2EB128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F142E-A818-EE4C-A182-C29C21BE3A52}" type="datetimeFigureOut">
              <a:rPr lang="tr-TR" smtClean="0"/>
              <a:t>18.08.2021</a:t>
            </a:fld>
            <a:endParaRPr lang="tr-TR"/>
          </a:p>
        </p:txBody>
      </p:sp>
      <p:sp>
        <p:nvSpPr>
          <p:cNvPr id="5" name="Alt Bilgi Yer Tutucusu 4">
            <a:extLst>
              <a:ext uri="{FF2B5EF4-FFF2-40B4-BE49-F238E27FC236}">
                <a16:creationId xmlns:a16="http://schemas.microsoft.com/office/drawing/2014/main" id="{1B750862-73AC-6E4B-993B-7F355F4009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6364C6C-4E41-144B-8F92-0CED29C83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9C606-A43E-8C49-AF96-E669C86E2A61}" type="slidenum">
              <a:rPr lang="tr-TR" smtClean="0"/>
              <a:t>‹#›</a:t>
            </a:fld>
            <a:endParaRPr lang="tr-TR"/>
          </a:p>
        </p:txBody>
      </p:sp>
      <p:pic>
        <p:nvPicPr>
          <p:cNvPr id="8" name="Resim 7">
            <a:extLst>
              <a:ext uri="{FF2B5EF4-FFF2-40B4-BE49-F238E27FC236}">
                <a16:creationId xmlns:a16="http://schemas.microsoft.com/office/drawing/2014/main" id="{EE431CB4-2C0D-FE44-AEAC-B135070A13B9}"/>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61058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tb.org.tr/haber_goster.php?Guid=787be850-fc61-11eb-8668-b0e774917aae" TargetMode="Externa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23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EE48776-BD8C-414F-9B7F-905EB1A6FD1F}"/>
              </a:ext>
            </a:extLst>
          </p:cNvPr>
          <p:cNvSpPr/>
          <p:nvPr/>
        </p:nvSpPr>
        <p:spPr>
          <a:xfrm>
            <a:off x="709863" y="1383632"/>
            <a:ext cx="11261558" cy="52938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FC47876F-ECAF-354C-8D2C-A7C755AE80A8}"/>
              </a:ext>
            </a:extLst>
          </p:cNvPr>
          <p:cNvSpPr>
            <a:spLocks noGrp="1"/>
          </p:cNvSpPr>
          <p:nvPr>
            <p:ph sz="half" idx="1"/>
          </p:nvPr>
        </p:nvSpPr>
        <p:spPr>
          <a:xfrm>
            <a:off x="838200" y="1490828"/>
            <a:ext cx="5181600" cy="4351338"/>
          </a:xfrm>
        </p:spPr>
        <p:txBody>
          <a:bodyPr/>
          <a:lstStyle/>
          <a:p>
            <a:r>
              <a:rPr lang="tr-TR" dirty="0"/>
              <a:t>Olağandışı durumların yol açtığı sağlık sorunları </a:t>
            </a:r>
          </a:p>
          <a:p>
            <a:r>
              <a:rPr lang="tr-TR" dirty="0"/>
              <a:t>Olağandışı durumlarda salgın önlemlerinin uygulamasındaki zorluk ve sınırlılıkları değerlendirme</a:t>
            </a:r>
            <a:r>
              <a:rPr lang="tr-TR" dirty="0">
                <a:effectLst/>
              </a:rPr>
              <a:t> </a:t>
            </a:r>
          </a:p>
          <a:p>
            <a:r>
              <a:rPr lang="tr-TR" dirty="0" err="1"/>
              <a:t>Pandemide</a:t>
            </a:r>
            <a:r>
              <a:rPr lang="tr-TR" dirty="0"/>
              <a:t> neredeyiz?</a:t>
            </a:r>
          </a:p>
          <a:p>
            <a:r>
              <a:rPr lang="tr-TR" dirty="0"/>
              <a:t>Ne yapmalıyız</a:t>
            </a:r>
          </a:p>
        </p:txBody>
      </p:sp>
      <p:sp>
        <p:nvSpPr>
          <p:cNvPr id="4" name="İçerik Yer Tutucusu 3">
            <a:extLst>
              <a:ext uri="{FF2B5EF4-FFF2-40B4-BE49-F238E27FC236}">
                <a16:creationId xmlns:a16="http://schemas.microsoft.com/office/drawing/2014/main" id="{0B3C95FB-BD17-764B-BA92-426CB210FF6A}"/>
              </a:ext>
            </a:extLst>
          </p:cNvPr>
          <p:cNvSpPr>
            <a:spLocks noGrp="1"/>
          </p:cNvSpPr>
          <p:nvPr>
            <p:ph sz="half" idx="2"/>
          </p:nvPr>
        </p:nvSpPr>
        <p:spPr/>
        <p:txBody>
          <a:bodyPr/>
          <a:lstStyle/>
          <a:p>
            <a:r>
              <a:rPr lang="tr-TR" b="1" dirty="0"/>
              <a:t>Sellerin Yol Açabileceği Sağlık Sorunlarına Dair Bilgi Notu</a:t>
            </a:r>
            <a:endParaRPr lang="tr-TR" dirty="0"/>
          </a:p>
          <a:p>
            <a:pPr lvl="2"/>
            <a:r>
              <a:rPr lang="tr-TR" dirty="0">
                <a:hlinkClick r:id="rId2"/>
              </a:rPr>
              <a:t>https://www.ttb.org.tr/haber_goster.php?Guid=787be850-fc61-11eb-8668-b0e774917aae</a:t>
            </a:r>
            <a:endParaRPr lang="tr-TR" dirty="0"/>
          </a:p>
          <a:p>
            <a:r>
              <a:rPr lang="tr-TR" b="1" dirty="0"/>
              <a:t>Orman Yangınlarından Kaynaklanan Hava Kirliliğinin Sağlık Etkileri Bilgi Notu</a:t>
            </a:r>
          </a:p>
          <a:p>
            <a:pPr lvl="3"/>
            <a:r>
              <a:rPr lang="tr-TR" b="1" dirty="0" err="1"/>
              <a:t>https</a:t>
            </a:r>
            <a:r>
              <a:rPr lang="tr-TR" b="1" dirty="0"/>
              <a:t>://</a:t>
            </a:r>
            <a:r>
              <a:rPr lang="tr-TR" b="1" dirty="0" err="1"/>
              <a:t>www.ttb.org.tr</a:t>
            </a:r>
            <a:r>
              <a:rPr lang="tr-TR" b="1" dirty="0"/>
              <a:t>/</a:t>
            </a:r>
            <a:r>
              <a:rPr lang="tr-TR" b="1" dirty="0" err="1"/>
              <a:t>haber_goster.php?Guid</a:t>
            </a:r>
            <a:r>
              <a:rPr lang="tr-TR" b="1" dirty="0"/>
              <a:t>=5829bfd2-f5ef-11eb-b36a-a9b697cf4c0b</a:t>
            </a:r>
          </a:p>
          <a:p>
            <a:endParaRPr lang="tr-TR" dirty="0"/>
          </a:p>
        </p:txBody>
      </p:sp>
      <p:pic>
        <p:nvPicPr>
          <p:cNvPr id="1026" name="Picture 2">
            <a:extLst>
              <a:ext uri="{FF2B5EF4-FFF2-40B4-BE49-F238E27FC236}">
                <a16:creationId xmlns:a16="http://schemas.microsoft.com/office/drawing/2014/main" id="{5C443B44-0E89-F94D-ABB3-52BEAEDAF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380" y="5186110"/>
            <a:ext cx="2397919" cy="1598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309F985-0C50-0D4D-85D2-B1268DBD1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316" y="4965032"/>
            <a:ext cx="2568740" cy="171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06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EE48776-BD8C-414F-9B7F-905EB1A6FD1F}"/>
              </a:ext>
            </a:extLst>
          </p:cNvPr>
          <p:cNvSpPr/>
          <p:nvPr/>
        </p:nvSpPr>
        <p:spPr>
          <a:xfrm>
            <a:off x="709863" y="1383632"/>
            <a:ext cx="11261558" cy="52938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FC47876F-ECAF-354C-8D2C-A7C755AE80A8}"/>
              </a:ext>
            </a:extLst>
          </p:cNvPr>
          <p:cNvSpPr>
            <a:spLocks noGrp="1"/>
          </p:cNvSpPr>
          <p:nvPr>
            <p:ph sz="half" idx="1"/>
          </p:nvPr>
        </p:nvSpPr>
        <p:spPr/>
        <p:txBody>
          <a:bodyPr>
            <a:normAutofit fontScale="92500" lnSpcReduction="20000"/>
          </a:bodyPr>
          <a:lstStyle/>
          <a:p>
            <a:r>
              <a:rPr lang="tr-TR" dirty="0"/>
              <a:t>Salgının önemi ve boyutu ile ilgili gerçekçi olmayan açıklamalar, </a:t>
            </a:r>
          </a:p>
          <a:p>
            <a:r>
              <a:rPr lang="tr-TR" dirty="0"/>
              <a:t>Sürece toplumun tüm bileşenlerini katmaktaki isteksizlik </a:t>
            </a:r>
          </a:p>
          <a:p>
            <a:r>
              <a:rPr lang="tr-TR" dirty="0"/>
              <a:t>Toplumda da kaçınılmaz olarak sorunun ciddiyetine uygun tutum almakta aksaklıklara yol açmaktadır. </a:t>
            </a:r>
          </a:p>
        </p:txBody>
      </p:sp>
      <p:sp>
        <p:nvSpPr>
          <p:cNvPr id="4" name="İçerik Yer Tutucusu 3">
            <a:extLst>
              <a:ext uri="{FF2B5EF4-FFF2-40B4-BE49-F238E27FC236}">
                <a16:creationId xmlns:a16="http://schemas.microsoft.com/office/drawing/2014/main" id="{0B3C95FB-BD17-764B-BA92-426CB210FF6A}"/>
              </a:ext>
            </a:extLst>
          </p:cNvPr>
          <p:cNvSpPr>
            <a:spLocks noGrp="1"/>
          </p:cNvSpPr>
          <p:nvPr>
            <p:ph sz="half" idx="2"/>
          </p:nvPr>
        </p:nvSpPr>
        <p:spPr>
          <a:xfrm>
            <a:off x="6404810" y="1806325"/>
            <a:ext cx="5181600" cy="4351338"/>
          </a:xfrm>
        </p:spPr>
        <p:txBody>
          <a:bodyPr>
            <a:normAutofit fontScale="92500" lnSpcReduction="20000"/>
          </a:bodyPr>
          <a:lstStyle/>
          <a:p>
            <a:r>
              <a:rPr lang="tr-TR" dirty="0"/>
              <a:t>Paylaşılan bilgilerin sürekli değişmesi, </a:t>
            </a:r>
          </a:p>
          <a:p>
            <a:r>
              <a:rPr lang="tr-TR" dirty="0"/>
              <a:t>Çok başarılı bir “</a:t>
            </a:r>
            <a:r>
              <a:rPr lang="tr-TR" dirty="0" err="1"/>
              <a:t>filyasyon</a:t>
            </a:r>
            <a:r>
              <a:rPr lang="tr-TR" dirty="0"/>
              <a:t>” uygulaması iddiası </a:t>
            </a:r>
          </a:p>
          <a:p>
            <a:pPr lvl="1"/>
            <a:r>
              <a:rPr lang="tr-TR" dirty="0"/>
              <a:t>Gerçek bir temaslı takibi olmaması</a:t>
            </a:r>
          </a:p>
          <a:p>
            <a:pPr lvl="1"/>
            <a:r>
              <a:rPr lang="tr-TR" dirty="0"/>
              <a:t>İndeks vakayı saptamayı hedef olarak belirlememe, </a:t>
            </a:r>
          </a:p>
          <a:p>
            <a:pPr lvl="1"/>
            <a:r>
              <a:rPr lang="tr-TR" dirty="0"/>
              <a:t>Etkisi olmadığı pek çok araştırma ile saptanmış ilaçların dağıtılmasından öteye gitmeme</a:t>
            </a:r>
          </a:p>
          <a:p>
            <a:pPr lvl="1"/>
            <a:r>
              <a:rPr lang="tr-TR" dirty="0"/>
              <a:t>Güvenlikçi politikalarla yürütülen aç-kapa uygulamaları ile toplumda da gerçek temaslı bildirimlerinin yapılmaması</a:t>
            </a:r>
          </a:p>
        </p:txBody>
      </p:sp>
      <p:sp>
        <p:nvSpPr>
          <p:cNvPr id="6" name="Dikdörtgen 5">
            <a:extLst>
              <a:ext uri="{FF2B5EF4-FFF2-40B4-BE49-F238E27FC236}">
                <a16:creationId xmlns:a16="http://schemas.microsoft.com/office/drawing/2014/main" id="{558A0534-F8EC-1B4B-A856-C535DC0E4858}"/>
              </a:ext>
            </a:extLst>
          </p:cNvPr>
          <p:cNvSpPr/>
          <p:nvPr/>
        </p:nvSpPr>
        <p:spPr>
          <a:xfrm>
            <a:off x="709863" y="4653619"/>
            <a:ext cx="6096000" cy="1754326"/>
          </a:xfrm>
          <a:prstGeom prst="rect">
            <a:avLst/>
          </a:prstGeom>
        </p:spPr>
        <p:txBody>
          <a:bodyPr>
            <a:spAutoFit/>
          </a:bodyPr>
          <a:lstStyle/>
          <a:p>
            <a:r>
              <a:rPr lang="tr-TR" dirty="0" err="1">
                <a:solidFill>
                  <a:srgbClr val="0070C0"/>
                </a:solidFill>
              </a:rPr>
              <a:t>European</a:t>
            </a:r>
            <a:r>
              <a:rPr lang="tr-TR" dirty="0">
                <a:solidFill>
                  <a:srgbClr val="0070C0"/>
                </a:solidFill>
              </a:rPr>
              <a:t> </a:t>
            </a:r>
            <a:r>
              <a:rPr lang="tr-TR" dirty="0" err="1">
                <a:solidFill>
                  <a:srgbClr val="0070C0"/>
                </a:solidFill>
              </a:rPr>
              <a:t>Journal</a:t>
            </a:r>
            <a:r>
              <a:rPr lang="tr-TR" dirty="0">
                <a:solidFill>
                  <a:srgbClr val="0070C0"/>
                </a:solidFill>
              </a:rPr>
              <a:t> of </a:t>
            </a:r>
            <a:r>
              <a:rPr lang="tr-TR" dirty="0" err="1">
                <a:solidFill>
                  <a:srgbClr val="0070C0"/>
                </a:solidFill>
              </a:rPr>
              <a:t>Clinical</a:t>
            </a:r>
            <a:r>
              <a:rPr lang="tr-TR" dirty="0">
                <a:solidFill>
                  <a:srgbClr val="0070C0"/>
                </a:solidFill>
              </a:rPr>
              <a:t> </a:t>
            </a:r>
            <a:r>
              <a:rPr lang="tr-TR" dirty="0" err="1">
                <a:solidFill>
                  <a:srgbClr val="0070C0"/>
                </a:solidFill>
              </a:rPr>
              <a:t>Microbiology</a:t>
            </a:r>
            <a:r>
              <a:rPr lang="tr-TR" dirty="0">
                <a:solidFill>
                  <a:srgbClr val="0070C0"/>
                </a:solidFill>
              </a:rPr>
              <a:t> &amp; </a:t>
            </a:r>
            <a:r>
              <a:rPr lang="tr-TR" dirty="0" err="1">
                <a:solidFill>
                  <a:srgbClr val="0070C0"/>
                </a:solidFill>
              </a:rPr>
              <a:t>Infectious</a:t>
            </a:r>
            <a:r>
              <a:rPr lang="tr-TR" dirty="0">
                <a:solidFill>
                  <a:srgbClr val="0070C0"/>
                </a:solidFill>
              </a:rPr>
              <a:t> </a:t>
            </a:r>
            <a:r>
              <a:rPr lang="tr-TR" dirty="0" err="1">
                <a:solidFill>
                  <a:srgbClr val="0070C0"/>
                </a:solidFill>
              </a:rPr>
              <a:t>Diseases</a:t>
            </a:r>
            <a:r>
              <a:rPr lang="tr-TR" dirty="0">
                <a:solidFill>
                  <a:srgbClr val="0070C0"/>
                </a:solidFill>
              </a:rPr>
              <a:t> </a:t>
            </a:r>
            <a:r>
              <a:rPr lang="tr-TR" dirty="0" err="1">
                <a:solidFill>
                  <a:srgbClr val="0070C0"/>
                </a:solidFill>
              </a:rPr>
              <a:t>https</a:t>
            </a:r>
            <a:r>
              <a:rPr lang="tr-TR" dirty="0">
                <a:solidFill>
                  <a:srgbClr val="0070C0"/>
                </a:solidFill>
              </a:rPr>
              <a:t>://</a:t>
            </a:r>
            <a:r>
              <a:rPr lang="tr-TR" dirty="0" err="1">
                <a:solidFill>
                  <a:srgbClr val="0070C0"/>
                </a:solidFill>
              </a:rPr>
              <a:t>doi.org</a:t>
            </a:r>
            <a:r>
              <a:rPr lang="tr-TR" dirty="0">
                <a:solidFill>
                  <a:srgbClr val="0070C0"/>
                </a:solidFill>
              </a:rPr>
              <a:t>/10.1007/s10096-021-04307-1 </a:t>
            </a:r>
          </a:p>
          <a:p>
            <a:r>
              <a:rPr lang="tr-TR" dirty="0" err="1">
                <a:solidFill>
                  <a:srgbClr val="0070C0"/>
                </a:solidFill>
              </a:rPr>
              <a:t>Efectiveness</a:t>
            </a:r>
            <a:r>
              <a:rPr lang="tr-TR" dirty="0">
                <a:solidFill>
                  <a:srgbClr val="0070C0"/>
                </a:solidFill>
              </a:rPr>
              <a:t> of </a:t>
            </a:r>
            <a:r>
              <a:rPr lang="tr-TR" dirty="0" err="1">
                <a:solidFill>
                  <a:srgbClr val="0070C0"/>
                </a:solidFill>
              </a:rPr>
              <a:t>favipiravir</a:t>
            </a:r>
            <a:r>
              <a:rPr lang="tr-TR" dirty="0">
                <a:solidFill>
                  <a:srgbClr val="0070C0"/>
                </a:solidFill>
              </a:rPr>
              <a:t> in COVID‑19: a </a:t>
            </a:r>
            <a:r>
              <a:rPr lang="tr-TR" dirty="0" err="1">
                <a:solidFill>
                  <a:srgbClr val="0070C0"/>
                </a:solidFill>
              </a:rPr>
              <a:t>live</a:t>
            </a:r>
            <a:r>
              <a:rPr lang="tr-TR" dirty="0">
                <a:solidFill>
                  <a:srgbClr val="0070C0"/>
                </a:solidFill>
              </a:rPr>
              <a:t> </a:t>
            </a:r>
            <a:r>
              <a:rPr lang="tr-TR" dirty="0" err="1">
                <a:solidFill>
                  <a:srgbClr val="0070C0"/>
                </a:solidFill>
              </a:rPr>
              <a:t>systematic</a:t>
            </a:r>
            <a:r>
              <a:rPr lang="tr-TR" dirty="0">
                <a:solidFill>
                  <a:srgbClr val="0070C0"/>
                </a:solidFill>
              </a:rPr>
              <a:t> </a:t>
            </a:r>
            <a:r>
              <a:rPr lang="tr-TR" dirty="0" err="1">
                <a:solidFill>
                  <a:srgbClr val="0070C0"/>
                </a:solidFill>
              </a:rPr>
              <a:t>review</a:t>
            </a:r>
            <a:r>
              <a:rPr lang="tr-TR" dirty="0">
                <a:solidFill>
                  <a:srgbClr val="0070C0"/>
                </a:solidFill>
              </a:rPr>
              <a:t>, </a:t>
            </a:r>
            <a:r>
              <a:rPr lang="tr-TR" dirty="0" err="1">
                <a:solidFill>
                  <a:srgbClr val="0070C0"/>
                </a:solidFill>
              </a:rPr>
              <a:t>Özlüşen</a:t>
            </a:r>
            <a:r>
              <a:rPr lang="tr-TR" dirty="0">
                <a:solidFill>
                  <a:srgbClr val="0070C0"/>
                </a:solidFill>
              </a:rPr>
              <a:t> B ve ark.</a:t>
            </a:r>
          </a:p>
          <a:p>
            <a:r>
              <a:rPr lang="tr-TR" dirty="0" err="1">
                <a:solidFill>
                  <a:srgbClr val="0070C0"/>
                </a:solidFill>
              </a:rPr>
              <a:t>Retrospective</a:t>
            </a:r>
            <a:r>
              <a:rPr lang="tr-TR" dirty="0">
                <a:solidFill>
                  <a:srgbClr val="0070C0"/>
                </a:solidFill>
              </a:rPr>
              <a:t> </a:t>
            </a:r>
            <a:r>
              <a:rPr lang="tr-TR" dirty="0" err="1">
                <a:solidFill>
                  <a:srgbClr val="0070C0"/>
                </a:solidFill>
              </a:rPr>
              <a:t>analysis</a:t>
            </a:r>
            <a:r>
              <a:rPr lang="tr-TR" dirty="0">
                <a:solidFill>
                  <a:srgbClr val="0070C0"/>
                </a:solidFill>
              </a:rPr>
              <a:t> of </a:t>
            </a:r>
            <a:r>
              <a:rPr lang="tr-TR" dirty="0" err="1">
                <a:solidFill>
                  <a:srgbClr val="0070C0"/>
                </a:solidFill>
              </a:rPr>
              <a:t>the</a:t>
            </a:r>
            <a:r>
              <a:rPr lang="tr-TR" dirty="0">
                <a:solidFill>
                  <a:srgbClr val="0070C0"/>
                </a:solidFill>
              </a:rPr>
              <a:t> </a:t>
            </a:r>
            <a:r>
              <a:rPr lang="tr-TR" dirty="0" err="1">
                <a:solidFill>
                  <a:srgbClr val="0070C0"/>
                </a:solidFill>
              </a:rPr>
              <a:t>effects</a:t>
            </a:r>
            <a:r>
              <a:rPr lang="tr-TR" dirty="0">
                <a:solidFill>
                  <a:srgbClr val="0070C0"/>
                </a:solidFill>
              </a:rPr>
              <a:t> of </a:t>
            </a:r>
            <a:r>
              <a:rPr lang="tr-TR" dirty="0" err="1">
                <a:solidFill>
                  <a:srgbClr val="0070C0"/>
                </a:solidFill>
              </a:rPr>
              <a:t>antivirals</a:t>
            </a:r>
            <a:r>
              <a:rPr lang="tr-TR" dirty="0">
                <a:solidFill>
                  <a:srgbClr val="0070C0"/>
                </a:solidFill>
              </a:rPr>
              <a:t> on </a:t>
            </a:r>
            <a:r>
              <a:rPr lang="tr-TR" dirty="0" err="1">
                <a:solidFill>
                  <a:srgbClr val="0070C0"/>
                </a:solidFill>
              </a:rPr>
              <a:t>morbidity</a:t>
            </a:r>
            <a:r>
              <a:rPr lang="tr-TR" dirty="0">
                <a:solidFill>
                  <a:srgbClr val="0070C0"/>
                </a:solidFill>
              </a:rPr>
              <a:t> on a </a:t>
            </a:r>
            <a:r>
              <a:rPr lang="tr-TR" dirty="0" err="1">
                <a:solidFill>
                  <a:srgbClr val="0070C0"/>
                </a:solidFill>
              </a:rPr>
              <a:t>nation-wide</a:t>
            </a:r>
            <a:r>
              <a:rPr lang="tr-TR" dirty="0">
                <a:solidFill>
                  <a:srgbClr val="0070C0"/>
                </a:solidFill>
              </a:rPr>
              <a:t> </a:t>
            </a:r>
            <a:r>
              <a:rPr lang="tr-TR" dirty="0" err="1">
                <a:solidFill>
                  <a:srgbClr val="0070C0"/>
                </a:solidFill>
              </a:rPr>
              <a:t>cohort</a:t>
            </a:r>
            <a:r>
              <a:rPr lang="tr-TR" dirty="0">
                <a:solidFill>
                  <a:srgbClr val="0070C0"/>
                </a:solidFill>
              </a:rPr>
              <a:t> of COVID-19, Babayiğit C ve ark.</a:t>
            </a:r>
          </a:p>
        </p:txBody>
      </p:sp>
    </p:spTree>
    <p:extLst>
      <p:ext uri="{BB962C8B-B14F-4D97-AF65-F5344CB8AC3E}">
        <p14:creationId xmlns:p14="http://schemas.microsoft.com/office/powerpoint/2010/main" val="233140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EE48776-BD8C-414F-9B7F-905EB1A6FD1F}"/>
              </a:ext>
            </a:extLst>
          </p:cNvPr>
          <p:cNvSpPr/>
          <p:nvPr/>
        </p:nvSpPr>
        <p:spPr>
          <a:xfrm>
            <a:off x="709863" y="1383632"/>
            <a:ext cx="11261558" cy="52938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FC47876F-ECAF-354C-8D2C-A7C755AE80A8}"/>
              </a:ext>
            </a:extLst>
          </p:cNvPr>
          <p:cNvSpPr>
            <a:spLocks noGrp="1"/>
          </p:cNvSpPr>
          <p:nvPr>
            <p:ph sz="half" idx="1"/>
          </p:nvPr>
        </p:nvSpPr>
        <p:spPr/>
        <p:txBody>
          <a:bodyPr>
            <a:normAutofit fontScale="92500" lnSpcReduction="10000"/>
          </a:bodyPr>
          <a:lstStyle/>
          <a:p>
            <a:r>
              <a:rPr lang="tr-TR" dirty="0"/>
              <a:t>Sağlık Bakanı günlük </a:t>
            </a:r>
            <a:r>
              <a:rPr lang="tr-TR" dirty="0" err="1"/>
              <a:t>twitter</a:t>
            </a:r>
            <a:r>
              <a:rPr lang="tr-TR" dirty="0"/>
              <a:t> açıklamaları ile kafa karışıklığı yaratmayı sürdürmekte ve hakikati bükerek toplumu yanıltmaya devam etmektedir: </a:t>
            </a:r>
            <a:r>
              <a:rPr lang="tr-TR" dirty="0">
                <a:solidFill>
                  <a:schemeClr val="accent1">
                    <a:lumMod val="75000"/>
                  </a:schemeClr>
                </a:solidFill>
              </a:rPr>
              <a:t>‘</a:t>
            </a:r>
            <a:r>
              <a:rPr lang="tr-TR" i="1" dirty="0">
                <a:solidFill>
                  <a:schemeClr val="accent1">
                    <a:lumMod val="75000"/>
                  </a:schemeClr>
                </a:solidFill>
              </a:rPr>
              <a:t>’Salgın hastalığa karşı karar verip ilk doz aşısını olanların oranı yüzde 75’in üzerinde. Haritada bir şehrimiz daha mavi. Düşük riskli il sayımız 26’ya yükseldi</a:t>
            </a:r>
            <a:r>
              <a:rPr lang="tr-TR" dirty="0">
                <a:solidFill>
                  <a:schemeClr val="accent1">
                    <a:lumMod val="75000"/>
                  </a:schemeClr>
                </a:solidFill>
              </a:rPr>
              <a:t>” </a:t>
            </a:r>
            <a:r>
              <a:rPr lang="tr-TR" dirty="0"/>
              <a:t>gibi ifadeler, en basit terimlerle gerçeklikten uzak, yanıltıcı bir iyimser tablo çiziyor.</a:t>
            </a:r>
          </a:p>
          <a:p>
            <a:endParaRPr lang="tr-TR" dirty="0"/>
          </a:p>
        </p:txBody>
      </p:sp>
      <p:sp>
        <p:nvSpPr>
          <p:cNvPr id="4" name="İçerik Yer Tutucusu 3">
            <a:extLst>
              <a:ext uri="{FF2B5EF4-FFF2-40B4-BE49-F238E27FC236}">
                <a16:creationId xmlns:a16="http://schemas.microsoft.com/office/drawing/2014/main" id="{0B3C95FB-BD17-764B-BA92-426CB210FF6A}"/>
              </a:ext>
            </a:extLst>
          </p:cNvPr>
          <p:cNvSpPr>
            <a:spLocks noGrp="1"/>
          </p:cNvSpPr>
          <p:nvPr>
            <p:ph sz="half" idx="2"/>
          </p:nvPr>
        </p:nvSpPr>
        <p:spPr/>
        <p:txBody>
          <a:bodyPr>
            <a:normAutofit fontScale="92500" lnSpcReduction="10000"/>
          </a:bodyPr>
          <a:lstStyle/>
          <a:p>
            <a:r>
              <a:rPr lang="tr-TR" dirty="0"/>
              <a:t>Aşılama oranlarının 18 yaş üstü nüfusa göre tanımlanması da sahte bir güvenlik duygusu ve aşılananların salgında toplumsal bağışıklığa ulaşmadan gereken önlemlerden vazgeçmesine yol açmaktadır.</a:t>
            </a:r>
            <a:r>
              <a:rPr lang="tr-TR" dirty="0">
                <a:effectLst/>
              </a:rPr>
              <a:t> </a:t>
            </a:r>
            <a:endParaRPr lang="tr-TR" dirty="0"/>
          </a:p>
        </p:txBody>
      </p:sp>
      <p:pic>
        <p:nvPicPr>
          <p:cNvPr id="7" name="Resim 6" descr="harita içeren bir resim&#10;&#10;Açıklama otomatik olarak oluşturuldu">
            <a:extLst>
              <a:ext uri="{FF2B5EF4-FFF2-40B4-BE49-F238E27FC236}">
                <a16:creationId xmlns:a16="http://schemas.microsoft.com/office/drawing/2014/main" id="{692B47DD-73C5-D644-972B-73B408130EAC}"/>
              </a:ext>
            </a:extLst>
          </p:cNvPr>
          <p:cNvPicPr>
            <a:picLocks noChangeAspect="1"/>
          </p:cNvPicPr>
          <p:nvPr/>
        </p:nvPicPr>
        <p:blipFill>
          <a:blip r:embed="rId2"/>
          <a:stretch>
            <a:fillRect/>
          </a:stretch>
        </p:blipFill>
        <p:spPr>
          <a:xfrm>
            <a:off x="6172200" y="4167896"/>
            <a:ext cx="5321968" cy="2619508"/>
          </a:xfrm>
          <a:prstGeom prst="rect">
            <a:avLst/>
          </a:prstGeom>
        </p:spPr>
      </p:pic>
    </p:spTree>
    <p:extLst>
      <p:ext uri="{BB962C8B-B14F-4D97-AF65-F5344CB8AC3E}">
        <p14:creationId xmlns:p14="http://schemas.microsoft.com/office/powerpoint/2010/main" val="407820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F3E8E9-9754-9F42-B0AE-BE3A974EFE80}"/>
              </a:ext>
            </a:extLst>
          </p:cNvPr>
          <p:cNvSpPr>
            <a:spLocks noGrp="1"/>
          </p:cNvSpPr>
          <p:nvPr>
            <p:ph type="title"/>
          </p:nvPr>
        </p:nvSpPr>
        <p:spPr>
          <a:xfrm>
            <a:off x="7603958" y="681037"/>
            <a:ext cx="3749842" cy="644025"/>
          </a:xfrm>
        </p:spPr>
        <p:txBody>
          <a:bodyPr>
            <a:normAutofit fontScale="90000"/>
          </a:bodyPr>
          <a:lstStyle/>
          <a:p>
            <a:endParaRPr lang="tr-TR" dirty="0"/>
          </a:p>
        </p:txBody>
      </p:sp>
      <p:sp>
        <p:nvSpPr>
          <p:cNvPr id="5" name="Dikdörtgen 4">
            <a:extLst>
              <a:ext uri="{FF2B5EF4-FFF2-40B4-BE49-F238E27FC236}">
                <a16:creationId xmlns:a16="http://schemas.microsoft.com/office/drawing/2014/main" id="{0EE48776-BD8C-414F-9B7F-905EB1A6FD1F}"/>
              </a:ext>
            </a:extLst>
          </p:cNvPr>
          <p:cNvSpPr/>
          <p:nvPr/>
        </p:nvSpPr>
        <p:spPr>
          <a:xfrm>
            <a:off x="709863" y="1383632"/>
            <a:ext cx="11261558" cy="52938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3">
            <a:extLst>
              <a:ext uri="{FF2B5EF4-FFF2-40B4-BE49-F238E27FC236}">
                <a16:creationId xmlns:a16="http://schemas.microsoft.com/office/drawing/2014/main" id="{0B3C95FB-BD17-764B-BA92-426CB210FF6A}"/>
              </a:ext>
            </a:extLst>
          </p:cNvPr>
          <p:cNvSpPr>
            <a:spLocks noGrp="1"/>
          </p:cNvSpPr>
          <p:nvPr>
            <p:ph sz="half" idx="2"/>
          </p:nvPr>
        </p:nvSpPr>
        <p:spPr/>
        <p:txBody>
          <a:bodyPr/>
          <a:lstStyle/>
          <a:p>
            <a:r>
              <a:rPr lang="tr-TR" dirty="0"/>
              <a:t>İki doz aşılanmış olanların genel nüfusa oranı %40,35</a:t>
            </a:r>
          </a:p>
        </p:txBody>
      </p:sp>
      <p:pic>
        <p:nvPicPr>
          <p:cNvPr id="6" name="Resim 5">
            <a:extLst>
              <a:ext uri="{FF2B5EF4-FFF2-40B4-BE49-F238E27FC236}">
                <a16:creationId xmlns:a16="http://schemas.microsoft.com/office/drawing/2014/main" id="{D5DAEBC3-630E-CD42-BC06-9DA4DE8CD4B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8200" y="1728803"/>
            <a:ext cx="5257800" cy="2301775"/>
          </a:xfrm>
          <a:prstGeom prst="rect">
            <a:avLst/>
          </a:prstGeom>
        </p:spPr>
      </p:pic>
      <p:pic>
        <p:nvPicPr>
          <p:cNvPr id="7" name="Resim 6">
            <a:extLst>
              <a:ext uri="{FF2B5EF4-FFF2-40B4-BE49-F238E27FC236}">
                <a16:creationId xmlns:a16="http://schemas.microsoft.com/office/drawing/2014/main" id="{8CEF03F6-0F22-A64F-8B52-2F80002B199F}"/>
              </a:ext>
            </a:extLst>
          </p:cNvPr>
          <p:cNvPicPr/>
          <p:nvPr/>
        </p:nvPicPr>
        <p:blipFill>
          <a:blip r:embed="rId3">
            <a:extLst>
              <a:ext uri="{28A0092B-C50C-407E-A947-70E740481C1C}">
                <a14:useLocalDpi xmlns:a14="http://schemas.microsoft.com/office/drawing/2010/main" val="0"/>
              </a:ext>
            </a:extLst>
          </a:blip>
          <a:stretch>
            <a:fillRect/>
          </a:stretch>
        </p:blipFill>
        <p:spPr>
          <a:xfrm>
            <a:off x="6148137" y="2755236"/>
            <a:ext cx="5358063" cy="3673809"/>
          </a:xfrm>
          <a:prstGeom prst="rect">
            <a:avLst/>
          </a:prstGeom>
        </p:spPr>
      </p:pic>
    </p:spTree>
    <p:extLst>
      <p:ext uri="{BB962C8B-B14F-4D97-AF65-F5344CB8AC3E}">
        <p14:creationId xmlns:p14="http://schemas.microsoft.com/office/powerpoint/2010/main" val="354140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F3E8E9-9754-9F42-B0AE-BE3A974EFE80}"/>
              </a:ext>
            </a:extLst>
          </p:cNvPr>
          <p:cNvSpPr>
            <a:spLocks noGrp="1"/>
          </p:cNvSpPr>
          <p:nvPr>
            <p:ph type="title"/>
          </p:nvPr>
        </p:nvSpPr>
        <p:spPr>
          <a:xfrm>
            <a:off x="7603958" y="681037"/>
            <a:ext cx="3749842" cy="644025"/>
          </a:xfrm>
        </p:spPr>
        <p:txBody>
          <a:bodyPr>
            <a:normAutofit fontScale="90000"/>
          </a:bodyPr>
          <a:lstStyle/>
          <a:p>
            <a:r>
              <a:rPr lang="tr-TR" dirty="0">
                <a:solidFill>
                  <a:schemeClr val="bg1"/>
                </a:solidFill>
              </a:rPr>
              <a:t>OKULLAR</a:t>
            </a:r>
          </a:p>
        </p:txBody>
      </p:sp>
      <p:sp>
        <p:nvSpPr>
          <p:cNvPr id="5" name="Dikdörtgen 4">
            <a:extLst>
              <a:ext uri="{FF2B5EF4-FFF2-40B4-BE49-F238E27FC236}">
                <a16:creationId xmlns:a16="http://schemas.microsoft.com/office/drawing/2014/main" id="{0EE48776-BD8C-414F-9B7F-905EB1A6FD1F}"/>
              </a:ext>
            </a:extLst>
          </p:cNvPr>
          <p:cNvSpPr/>
          <p:nvPr/>
        </p:nvSpPr>
        <p:spPr>
          <a:xfrm>
            <a:off x="709863" y="1383632"/>
            <a:ext cx="11261558" cy="52938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FC47876F-ECAF-354C-8D2C-A7C755AE80A8}"/>
              </a:ext>
            </a:extLst>
          </p:cNvPr>
          <p:cNvSpPr>
            <a:spLocks noGrp="1"/>
          </p:cNvSpPr>
          <p:nvPr>
            <p:ph sz="half" idx="1"/>
          </p:nvPr>
        </p:nvSpPr>
        <p:spPr/>
        <p:txBody>
          <a:bodyPr>
            <a:normAutofit/>
          </a:bodyPr>
          <a:lstStyle/>
          <a:p>
            <a:r>
              <a:rPr lang="tr-TR" sz="2400" dirty="0"/>
              <a:t>Sağlık Bakanlığı yeni bir açıklama ile 15 yaş üstü ile 12 yaş üstü kronik hastalığı olan çocuklara da aşı programının başladığını bildirdikten birkaç saat sonra o zaman aralığında randevu alanlardan aşılananlar olmuş, ardından randevuya gidenler kendilerine aşı tanımlanmadığı için yaptıramamış, sistem yeniden kapanmıştır. </a:t>
            </a:r>
          </a:p>
        </p:txBody>
      </p:sp>
      <p:sp>
        <p:nvSpPr>
          <p:cNvPr id="4" name="İçerik Yer Tutucusu 3">
            <a:extLst>
              <a:ext uri="{FF2B5EF4-FFF2-40B4-BE49-F238E27FC236}">
                <a16:creationId xmlns:a16="http://schemas.microsoft.com/office/drawing/2014/main" id="{0B3C95FB-BD17-764B-BA92-426CB210FF6A}"/>
              </a:ext>
            </a:extLst>
          </p:cNvPr>
          <p:cNvSpPr>
            <a:spLocks noGrp="1"/>
          </p:cNvSpPr>
          <p:nvPr>
            <p:ph sz="half" idx="2"/>
          </p:nvPr>
        </p:nvSpPr>
        <p:spPr>
          <a:xfrm>
            <a:off x="6172200" y="1825625"/>
            <a:ext cx="5498432" cy="4351338"/>
          </a:xfrm>
        </p:spPr>
        <p:txBody>
          <a:bodyPr>
            <a:normAutofit/>
          </a:bodyPr>
          <a:lstStyle/>
          <a:p>
            <a:r>
              <a:rPr lang="tr-TR" sz="2400" dirty="0"/>
              <a:t>Aşı tereddüdünü besleyen bu yaklaşım toplumun hem aşıdan hem de önlemlerden gittikçe uzaklaşmasına yol açmaktadır. </a:t>
            </a:r>
          </a:p>
          <a:p>
            <a:r>
              <a:rPr lang="tr-TR" sz="2400" dirty="0">
                <a:solidFill>
                  <a:srgbClr val="0070C0"/>
                </a:solidFill>
              </a:rPr>
              <a:t>Okulların açılması için belirlenen tarihe üç haftadan az zaman kalmışken sürekli değişen kararlarla aşılamanın geciktirilmesi, maalesef bu salgında en uzun süre okullarını kapalı tutan ülkelerden biri olarak çocuklarımızın eğitim hakkı ihlalinin devam edeceği kaygısı oluşturmaktadır.</a:t>
            </a:r>
          </a:p>
          <a:p>
            <a:endParaRPr lang="tr-TR" sz="2400" dirty="0"/>
          </a:p>
        </p:txBody>
      </p:sp>
      <p:pic>
        <p:nvPicPr>
          <p:cNvPr id="3074" name="Picture 2" descr="Depremin vurduğu Elazığ'da 13 yeni okul eğitime kazandırılıyor">
            <a:extLst>
              <a:ext uri="{FF2B5EF4-FFF2-40B4-BE49-F238E27FC236}">
                <a16:creationId xmlns:a16="http://schemas.microsoft.com/office/drawing/2014/main" id="{28FA4475-F130-B548-A444-4D177D00B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465" y="5005138"/>
            <a:ext cx="2784355" cy="185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38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F3E8E9-9754-9F42-B0AE-BE3A974EFE80}"/>
              </a:ext>
            </a:extLst>
          </p:cNvPr>
          <p:cNvSpPr>
            <a:spLocks noGrp="1"/>
          </p:cNvSpPr>
          <p:nvPr>
            <p:ph type="title"/>
          </p:nvPr>
        </p:nvSpPr>
        <p:spPr>
          <a:xfrm>
            <a:off x="7603958" y="681037"/>
            <a:ext cx="3749842" cy="644025"/>
          </a:xfrm>
        </p:spPr>
        <p:txBody>
          <a:bodyPr>
            <a:normAutofit fontScale="90000"/>
          </a:bodyPr>
          <a:lstStyle/>
          <a:p>
            <a:endParaRPr lang="tr-TR" dirty="0"/>
          </a:p>
        </p:txBody>
      </p:sp>
      <p:sp>
        <p:nvSpPr>
          <p:cNvPr id="5" name="Dikdörtgen 4">
            <a:extLst>
              <a:ext uri="{FF2B5EF4-FFF2-40B4-BE49-F238E27FC236}">
                <a16:creationId xmlns:a16="http://schemas.microsoft.com/office/drawing/2014/main" id="{0EE48776-BD8C-414F-9B7F-905EB1A6FD1F}"/>
              </a:ext>
            </a:extLst>
          </p:cNvPr>
          <p:cNvSpPr/>
          <p:nvPr/>
        </p:nvSpPr>
        <p:spPr>
          <a:xfrm>
            <a:off x="709863" y="1383632"/>
            <a:ext cx="11261558" cy="52938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6" name="İçerik Yer Tutucusu 5">
            <a:extLst>
              <a:ext uri="{FF2B5EF4-FFF2-40B4-BE49-F238E27FC236}">
                <a16:creationId xmlns:a16="http://schemas.microsoft.com/office/drawing/2014/main" id="{228C754A-32F1-E247-8693-7E0F83ECF180}"/>
              </a:ext>
            </a:extLst>
          </p:cNvPr>
          <p:cNvGraphicFramePr>
            <a:graphicFrameLocks noGrp="1"/>
          </p:cNvGraphicFramePr>
          <p:nvPr>
            <p:ph sz="half" idx="1"/>
            <p:extLst>
              <p:ext uri="{D42A27DB-BD31-4B8C-83A1-F6EECF244321}">
                <p14:modId xmlns:p14="http://schemas.microsoft.com/office/powerpoint/2010/main" val="707355662"/>
              </p:ext>
            </p:extLst>
          </p:nvPr>
        </p:nvGraphicFramePr>
        <p:xfrm>
          <a:off x="985836" y="1632535"/>
          <a:ext cx="4568743" cy="2282668"/>
        </p:xfrm>
        <a:graphic>
          <a:graphicData uri="http://schemas.openxmlformats.org/drawingml/2006/table">
            <a:tbl>
              <a:tblPr firstRow="1" firstCol="1" bandRow="1">
                <a:tableStyleId>{5C22544A-7EE6-4342-B048-85BDC9FD1C3A}</a:tableStyleId>
              </a:tblPr>
              <a:tblGrid>
                <a:gridCol w="1611627">
                  <a:extLst>
                    <a:ext uri="{9D8B030D-6E8A-4147-A177-3AD203B41FA5}">
                      <a16:colId xmlns:a16="http://schemas.microsoft.com/office/drawing/2014/main" val="3558131874"/>
                    </a:ext>
                  </a:extLst>
                </a:gridCol>
                <a:gridCol w="1478558">
                  <a:extLst>
                    <a:ext uri="{9D8B030D-6E8A-4147-A177-3AD203B41FA5}">
                      <a16:colId xmlns:a16="http://schemas.microsoft.com/office/drawing/2014/main" val="2190734234"/>
                    </a:ext>
                  </a:extLst>
                </a:gridCol>
                <a:gridCol w="1478558">
                  <a:extLst>
                    <a:ext uri="{9D8B030D-6E8A-4147-A177-3AD203B41FA5}">
                      <a16:colId xmlns:a16="http://schemas.microsoft.com/office/drawing/2014/main" val="1155296933"/>
                    </a:ext>
                  </a:extLst>
                </a:gridCol>
              </a:tblGrid>
              <a:tr h="893218">
                <a:tc>
                  <a:txBody>
                    <a:bodyPr/>
                    <a:lstStyle/>
                    <a:p>
                      <a:endParaRPr lang="tr-TR" sz="1400">
                        <a:effectLst/>
                        <a:latin typeface="Calibri" panose="020F0502020204030204" pitchFamily="34" charset="0"/>
                        <a:cs typeface="Times New Roman" panose="02020603050405020304" pitchFamily="18" charset="0"/>
                      </a:endParaRPr>
                    </a:p>
                  </a:txBody>
                  <a:tcPr marL="44450" marR="44450" marT="0" marB="0" anchor="b"/>
                </a:tc>
                <a:tc>
                  <a:txBody>
                    <a:bodyPr/>
                    <a:lstStyle/>
                    <a:p>
                      <a:r>
                        <a:rPr lang="tr-TR" sz="1400">
                          <a:effectLst/>
                        </a:rPr>
                        <a:t>Haftalık yeni vaka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r>
                        <a:rPr lang="tr-TR" sz="1400">
                          <a:effectLst/>
                        </a:rPr>
                        <a:t>Haftalık ölüm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36903409"/>
                  </a:ext>
                </a:extLst>
              </a:tr>
              <a:tr h="496232">
                <a:tc>
                  <a:txBody>
                    <a:bodyPr/>
                    <a:lstStyle/>
                    <a:p>
                      <a:r>
                        <a:rPr lang="tr-TR" sz="1400">
                          <a:effectLst/>
                        </a:rPr>
                        <a:t>1-7 Temmuz</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r>
                        <a:rPr lang="tr-TR" sz="1400">
                          <a:effectLst/>
                        </a:rPr>
                        <a:t>34271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r>
                        <a:rPr lang="tr-TR" sz="1400">
                          <a:effectLst/>
                        </a:rPr>
                        <a:t>316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79834763"/>
                  </a:ext>
                </a:extLst>
              </a:tr>
              <a:tr h="893218">
                <a:tc>
                  <a:txBody>
                    <a:bodyPr/>
                    <a:lstStyle/>
                    <a:p>
                      <a:r>
                        <a:rPr lang="tr-TR" sz="1400">
                          <a:effectLst/>
                        </a:rPr>
                        <a:t>10-16 Ağustos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r>
                        <a:rPr lang="tr-TR" sz="1400">
                          <a:effectLst/>
                        </a:rPr>
                        <a:t>154545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r>
                        <a:rPr lang="tr-TR" sz="1400" dirty="0">
                          <a:effectLst/>
                        </a:rPr>
                        <a:t>1011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23439213"/>
                  </a:ext>
                </a:extLst>
              </a:tr>
            </a:tbl>
          </a:graphicData>
        </a:graphic>
      </p:graphicFrame>
      <p:graphicFrame>
        <p:nvGraphicFramePr>
          <p:cNvPr id="7" name="Grafik 6">
            <a:extLst>
              <a:ext uri="{FF2B5EF4-FFF2-40B4-BE49-F238E27FC236}">
                <a16:creationId xmlns:a16="http://schemas.microsoft.com/office/drawing/2014/main" id="{9A1E781D-BE96-FC44-97A2-95A1E41392CF}"/>
              </a:ext>
            </a:extLst>
          </p:cNvPr>
          <p:cNvGraphicFramePr/>
          <p:nvPr>
            <p:extLst>
              <p:ext uri="{D42A27DB-BD31-4B8C-83A1-F6EECF244321}">
                <p14:modId xmlns:p14="http://schemas.microsoft.com/office/powerpoint/2010/main" val="2124305720"/>
              </p:ext>
            </p:extLst>
          </p:nvPr>
        </p:nvGraphicFramePr>
        <p:xfrm>
          <a:off x="6019801" y="1732140"/>
          <a:ext cx="3533273" cy="19976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k 7">
            <a:extLst>
              <a:ext uri="{FF2B5EF4-FFF2-40B4-BE49-F238E27FC236}">
                <a16:creationId xmlns:a16="http://schemas.microsoft.com/office/drawing/2014/main" id="{AADE5F70-5EF6-054C-B8D5-6E69112D3849}"/>
              </a:ext>
            </a:extLst>
          </p:cNvPr>
          <p:cNvGraphicFramePr/>
          <p:nvPr>
            <p:extLst>
              <p:ext uri="{D42A27DB-BD31-4B8C-83A1-F6EECF244321}">
                <p14:modId xmlns:p14="http://schemas.microsoft.com/office/powerpoint/2010/main" val="3692718248"/>
              </p:ext>
            </p:extLst>
          </p:nvPr>
        </p:nvGraphicFramePr>
        <p:xfrm>
          <a:off x="7463590" y="4078297"/>
          <a:ext cx="3533273" cy="19976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998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EE48776-BD8C-414F-9B7F-905EB1A6FD1F}"/>
              </a:ext>
            </a:extLst>
          </p:cNvPr>
          <p:cNvSpPr/>
          <p:nvPr/>
        </p:nvSpPr>
        <p:spPr>
          <a:xfrm>
            <a:off x="709863" y="1383632"/>
            <a:ext cx="11261558" cy="52938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FC47876F-ECAF-354C-8D2C-A7C755AE80A8}"/>
              </a:ext>
            </a:extLst>
          </p:cNvPr>
          <p:cNvSpPr>
            <a:spLocks noGrp="1"/>
          </p:cNvSpPr>
          <p:nvPr>
            <p:ph sz="half" idx="1"/>
          </p:nvPr>
        </p:nvSpPr>
        <p:spPr>
          <a:xfrm>
            <a:off x="838200" y="1825625"/>
            <a:ext cx="5181600" cy="4351338"/>
          </a:xfrm>
        </p:spPr>
        <p:txBody>
          <a:bodyPr>
            <a:normAutofit fontScale="92500" lnSpcReduction="20000"/>
          </a:bodyPr>
          <a:lstStyle/>
          <a:p>
            <a:r>
              <a:rPr lang="tr-TR" dirty="0">
                <a:solidFill>
                  <a:srgbClr val="0070C0"/>
                </a:solidFill>
              </a:rPr>
              <a:t>Toplumsal bağışıklık düzeyine ulaşacak bir aşılanma oranı yakalanmadan, </a:t>
            </a:r>
          </a:p>
          <a:p>
            <a:pPr lvl="1"/>
            <a:r>
              <a:rPr lang="tr-TR" dirty="0"/>
              <a:t>toplumsal hareketliliğin sınırlanması, </a:t>
            </a:r>
          </a:p>
          <a:p>
            <a:pPr lvl="1"/>
            <a:r>
              <a:rPr lang="tr-TR" dirty="0"/>
              <a:t>kalabalıklaşmaların önüne geçilmesi, </a:t>
            </a:r>
          </a:p>
          <a:p>
            <a:pPr lvl="1"/>
            <a:r>
              <a:rPr lang="tr-TR" dirty="0"/>
              <a:t>kapalı ortamların uygun havalandırması, </a:t>
            </a:r>
          </a:p>
          <a:p>
            <a:pPr lvl="1"/>
            <a:r>
              <a:rPr lang="tr-TR" dirty="0"/>
              <a:t>ücretsiz nitelikli maske, </a:t>
            </a:r>
          </a:p>
          <a:p>
            <a:pPr lvl="1"/>
            <a:r>
              <a:rPr lang="tr-TR" dirty="0"/>
              <a:t>fiziksel mesafe ve </a:t>
            </a:r>
          </a:p>
          <a:p>
            <a:pPr lvl="1"/>
            <a:r>
              <a:rPr lang="tr-TR" dirty="0"/>
              <a:t>temizlikten vazgeçmek salgın ile mücadelenin terk edilmesi anlamına gelecektir.</a:t>
            </a:r>
          </a:p>
          <a:p>
            <a:endParaRPr lang="tr-TR" dirty="0"/>
          </a:p>
        </p:txBody>
      </p:sp>
      <p:sp>
        <p:nvSpPr>
          <p:cNvPr id="4" name="İçerik Yer Tutucusu 3">
            <a:extLst>
              <a:ext uri="{FF2B5EF4-FFF2-40B4-BE49-F238E27FC236}">
                <a16:creationId xmlns:a16="http://schemas.microsoft.com/office/drawing/2014/main" id="{0B3C95FB-BD17-764B-BA92-426CB210FF6A}"/>
              </a:ext>
            </a:extLst>
          </p:cNvPr>
          <p:cNvSpPr>
            <a:spLocks noGrp="1"/>
          </p:cNvSpPr>
          <p:nvPr>
            <p:ph sz="half" idx="2"/>
          </p:nvPr>
        </p:nvSpPr>
        <p:spPr/>
        <p:txBody>
          <a:bodyPr>
            <a:normAutofit fontScale="92500" lnSpcReduction="20000"/>
          </a:bodyPr>
          <a:lstStyle/>
          <a:p>
            <a:r>
              <a:rPr lang="tr-TR" dirty="0"/>
              <a:t>Sağlık Bakanlığını bölgesel özellikleri de gözeten, yerel yönetimler, odalar, meslek örgütleri, sendikalar ve sivil toplum örgütleri ile iş birliği halinde bölgelere uyarlanmış etkili aşı kampanyaları yapmaya, yaygın bağışıklama ve </a:t>
            </a:r>
            <a:r>
              <a:rPr lang="tr-TR" dirty="0" err="1"/>
              <a:t>filyasyona</a:t>
            </a:r>
            <a:r>
              <a:rPr lang="tr-TR" dirty="0"/>
              <a:t> ağırlık vermeye, toplum sağlığı önlemlerini sıkılaştırmaya davet ediyoruz.</a:t>
            </a:r>
          </a:p>
          <a:p>
            <a:r>
              <a:rPr lang="tr-TR" dirty="0">
                <a:solidFill>
                  <a:srgbClr val="0070C0"/>
                </a:solidFill>
              </a:rPr>
              <a:t>Topluma da kişisel önlemlere özen gösterme, aşı olma ve aşıyı talep etme çağrısında bulunuyoruz</a:t>
            </a:r>
          </a:p>
          <a:p>
            <a:endParaRPr lang="tr-TR" dirty="0"/>
          </a:p>
        </p:txBody>
      </p:sp>
    </p:spTree>
    <p:extLst>
      <p:ext uri="{BB962C8B-B14F-4D97-AF65-F5344CB8AC3E}">
        <p14:creationId xmlns:p14="http://schemas.microsoft.com/office/powerpoint/2010/main" val="338576789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518</Words>
  <Application>Microsoft Macintosh PowerPoint</Application>
  <PresentationFormat>Geniş ekran</PresentationFormat>
  <Paragraphs>46</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OKULLAR</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Sebnem Korur Fincanci</dc:creator>
  <cp:lastModifiedBy>Sebnem Korur Fincanci</cp:lastModifiedBy>
  <cp:revision>1</cp:revision>
  <dcterms:created xsi:type="dcterms:W3CDTF">2021-08-18T08:25:57Z</dcterms:created>
  <dcterms:modified xsi:type="dcterms:W3CDTF">2021-08-18T09:46:45Z</dcterms:modified>
</cp:coreProperties>
</file>