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5" r:id="rId9"/>
    <p:sldId id="266" r:id="rId10"/>
    <p:sldId id="263" r:id="rId11"/>
    <p:sldId id="264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33"/>
  </p:normalViewPr>
  <p:slideViewPr>
    <p:cSldViewPr snapToGrid="0" snapToObjects="1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af9d8275d0abb693/Belgeler/TTB/I&#775;S&#807;%20CI&#775;NAYETI&#775;-COVI&#775;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af9d8275d0abb693/Belgeler/TTB/I&#775;S&#807;%20CI&#775;NAYETI&#775;-COVI&#775;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/>
              <a:t>OCAK-HAZİRAN 2021 COVID-19 ÖLÜMLERİ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iş cinayeti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Sayfa1!$A$2:$A$7</c:f>
              <c:strCache>
                <c:ptCount val="6"/>
                <c:pt idx="0">
                  <c:v>OCAK</c:v>
                </c:pt>
                <c:pt idx="1">
                  <c:v>ŞUBAT</c:v>
                </c:pt>
                <c:pt idx="2">
                  <c:v>MART</c:v>
                </c:pt>
                <c:pt idx="3">
                  <c:v>NİSAN</c:v>
                </c:pt>
                <c:pt idx="4">
                  <c:v>MAYIS</c:v>
                </c:pt>
                <c:pt idx="5">
                  <c:v>HAZİRAN</c:v>
                </c:pt>
              </c:strCache>
            </c:strRef>
          </c:cat>
          <c:val>
            <c:numRef>
              <c:f>Sayfa1!$B$2:$B$7</c:f>
              <c:numCache>
                <c:formatCode>General</c:formatCode>
                <c:ptCount val="6"/>
                <c:pt idx="0">
                  <c:v>199</c:v>
                </c:pt>
                <c:pt idx="1">
                  <c:v>142</c:v>
                </c:pt>
                <c:pt idx="2">
                  <c:v>144</c:v>
                </c:pt>
                <c:pt idx="3">
                  <c:v>257</c:v>
                </c:pt>
                <c:pt idx="4">
                  <c:v>236</c:v>
                </c:pt>
                <c:pt idx="5">
                  <c:v>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6E-6B48-989E-8578468A04BF}"/>
            </c:ext>
          </c:extLst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COVID-19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Sayfa1!$A$2:$A$7</c:f>
              <c:strCache>
                <c:ptCount val="6"/>
                <c:pt idx="0">
                  <c:v>OCAK</c:v>
                </c:pt>
                <c:pt idx="1">
                  <c:v>ŞUBAT</c:v>
                </c:pt>
                <c:pt idx="2">
                  <c:v>MART</c:v>
                </c:pt>
                <c:pt idx="3">
                  <c:v>NİSAN</c:v>
                </c:pt>
                <c:pt idx="4">
                  <c:v>MAYIS</c:v>
                </c:pt>
                <c:pt idx="5">
                  <c:v>HAZİRAN</c:v>
                </c:pt>
              </c:strCache>
            </c:strRef>
          </c:cat>
          <c:val>
            <c:numRef>
              <c:f>Sayfa1!$C$2:$C$7</c:f>
              <c:numCache>
                <c:formatCode>General</c:formatCode>
                <c:ptCount val="6"/>
                <c:pt idx="0">
                  <c:v>81</c:v>
                </c:pt>
                <c:pt idx="1">
                  <c:v>35</c:v>
                </c:pt>
                <c:pt idx="2">
                  <c:v>36</c:v>
                </c:pt>
                <c:pt idx="3">
                  <c:v>136</c:v>
                </c:pt>
                <c:pt idx="4">
                  <c:v>123</c:v>
                </c:pt>
                <c:pt idx="5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6E-6B48-989E-8578468A04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4162432"/>
        <c:axId val="143780576"/>
      </c:barChart>
      <c:catAx>
        <c:axId val="104162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43780576"/>
        <c:crosses val="autoZero"/>
        <c:auto val="1"/>
        <c:lblAlgn val="ctr"/>
        <c:lblOffset val="100"/>
        <c:noMultiLvlLbl val="0"/>
      </c:catAx>
      <c:valAx>
        <c:axId val="143780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04162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/>
              <a:t>OCAK-HAZİRAN 2021 COVID-19 ÖLÜMLERİ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iş cinayeti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Sayfa1!$A$2:$A$7</c:f>
              <c:strCache>
                <c:ptCount val="6"/>
                <c:pt idx="0">
                  <c:v>OCAK</c:v>
                </c:pt>
                <c:pt idx="1">
                  <c:v>ŞUBAT</c:v>
                </c:pt>
                <c:pt idx="2">
                  <c:v>MART</c:v>
                </c:pt>
                <c:pt idx="3">
                  <c:v>NİSAN</c:v>
                </c:pt>
                <c:pt idx="4">
                  <c:v>MAYIS</c:v>
                </c:pt>
                <c:pt idx="5">
                  <c:v>HAZİRAN</c:v>
                </c:pt>
              </c:strCache>
            </c:strRef>
          </c:cat>
          <c:val>
            <c:numRef>
              <c:f>Sayfa1!$B$2:$B$7</c:f>
              <c:numCache>
                <c:formatCode>General</c:formatCode>
                <c:ptCount val="6"/>
                <c:pt idx="0">
                  <c:v>199</c:v>
                </c:pt>
                <c:pt idx="1">
                  <c:v>142</c:v>
                </c:pt>
                <c:pt idx="2">
                  <c:v>144</c:v>
                </c:pt>
                <c:pt idx="3">
                  <c:v>257</c:v>
                </c:pt>
                <c:pt idx="4">
                  <c:v>236</c:v>
                </c:pt>
                <c:pt idx="5">
                  <c:v>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0D-1549-B1EE-DE15550C6CE4}"/>
            </c:ext>
          </c:extLst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COVID-19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Sayfa1!$A$2:$A$7</c:f>
              <c:strCache>
                <c:ptCount val="6"/>
                <c:pt idx="0">
                  <c:v>OCAK</c:v>
                </c:pt>
                <c:pt idx="1">
                  <c:v>ŞUBAT</c:v>
                </c:pt>
                <c:pt idx="2">
                  <c:v>MART</c:v>
                </c:pt>
                <c:pt idx="3">
                  <c:v>NİSAN</c:v>
                </c:pt>
                <c:pt idx="4">
                  <c:v>MAYIS</c:v>
                </c:pt>
                <c:pt idx="5">
                  <c:v>HAZİRAN</c:v>
                </c:pt>
              </c:strCache>
            </c:strRef>
          </c:cat>
          <c:val>
            <c:numRef>
              <c:f>Sayfa1!$C$2:$C$7</c:f>
              <c:numCache>
                <c:formatCode>General</c:formatCode>
                <c:ptCount val="6"/>
                <c:pt idx="0">
                  <c:v>81</c:v>
                </c:pt>
                <c:pt idx="1">
                  <c:v>35</c:v>
                </c:pt>
                <c:pt idx="2">
                  <c:v>36</c:v>
                </c:pt>
                <c:pt idx="3">
                  <c:v>136</c:v>
                </c:pt>
                <c:pt idx="4">
                  <c:v>123</c:v>
                </c:pt>
                <c:pt idx="5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0D-1549-B1EE-DE15550C6C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4162432"/>
        <c:axId val="143780576"/>
      </c:barChart>
      <c:catAx>
        <c:axId val="104162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43780576"/>
        <c:crosses val="autoZero"/>
        <c:auto val="1"/>
        <c:lblAlgn val="ctr"/>
        <c:lblOffset val="100"/>
        <c:noMultiLvlLbl val="0"/>
      </c:catAx>
      <c:valAx>
        <c:axId val="143780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04162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D79B59-B762-BE43-996D-F4666E9339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D2FDF8D-C740-B445-92F4-D5E046FBAF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73EBEE0-F408-764A-9487-A937C37D3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1C8B7-E558-B64E-ADC3-A4914C721C9D}" type="datetimeFigureOut">
              <a:rPr lang="tr-TR" smtClean="0"/>
              <a:t>4.08.2021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F70D88E-48C2-0440-B2A9-2FA913F73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E34F006-5925-CE49-AAE2-BBE3D13F8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D1BE-2AD3-AD48-B9FA-C2E22D5E1A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1023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DDC75E-0C93-5D4B-956B-034A4BB0B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0D32721-1F6B-3F43-8CB8-438BF250FE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B4AA282-0C43-054E-BB54-EE4D4AC56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1C8B7-E558-B64E-ADC3-A4914C721C9D}" type="datetimeFigureOut">
              <a:rPr lang="tr-TR" smtClean="0"/>
              <a:t>4.08.2021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F86CF2E-E121-8148-A68C-45A30B5F9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3FE7663-77AB-1B4F-B455-A78950B58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D1BE-2AD3-AD48-B9FA-C2E22D5E1A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2554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D1E903E-B677-7C4C-844B-DA7D83FD76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4EF8E2A-0440-DB4C-94CE-AFF949945B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DE1851-8446-C24F-9514-10E822634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1C8B7-E558-B64E-ADC3-A4914C721C9D}" type="datetimeFigureOut">
              <a:rPr lang="tr-TR" smtClean="0"/>
              <a:t>4.08.2021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B7F9EF0-A09F-FA42-89A1-165C3CF29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BF210AC-C0E0-5D4F-9168-15B32AF84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D1BE-2AD3-AD48-B9FA-C2E22D5E1A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42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5F02E6-A64D-8646-8D74-2C0416414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57893E0-C83B-BC47-AB2C-46E415B5E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EE947DF-33FF-5F40-AF05-CA111D91E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1C8B7-E558-B64E-ADC3-A4914C721C9D}" type="datetimeFigureOut">
              <a:rPr lang="tr-TR" smtClean="0"/>
              <a:t>4.08.2021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5101977-840C-1F4B-B231-3B9A205C5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9D3E04B-CD29-484D-8BC2-EE93F7C3C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D1BE-2AD3-AD48-B9FA-C2E22D5E1A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298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0A88A2F-4D18-7F45-B915-43CFE8ED1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B2B381D-13FA-DA42-89B5-8073757B8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E001435-E6E8-0E4B-935C-30E6268ED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1C8B7-E558-B64E-ADC3-A4914C721C9D}" type="datetimeFigureOut">
              <a:rPr lang="tr-TR" smtClean="0"/>
              <a:t>4.08.2021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70D9FB7-D086-E449-8687-B06A35A7A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119CD2A-D4B5-4245-8EB2-A09B5645C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D1BE-2AD3-AD48-B9FA-C2E22D5E1A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783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B63F0B-0307-2447-B071-C31581526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A34F66-7AD9-8C45-BC92-32EDBE6778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F1645E4-E12C-3E45-8011-E6A2E2C5AE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7C9EAD9-9CC2-7A4A-BD08-98D74D00D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1C8B7-E558-B64E-ADC3-A4914C721C9D}" type="datetimeFigureOut">
              <a:rPr lang="tr-TR" smtClean="0"/>
              <a:t>4.08.2021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B1511C3-2F6B-8543-B599-2AC916F4C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17409A5-5841-2C48-B976-3053EA2E4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D1BE-2AD3-AD48-B9FA-C2E22D5E1A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1640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94AF730-A0A8-5E45-850F-E929495E7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D24D62A-7D7C-504B-BBBD-4F81F346A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E7CD160-1BD4-1147-BDB6-9F0769A109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DB0ADCC5-D532-6945-A97D-C6277307F5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E1E3D7E-A5B4-7547-B557-D73C865870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C72E33F-949F-B748-A3E5-B685F8B5F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1C8B7-E558-B64E-ADC3-A4914C721C9D}" type="datetimeFigureOut">
              <a:rPr lang="tr-TR" smtClean="0"/>
              <a:t>4.08.2021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FA7BBCAE-7EE4-4249-B4ED-817E70906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F91115C5-A800-F747-834F-FE96A4C03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D1BE-2AD3-AD48-B9FA-C2E22D5E1A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34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E817DD-33BA-8842-928D-299095E1E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45384457-7123-1840-BB23-018277BF3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1C8B7-E558-B64E-ADC3-A4914C721C9D}" type="datetimeFigureOut">
              <a:rPr lang="tr-TR" smtClean="0"/>
              <a:t>4.08.2021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A3D220C-2FCF-1142-A0CA-9B248F836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E69503B-F201-EA4D-BDEA-EC0F277A9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D1BE-2AD3-AD48-B9FA-C2E22D5E1A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974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8F1BB4A-20F6-CB44-932F-5AE23B181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1C8B7-E558-B64E-ADC3-A4914C721C9D}" type="datetimeFigureOut">
              <a:rPr lang="tr-TR" smtClean="0"/>
              <a:t>4.08.2021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0DB3CD4-6DB5-7943-84BE-E6B6B737E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F0E9D1C-B09D-0442-A404-0F86F6AE1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D1BE-2AD3-AD48-B9FA-C2E22D5E1A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7336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2A69FD-8604-C449-9FD5-4200AED58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C47F5B6-1515-DF49-BEF1-77B5ABBD0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D5A313B-A569-3047-9AE4-E99114E702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1EE542C-3A98-BB4B-8CBE-5075EC02A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1C8B7-E558-B64E-ADC3-A4914C721C9D}" type="datetimeFigureOut">
              <a:rPr lang="tr-TR" smtClean="0"/>
              <a:t>4.08.2021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1173A2F-EA2A-E94A-9EA1-633BD1400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3DFD446-62DD-E64D-BBAF-26137D9A5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D1BE-2AD3-AD48-B9FA-C2E22D5E1A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6600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9ED3CD-22B1-3A41-A2AA-10DD39D75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3198F0A-A751-6149-9818-48E7DB3C5C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691808D-88A7-8645-BC43-9CCB0B1042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A050270-F237-1F40-A2DE-D41A41AF7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1C8B7-E558-B64E-ADC3-A4914C721C9D}" type="datetimeFigureOut">
              <a:rPr lang="tr-TR" smtClean="0"/>
              <a:t>4.08.2021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44C0096-B1BC-504D-9EE6-D4C039833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2CF3948-25AC-6D4B-92E6-C234C0DAE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D1BE-2AD3-AD48-B9FA-C2E22D5E1A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8832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BE5BDAE-336B-F743-B120-275262CFE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902853A-F711-CA45-B539-0C5FF7960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A586BF0-A178-AE4E-AA9D-E19C925AEE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1C8B7-E558-B64E-ADC3-A4914C721C9D}" type="datetimeFigureOut">
              <a:rPr lang="tr-TR" smtClean="0"/>
              <a:t>4.08.2021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7C57A6F-0716-4740-9750-C3738B32FA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BB842C7-5EF6-3B45-8A86-185B6F1178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9D1BE-2AD3-AD48-B9FA-C2E22D5E1A26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BEB66BBC-0E25-B44A-A960-2345D53D808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979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isigmeclisi.org/20650-covid-19-bir-isci-sinifi-hastaligidir-salginin-birinci-yilinda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7285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4E41436-7879-1242-9FA6-86B97D0CB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6620" y="560070"/>
            <a:ext cx="4107180" cy="868680"/>
          </a:xfrm>
        </p:spPr>
        <p:txBody>
          <a:bodyPr>
            <a:normAutofit/>
          </a:bodyPr>
          <a:lstStyle/>
          <a:p>
            <a:endParaRPr lang="tr-TR" sz="3200" dirty="0">
              <a:solidFill>
                <a:schemeClr val="bg1"/>
              </a:solidFill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5486042C-9174-824A-98A7-974051ED6B6E}"/>
              </a:ext>
            </a:extLst>
          </p:cNvPr>
          <p:cNvSpPr/>
          <p:nvPr/>
        </p:nvSpPr>
        <p:spPr>
          <a:xfrm>
            <a:off x="838200" y="1428750"/>
            <a:ext cx="11186160" cy="52349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F071A3-7991-C540-A06E-16343683C3E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ÇALIŞMA HAKKI İLKELERİ</a:t>
            </a:r>
            <a:r>
              <a:rPr lang="tr-TR" dirty="0">
                <a:effectLst/>
              </a:rPr>
              <a:t> </a:t>
            </a:r>
          </a:p>
          <a:p>
            <a:r>
              <a:rPr lang="tr-TR" dirty="0"/>
              <a:t>COVID-19 ile ilgili riskler ve faaliyetler sınıflandırılmalıdır:</a:t>
            </a:r>
          </a:p>
          <a:p>
            <a:pPr lvl="1"/>
            <a:r>
              <a:rPr lang="tr-TR" dirty="0"/>
              <a:t>Evden çalışmanın mümkün olduğu işletmeler.</a:t>
            </a:r>
          </a:p>
          <a:p>
            <a:pPr lvl="1"/>
            <a:r>
              <a:rPr lang="tr-TR" dirty="0"/>
              <a:t>Evden çalışmanın mümkün olmadığı, ancak işyerinde yapılacak düzenlemelerle fiziksel mesafe korunarak çalışma olabilecek işletmeler.</a:t>
            </a:r>
          </a:p>
          <a:p>
            <a:pPr lvl="1"/>
            <a:r>
              <a:rPr lang="tr-TR" dirty="0"/>
              <a:t>Evden yapılamayan ve işyerinde fiziksel mesafe kurallarına uygun çalışılamayan işletmeler.</a:t>
            </a:r>
          </a:p>
          <a:p>
            <a:pPr lvl="1"/>
            <a:endParaRPr lang="tr-TR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CAE2DA1-7748-8644-AE16-CB2FC6A67A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680710" cy="4351338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Çalışanlar COVID-19’a bağlı risklerinden korunmayı sağlayacak Ortam gözetim programına ve Sağlık gözetim programına göre işyerinde sağlığının korunup/korunmadığını değerlendirebilmelidir. </a:t>
            </a:r>
          </a:p>
        </p:txBody>
      </p:sp>
      <p:pic>
        <p:nvPicPr>
          <p:cNvPr id="7170" name="Picture 2" descr="Kocaeli'de iş cinayetleri can almaya devam ediyor!">
            <a:extLst>
              <a:ext uri="{FF2B5EF4-FFF2-40B4-BE49-F238E27FC236}">
                <a16:creationId xmlns:a16="http://schemas.microsoft.com/office/drawing/2014/main" id="{2D35793C-FAEF-D046-A14F-1D7C6A4985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3410" y="4151630"/>
            <a:ext cx="3797300" cy="214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925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4E41436-7879-1242-9FA6-86B97D0CB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6620" y="560070"/>
            <a:ext cx="4107180" cy="868680"/>
          </a:xfrm>
        </p:spPr>
        <p:txBody>
          <a:bodyPr>
            <a:normAutofit/>
          </a:bodyPr>
          <a:lstStyle/>
          <a:p>
            <a:endParaRPr lang="tr-TR" sz="3200" dirty="0">
              <a:solidFill>
                <a:schemeClr val="bg1"/>
              </a:solidFill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5486042C-9174-824A-98A7-974051ED6B6E}"/>
              </a:ext>
            </a:extLst>
          </p:cNvPr>
          <p:cNvSpPr/>
          <p:nvPr/>
        </p:nvSpPr>
        <p:spPr>
          <a:xfrm>
            <a:off x="838200" y="1428750"/>
            <a:ext cx="11186160" cy="52349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F071A3-7991-C540-A06E-16343683C3E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Salgın önlemleri; </a:t>
            </a:r>
          </a:p>
          <a:p>
            <a:pPr lvl="1"/>
            <a:r>
              <a:rPr lang="tr-TR" dirty="0"/>
              <a:t>Ortam havalandırma düzeyi, </a:t>
            </a:r>
          </a:p>
          <a:p>
            <a:pPr lvl="1"/>
            <a:r>
              <a:rPr lang="tr-TR" dirty="0"/>
              <a:t>Ortamda bulunan kişi sayısı, </a:t>
            </a:r>
          </a:p>
          <a:p>
            <a:pPr lvl="1"/>
            <a:r>
              <a:rPr lang="tr-TR" dirty="0"/>
              <a:t>Süre, </a:t>
            </a:r>
          </a:p>
          <a:p>
            <a:pPr lvl="1"/>
            <a:r>
              <a:rPr lang="tr-TR" dirty="0"/>
              <a:t>Maske kullanımının değerlendirilmesi ile belirlenmelidir. </a:t>
            </a:r>
          </a:p>
          <a:p>
            <a:r>
              <a:rPr lang="tr-TR" dirty="0"/>
              <a:t>Hava yoluyla bulaşın artan önemi ile özellikle kapalı alanda çalışılan işyerlerinde uygun yöntemlerle yapılan havalandırmalar ve doğru maske kullanımının önemi açıktır.  </a:t>
            </a:r>
          </a:p>
          <a:p>
            <a:endParaRPr lang="tr-TR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CAE2DA1-7748-8644-AE16-CB2FC6A67A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772150" cy="4351338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ÇALIŞAN SORUMLULUĞU – AŞILANMA</a:t>
            </a:r>
          </a:p>
          <a:p>
            <a:pPr marL="0" indent="0">
              <a:buNone/>
            </a:pPr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r>
              <a:rPr lang="tr-TR" dirty="0">
                <a:solidFill>
                  <a:srgbClr val="C00000"/>
                </a:solidFill>
              </a:rPr>
              <a:t>İşçi sağlığına katkısı olması dileğiyle.</a:t>
            </a:r>
          </a:p>
          <a:p>
            <a:endParaRPr lang="tr-TR" dirty="0"/>
          </a:p>
        </p:txBody>
      </p:sp>
      <p:graphicFrame>
        <p:nvGraphicFramePr>
          <p:cNvPr id="6" name="Grafik 5">
            <a:extLst>
              <a:ext uri="{FF2B5EF4-FFF2-40B4-BE49-F238E27FC236}">
                <a16:creationId xmlns:a16="http://schemas.microsoft.com/office/drawing/2014/main" id="{FFCE901D-1476-0E45-A105-56E9CDC5BB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0781939"/>
              </p:ext>
            </p:extLst>
          </p:nvPr>
        </p:nvGraphicFramePr>
        <p:xfrm>
          <a:off x="7117080" y="2811780"/>
          <a:ext cx="3562350" cy="2148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3071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4E41436-7879-1242-9FA6-86B97D0CB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6620" y="560070"/>
            <a:ext cx="4107180" cy="868680"/>
          </a:xfrm>
        </p:spPr>
        <p:txBody>
          <a:bodyPr>
            <a:normAutofit/>
          </a:bodyPr>
          <a:lstStyle/>
          <a:p>
            <a:endParaRPr lang="tr-TR" sz="3200" dirty="0">
              <a:solidFill>
                <a:schemeClr val="bg1"/>
              </a:solidFill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5486042C-9174-824A-98A7-974051ED6B6E}"/>
              </a:ext>
            </a:extLst>
          </p:cNvPr>
          <p:cNvSpPr/>
          <p:nvPr/>
        </p:nvSpPr>
        <p:spPr>
          <a:xfrm>
            <a:off x="838200" y="1428750"/>
            <a:ext cx="11186160" cy="52349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F071A3-7991-C540-A06E-16343683C3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00200"/>
            <a:ext cx="5181600" cy="4576763"/>
          </a:xfrm>
        </p:spPr>
        <p:txBody>
          <a:bodyPr>
            <a:normAutofit lnSpcReduction="10000"/>
          </a:bodyPr>
          <a:lstStyle/>
          <a:p>
            <a:r>
              <a:rPr lang="tr-TR" dirty="0"/>
              <a:t>İşçi sağlığı ve iş güvenliği politikasızlığı, </a:t>
            </a:r>
          </a:p>
          <a:p>
            <a:r>
              <a:rPr lang="tr-TR" dirty="0">
                <a:solidFill>
                  <a:srgbClr val="C00000"/>
                </a:solidFill>
              </a:rPr>
              <a:t>'Çalışma hayatı' 'her şey normalmiş gibi' devam etti,</a:t>
            </a:r>
          </a:p>
          <a:p>
            <a:r>
              <a:rPr lang="tr-TR" dirty="0"/>
              <a:t>‘Çarklar' elzem / elzem olmayan işyerleri ayrımı yapılmadan 'döndü’. </a:t>
            </a:r>
          </a:p>
          <a:p>
            <a:r>
              <a:rPr lang="tr-TR" dirty="0">
                <a:solidFill>
                  <a:srgbClr val="C00000"/>
                </a:solidFill>
              </a:rPr>
              <a:t>Son kapanma döneminde e-Devlet üzerinden </a:t>
            </a:r>
            <a:r>
              <a:rPr lang="tr-TR" u="sng" dirty="0">
                <a:solidFill>
                  <a:srgbClr val="C00000"/>
                </a:solidFill>
              </a:rPr>
              <a:t>3 milyon 21 bin 778 ‘Çalışma Muafiyet İzni Belgesi’</a:t>
            </a:r>
            <a:r>
              <a:rPr lang="tr-TR" dirty="0">
                <a:solidFill>
                  <a:srgbClr val="C00000"/>
                </a:solidFill>
              </a:rPr>
              <a:t> düzenlendi</a:t>
            </a:r>
            <a:r>
              <a:rPr lang="tr-TR" dirty="0">
                <a:solidFill>
                  <a:srgbClr val="C00000"/>
                </a:solidFill>
                <a:effectLst/>
              </a:rPr>
              <a:t> 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CAE2DA1-7748-8644-AE16-CB2FC6A67AE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Covid-19 nedenli ölümler, İSİG Meclisi'nin 'en az' ibaresi ile kayıt altına alabildiği iş cinayetlerini yaklaşık % 30 artırdı</a:t>
            </a:r>
            <a:r>
              <a:rPr lang="tr-TR" dirty="0">
                <a:effectLst/>
              </a:rPr>
              <a:t> </a:t>
            </a:r>
            <a:endParaRPr lang="tr-TR" dirty="0"/>
          </a:p>
        </p:txBody>
      </p:sp>
      <p:pic>
        <p:nvPicPr>
          <p:cNvPr id="1026" name="Picture 2" descr="2020 Yılı İş Cinayetleri Raporu: 2 bin 427 işçi yaşamını yitirdi - Tiraj  Haber">
            <a:extLst>
              <a:ext uri="{FF2B5EF4-FFF2-40B4-BE49-F238E27FC236}">
                <a16:creationId xmlns:a16="http://schemas.microsoft.com/office/drawing/2014/main" id="{204545CC-A245-7749-B78A-5A78C5D4D5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7060" y="3706654"/>
            <a:ext cx="38100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842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4E41436-7879-1242-9FA6-86B97D0CB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6620" y="560070"/>
            <a:ext cx="4107180" cy="868680"/>
          </a:xfrm>
        </p:spPr>
        <p:txBody>
          <a:bodyPr>
            <a:normAutofit/>
          </a:bodyPr>
          <a:lstStyle/>
          <a:p>
            <a:endParaRPr lang="tr-TR" sz="3200" dirty="0">
              <a:solidFill>
                <a:schemeClr val="bg1"/>
              </a:solidFill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5486042C-9174-824A-98A7-974051ED6B6E}"/>
              </a:ext>
            </a:extLst>
          </p:cNvPr>
          <p:cNvSpPr/>
          <p:nvPr/>
        </p:nvSpPr>
        <p:spPr>
          <a:xfrm>
            <a:off x="838200" y="1428750"/>
            <a:ext cx="11186160" cy="52349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CAE2DA1-7748-8644-AE16-CB2FC6A67A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86600" y="1825625"/>
            <a:ext cx="4267200" cy="4351338"/>
          </a:xfrm>
        </p:spPr>
        <p:txBody>
          <a:bodyPr/>
          <a:lstStyle/>
          <a:p>
            <a:r>
              <a:rPr lang="tr-TR" dirty="0"/>
              <a:t>İstanbul İSİG </a:t>
            </a:r>
            <a:r>
              <a:rPr lang="tr-TR" dirty="0" err="1"/>
              <a:t>Mecisinin</a:t>
            </a:r>
            <a:r>
              <a:rPr lang="tr-TR" dirty="0"/>
              <a:t> yayınladığı verilere göre özellikle </a:t>
            </a:r>
            <a:r>
              <a:rPr lang="tr-TR" dirty="0">
                <a:solidFill>
                  <a:srgbClr val="C00000"/>
                </a:solidFill>
              </a:rPr>
              <a:t>aşılama yaygınlaşmadan önce </a:t>
            </a:r>
            <a:r>
              <a:rPr lang="tr-TR" dirty="0"/>
              <a:t>iş cinayetlerinde ölen işçilerin yarısı Covid-19 nedeniyle hayatını kaybetti</a:t>
            </a:r>
            <a:r>
              <a:rPr lang="tr-TR" dirty="0">
                <a:effectLst/>
              </a:rPr>
              <a:t> </a:t>
            </a:r>
            <a:endParaRPr lang="tr-TR" dirty="0"/>
          </a:p>
        </p:txBody>
      </p:sp>
      <p:graphicFrame>
        <p:nvGraphicFramePr>
          <p:cNvPr id="6" name="Grafik 5">
            <a:extLst>
              <a:ext uri="{FF2B5EF4-FFF2-40B4-BE49-F238E27FC236}">
                <a16:creationId xmlns:a16="http://schemas.microsoft.com/office/drawing/2014/main" id="{502A8246-F128-9D42-94F2-10DD7AADEF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6010769"/>
              </p:ext>
            </p:extLst>
          </p:nvPr>
        </p:nvGraphicFramePr>
        <p:xfrm>
          <a:off x="1272540" y="2228850"/>
          <a:ext cx="5459730" cy="354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7201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4E41436-7879-1242-9FA6-86B97D0CB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950" y="560070"/>
            <a:ext cx="4107180" cy="868680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chemeClr val="bg1"/>
                </a:solidFill>
              </a:rPr>
              <a:t>İSİG Meclisi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5486042C-9174-824A-98A7-974051ED6B6E}"/>
              </a:ext>
            </a:extLst>
          </p:cNvPr>
          <p:cNvSpPr/>
          <p:nvPr/>
        </p:nvSpPr>
        <p:spPr>
          <a:xfrm>
            <a:off x="838200" y="1428750"/>
            <a:ext cx="11186160" cy="52349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F071A3-7991-C540-A06E-16343683C3E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Salgının birinci yılında Covid-19'dan hayatını kaybeden faal çalışanlara dair yayınladığı </a:t>
            </a:r>
            <a:r>
              <a:rPr lang="tr-TR" u="sng" dirty="0">
                <a:hlinkClick r:id="rId2"/>
              </a:rPr>
              <a:t>raporda</a:t>
            </a:r>
            <a:r>
              <a:rPr lang="tr-TR" dirty="0"/>
              <a:t> </a:t>
            </a:r>
          </a:p>
          <a:p>
            <a:r>
              <a:rPr lang="tr-TR" dirty="0">
                <a:solidFill>
                  <a:srgbClr val="C00000"/>
                </a:solidFill>
              </a:rPr>
              <a:t>%43 sağlık çalışanları, </a:t>
            </a:r>
          </a:p>
          <a:p>
            <a:r>
              <a:rPr lang="tr-TR" dirty="0"/>
              <a:t>%36 ile ise Ticaret, Büro, Eğitim, Belediye işkolları gibi elzem işkollarında hayatını kaybedenler oldu</a:t>
            </a:r>
          </a:p>
          <a:p>
            <a:pPr lvl="2"/>
            <a:r>
              <a:rPr lang="tr-TR" dirty="0"/>
              <a:t>http://</a:t>
            </a:r>
            <a:r>
              <a:rPr lang="tr-TR" dirty="0" err="1"/>
              <a:t>www.isigmeclisi.org</a:t>
            </a:r>
            <a:r>
              <a:rPr lang="tr-TR" dirty="0"/>
              <a:t>/20650-covid-19-bir-isci-sinifi-hastaligidir-salginin-birinci-yilinda</a:t>
            </a:r>
          </a:p>
          <a:p>
            <a:endParaRPr lang="tr-TR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F4730F16-0FE7-FE44-AF01-4082AD0B5248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7410" y="2411730"/>
            <a:ext cx="6076950" cy="301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91475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4E41436-7879-1242-9FA6-86B97D0CB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6620" y="560070"/>
            <a:ext cx="4107180" cy="868680"/>
          </a:xfrm>
        </p:spPr>
        <p:txBody>
          <a:bodyPr>
            <a:normAutofit/>
          </a:bodyPr>
          <a:lstStyle/>
          <a:p>
            <a:endParaRPr lang="tr-TR" sz="3200" dirty="0">
              <a:solidFill>
                <a:schemeClr val="bg1"/>
              </a:solidFill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5486042C-9174-824A-98A7-974051ED6B6E}"/>
              </a:ext>
            </a:extLst>
          </p:cNvPr>
          <p:cNvSpPr/>
          <p:nvPr/>
        </p:nvSpPr>
        <p:spPr>
          <a:xfrm>
            <a:off x="838200" y="1428750"/>
            <a:ext cx="11186160" cy="52349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F071A3-7991-C540-A06E-16343683C3E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/>
              <a:t>MESLEK HASTALIĞI olarak COVID-19</a:t>
            </a:r>
          </a:p>
          <a:p>
            <a:r>
              <a:rPr lang="tr-TR" dirty="0">
                <a:solidFill>
                  <a:srgbClr val="C00000"/>
                </a:solidFill>
              </a:rPr>
              <a:t>Dünyanın pek çok yerinde 130’a yakın ülkede başta sağlık çalışanları olmak üzere kargo çalışanları, süpermarket çalışanları, güvenlik görevlileri gibi bazı iş kollarında mesleki </a:t>
            </a:r>
            <a:r>
              <a:rPr lang="tr-TR" dirty="0" err="1">
                <a:solidFill>
                  <a:srgbClr val="C00000"/>
                </a:solidFill>
              </a:rPr>
              <a:t>maruziyet</a:t>
            </a:r>
            <a:r>
              <a:rPr lang="tr-TR" dirty="0">
                <a:solidFill>
                  <a:srgbClr val="C00000"/>
                </a:solidFill>
              </a:rPr>
              <a:t> tanımlaması sonucu MH</a:t>
            </a:r>
          </a:p>
        </p:txBody>
      </p:sp>
      <p:pic>
        <p:nvPicPr>
          <p:cNvPr id="8" name="İçerik Yer Tutucusu 7">
            <a:extLst>
              <a:ext uri="{FF2B5EF4-FFF2-40B4-BE49-F238E27FC236}">
                <a16:creationId xmlns:a16="http://schemas.microsoft.com/office/drawing/2014/main" id="{58B8B5C7-EFC3-5E49-A5B9-99EB6D2CEBD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03620" y="3120390"/>
            <a:ext cx="5881128" cy="3311074"/>
          </a:xfrm>
        </p:spPr>
      </p:pic>
    </p:spTree>
    <p:extLst>
      <p:ext uri="{BB962C8B-B14F-4D97-AF65-F5344CB8AC3E}">
        <p14:creationId xmlns:p14="http://schemas.microsoft.com/office/powerpoint/2010/main" val="1706243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4E41436-7879-1242-9FA6-86B97D0CB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6620" y="560070"/>
            <a:ext cx="4107180" cy="868680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chemeClr val="bg1"/>
                </a:solidFill>
              </a:rPr>
              <a:t>KORUYUCU ÖNLEMLER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5486042C-9174-824A-98A7-974051ED6B6E}"/>
              </a:ext>
            </a:extLst>
          </p:cNvPr>
          <p:cNvSpPr/>
          <p:nvPr/>
        </p:nvSpPr>
        <p:spPr>
          <a:xfrm>
            <a:off x="838200" y="1428750"/>
            <a:ext cx="11186160" cy="52349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F071A3-7991-C540-A06E-16343683C3E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u="sng" dirty="0"/>
              <a:t>Kronik hastalıklar </a:t>
            </a:r>
          </a:p>
          <a:p>
            <a:r>
              <a:rPr lang="tr-TR" u="sng" dirty="0">
                <a:solidFill>
                  <a:srgbClr val="C00000"/>
                </a:solidFill>
              </a:rPr>
              <a:t>Temaslı yönetimi</a:t>
            </a:r>
            <a:endParaRPr lang="tr-TR" dirty="0">
              <a:solidFill>
                <a:srgbClr val="C00000"/>
              </a:solidFill>
            </a:endParaRPr>
          </a:p>
          <a:p>
            <a:pPr lvl="1"/>
            <a:r>
              <a:rPr lang="tr-TR" dirty="0"/>
              <a:t>Devlet desteğini arkasına alan şirketlerin karşısında, işçileri savunmasız ve güçsüz bırakan uygulamalar yaygınlaşırken, sağlık ve çalışma mevzuatında olmayan bu uygulama </a:t>
            </a:r>
            <a:r>
              <a:rPr lang="tr-TR" u="sng" dirty="0">
                <a:solidFill>
                  <a:srgbClr val="C00000"/>
                </a:solidFill>
              </a:rPr>
              <a:t>‘çalışma </a:t>
            </a:r>
            <a:r>
              <a:rPr lang="tr-TR" u="sng" dirty="0" err="1">
                <a:solidFill>
                  <a:srgbClr val="C00000"/>
                </a:solidFill>
              </a:rPr>
              <a:t>kampları’nı</a:t>
            </a:r>
            <a:r>
              <a:rPr lang="tr-TR" u="sng" dirty="0">
                <a:solidFill>
                  <a:srgbClr val="C00000"/>
                </a:solidFill>
              </a:rPr>
              <a:t> </a:t>
            </a:r>
            <a:r>
              <a:rPr lang="tr-TR" dirty="0"/>
              <a:t>düşündürmektedir. Açıkça "işim mi, sağlığım mı" ikileminde bırakılan çalışanların çaresizliğinin istismarı olmuştur.</a:t>
            </a:r>
          </a:p>
          <a:p>
            <a:endParaRPr lang="tr-TR" dirty="0"/>
          </a:p>
        </p:txBody>
      </p:sp>
      <p:pic>
        <p:nvPicPr>
          <p:cNvPr id="3074" name="Picture 2" descr="iş cinayetleri Haberleri | Gazete Manifesto">
            <a:extLst>
              <a:ext uri="{FF2B5EF4-FFF2-40B4-BE49-F238E27FC236}">
                <a16:creationId xmlns:a16="http://schemas.microsoft.com/office/drawing/2014/main" id="{297A2E07-5BD3-A341-B366-A8A870F50D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4840" y="2663190"/>
            <a:ext cx="4665254" cy="2621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5479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4E41436-7879-1242-9FA6-86B97D0CB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6620" y="560070"/>
            <a:ext cx="4107180" cy="868680"/>
          </a:xfrm>
        </p:spPr>
        <p:txBody>
          <a:bodyPr>
            <a:normAutofit/>
          </a:bodyPr>
          <a:lstStyle/>
          <a:p>
            <a:endParaRPr lang="tr-TR" sz="3200" dirty="0">
              <a:solidFill>
                <a:schemeClr val="bg1"/>
              </a:solidFill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5486042C-9174-824A-98A7-974051ED6B6E}"/>
              </a:ext>
            </a:extLst>
          </p:cNvPr>
          <p:cNvSpPr/>
          <p:nvPr/>
        </p:nvSpPr>
        <p:spPr>
          <a:xfrm>
            <a:off x="838200" y="1428750"/>
            <a:ext cx="11186160" cy="52349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F071A3-7991-C540-A06E-16343683C3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2054225"/>
            <a:ext cx="5181600" cy="4351338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ÇALIŞANLARA YÖNELİK HAK İHLALLERİ</a:t>
            </a:r>
          </a:p>
          <a:p>
            <a:pPr lvl="1"/>
            <a:r>
              <a:rPr lang="tr-TR" dirty="0"/>
              <a:t>İşten çıkarma yasağı başlamadan önce </a:t>
            </a:r>
            <a:r>
              <a:rPr lang="tr-TR" dirty="0" err="1"/>
              <a:t>kitelesel</a:t>
            </a:r>
            <a:r>
              <a:rPr lang="tr-TR" dirty="0"/>
              <a:t>, haklar ödenmeden yapılan işten çıkarmalar, </a:t>
            </a:r>
            <a:endParaRPr lang="tr-TR" sz="2800" dirty="0"/>
          </a:p>
          <a:p>
            <a:pPr lvl="1"/>
            <a:r>
              <a:rPr lang="tr-TR" dirty="0"/>
              <a:t>İşçi sağlığı ve iş güvenliği önlemlerini almadan, </a:t>
            </a:r>
            <a:r>
              <a:rPr lang="tr-TR" dirty="0" err="1"/>
              <a:t>pandemi</a:t>
            </a:r>
            <a:r>
              <a:rPr lang="tr-TR" dirty="0"/>
              <a:t> dönemindeki gerekli ek yatırımları yapmadan çalışmaya zorlama, </a:t>
            </a:r>
            <a:endParaRPr lang="tr-TR" sz="2800" dirty="0"/>
          </a:p>
          <a:p>
            <a:pPr lvl="1"/>
            <a:r>
              <a:rPr lang="tr-TR" dirty="0"/>
              <a:t>Vaka tespitine rağmen hastalık raporu almasını engelleyerek veya rapora rağmen çalışmaya zorlama, </a:t>
            </a:r>
            <a:endParaRPr lang="tr-TR" sz="2800" dirty="0"/>
          </a:p>
          <a:p>
            <a:pPr lvl="1"/>
            <a:r>
              <a:rPr lang="tr-TR" dirty="0"/>
              <a:t>İşçiler arasında ayrımcılık yaparak (işçi sağlığı ve sair haklar alanında daha sesli savunanlardan seçmek üzere) ücretsiz izne zorlama</a:t>
            </a:r>
            <a:endParaRPr lang="tr-TR" sz="2800" dirty="0"/>
          </a:p>
        </p:txBody>
      </p:sp>
      <p:pic>
        <p:nvPicPr>
          <p:cNvPr id="4098" name="Picture 2" descr="İŞ CİNAYETLERİ VE İŞÇİ KATLİAMLARI ARTARAK DEVAM EDİYOR - Denizli Sonnokta  Gazetesi">
            <a:extLst>
              <a:ext uri="{FF2B5EF4-FFF2-40B4-BE49-F238E27FC236}">
                <a16:creationId xmlns:a16="http://schemas.microsoft.com/office/drawing/2014/main" id="{A3D7D77C-61B8-AB4A-AC98-1E4911C37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8180" y="2680970"/>
            <a:ext cx="3759200" cy="215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8001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4E41436-7879-1242-9FA6-86B97D0CB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6620" y="560070"/>
            <a:ext cx="4107180" cy="868680"/>
          </a:xfrm>
        </p:spPr>
        <p:txBody>
          <a:bodyPr>
            <a:normAutofit/>
          </a:bodyPr>
          <a:lstStyle/>
          <a:p>
            <a:endParaRPr lang="tr-TR" sz="3200" dirty="0">
              <a:solidFill>
                <a:schemeClr val="bg1"/>
              </a:solidFill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5486042C-9174-824A-98A7-974051ED6B6E}"/>
              </a:ext>
            </a:extLst>
          </p:cNvPr>
          <p:cNvSpPr/>
          <p:nvPr/>
        </p:nvSpPr>
        <p:spPr>
          <a:xfrm>
            <a:off x="838200" y="1428750"/>
            <a:ext cx="11186160" cy="52349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F071A3-7991-C540-A06E-16343683C3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77340"/>
            <a:ext cx="6557010" cy="4892039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ÇALIŞANLARA YÖNELİK HAK İHLALLERİ</a:t>
            </a:r>
          </a:p>
          <a:p>
            <a:pPr lvl="1"/>
            <a:r>
              <a:rPr lang="tr-TR" dirty="0" err="1"/>
              <a:t>Enfekte</a:t>
            </a:r>
            <a:r>
              <a:rPr lang="tr-TR" dirty="0"/>
              <a:t> iş arkadaşlarının vardiyalarını da devralarak, hasta olmayan işçilerin sayısını aynı tutarak iş yoğunluğunu ve / veya çalışma saatlerini artırma, </a:t>
            </a:r>
            <a:endParaRPr lang="tr-TR" sz="2800" dirty="0"/>
          </a:p>
          <a:p>
            <a:pPr lvl="1"/>
            <a:r>
              <a:rPr lang="tr-TR" dirty="0"/>
              <a:t>Ekonomik kriz neden gösterilerek ücret gaspı, yan hak, ek gösterge kesintisi, toplu sözleşme haklarında kısıtlama, emekli olmaya zorlama, </a:t>
            </a:r>
            <a:endParaRPr lang="tr-TR" sz="2800" dirty="0"/>
          </a:p>
          <a:p>
            <a:pPr lvl="1"/>
            <a:r>
              <a:rPr lang="tr-TR" dirty="0" err="1"/>
              <a:t>Kayıtdışı</a:t>
            </a:r>
            <a:r>
              <a:rPr lang="tr-TR" dirty="0"/>
              <a:t>, sigortasız çalıştırılan işçileri sokağa çıkma yasağında çalışmaya zorlanma, </a:t>
            </a:r>
            <a:endParaRPr lang="tr-TR" sz="2800" dirty="0"/>
          </a:p>
          <a:p>
            <a:pPr lvl="1"/>
            <a:r>
              <a:rPr lang="tr-TR" dirty="0"/>
              <a:t>İşten atma yasağı döneminde, özellikle sendikalaşan, işçi sağlığı önlemleri başta olmak üzere haklarını talep edenleri #Kod29 tabir edilen 'işçinin ahlak ve iyi niyet kurallarına aykırı hareket etmesi' diye özetlenebilecek 'yargısız infaz' ve </a:t>
            </a:r>
            <a:r>
              <a:rPr lang="tr-TR" dirty="0" err="1"/>
              <a:t>karalisteleme</a:t>
            </a:r>
            <a:r>
              <a:rPr lang="tr-TR" dirty="0"/>
              <a:t> teşkil eden İş Kanunu 25/2 maddesine dayanarak işten çıkarma</a:t>
            </a:r>
            <a:r>
              <a:rPr lang="tr-TR" sz="2800" dirty="0"/>
              <a:t> </a:t>
            </a:r>
          </a:p>
        </p:txBody>
      </p:sp>
      <p:pic>
        <p:nvPicPr>
          <p:cNvPr id="5122" name="Picture 2" descr="İşçi Sağlığı ve İş Güvenliği Meclisi 2020 yılı iş cinayetleri raporunu  açıkladı">
            <a:extLst>
              <a:ext uri="{FF2B5EF4-FFF2-40B4-BE49-F238E27FC236}">
                <a16:creationId xmlns:a16="http://schemas.microsoft.com/office/drawing/2014/main" id="{8F9FCC75-ABC5-104D-93D4-B6051C69D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990" y="4278630"/>
            <a:ext cx="40386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513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4E41436-7879-1242-9FA6-86B97D0CB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6620" y="560070"/>
            <a:ext cx="4107180" cy="868680"/>
          </a:xfrm>
        </p:spPr>
        <p:txBody>
          <a:bodyPr>
            <a:normAutofit/>
          </a:bodyPr>
          <a:lstStyle/>
          <a:p>
            <a:endParaRPr lang="tr-TR" sz="3200" dirty="0">
              <a:solidFill>
                <a:schemeClr val="bg1"/>
              </a:solidFill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5486042C-9174-824A-98A7-974051ED6B6E}"/>
              </a:ext>
            </a:extLst>
          </p:cNvPr>
          <p:cNvSpPr/>
          <p:nvPr/>
        </p:nvSpPr>
        <p:spPr>
          <a:xfrm>
            <a:off x="838200" y="1428750"/>
            <a:ext cx="11186160" cy="52349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F071A3-7991-C540-A06E-16343683C3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236970" cy="4351338"/>
          </a:xfrm>
        </p:spPr>
        <p:txBody>
          <a:bodyPr>
            <a:normAutofit fontScale="85000" lnSpcReduction="20000"/>
          </a:bodyPr>
          <a:lstStyle/>
          <a:p>
            <a:r>
              <a:rPr lang="tr-TR" dirty="0"/>
              <a:t>ÇALIŞANLARA YÖNELİK HAK İHLALLERİ</a:t>
            </a:r>
          </a:p>
          <a:p>
            <a:endParaRPr lang="tr-TR" sz="3200" dirty="0"/>
          </a:p>
          <a:p>
            <a:pPr lvl="1"/>
            <a:r>
              <a:rPr lang="tr-TR" dirty="0"/>
              <a:t>Farklı istihdam biçimleri arası işçi sağlığı önlemleri ve ödemelerde ayrımcılık</a:t>
            </a:r>
            <a:endParaRPr lang="tr-TR" sz="2800" dirty="0"/>
          </a:p>
          <a:p>
            <a:pPr lvl="1"/>
            <a:r>
              <a:rPr lang="tr-TR" dirty="0"/>
              <a:t>Yemekhaneler kapatıldığı durumlarda, kötü ve kalitesiz yemeklere mahkûm bırakma </a:t>
            </a:r>
            <a:endParaRPr lang="tr-TR" sz="2800" dirty="0"/>
          </a:p>
          <a:p>
            <a:pPr lvl="1"/>
            <a:r>
              <a:rPr lang="tr-TR" dirty="0"/>
              <a:t>Kanunen 'tehlikeli işi reddetme' hakkı bile mevcut iken, işçi sağlığı alanındaki sorunlar başta olmak üzere çalışma koşullarının düzeltilmesi için örgütlenme hakkı kullanımlarında sendikalaşmanın işten çıkarmalarla engellenmesi yanı sıra,</a:t>
            </a:r>
          </a:p>
          <a:p>
            <a:pPr lvl="1"/>
            <a:r>
              <a:rPr lang="tr-TR" dirty="0"/>
              <a:t>Özellikle kapanma dönemleri ile işyerinde artan </a:t>
            </a:r>
            <a:r>
              <a:rPr lang="tr-TR" dirty="0" err="1"/>
              <a:t>psikososyal</a:t>
            </a:r>
            <a:r>
              <a:rPr lang="tr-TR" dirty="0"/>
              <a:t> risklere karşı herhangi bir önlem alınmadı. Bu dönemde 'çalışma ve çalışamama' kaynaklı intiharlar belirgin bir sosyal gerçeklik olmaya devam etti. </a:t>
            </a:r>
          </a:p>
          <a:p>
            <a:pPr lvl="1"/>
            <a:endParaRPr lang="tr-TR" dirty="0"/>
          </a:p>
        </p:txBody>
      </p:sp>
      <p:pic>
        <p:nvPicPr>
          <p:cNvPr id="6146" name="Picture 2" descr="İş Cinayetleri' açıklamasına gözaltı">
            <a:extLst>
              <a:ext uri="{FF2B5EF4-FFF2-40B4-BE49-F238E27FC236}">
                <a16:creationId xmlns:a16="http://schemas.microsoft.com/office/drawing/2014/main" id="{E85D95B6-A5E6-D341-ADBB-B6C4236DB9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620" y="1825625"/>
            <a:ext cx="42545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6406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596</Words>
  <Application>Microsoft Macintosh PowerPoint</Application>
  <PresentationFormat>Geniş ekran</PresentationFormat>
  <Paragraphs>59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İSİG Meclisi</vt:lpstr>
      <vt:lpstr>PowerPoint Sunusu</vt:lpstr>
      <vt:lpstr>KORUYUCU ÖNLEMLER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Sebnem Korur Fincanci</dc:creator>
  <cp:lastModifiedBy>Sebnem Korur Fincanci</cp:lastModifiedBy>
  <cp:revision>6</cp:revision>
  <dcterms:created xsi:type="dcterms:W3CDTF">2021-08-04T08:16:44Z</dcterms:created>
  <dcterms:modified xsi:type="dcterms:W3CDTF">2021-08-04T09:22:13Z</dcterms:modified>
</cp:coreProperties>
</file>