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8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9"/>
  </p:normalViewPr>
  <p:slideViewPr>
    <p:cSldViewPr snapToGrid="0" snapToObjects="1"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A9C2D7C-1D73-F049-90C2-727E96AFF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1DCA79BF-BBB7-4E48-A953-BD1891E81A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D49E1B5-E233-8249-9924-A7A5E85E0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1C385237-37C8-ED49-90B7-400AA360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ACA5D86D-0988-C045-8AEF-A0E60581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2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6AB982C-D0E8-4A48-B8B5-3B63582C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54236E29-42C4-804F-BF04-AF7F1C439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28E2C8A-4B64-764C-A8AE-C3E27C5C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37F61A7-84C6-104D-9F91-EDE5A10C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58E4658-29A4-7049-986D-8637C9A8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65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806B3752-051E-B044-8BF4-8520A301D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9134327C-C2F5-DF4A-8650-0B9BEA39A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414EEBBC-446F-234B-9E31-4CC660DD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87B78F5A-105B-0F43-A21C-A0E570D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BB2C2684-83DB-9042-9717-A7E83453B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89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01C1FC6-92F2-834E-B35D-68B12743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0F3144D-4F0D-DC4E-821D-C8593FF40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1EE7E68-5674-AD4B-AECF-35BB684C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B84CF41A-EE81-E54F-B0E9-66C860BF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75D1722F-82E3-3240-BE8E-CA0F2F12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93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1995F96-F2E7-FF41-A15A-18B8272F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0C23A09D-C1A7-4444-8168-E95FC0812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0448450-6C3C-8147-859C-25E83BD2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E877120-A157-DB4D-A8B3-5935AB9F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8DEBDE6-997B-A747-9B88-8E90CE0D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80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505EE65-4F06-CB4C-A8A8-F243DA763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D6C0F5F-0E59-5A40-9513-E9B7AD00F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3FFE265-8399-1A4D-BE17-16791CCDF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A8A895C0-32F8-0148-BFB9-3F45D7A7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0092D2DE-5DF5-834D-B4CF-AE7243EFA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E080CA2E-657A-9F4C-9F6D-0E83B430E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9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5C5C985-07E0-F244-A4D0-FA3CFB3B1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76A3EABA-B423-B547-9458-524EABA0D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ABD1073-196F-8B4E-BFE7-3406350D9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8333E87D-1CED-2C45-BCE1-1EDCA462C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D95BA188-5362-D647-BC9F-F64C77D1C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C1D428E0-5F39-2145-96F1-46F059F84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72E392F6-4647-9E42-BBF7-6518EEC9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3CA11247-0BA2-5244-A01F-D503984DC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25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545222D-543B-6541-8661-67A43589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84DEBFCB-3151-9941-A968-3B5ADF83A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9E547CE3-5EBD-384B-B57F-1F5CD9AB4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ACABE19E-D1C2-0C4E-9B2B-A95C7433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43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BD2EF8BA-AFB8-EB4D-9C0E-00DD127E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00CB3699-44FA-294D-BA74-3E6C24C5D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8BD37ADD-E5D7-8844-AF77-0A7903C7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6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D026E15-DB9C-6048-90BE-6CBBEDF1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2D9CE4C-B38A-3844-B215-F9D91867D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799BA1F9-48D3-644D-9FF0-89808C0AC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6C210A63-B9FB-074E-82AD-04F7E8C8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F6D104A7-2871-E643-8406-A7F489D5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073B04C-CDE2-E247-B86B-4505DC24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62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B2E5997-E401-E74C-9221-720E82DFD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049FCFE2-2C4B-2E43-A860-B652327087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C0064471-A855-6E48-8534-D71CC37B0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4D8CDD7-E4E3-E741-9F2B-734406A0C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DB74CEA8-CA7F-FE43-B1A3-3DFC47F24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87A5E347-749D-4840-8D4B-48091BC3F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54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31919A93-DF7A-7042-8BDF-30BC2D4A7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6ADE0F1-C00D-3043-90DD-7891479ED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7FA7C4A-78ED-C94A-B574-9A5DE0F5A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1390-46DF-3D41-BEEF-9B0AFBA1712E}" type="datetimeFigureOut">
              <a:rPr lang="tr-TR" smtClean="0"/>
              <a:t>28.7.2021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F77B043-E00D-7B4C-9DB0-A37ACE492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D3BACDF-2515-C246-A2EE-8765C7101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C4944-B770-5647-AB48-3C2632C66A27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C8301882-65CC-1047-BA5E-42E856E83FB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8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624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2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042" y="637669"/>
            <a:ext cx="4098758" cy="908635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18-25 Temmuz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054EC32-CD5D-7F4C-8C46-414003F59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15979"/>
            <a:ext cx="4848225" cy="5149516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Amerika, Avrupa ve Güneydoğu Asya bölgelerinde vaka </a:t>
            </a:r>
            <a:r>
              <a:rPr lang="tr-TR" dirty="0" err="1"/>
              <a:t>insidansında</a:t>
            </a:r>
            <a:r>
              <a:rPr lang="tr-TR" dirty="0"/>
              <a:t> artış </a:t>
            </a:r>
          </a:p>
          <a:p>
            <a:r>
              <a:rPr lang="tr-TR" dirty="0"/>
              <a:t>Amerika kıtasında önceki haftaya göre en yüksek artış (%30) </a:t>
            </a:r>
          </a:p>
          <a:p>
            <a:r>
              <a:rPr lang="tr-TR" dirty="0"/>
              <a:t> %25 artış ile Batı Pasifik </a:t>
            </a:r>
          </a:p>
          <a:p>
            <a:r>
              <a:rPr lang="tr-TR" dirty="0"/>
              <a:t>Batı Pasifik bölgesinde ölüm sayılarında artış bu hafta %3’e inmiş, Amerika kıtasında ise %29 artış göstermiştir. </a:t>
            </a:r>
          </a:p>
          <a:p>
            <a:r>
              <a:rPr lang="tr-TR" dirty="0"/>
              <a:t>Güneydoğu Asya’da ise vaka artışı %3, ancak ölüm sayısındaki artış %30 olmuştur. </a:t>
            </a:r>
          </a:p>
          <a:p>
            <a:r>
              <a:rPr lang="tr-TR" dirty="0"/>
              <a:t>Vaka </a:t>
            </a:r>
            <a:r>
              <a:rPr lang="tr-TR" dirty="0" err="1"/>
              <a:t>insidans</a:t>
            </a:r>
            <a:r>
              <a:rPr lang="tr-TR" dirty="0"/>
              <a:t> artışı en yüksek Amerika (123,3/100.00) ve Avrupa (108,3/100.000) Amerika ve Güneydoğu Asya’da ölümlerdeki artış salgındaki eşitsizliklere işaret etmektedir. </a:t>
            </a:r>
          </a:p>
          <a:p>
            <a:endParaRPr lang="tr-TR" dirty="0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xmlns="" id="{1D1E9FD0-3F4B-544D-9BE5-594910177BA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48557" y="2686050"/>
            <a:ext cx="6249758" cy="2986088"/>
          </a:xfrm>
        </p:spPr>
      </p:pic>
    </p:spTree>
    <p:extLst>
      <p:ext uri="{BB962C8B-B14F-4D97-AF65-F5344CB8AC3E}">
        <p14:creationId xmlns:p14="http://schemas.microsoft.com/office/powerpoint/2010/main" val="194387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770" y="637669"/>
            <a:ext cx="4098758" cy="908635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bg1"/>
                </a:solidFill>
              </a:rPr>
              <a:t>Veri Şeffaflığı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054EC32-CD5D-7F4C-8C46-414003F59E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COVID-19 </a:t>
            </a:r>
            <a:r>
              <a:rPr lang="tr-TR" dirty="0" err="1"/>
              <a:t>pandemisinin</a:t>
            </a:r>
            <a:r>
              <a:rPr lang="tr-TR" dirty="0"/>
              <a:t> epidemiyolojik gözlemi başlangıcından bugüne geçen 18 aydır halen önemini korumaktadır. </a:t>
            </a:r>
          </a:p>
          <a:p>
            <a:r>
              <a:rPr lang="tr-TR" dirty="0"/>
              <a:t>Bulaşma şeklinde değişim aşılama kampanyalarının etkinliği ve daha bulaşıcı veya bağışıklamadan kaçma özellikli varyantların ortaya çıkışından etkileneceği için zamanında ve tam bir gözlem bu değişimleri izleyebilmek için anahtar rol oynamaktadır. 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7FF596E-E37F-714E-BE5B-BD9EA552D9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Dünya Sağlık Örgütü’ne 16 Temmuz 2021 tarihi itibarıyla asgari bilgileri paylaşan 186 ülke, </a:t>
            </a:r>
          </a:p>
          <a:p>
            <a:r>
              <a:rPr lang="tr-TR" dirty="0"/>
              <a:t>188 milyon vakadan 123 milyonuna (%65) ait veriler </a:t>
            </a:r>
          </a:p>
          <a:p>
            <a:r>
              <a:rPr lang="tr-TR" dirty="0"/>
              <a:t> %77 oranında cinsiyet, %62 oranında yaş, yaş ve cinsiyet verisi birlikte yapılan paylaşım ise %60 </a:t>
            </a:r>
          </a:p>
          <a:p>
            <a:r>
              <a:rPr lang="tr-TR" dirty="0">
                <a:solidFill>
                  <a:srgbClr val="7A81FF"/>
                </a:solidFill>
              </a:rPr>
              <a:t>Sağlık çalışanları ile ilgili kayıtlar ise 2,1 milyon vaka ve 7000’inin biraz altında ölüm olarak görünmektedir.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23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7252" y="637669"/>
            <a:ext cx="3256547" cy="908635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DELTA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054EC32-CD5D-7F4C-8C46-414003F59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5873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7A81FF"/>
                </a:solidFill>
              </a:rPr>
              <a:t>Delta varyantının endişe verici olmayanlara göre artış gösterdiği </a:t>
            </a:r>
          </a:p>
          <a:p>
            <a:r>
              <a:rPr lang="tr-TR" dirty="0"/>
              <a:t>Çin’de yapılan bir çalışmada Delta varyantı ile karşılaşmadan 4 gün (3-5) sonra PCR pozitifliği görülürken endişe verici olmayan varyantlarda bu sürenin 6 (5-8) gün olduğu </a:t>
            </a:r>
          </a:p>
          <a:p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7FF596E-E37F-714E-BE5B-BD9EA552D9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Delta </a:t>
            </a:r>
            <a:r>
              <a:rPr lang="tr-TR" dirty="0" err="1"/>
              <a:t>infeksiyonu</a:t>
            </a:r>
            <a:r>
              <a:rPr lang="tr-TR" dirty="0"/>
              <a:t> ilk pozitif testteki virüs yükünün endişe verici olmayan varyantlara göre 1200 kat daha fazla olması da daha hızlı çoğaldığını ve erken dönemlerde de daha bulaşıcı olduğunu düşündürmektedir. </a:t>
            </a:r>
          </a:p>
          <a:p>
            <a:r>
              <a:rPr lang="tr-TR" dirty="0">
                <a:solidFill>
                  <a:srgbClr val="7A81FF"/>
                </a:solidFill>
              </a:rPr>
              <a:t>Kanada’da 200.000 COVID-19 vakasının veri analizine göre Delta varyantının endişe verici olmayan varyantlara göre hastane yatışını %120, yoğun bakım yatışını %287 ve ölümleri %137 oranında artırdığı da belirtilmektedir.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29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26" y="637669"/>
            <a:ext cx="3304674" cy="908635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AŞILAR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İçerik Yer Tutucusu 6" descr="tablo içeren bir resim&#10;&#10;Açıklama otomatik olarak oluşturuldu">
            <a:extLst>
              <a:ext uri="{FF2B5EF4-FFF2-40B4-BE49-F238E27FC236}">
                <a16:creationId xmlns:a16="http://schemas.microsoft.com/office/drawing/2014/main" xmlns="" id="{5E052E10-2944-1942-9E5E-C05074025AC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199" y="1943100"/>
            <a:ext cx="5880079" cy="4513183"/>
          </a:xfrm>
        </p:spPr>
      </p:pic>
      <p:sp>
        <p:nvSpPr>
          <p:cNvPr id="11" name="İçerik Yer Tutucusu 10">
            <a:extLst>
              <a:ext uri="{FF2B5EF4-FFF2-40B4-BE49-F238E27FC236}">
                <a16:creationId xmlns:a16="http://schemas.microsoft.com/office/drawing/2014/main" xmlns="" id="{63AB9E15-A499-3E4C-972E-EDA841410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72312" y="1825625"/>
            <a:ext cx="4281487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Bulaşmada artış dört etkene bağlı görünmektedir. </a:t>
            </a:r>
          </a:p>
          <a:p>
            <a:r>
              <a:rPr lang="tr-TR" dirty="0"/>
              <a:t>1.Daha bulaşıcı olan endişe verici varyantların dolaşımı, </a:t>
            </a:r>
          </a:p>
          <a:p>
            <a:r>
              <a:rPr lang="tr-TR" dirty="0"/>
              <a:t>2. Bulaşmayı kontrol altına almayı hedefleyen halk sağlığı önlemlerinin gevşemesi, </a:t>
            </a:r>
          </a:p>
          <a:p>
            <a:r>
              <a:rPr lang="tr-TR" dirty="0"/>
              <a:t>3. Toplanmalarda artış ve </a:t>
            </a:r>
          </a:p>
          <a:p>
            <a:r>
              <a:rPr lang="tr-TR" dirty="0"/>
              <a:t>4. Eşitsiz aşı dağılımı nedeniyle çok sayıda insanın hala SARS_CoV-2 </a:t>
            </a:r>
            <a:r>
              <a:rPr lang="tr-TR" dirty="0" err="1"/>
              <a:t>infeksiyonuna</a:t>
            </a:r>
            <a:r>
              <a:rPr lang="tr-TR" dirty="0"/>
              <a:t> açık olması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945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042" y="637669"/>
            <a:ext cx="4098758" cy="908635"/>
          </a:xfrm>
        </p:spPr>
        <p:txBody>
          <a:bodyPr>
            <a:normAutofit/>
          </a:bodyPr>
          <a:lstStyle/>
          <a:p>
            <a:endParaRPr lang="tr-TR" sz="3200">
              <a:solidFill>
                <a:schemeClr val="bg1"/>
              </a:solidFill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xmlns="" id="{779F6181-8EAC-9245-840C-7B2266D897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199" y="1543256"/>
            <a:ext cx="7091363" cy="3873036"/>
          </a:xfrm>
        </p:spPr>
      </p:pic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7FF596E-E37F-714E-BE5B-BD9EA552D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72450" y="1825625"/>
            <a:ext cx="3181350" cy="4351338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İki aşının delta varyantında etkililiğine bakıldığında </a:t>
            </a:r>
            <a:r>
              <a:rPr lang="tr-TR" dirty="0" err="1"/>
              <a:t>infeksiyondan</a:t>
            </a:r>
            <a:r>
              <a:rPr lang="tr-TR" dirty="0"/>
              <a:t> korumada alfaya göre daha düşük etkili olsa da ağır hastalıktan korumada etkililiğinin yüksek olduğu görülmektedir. </a:t>
            </a:r>
          </a:p>
          <a:p>
            <a:pPr marL="0" indent="0">
              <a:buNone/>
            </a:pPr>
            <a:endParaRPr lang="tr-TR" dirty="0"/>
          </a:p>
          <a:p>
            <a:pPr lvl="2"/>
            <a:r>
              <a:rPr lang="tr-TR" dirty="0"/>
              <a:t>WHO 20210727_Weekly_Epi_Update_50.pdf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177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xmlns="" id="{7AB865BC-598A-D648-98EA-A1C04EC8993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8590538"/>
              </p:ext>
            </p:extLst>
          </p:nvPr>
        </p:nvGraphicFramePr>
        <p:xfrm>
          <a:off x="1271337" y="1750538"/>
          <a:ext cx="9834563" cy="359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2274">
                  <a:extLst>
                    <a:ext uri="{9D8B030D-6E8A-4147-A177-3AD203B41FA5}">
                      <a16:colId xmlns:a16="http://schemas.microsoft.com/office/drawing/2014/main" xmlns="" val="1240800746"/>
                    </a:ext>
                  </a:extLst>
                </a:gridCol>
                <a:gridCol w="597943">
                  <a:extLst>
                    <a:ext uri="{9D8B030D-6E8A-4147-A177-3AD203B41FA5}">
                      <a16:colId xmlns:a16="http://schemas.microsoft.com/office/drawing/2014/main" xmlns="" val="2174746816"/>
                    </a:ext>
                  </a:extLst>
                </a:gridCol>
                <a:gridCol w="2172145">
                  <a:extLst>
                    <a:ext uri="{9D8B030D-6E8A-4147-A177-3AD203B41FA5}">
                      <a16:colId xmlns:a16="http://schemas.microsoft.com/office/drawing/2014/main" xmlns="" val="3494821467"/>
                    </a:ext>
                  </a:extLst>
                </a:gridCol>
                <a:gridCol w="1536426">
                  <a:extLst>
                    <a:ext uri="{9D8B030D-6E8A-4147-A177-3AD203B41FA5}">
                      <a16:colId xmlns:a16="http://schemas.microsoft.com/office/drawing/2014/main" xmlns="" val="1367580739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xmlns="" val="2021354313"/>
                    </a:ext>
                  </a:extLst>
                </a:gridCol>
              </a:tblGrid>
              <a:tr h="1617621"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2020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       Önceki </a:t>
                      </a:r>
                      <a:endParaRPr lang="tr-TR" sz="1100">
                        <a:effectLst/>
                      </a:endParaRPr>
                    </a:p>
                    <a:p>
                      <a:r>
                        <a:rPr lang="tr-TR" sz="1000">
                          <a:effectLst/>
                        </a:rPr>
                        <a:t>        hafta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Son hafta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2021</a:t>
                      </a:r>
                      <a:endParaRPr lang="tr-TR" sz="1100">
                        <a:effectLst/>
                      </a:endParaRPr>
                    </a:p>
                    <a:p>
                      <a:r>
                        <a:rPr lang="tr-TR" sz="1000">
                          <a:effectLst/>
                        </a:rPr>
                        <a:t>hedefi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extLst>
                  <a:ext uri="{0D108BD9-81ED-4DB2-BD59-A6C34878D82A}">
                    <a16:rowId xmlns:a16="http://schemas.microsoft.com/office/drawing/2014/main" xmlns="" val="3296111158"/>
                  </a:ext>
                </a:extLst>
              </a:tr>
              <a:tr h="657954"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COVID-19 aşılamasına başlayan </a:t>
                      </a:r>
                      <a:endParaRPr lang="tr-TR" sz="1100">
                        <a:effectLst/>
                      </a:endParaRPr>
                    </a:p>
                    <a:p>
                      <a:r>
                        <a:rPr lang="tr-TR" sz="1000">
                          <a:effectLst/>
                        </a:rPr>
                        <a:t>üye ülkeler (N=194, 26 Temmuz)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0</a:t>
                      </a:r>
                      <a:r>
                        <a:rPr lang="tr-TR" sz="700">
                          <a:effectLst/>
                        </a:rPr>
                        <a:t>e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     98% (n=190)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98% (190)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100%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extLst>
                  <a:ext uri="{0D108BD9-81ED-4DB2-BD59-A6C34878D82A}">
                    <a16:rowId xmlns:a16="http://schemas.microsoft.com/office/drawing/2014/main" xmlns="" val="3809486194"/>
                  </a:ext>
                </a:extLst>
              </a:tr>
              <a:tr h="657954"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Küresel uygulanan COVID-19 aşı dozu</a:t>
                      </a:r>
                      <a:endParaRPr lang="tr-TR" sz="1100">
                        <a:effectLst/>
                      </a:endParaRPr>
                    </a:p>
                    <a:p>
                      <a:r>
                        <a:rPr lang="tr-TR" sz="1000">
                          <a:effectLst/>
                        </a:rPr>
                        <a:t>(N=N/A, 26 Temmuz)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0</a:t>
                      </a:r>
                      <a:r>
                        <a:rPr lang="tr-TR" sz="700">
                          <a:effectLst/>
                        </a:rPr>
                        <a:t>e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    3 434 304 520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3 694 984 437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  N/A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extLst>
                  <a:ext uri="{0D108BD9-81ED-4DB2-BD59-A6C34878D82A}">
                    <a16:rowId xmlns:a16="http://schemas.microsoft.com/office/drawing/2014/main" xmlns="" val="1830581442"/>
                  </a:ext>
                </a:extLst>
              </a:tr>
              <a:tr h="657954"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Üye ülkelerde en az bir doz aşı uygulanan Dünya nüfusu (N= 7,78 milyar, 26 Temmuz)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0</a:t>
                      </a:r>
                      <a:r>
                        <a:rPr lang="tr-TR" sz="700">
                          <a:effectLst/>
                        </a:rPr>
                        <a:t>e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   17.2% (n=1.3     milyar)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>
                          <a:effectLst/>
                        </a:rPr>
                        <a:t>18.4% (1.4 milyar)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effectLst/>
                        </a:rPr>
                        <a:t>  N/A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88" marR="9088" marT="9088" marB="9088" anchor="ctr"/>
                </a:tc>
                <a:extLst>
                  <a:ext uri="{0D108BD9-81ED-4DB2-BD59-A6C34878D82A}">
                    <a16:rowId xmlns:a16="http://schemas.microsoft.com/office/drawing/2014/main" xmlns="" val="765635706"/>
                  </a:ext>
                </a:extLst>
              </a:tr>
            </a:tbl>
          </a:graphicData>
        </a:graphic>
      </p:graphicFrame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431" y="5378104"/>
            <a:ext cx="11032957" cy="1387405"/>
          </a:xfrm>
        </p:spPr>
        <p:txBody>
          <a:bodyPr>
            <a:noAutofit/>
          </a:bodyPr>
          <a:lstStyle/>
          <a:p>
            <a:r>
              <a:rPr lang="tr-TR" sz="2000" dirty="0"/>
              <a:t>toplam aşılama 3,93 milyar doza ulaşmış ve günlük aşılama 33,04 milyon dozdur, ancak düşük gelirli ülkelerde yaşayan insanların yalnız %1,1’i en az bir doz aşıya ulaşabilmiştir.  </a:t>
            </a:r>
            <a:br>
              <a:rPr lang="tr-TR" sz="2000" dirty="0"/>
            </a:br>
            <a:r>
              <a:rPr lang="tr-TR" sz="2000" dirty="0"/>
              <a:t>		</a:t>
            </a:r>
            <a:r>
              <a:rPr lang="tr-TR" sz="1200" dirty="0" err="1"/>
              <a:t>https</a:t>
            </a:r>
            <a:r>
              <a:rPr lang="tr-TR" sz="1200" dirty="0"/>
              <a:t>://</a:t>
            </a:r>
            <a:r>
              <a:rPr lang="tr-TR" sz="1200" dirty="0" err="1"/>
              <a:t>ourworldindata.org</a:t>
            </a:r>
            <a:r>
              <a:rPr lang="tr-TR" sz="1200" dirty="0"/>
              <a:t>/</a:t>
            </a:r>
            <a:r>
              <a:rPr lang="tr-TR" sz="1200" dirty="0" err="1"/>
              <a:t>covid-vaccinations?country</a:t>
            </a:r>
            <a:r>
              <a:rPr lang="tr-TR" sz="1200" dirty="0"/>
              <a:t>=TUR#what-share-of-the-population-has-received-at-least-one-dose-of-the-covid-19-vaccine</a:t>
            </a:r>
          </a:p>
        </p:txBody>
      </p:sp>
    </p:spTree>
    <p:extLst>
      <p:ext uri="{BB962C8B-B14F-4D97-AF65-F5344CB8AC3E}">
        <p14:creationId xmlns:p14="http://schemas.microsoft.com/office/powerpoint/2010/main" val="362938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8810" y="637669"/>
            <a:ext cx="3424989" cy="908635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AŞILAMA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47FF596E-E37F-714E-BE5B-BD9EA552D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3021" y="4800599"/>
            <a:ext cx="9440779" cy="1376363"/>
          </a:xfrm>
        </p:spPr>
        <p:txBody>
          <a:bodyPr>
            <a:normAutofit fontScale="92500"/>
          </a:bodyPr>
          <a:lstStyle/>
          <a:p>
            <a:r>
              <a:rPr lang="tr-TR" dirty="0"/>
              <a:t>Aşı eşitsizliğini ortadan kaldırarak aşılamanın hızla yaygınlaştırılması insanları bu salgından koruyacak ve yeni endişe verici varyantların ortaya çıkmasını engelleyecek en önemli araçtır.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86F3EC1D-8252-A047-89C0-31C37ECAF3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89" y="1546304"/>
            <a:ext cx="7939739" cy="311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4B9FA43-8476-394F-9A7D-33EB25B9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716" y="637669"/>
            <a:ext cx="3461084" cy="908635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AŞILAMA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9BA9362D-E734-6247-9479-A20161FBC228}"/>
              </a:ext>
            </a:extLst>
          </p:cNvPr>
          <p:cNvSpPr/>
          <p:nvPr/>
        </p:nvSpPr>
        <p:spPr>
          <a:xfrm>
            <a:off x="838200" y="1515979"/>
            <a:ext cx="11121189" cy="51495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0" name="Resim 8">
            <a:extLst>
              <a:ext uri="{FF2B5EF4-FFF2-40B4-BE49-F238E27FC236}">
                <a16:creationId xmlns:a16="http://schemas.microsoft.com/office/drawing/2014/main" xmlns="" id="{56F09732-FA9D-0A4F-98F4-5FE32D237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50" y="1921547"/>
            <a:ext cx="4433924" cy="2331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Resim 9">
            <a:extLst>
              <a:ext uri="{FF2B5EF4-FFF2-40B4-BE49-F238E27FC236}">
                <a16:creationId xmlns:a16="http://schemas.microsoft.com/office/drawing/2014/main" xmlns="" id="{47F23953-9180-684F-8435-109547DC6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169" y="1879599"/>
            <a:ext cx="4380004" cy="237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630B144B-B31A-F242-A55B-1F2C5F47D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927" y="5095835"/>
            <a:ext cx="90477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Türkiye'de de vakaların ve ölümlerin artışının kaygı verici olduğu ve aşılama çalışmalarının hızlanarak arttırılmasının yaşamsal önem taşıdığı resmi rakamlarla dahi görülmektedir.</a:t>
            </a:r>
            <a:endParaRPr kumimoji="0" lang="tr-TR" alt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5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540</Words>
  <Application>Microsoft Office PowerPoint</Application>
  <PresentationFormat>Özel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PowerPoint Sunusu</vt:lpstr>
      <vt:lpstr>18-25 Temmuz</vt:lpstr>
      <vt:lpstr>Veri Şeffaflığı</vt:lpstr>
      <vt:lpstr>DELTA</vt:lpstr>
      <vt:lpstr>AŞILAR</vt:lpstr>
      <vt:lpstr>PowerPoint Sunusu</vt:lpstr>
      <vt:lpstr>toplam aşılama 3,93 milyar doza ulaşmış ve günlük aşılama 33,04 milyon dozdur, ancak düşük gelirli ülkelerde yaşayan insanların yalnız %1,1’i en az bir doz aşıya ulaşabilmiştir.     https://ourworldindata.org/covid-vaccinations?country=TUR#what-share-of-the-population-has-received-at-least-one-dose-of-the-covid-19-vaccine</vt:lpstr>
      <vt:lpstr>AŞILAMA</vt:lpstr>
      <vt:lpstr>AŞILAMA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basin</cp:lastModifiedBy>
  <cp:revision>5</cp:revision>
  <dcterms:created xsi:type="dcterms:W3CDTF">2021-07-27T20:33:50Z</dcterms:created>
  <dcterms:modified xsi:type="dcterms:W3CDTF">2021-07-28T09:15:29Z</dcterms:modified>
</cp:coreProperties>
</file>