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415" r:id="rId3"/>
    <p:sldId id="418" r:id="rId4"/>
    <p:sldId id="416" r:id="rId5"/>
    <p:sldId id="417" r:id="rId6"/>
    <p:sldId id="264" r:id="rId7"/>
    <p:sldId id="397" r:id="rId8"/>
    <p:sldId id="399" r:id="rId9"/>
    <p:sldId id="296" r:id="rId10"/>
    <p:sldId id="383" r:id="rId11"/>
    <p:sldId id="398" r:id="rId12"/>
    <p:sldId id="262" r:id="rId13"/>
    <p:sldId id="279" r:id="rId14"/>
    <p:sldId id="413" r:id="rId15"/>
    <p:sldId id="26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zaffer eskiocak" initials="me" lastIdx="13" clrIdx="0">
    <p:extLst>
      <p:ext uri="{19B8F6BF-5375-455C-9EA6-DF929625EA0E}">
        <p15:presenceInfo xmlns:p15="http://schemas.microsoft.com/office/powerpoint/2012/main" userId="4738b063d4c65d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E1606-02E4-084E-900C-CD4471BEB441}" v="84" dt="2021-04-15T17:02:58.32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/>
    <p:restoredTop sz="95878"/>
  </p:normalViewPr>
  <p:slideViewPr>
    <p:cSldViewPr snapToGrid="0" snapToObjects="1">
      <p:cViewPr varScale="1">
        <p:scale>
          <a:sx n="89" d="100"/>
          <a:sy n="89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CİNSİYET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934-2E41-9694-47F5AE849E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934-2E41-9694-47F5AE849ED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Sayfa1!$A$1:$A$2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Sayfa1!$B$1:$B$2</c:f>
              <c:numCache>
                <c:formatCode>General</c:formatCode>
                <c:ptCount val="2"/>
                <c:pt idx="0">
                  <c:v>7425</c:v>
                </c:pt>
                <c:pt idx="1">
                  <c:v>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4-2E41-9694-47F5AE849E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ŞİDDET TÜRÜ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Sayfa2!$A$1:$A$3</c:f>
              <c:strCache>
                <c:ptCount val="3"/>
                <c:pt idx="0">
                  <c:v>FİZİKSEL</c:v>
                </c:pt>
                <c:pt idx="1">
                  <c:v>SÖZEL</c:v>
                </c:pt>
                <c:pt idx="2">
                  <c:v>FİZİKSEL+SÖZEL</c:v>
                </c:pt>
              </c:strCache>
            </c:strRef>
          </c:cat>
          <c:val>
            <c:numRef>
              <c:f>Sayfa2!$B$1:$B$3</c:f>
              <c:numCache>
                <c:formatCode>General</c:formatCode>
                <c:ptCount val="3"/>
                <c:pt idx="0">
                  <c:v>234</c:v>
                </c:pt>
                <c:pt idx="1">
                  <c:v>9703</c:v>
                </c:pt>
                <c:pt idx="2">
                  <c:v>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5-BB46-AEAB-1A5732AB6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5450592"/>
        <c:axId val="1117613216"/>
        <c:axId val="0"/>
      </c:bar3DChart>
      <c:catAx>
        <c:axId val="11254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7613216"/>
        <c:crosses val="autoZero"/>
        <c:auto val="1"/>
        <c:lblAlgn val="ctr"/>
        <c:lblOffset val="100"/>
        <c:noMultiLvlLbl val="0"/>
      </c:catAx>
      <c:valAx>
        <c:axId val="11176132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54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kurumlar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Sayfa3!$A$1:$A$10</c:f>
              <c:strCache>
                <c:ptCount val="10"/>
                <c:pt idx="0">
                  <c:v>devlet hastanesi</c:v>
                </c:pt>
                <c:pt idx="1">
                  <c:v>EAH</c:v>
                </c:pt>
                <c:pt idx="2">
                  <c:v>ASM</c:v>
                </c:pt>
                <c:pt idx="3">
                  <c:v>112</c:v>
                </c:pt>
                <c:pt idx="4">
                  <c:v>ŞH</c:v>
                </c:pt>
                <c:pt idx="5">
                  <c:v>Üniversite SM</c:v>
                </c:pt>
                <c:pt idx="6">
                  <c:v>Ağiz diş</c:v>
                </c:pt>
                <c:pt idx="7">
                  <c:v>idari </c:v>
                </c:pt>
                <c:pt idx="8">
                  <c:v>diğer sağ merk</c:v>
                </c:pt>
                <c:pt idx="9">
                  <c:v>özel sağlık k</c:v>
                </c:pt>
              </c:strCache>
            </c:strRef>
          </c:cat>
          <c:val>
            <c:numRef>
              <c:f>Sayfa3!$B$1:$B$10</c:f>
              <c:numCache>
                <c:formatCode>General</c:formatCode>
                <c:ptCount val="10"/>
                <c:pt idx="0">
                  <c:v>4226</c:v>
                </c:pt>
                <c:pt idx="1">
                  <c:v>2541</c:v>
                </c:pt>
                <c:pt idx="2">
                  <c:v>2096</c:v>
                </c:pt>
                <c:pt idx="3">
                  <c:v>894</c:v>
                </c:pt>
                <c:pt idx="4">
                  <c:v>710</c:v>
                </c:pt>
                <c:pt idx="5">
                  <c:v>701</c:v>
                </c:pt>
                <c:pt idx="6">
                  <c:v>256</c:v>
                </c:pt>
                <c:pt idx="7">
                  <c:v>221</c:v>
                </c:pt>
                <c:pt idx="8">
                  <c:v>174</c:v>
                </c:pt>
                <c:pt idx="9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B-B948-8067-1D9C2A979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8626240"/>
        <c:axId val="1118627472"/>
      </c:barChart>
      <c:catAx>
        <c:axId val="111862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8627472"/>
        <c:crosses val="autoZero"/>
        <c:auto val="1"/>
        <c:lblAlgn val="ctr"/>
        <c:lblOffset val="100"/>
        <c:noMultiLvlLbl val="0"/>
      </c:catAx>
      <c:valAx>
        <c:axId val="111862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86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birimler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18-3F40-BADC-DC048DECB7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18-3F40-BADC-DC048DECB7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18-3F40-BADC-DC048DECB7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18-3F40-BADC-DC048DECB7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18-3F40-BADC-DC048DECB7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18-3F40-BADC-DC048DECB7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18-3F40-BADC-DC048DECB707}"/>
              </c:ext>
            </c:extLst>
          </c:dPt>
          <c:cat>
            <c:strRef>
              <c:f>Sayfa3!$E$1:$E$7</c:f>
              <c:strCache>
                <c:ptCount val="7"/>
                <c:pt idx="0">
                  <c:v>poliklinik</c:v>
                </c:pt>
                <c:pt idx="1">
                  <c:v>acil</c:v>
                </c:pt>
                <c:pt idx="2">
                  <c:v>servisler</c:v>
                </c:pt>
                <c:pt idx="3">
                  <c:v>112/olay yeri</c:v>
                </c:pt>
                <c:pt idx="4">
                  <c:v>tetkik/görünt</c:v>
                </c:pt>
                <c:pt idx="5">
                  <c:v>ameliyat/yb</c:v>
                </c:pt>
                <c:pt idx="6">
                  <c:v>diğer</c:v>
                </c:pt>
              </c:strCache>
            </c:strRef>
          </c:cat>
          <c:val>
            <c:numRef>
              <c:f>Sayfa3!$F$1:$F$7</c:f>
              <c:numCache>
                <c:formatCode>General</c:formatCode>
                <c:ptCount val="7"/>
                <c:pt idx="0">
                  <c:v>3695</c:v>
                </c:pt>
                <c:pt idx="1">
                  <c:v>3440</c:v>
                </c:pt>
                <c:pt idx="2">
                  <c:v>1435</c:v>
                </c:pt>
                <c:pt idx="3">
                  <c:v>835</c:v>
                </c:pt>
                <c:pt idx="4">
                  <c:v>280</c:v>
                </c:pt>
                <c:pt idx="5">
                  <c:v>156</c:v>
                </c:pt>
                <c:pt idx="6">
                  <c:v>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18-3F40-BADC-DC048DECB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Sayfa3!$I$1:$I$6</cx:f>
        <cx:lvl ptCount="6">
          <cx:pt idx="0">hekim</cx:pt>
          <cx:pt idx="1">hekim d.sp</cx:pt>
          <cx:pt idx="2">sürekli işçi</cx:pt>
          <cx:pt idx="3">idari hizm</cx:pt>
          <cx:pt idx="4">sözleşmeli</cx:pt>
          <cx:pt idx="5">diş hekimi </cx:pt>
        </cx:lvl>
      </cx:strDim>
      <cx:numDim type="val">
        <cx:f>Sayfa3!$J$1:$J$6</cx:f>
        <cx:lvl ptCount="6" formatCode="Genel">
          <cx:pt idx="0">6319</cx:pt>
          <cx:pt idx="1">4585</cx:pt>
          <cx:pt idx="2">1300</cx:pt>
          <cx:pt idx="3">1114</cx:pt>
          <cx:pt idx="4">222</cx:pt>
          <cx:pt idx="5">38</cx:pt>
        </cx:lvl>
      </cx:numDim>
    </cx:data>
  </cx:chartData>
  <cx:chart>
    <cx:title pos="t" align="ctr" overlay="0">
      <cx:tx>
        <cx:txData>
          <cx:v>Sağlık çalışanları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tr-T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Sağlık çalışanları</a:t>
          </a:r>
        </a:p>
      </cx:txPr>
    </cx:title>
    <cx:plotArea>
      <cx:plotAreaRegion>
        <cx:series layoutId="funnel" uniqueId="{9C9F1AFF-24B7-F846-B330-3EE1478134A5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F617-9E29-0246-A1C6-98576EA86F61}" type="datetimeFigureOut">
              <a:rPr lang="x-none" smtClean="0"/>
              <a:t>15.04.2021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F80C-538D-2540-8D09-BD6501009F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93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9F80C-538D-2540-8D09-BD6501009FDE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589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C45B-F77C-5D47-8EE7-C0E60C93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A36F1-30B8-C249-A2F2-BAF742709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3FB01-C588-7647-B060-A3352F317C9E}"/>
              </a:ext>
            </a:extLst>
          </p:cNvPr>
          <p:cNvSpPr/>
          <p:nvPr userDrawn="1"/>
        </p:nvSpPr>
        <p:spPr>
          <a:xfrm>
            <a:off x="0" y="0"/>
            <a:ext cx="1401288" cy="207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3A981A-111A-0546-9750-BFFDAFFC7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010" y="5401644"/>
            <a:ext cx="1001979" cy="6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id="{01A05C3D-A8C8-E14A-A65E-AFBD9A08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2087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A3A3-0313-2946-A467-F39B9A8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BD4E4-1885-D249-9A79-19A40FCDF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AD347EDD-144B-324D-A7A2-5F7F5A30F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1978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C00FF-7AAC-7D43-AB2B-FBF20127D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F9F08-AB8B-EC45-B72F-F9448047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F90546E3-EACD-8847-8DEE-5C4D3493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667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82E5-9AD4-8F48-8F8E-394FD59C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4756-AB86-A84C-BD79-F38814CF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3" name="Altbilgi Yer Tutucusu 4">
            <a:extLst>
              <a:ext uri="{FF2B5EF4-FFF2-40B4-BE49-F238E27FC236}">
                <a16:creationId xmlns:a16="http://schemas.microsoft.com/office/drawing/2014/main" id="{D2517B84-510B-1D43-B0B1-370587059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217503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604C-4EE6-FD4B-BB86-1E9145B4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29822-7D04-9B4D-9390-BE978BB2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F0D996D7-6DEE-BE48-9065-E19D56A59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0573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6D3D-5E0E-124F-AC5F-946ED3F8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03FB-EB50-094C-B8C0-5862A7A5B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7FB7E-E0A0-8C47-BB83-879536D8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E661C0EF-8F21-1C4E-80CE-F4419338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18806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9D5-E567-A34D-859A-54DE7380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3A4C-936D-BF48-8684-4A86D59A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CBF68-69FA-FF4E-B97C-ED0ABA05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EFFAB-5680-CF48-A169-A78CEAB25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3240D-2FB2-1844-AAAE-976DA0AF4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AA834DA7-5EFA-294D-85CF-25333C693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184840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21B7-8172-924F-8644-D250E9A9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78" y="365125"/>
            <a:ext cx="1033252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27A2CA3C-0596-9343-A919-E4A5E607C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5312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7617479D-89C2-AD45-BE50-9423D52F7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84775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EFD4-BC4A-E449-8663-259820FF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7FC7-3EA1-F542-B2B7-37B375F5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4A4D3-D6F4-3C4B-8532-194188AE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8FBC3840-2FEB-DA4B-B9FC-B2AE43257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41566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F8F2A-E9C3-E34B-B9A2-0DD9393515ED}"/>
              </a:ext>
            </a:extLst>
          </p:cNvPr>
          <p:cNvSpPr/>
          <p:nvPr userDrawn="1"/>
        </p:nvSpPr>
        <p:spPr>
          <a:xfrm>
            <a:off x="0" y="0"/>
            <a:ext cx="12192000" cy="275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69A1B31-63D7-6B4E-AA6D-007AEBFA2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10" y="1256479"/>
            <a:ext cx="6172201" cy="4598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2B843-D8CE-4A45-BB55-B3FDA78E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20" y="2248496"/>
            <a:ext cx="3698168" cy="1234966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1CFA5-025F-5447-ACE4-AB190CBD6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2" y="2194034"/>
            <a:ext cx="876300" cy="137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6A0460-FEB3-394C-8A83-24EC8BA514E6}"/>
              </a:ext>
            </a:extLst>
          </p:cNvPr>
          <p:cNvSpPr/>
          <p:nvPr userDrawn="1"/>
        </p:nvSpPr>
        <p:spPr>
          <a:xfrm>
            <a:off x="5181600" y="415420"/>
            <a:ext cx="6172200" cy="5439336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003643-DD32-A941-B611-A9776466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754885"/>
            <a:ext cx="5417129" cy="35516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ayt Numarası Yer Tutucusu 5">
            <a:extLst>
              <a:ext uri="{FF2B5EF4-FFF2-40B4-BE49-F238E27FC236}">
                <a16:creationId xmlns:a16="http://schemas.microsoft.com/office/drawing/2014/main" id="{28DF8829-A0EE-3F4E-9F2E-D9D18083B03D}"/>
              </a:ext>
            </a:extLst>
          </p:cNvPr>
          <p:cNvSpPr txBox="1">
            <a:spLocks/>
          </p:cNvSpPr>
          <p:nvPr userDrawn="1"/>
        </p:nvSpPr>
        <p:spPr>
          <a:xfrm>
            <a:off x="11625943" y="6492875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1" name="Altbilgi Yer Tutucusu 4">
            <a:extLst>
              <a:ext uri="{FF2B5EF4-FFF2-40B4-BE49-F238E27FC236}">
                <a16:creationId xmlns:a16="http://schemas.microsoft.com/office/drawing/2014/main" id="{9131A5B4-78D0-F64F-9216-885D1624C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7280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FB09219-F7E9-D04C-B587-856918994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2057"/>
            <a:ext cx="12192000" cy="207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55CF1-CA8C-0D48-9165-C38CD2AB9F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611" y="365125"/>
            <a:ext cx="876300" cy="137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6FAC6-A2EC-3C47-AC00-E008CCE0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365125"/>
            <a:ext cx="10273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E58B-B5D9-D04A-8B4C-B8BF50DE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54" y="1825625"/>
            <a:ext cx="10273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id="{A80E0E01-C4FA-E542-B30A-55834D93C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FD278716-28C0-594D-9AAA-871AF6665DDA}"/>
              </a:ext>
            </a:extLst>
          </p:cNvPr>
          <p:cNvSpPr txBox="1">
            <a:spLocks/>
          </p:cNvSpPr>
          <p:nvPr userDrawn="1"/>
        </p:nvSpPr>
        <p:spPr>
          <a:xfrm>
            <a:off x="11353799" y="6503721"/>
            <a:ext cx="617517" cy="262328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00475" y="1456832"/>
            <a:ext cx="7477125" cy="2387600"/>
          </a:xfrm>
        </p:spPr>
        <p:txBody>
          <a:bodyPr>
            <a:noAutofit/>
          </a:bodyPr>
          <a:lstStyle/>
          <a:p>
            <a:r>
              <a:rPr lang="tr-TR" sz="5400">
                <a:solidFill>
                  <a:srgbClr val="C00000"/>
                </a:solidFill>
              </a:rPr>
              <a:t>Dr. Ersin Arslan ve şiddetten koruyamadığımız tüm sağlık çalışanları anısına </a:t>
            </a:r>
            <a:endParaRPr lang="tr-TR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9382" y="4786094"/>
            <a:ext cx="9897035" cy="1230148"/>
          </a:xfrm>
        </p:spPr>
        <p:txBody>
          <a:bodyPr>
            <a:normAutofit/>
          </a:bodyPr>
          <a:lstStyle/>
          <a:p>
            <a:r>
              <a:rPr lang="tr-TR" sz="3600" b="1"/>
              <a:t>Türk Tabipleri Birliği</a:t>
            </a:r>
            <a:endParaRPr lang="tr-TR" sz="3600" b="1" dirty="0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E6FB718A-C389-5649-BB16-5CAF214E36DC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 15 NİSAN 2021</a:t>
            </a:r>
            <a:endParaRPr lang="tr-TR" dirty="0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541F133-77F5-6A4F-ABC7-1E57ACF4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5" y="985838"/>
            <a:ext cx="32318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3635" y="2194034"/>
            <a:ext cx="3698168" cy="1234966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</a:rPr>
              <a:t>Şiddet uygulanan birimler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10</a:t>
            </a:fld>
            <a:endParaRPr lang="tr-TR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86F07321-2623-7445-ACE1-D972B2EE6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99836"/>
              </p:ext>
            </p:extLst>
          </p:nvPr>
        </p:nvGraphicFramePr>
        <p:xfrm>
          <a:off x="5524500" y="500063"/>
          <a:ext cx="5691188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52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11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C3B091E-470C-CB42-BD81-E38868F1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Şiddette uğrayan sağlık çalışanları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12" name="Grafik 11">
                <a:extLst>
                  <a:ext uri="{FF2B5EF4-FFF2-40B4-BE49-F238E27FC236}">
                    <a16:creationId xmlns:a16="http://schemas.microsoft.com/office/drawing/2014/main" id="{65BC62A8-3227-8E4F-9DDC-C4645FC786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62612410"/>
                  </p:ext>
                </p:extLst>
              </p:nvPr>
            </p:nvGraphicFramePr>
            <p:xfrm>
              <a:off x="5276114" y="500063"/>
              <a:ext cx="5984166" cy="37375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65BC62A8-3227-8E4F-9DDC-C4645FC786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6114" y="500063"/>
                <a:ext cx="5984166" cy="37375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74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0654" y="-97722"/>
            <a:ext cx="10908146" cy="1325563"/>
          </a:xfrm>
        </p:spPr>
        <p:txBody>
          <a:bodyPr>
            <a:normAutofit/>
          </a:bodyPr>
          <a:lstStyle/>
          <a:p>
            <a:pPr marL="38100" marR="38100" algn="ctr">
              <a:lnSpc>
                <a:spcPts val="1600"/>
              </a:lnSpc>
            </a:pPr>
            <a:r>
              <a:rPr lang="tr-TR" sz="2000" dirty="0">
                <a:solidFill>
                  <a:srgbClr val="FF0000"/>
                </a:solidFill>
              </a:rPr>
              <a:t>COVID-19 Bağlı Sağlık Çalışanı Ölümlerinin Mesleklerine Göre Dağılımı </a:t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>(11 Mart 2020 ile 8 Ocak 2021 Tarihleri arası)</a:t>
            </a:r>
            <a:endParaRPr lang="tr-TR" sz="20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745614"/>
              </p:ext>
            </p:extLst>
          </p:nvPr>
        </p:nvGraphicFramePr>
        <p:xfrm>
          <a:off x="2743200" y="969771"/>
          <a:ext cx="7457256" cy="4147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Sayı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%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1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Hekim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131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38,9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81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sağlık çalışanı (veteriner hekim, Eczacı, eczacı teknikeri, </a:t>
                      </a:r>
                      <a:r>
                        <a:rPr lang="tr-TR" sz="2000" dirty="0" err="1">
                          <a:effectLst/>
                        </a:rPr>
                        <a:t>paramedik</a:t>
                      </a:r>
                      <a:r>
                        <a:rPr lang="tr-TR" sz="2000" dirty="0">
                          <a:effectLst/>
                        </a:rPr>
                        <a:t>, Hemşire, ebe, sağlık memuru, diş teknisyeni, röntgen teknisyeni, laboratuvar teknisyeni, biyolog,</a:t>
                      </a:r>
                      <a:r>
                        <a:rPr lang="tr-TR" sz="2000" baseline="0" dirty="0">
                          <a:effectLst/>
                        </a:rPr>
                        <a:t> acil tıp </a:t>
                      </a:r>
                      <a:r>
                        <a:rPr lang="tr-TR" sz="2000" baseline="0" dirty="0" err="1">
                          <a:effectLst/>
                        </a:rPr>
                        <a:t>teknisyeni,aneztezi</a:t>
                      </a:r>
                      <a:r>
                        <a:rPr lang="tr-TR" sz="2000" baseline="0" dirty="0">
                          <a:effectLst/>
                        </a:rPr>
                        <a:t> teknisyeni)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103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30,6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Destek çalışanları (memur, işçi, güvenlik </a:t>
                      </a:r>
                      <a:r>
                        <a:rPr lang="tr-TR" sz="2000" dirty="0" err="1">
                          <a:effectLst/>
                        </a:rPr>
                        <a:t>görevlisi,teknisyen,kimyager</a:t>
                      </a:r>
                      <a:r>
                        <a:rPr lang="tr-TR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  88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26,1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Diş hekimi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15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4,5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822074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337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100,0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 rot="10800000" flipH="1" flipV="1">
            <a:off x="275209" y="576685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*</a:t>
            </a:r>
            <a:r>
              <a:rPr lang="tr-TR" b="1" dirty="0"/>
              <a:t>103 kişinin 46’sı eczacı, 18’i Hemşire, 10 eczacı teknikeri</a:t>
            </a:r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** </a:t>
            </a:r>
            <a:r>
              <a:rPr lang="tr-TR" b="1" dirty="0"/>
              <a:t>88 kişinin 63’ü işçi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72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7A6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Başlık 3">
            <a:extLst>
              <a:ext uri="{FF2B5EF4-FFF2-40B4-BE49-F238E27FC236}">
                <a16:creationId xmlns:a16="http://schemas.microsoft.com/office/drawing/2014/main" id="{57ABF6D8-F24D-6E4D-AAC8-4E5168C9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tr-TR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Sağlık Çalışanları ve COVID-19</a:t>
            </a:r>
          </a:p>
        </p:txBody>
      </p:sp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E6DA0BB6-5C9C-D54A-B86E-D3E435361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0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797BFB2C-BA34-2A4B-9E0D-626ADBECB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r="-3" b="21029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B4B0961-23B5-944D-A7C4-6DA036D98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F8CB6F2D-8B08-AF47-876D-D1501BF8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2957512"/>
            <a:ext cx="5848190" cy="3265487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B46F58A4-7616-FA40-8B8E-C87AAF6F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0" y="2732086"/>
            <a:ext cx="5426843" cy="3492590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6900236E-7241-0E49-9456-C493C80E1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54" y="0"/>
            <a:ext cx="947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çık hava, çiçek, kuş, oturma içeren bir resim&#10;&#10;Açıklama otomatik olarak oluşturuldu">
            <a:extLst>
              <a:ext uri="{FF2B5EF4-FFF2-40B4-BE49-F238E27FC236}">
                <a16:creationId xmlns:a16="http://schemas.microsoft.com/office/drawing/2014/main" id="{56B06759-7B0B-0B42-BCA1-095903845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2" r="1" b="9611"/>
          <a:stretch/>
        </p:blipFill>
        <p:spPr>
          <a:xfrm>
            <a:off x="100017" y="85738"/>
            <a:ext cx="5210759" cy="585786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70A845E-383E-8845-A134-158A6E8FE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tr-TR" sz="440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64286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1254E13-5B44-0242-84C2-BE817F70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59" y="95255"/>
            <a:ext cx="4353790" cy="5986462"/>
          </a:xfrm>
          <a:prstGeom prst="rect">
            <a:avLst/>
          </a:prstGeom>
        </p:spPr>
      </p:pic>
      <p:pic>
        <p:nvPicPr>
          <p:cNvPr id="8194" name="Picture 2" descr="hareketli gif - Google'da Ara | Gifler, Arama">
            <a:extLst>
              <a:ext uri="{FF2B5EF4-FFF2-40B4-BE49-F238E27FC236}">
                <a16:creationId xmlns:a16="http://schemas.microsoft.com/office/drawing/2014/main" id="{4990CC84-AC68-734F-83A0-C5367D32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9" y="244475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kara Keçiören'de Sağlık Çalışanlarının Barikat Kurduğu Anlar Sosyal  Medyanın Gündeminde">
            <a:extLst>
              <a:ext uri="{FF2B5EF4-FFF2-40B4-BE49-F238E27FC236}">
                <a16:creationId xmlns:a16="http://schemas.microsoft.com/office/drawing/2014/main" id="{CF69CADF-8C5F-C644-B102-17BE986F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59" y="3429000"/>
            <a:ext cx="4729163" cy="23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yat Eve Sığar (HES) Kodu nasıl alınır? HES Kodu nedir? Bakan Koca  açıkladı... - Son Dakika Haberleri">
            <a:extLst>
              <a:ext uri="{FF2B5EF4-FFF2-40B4-BE49-F238E27FC236}">
                <a16:creationId xmlns:a16="http://schemas.microsoft.com/office/drawing/2014/main" id="{5EBDF028-EBAC-5944-B7AE-AE8A1297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36550"/>
            <a:ext cx="594831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ndemi sürecinde can yakan rapor!">
            <a:extLst>
              <a:ext uri="{FF2B5EF4-FFF2-40B4-BE49-F238E27FC236}">
                <a16:creationId xmlns:a16="http://schemas.microsoft.com/office/drawing/2014/main" id="{4667022F-A06E-4146-AA74-8F0858C9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83" y="2500313"/>
            <a:ext cx="6760467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32A844D-1F7B-AD4B-9D8C-36371855EC24}"/>
              </a:ext>
            </a:extLst>
          </p:cNvPr>
          <p:cNvSpPr/>
          <p:nvPr/>
        </p:nvSpPr>
        <p:spPr>
          <a:xfrm>
            <a:off x="2753045" y="336550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MAZ</a:t>
            </a:r>
          </a:p>
        </p:txBody>
      </p:sp>
    </p:spTree>
    <p:extLst>
      <p:ext uri="{BB962C8B-B14F-4D97-AF65-F5344CB8AC3E}">
        <p14:creationId xmlns:p14="http://schemas.microsoft.com/office/powerpoint/2010/main" val="13748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0'de erkekler 300 kadını öldürdü, 171 kadının ölümü de şüpheli — Gazete  Karınca">
            <a:extLst>
              <a:ext uri="{FF2B5EF4-FFF2-40B4-BE49-F238E27FC236}">
                <a16:creationId xmlns:a16="http://schemas.microsoft.com/office/drawing/2014/main" id="{E2D5567D-0242-1844-A7D1-EFB002FF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66" y="314326"/>
            <a:ext cx="10583121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5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EA3C63A-8600-7848-832F-260EADE0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250950"/>
            <a:ext cx="60198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B3F1AFE-ED9E-ED42-BBE6-FAC56D12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268069"/>
            <a:ext cx="5114926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E28BEE2-05F8-FF4E-8CE3-B1F25C0EEDC2}"/>
              </a:ext>
            </a:extLst>
          </p:cNvPr>
          <p:cNvSpPr txBox="1"/>
          <p:nvPr/>
        </p:nvSpPr>
        <p:spPr>
          <a:xfrm>
            <a:off x="1471613" y="628651"/>
            <a:ext cx="3686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2019 – 630 kadın</a:t>
            </a:r>
          </a:p>
          <a:p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2020 –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792 kadın</a:t>
            </a:r>
          </a:p>
        </p:txBody>
      </p:sp>
    </p:spTree>
    <p:extLst>
      <p:ext uri="{BB962C8B-B14F-4D97-AF65-F5344CB8AC3E}">
        <p14:creationId xmlns:p14="http://schemas.microsoft.com/office/powerpoint/2010/main" val="186316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8443913" y="337193"/>
            <a:ext cx="2816367" cy="383969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endParaRPr lang="tr-TR" dirty="0"/>
          </a:p>
          <a:p>
            <a:pPr fontAlgn="base">
              <a:lnSpc>
                <a:spcPct val="150000"/>
              </a:lnSpc>
            </a:pPr>
            <a:r>
              <a:rPr lang="tr-TR" sz="2000" dirty="0"/>
              <a:t>% 35</a:t>
            </a:r>
          </a:p>
          <a:p>
            <a:pPr fontAlgn="base">
              <a:lnSpc>
                <a:spcPct val="150000"/>
              </a:lnSpc>
            </a:pPr>
            <a:r>
              <a:rPr lang="tr-TR" sz="2000" dirty="0"/>
              <a:t> 11942 BK başvuru</a:t>
            </a:r>
          </a:p>
          <a:p>
            <a:pPr fontAlgn="base">
              <a:lnSpc>
                <a:spcPct val="150000"/>
              </a:lnSpc>
            </a:pPr>
            <a:r>
              <a:rPr lang="tr-TR" sz="2000" dirty="0"/>
              <a:t>2834 Hukuki yardım yok</a:t>
            </a:r>
          </a:p>
          <a:p>
            <a:pPr fontAlgn="base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1720" y="1034052"/>
            <a:ext cx="3698168" cy="1234966"/>
          </a:xfrm>
        </p:spPr>
        <p:txBody>
          <a:bodyPr/>
          <a:lstStyle/>
          <a:p>
            <a:pPr algn="ctr"/>
            <a:r>
              <a:rPr lang="tr-TR" b="1" dirty="0">
                <a:latin typeface="+mn-lt"/>
              </a:rPr>
              <a:t>2020 BEYAZ KOD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6</a:t>
            </a:fld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049" name="Picture 1" descr="page1image40267552">
            <a:extLst>
              <a:ext uri="{FF2B5EF4-FFF2-40B4-BE49-F238E27FC236}">
                <a16:creationId xmlns:a16="http://schemas.microsoft.com/office/drawing/2014/main" id="{D8385A32-4B4C-8344-A6DA-7BCB19FE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3" y="337193"/>
            <a:ext cx="3698168" cy="50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şağı Ok 3">
            <a:extLst>
              <a:ext uri="{FF2B5EF4-FFF2-40B4-BE49-F238E27FC236}">
                <a16:creationId xmlns:a16="http://schemas.microsoft.com/office/drawing/2014/main" id="{45799AF3-A7B1-2C48-AD1C-D745444DF38F}"/>
              </a:ext>
            </a:extLst>
          </p:cNvPr>
          <p:cNvSpPr/>
          <p:nvPr/>
        </p:nvSpPr>
        <p:spPr>
          <a:xfrm>
            <a:off x="9231089" y="1200148"/>
            <a:ext cx="170081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E2320084-13E4-714E-83EF-8772FCBB6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24788"/>
              </p:ext>
            </p:extLst>
          </p:nvPr>
        </p:nvGraphicFramePr>
        <p:xfrm>
          <a:off x="347272" y="32173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53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7757CE-95C2-7D4B-A80E-858459DD3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0" y="564445"/>
            <a:ext cx="3842906" cy="37420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2019- 17.913 Beyaz kod</a:t>
            </a:r>
          </a:p>
          <a:p>
            <a:pPr>
              <a:lnSpc>
                <a:spcPct val="200000"/>
              </a:lnSpc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2020-  11.942 Beyaz kod</a:t>
            </a: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6417CD4A-679D-0C4D-B3E4-D07DA7FE8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072943"/>
              </p:ext>
            </p:extLst>
          </p:nvPr>
        </p:nvGraphicFramePr>
        <p:xfrm>
          <a:off x="895350" y="1292486"/>
          <a:ext cx="62484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93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D265F4B8-23F3-4140-9C04-F39B213B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Şiddetin uygulandığı kurumlar</a:t>
            </a:r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BA9B046B-7D70-0147-8155-5558F2FEC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080252"/>
              </p:ext>
            </p:extLst>
          </p:nvPr>
        </p:nvGraphicFramePr>
        <p:xfrm>
          <a:off x="5653086" y="600075"/>
          <a:ext cx="5607193" cy="36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19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0E814-A8E1-C542-AF3F-3440E303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dirty="0"/>
              <a:t>Çalışılan Kuruma Göre Dağılım ve COVID-19 Geçirme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2FD9C8E-5D3F-314A-891E-16F02DA3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5" y="1816100"/>
            <a:ext cx="6497303" cy="34845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2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8265</TotalTime>
  <Words>199</Words>
  <Application>Microsoft Macintosh PowerPoint</Application>
  <PresentationFormat>Geniş ekran</PresentationFormat>
  <Paragraphs>66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Dr. Ersin Arslan ve şiddetten koruyamadığımız tüm sağlık çalışanları anısına </vt:lpstr>
      <vt:lpstr>PowerPoint Sunusu</vt:lpstr>
      <vt:lpstr>PowerPoint Sunusu</vt:lpstr>
      <vt:lpstr>PowerPoint Sunusu</vt:lpstr>
      <vt:lpstr>PowerPoint Sunusu</vt:lpstr>
      <vt:lpstr>2020 BEYAZ KOD</vt:lpstr>
      <vt:lpstr>PowerPoint Sunusu</vt:lpstr>
      <vt:lpstr>Şiddetin uygulandığı kurumlar</vt:lpstr>
      <vt:lpstr>Çalışılan Kuruma Göre Dağılım ve COVID-19 Geçirme</vt:lpstr>
      <vt:lpstr>Şiddet uygulanan birimler</vt:lpstr>
      <vt:lpstr>Şiddette uğrayan sağlık çalışanları</vt:lpstr>
      <vt:lpstr>COVID-19 Bağlı Sağlık Çalışanı Ölümlerinin Mesleklerine Göre Dağılımı  (11 Mart 2020 ile 8 Ocak 2021 Tarihleri arası)</vt:lpstr>
      <vt:lpstr>Sağlık Çalışanları ve COVID-19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CAGRI KALACA</dc:creator>
  <cp:lastModifiedBy>Sebnem Korur Fincanci</cp:lastModifiedBy>
  <cp:revision>30</cp:revision>
  <dcterms:created xsi:type="dcterms:W3CDTF">2021-01-10T10:35:44Z</dcterms:created>
  <dcterms:modified xsi:type="dcterms:W3CDTF">2021-04-15T17:16:27Z</dcterms:modified>
</cp:coreProperties>
</file>