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335" r:id="rId5"/>
    <p:sldId id="333" r:id="rId6"/>
    <p:sldId id="262" r:id="rId7"/>
    <p:sldId id="334" r:id="rId8"/>
    <p:sldId id="282" r:id="rId9"/>
    <p:sldId id="283" r:id="rId10"/>
    <p:sldId id="329" r:id="rId11"/>
    <p:sldId id="287" r:id="rId12"/>
    <p:sldId id="288" r:id="rId13"/>
    <p:sldId id="327" r:id="rId14"/>
    <p:sldId id="289" r:id="rId15"/>
    <p:sldId id="290" r:id="rId16"/>
    <p:sldId id="325" r:id="rId17"/>
    <p:sldId id="324" r:id="rId18"/>
    <p:sldId id="336" r:id="rId19"/>
    <p:sldId id="293" r:id="rId20"/>
    <p:sldId id="323" r:id="rId21"/>
    <p:sldId id="321" r:id="rId22"/>
    <p:sldId id="330" r:id="rId23"/>
    <p:sldId id="331" r:id="rId24"/>
    <p:sldId id="332" r:id="rId25"/>
    <p:sldId id="322" r:id="rId26"/>
    <p:sldId id="298" r:id="rId27"/>
    <p:sldId id="299" r:id="rId28"/>
    <p:sldId id="301" r:id="rId29"/>
    <p:sldId id="302" r:id="rId30"/>
    <p:sldId id="303" r:id="rId31"/>
    <p:sldId id="304" r:id="rId32"/>
    <p:sldId id="306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D28A-2A92-4D76-9CF2-68211C654687}" type="datetimeFigureOut">
              <a:rPr lang="tr-TR" smtClean="0"/>
              <a:t>16.05.2021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9DDD-8124-4046-8AD9-FDE1F2DBA1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20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D28A-2A92-4D76-9CF2-68211C654687}" type="datetimeFigureOut">
              <a:rPr lang="tr-TR" smtClean="0"/>
              <a:t>16.05.2021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9DDD-8124-4046-8AD9-FDE1F2DBA1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886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D28A-2A92-4D76-9CF2-68211C654687}" type="datetimeFigureOut">
              <a:rPr lang="tr-TR" smtClean="0"/>
              <a:t>16.05.2021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9DDD-8124-4046-8AD9-FDE1F2DBA1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66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D28A-2A92-4D76-9CF2-68211C654687}" type="datetimeFigureOut">
              <a:rPr lang="tr-TR" smtClean="0"/>
              <a:t>16.05.2021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9DDD-8124-4046-8AD9-FDE1F2DBA1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1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D28A-2A92-4D76-9CF2-68211C654687}" type="datetimeFigureOut">
              <a:rPr lang="tr-TR" smtClean="0"/>
              <a:t>16.05.2021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9DDD-8124-4046-8AD9-FDE1F2DBA1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815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D28A-2A92-4D76-9CF2-68211C654687}" type="datetimeFigureOut">
              <a:rPr lang="tr-TR" smtClean="0"/>
              <a:t>16.05.2021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9DDD-8124-4046-8AD9-FDE1F2DBA1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115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D28A-2A92-4D76-9CF2-68211C654687}" type="datetimeFigureOut">
              <a:rPr lang="tr-TR" smtClean="0"/>
              <a:t>16.05.2021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9DDD-8124-4046-8AD9-FDE1F2DBA1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48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D28A-2A92-4D76-9CF2-68211C654687}" type="datetimeFigureOut">
              <a:rPr lang="tr-TR" smtClean="0"/>
              <a:t>16.05.2021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9DDD-8124-4046-8AD9-FDE1F2DBA1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610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D28A-2A92-4D76-9CF2-68211C654687}" type="datetimeFigureOut">
              <a:rPr lang="tr-TR" smtClean="0"/>
              <a:t>16.05.2021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9DDD-8124-4046-8AD9-FDE1F2DBA1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214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D28A-2A92-4D76-9CF2-68211C654687}" type="datetimeFigureOut">
              <a:rPr lang="tr-TR" smtClean="0"/>
              <a:t>16.05.2021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9DDD-8124-4046-8AD9-FDE1F2DBA1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48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D28A-2A92-4D76-9CF2-68211C654687}" type="datetimeFigureOut">
              <a:rPr lang="tr-TR" smtClean="0"/>
              <a:t>16.05.2021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9DDD-8124-4046-8AD9-FDE1F2DBA1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387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7D28A-2A92-4D76-9CF2-68211C654687}" type="datetimeFigureOut">
              <a:rPr lang="tr-TR" smtClean="0"/>
              <a:t>16.05.2021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9DDD-8124-4046-8AD9-FDE1F2DBA1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615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PANDEMİDE ŞEHİR HASTANELERİ </a:t>
            </a:r>
            <a:endParaRPr lang="tr-TR" sz="40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58478" y="4941168"/>
            <a:ext cx="6400800" cy="1752600"/>
          </a:xfrm>
        </p:spPr>
        <p:txBody>
          <a:bodyPr/>
          <a:lstStyle/>
          <a:p>
            <a:r>
              <a:rPr lang="tr-TR" dirty="0" smtClean="0"/>
              <a:t>Türk Tabipleri Birliği Şehir Hastaneleri İzleme Grubu</a:t>
            </a:r>
            <a:endParaRPr lang="tr-TR" dirty="0"/>
          </a:p>
        </p:txBody>
      </p:sp>
      <p:pic>
        <p:nvPicPr>
          <p:cNvPr id="1028" name="Picture 4" descr="C:\Users\HP\Desktop\2c9a0a94-8e8e-4147-ad49-b091dbf5a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4931701" cy="369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47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HP\Desktop\6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916832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dirty="0"/>
              <a:t>%96.3’ü tükenmişlik sendromu </a:t>
            </a:r>
            <a:r>
              <a:rPr lang="tr-TR" dirty="0" smtClean="0"/>
              <a:t>yaşadıklarını,</a:t>
            </a:r>
          </a:p>
          <a:p>
            <a:r>
              <a:rPr lang="tr-TR" dirty="0" smtClean="0"/>
              <a:t>%</a:t>
            </a:r>
            <a:r>
              <a:rPr lang="tr-TR" dirty="0"/>
              <a:t>44.3’ü </a:t>
            </a:r>
            <a:r>
              <a:rPr lang="tr-TR" dirty="0" err="1"/>
              <a:t>pandemi</a:t>
            </a:r>
            <a:r>
              <a:rPr lang="tr-TR" dirty="0"/>
              <a:t> başladıktan sonra çalışan sağlığı ve güvenliğine ilişkin sorunlar nedeniyle işten ayrılmayı veya emekli olmayı düşündüklerini </a:t>
            </a:r>
            <a:r>
              <a:rPr lang="tr-TR" dirty="0" smtClean="0"/>
              <a:t>yanıtlamışlardır.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4799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4000" b="1" dirty="0"/>
              <a:t>SAĞLIK ÇALIŞANLARININ ÖZLÜK HAKLARI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3075" name="Picture 3" descr="C:\Users\HP\Desktop\IMG_52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211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Anketi </a:t>
            </a:r>
            <a:r>
              <a:rPr lang="tr-TR" dirty="0" smtClean="0"/>
              <a:t>yanıtlayanların;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 </a:t>
            </a:r>
            <a:r>
              <a:rPr lang="tr-TR" dirty="0"/>
              <a:t>%29.7’si </a:t>
            </a:r>
            <a:r>
              <a:rPr lang="tr-TR" dirty="0" err="1"/>
              <a:t>pandemi</a:t>
            </a:r>
            <a:r>
              <a:rPr lang="tr-TR" dirty="0"/>
              <a:t> dönemindeki performans ödemelerinin </a:t>
            </a:r>
            <a:r>
              <a:rPr lang="tr-TR" dirty="0" smtClean="0"/>
              <a:t>azaldığını,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%</a:t>
            </a:r>
            <a:r>
              <a:rPr lang="tr-TR" dirty="0"/>
              <a:t>42.5’i </a:t>
            </a:r>
            <a:r>
              <a:rPr lang="tr-TR" dirty="0" smtClean="0"/>
              <a:t>arttığını </a:t>
            </a:r>
            <a:r>
              <a:rPr lang="tr-TR" dirty="0" smtClean="0"/>
              <a:t>ifade etmiştir.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9566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HP\Desktop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151" y="1916832"/>
            <a:ext cx="4113857" cy="411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tr-TR" dirty="0"/>
              <a:t>Hastalanan sağlık çalışanlarının hak kaybı olduğunu ifade edenlerin sıklığı %</a:t>
            </a:r>
            <a:r>
              <a:rPr lang="tr-TR" dirty="0" smtClean="0"/>
              <a:t>57.5’tir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9332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SAĞLIK HİZMET SUNUMU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099" name="Picture 3" descr="C:\Users\HP\Desktop\IMG_4768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92" y="1268760"/>
            <a:ext cx="392229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774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Pandemi</a:t>
            </a:r>
            <a:r>
              <a:rPr lang="tr-TR" dirty="0"/>
              <a:t> </a:t>
            </a:r>
            <a:r>
              <a:rPr lang="tr-TR" dirty="0" smtClean="0"/>
              <a:t>döneminde;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%72.9’u polikliniklere ayaktan </a:t>
            </a:r>
            <a:r>
              <a:rPr lang="tr-TR" dirty="0"/>
              <a:t>başvuruların azaldığını, </a:t>
            </a:r>
            <a:endParaRPr lang="tr-TR" dirty="0" smtClean="0"/>
          </a:p>
          <a:p>
            <a:pPr lvl="1"/>
            <a:endParaRPr lang="tr-TR" dirty="0"/>
          </a:p>
          <a:p>
            <a:pPr lvl="1"/>
            <a:r>
              <a:rPr lang="tr-TR" dirty="0" smtClean="0"/>
              <a:t>%41.6’sı </a:t>
            </a:r>
            <a:r>
              <a:rPr lang="tr-TR" dirty="0"/>
              <a:t>yatan hasta sayısının azaldığını, </a:t>
            </a:r>
            <a:endParaRPr lang="tr-TR" dirty="0" smtClean="0"/>
          </a:p>
          <a:p>
            <a:pPr lvl="1"/>
            <a:endParaRPr lang="tr-TR" dirty="0"/>
          </a:p>
          <a:p>
            <a:pPr lvl="1"/>
            <a:r>
              <a:rPr lang="tr-TR" dirty="0"/>
              <a:t>%49.3’ü </a:t>
            </a:r>
            <a:r>
              <a:rPr lang="tr-TR" dirty="0" smtClean="0"/>
              <a:t>acile başvuruların arttığını</a:t>
            </a:r>
            <a:r>
              <a:rPr lang="tr-TR" dirty="0"/>
              <a:t> </a:t>
            </a:r>
            <a:r>
              <a:rPr lang="tr-TR" dirty="0" smtClean="0"/>
              <a:t>belirtmiştir.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8103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HP\Desktop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782217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tr-TR" dirty="0" err="1"/>
              <a:t>Pandemi</a:t>
            </a:r>
            <a:r>
              <a:rPr lang="tr-TR" dirty="0"/>
              <a:t> döneminde </a:t>
            </a:r>
            <a:r>
              <a:rPr lang="tr-TR" dirty="0" smtClean="0"/>
              <a:t>çalışanların </a:t>
            </a:r>
            <a:r>
              <a:rPr lang="tr-TR" dirty="0"/>
              <a:t>%88.1’i </a:t>
            </a:r>
            <a:r>
              <a:rPr lang="tr-TR" dirty="0" err="1"/>
              <a:t>elektif</a:t>
            </a:r>
            <a:r>
              <a:rPr lang="tr-TR" dirty="0"/>
              <a:t> vakaların </a:t>
            </a:r>
            <a:r>
              <a:rPr lang="tr-TR" dirty="0" smtClean="0"/>
              <a:t>azaldığını bildirmiştir.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2396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HP\Desktop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143" y="1844824"/>
            <a:ext cx="4113857" cy="411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/>
              <a:t>Sağlık çalışanlarının %43.8’i şehir hastanelerinin mekânsal büyüklüğünün </a:t>
            </a:r>
            <a:r>
              <a:rPr lang="tr-TR" dirty="0" err="1"/>
              <a:t>pandemi</a:t>
            </a:r>
            <a:r>
              <a:rPr lang="tr-TR" dirty="0"/>
              <a:t> sırasında sağlık hizmetlerinin sunumunu olumsuz </a:t>
            </a:r>
            <a:r>
              <a:rPr lang="tr-TR" dirty="0" smtClean="0"/>
              <a:t>etkilediğini belirtmiştir.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9128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HASTA GÜVENLİĞİ</a:t>
            </a:r>
            <a:endParaRPr lang="tr-TR" dirty="0"/>
          </a:p>
        </p:txBody>
      </p:sp>
      <p:pic>
        <p:nvPicPr>
          <p:cNvPr id="5123" name="Picture 3" descr="C:\Users\HP\Desktop\IMG_49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203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Sağlık </a:t>
            </a:r>
            <a:r>
              <a:rPr lang="tr-TR" dirty="0" smtClean="0"/>
              <a:t>çalışanlarının;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%55.7’si </a:t>
            </a:r>
            <a:r>
              <a:rPr lang="tr-TR" dirty="0" err="1"/>
              <a:t>pandemi</a:t>
            </a:r>
            <a:r>
              <a:rPr lang="tr-TR" dirty="0"/>
              <a:t> sırasında enfeksiyon kontrol komitesinin toplandığını, </a:t>
            </a:r>
            <a:endParaRPr lang="tr-TR" dirty="0" smtClean="0"/>
          </a:p>
          <a:p>
            <a:pPr marL="457200" lvl="1" indent="0">
              <a:buNone/>
            </a:pPr>
            <a:endParaRPr lang="tr-TR" dirty="0" smtClean="0"/>
          </a:p>
          <a:p>
            <a:pPr lvl="1"/>
            <a:r>
              <a:rPr lang="tr-TR" dirty="0" smtClean="0"/>
              <a:t>%</a:t>
            </a:r>
            <a:r>
              <a:rPr lang="tr-TR" dirty="0"/>
              <a:t>40.6’sı toplanmadığını </a:t>
            </a:r>
            <a:r>
              <a:rPr lang="tr-TR" dirty="0" smtClean="0"/>
              <a:t> </a:t>
            </a:r>
            <a:r>
              <a:rPr lang="tr-TR" dirty="0"/>
              <a:t>ifade </a:t>
            </a:r>
            <a:r>
              <a:rPr lang="tr-TR" dirty="0" smtClean="0"/>
              <a:t>etmiştir.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88774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Pandemide</a:t>
            </a:r>
            <a:r>
              <a:rPr lang="tr-TR" b="1" dirty="0" smtClean="0"/>
              <a:t> Şehir Hastaneleri Anketi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Bu çalışma 01/02/2021-01/04/2021 tarihleri arasında online (https://www.ttb.org.tr/form/index.php/262842?newtest=Y) olarak gerçekleştirildi. </a:t>
            </a:r>
            <a:endParaRPr lang="tr-TR" dirty="0" smtClean="0"/>
          </a:p>
          <a:p>
            <a:r>
              <a:rPr lang="tr-TR" dirty="0" smtClean="0"/>
              <a:t>Link </a:t>
            </a:r>
            <a:r>
              <a:rPr lang="tr-TR" dirty="0"/>
              <a:t>TTB’nin sosyal medya hesapları, web sitesi ve çalışma grupları, kol ve komisyonlarında ve tabip odaları tarafından duyuruldu. </a:t>
            </a:r>
            <a:endParaRPr lang="tr-TR" dirty="0" smtClean="0"/>
          </a:p>
          <a:p>
            <a:r>
              <a:rPr lang="tr-TR" dirty="0" smtClean="0"/>
              <a:t>Çalışma </a:t>
            </a:r>
            <a:r>
              <a:rPr lang="tr-TR" dirty="0"/>
              <a:t>için anket soruları </a:t>
            </a:r>
            <a:r>
              <a:rPr lang="tr-TR" dirty="0" smtClean="0"/>
              <a:t>TTB </a:t>
            </a:r>
            <a:r>
              <a:rPr lang="tr-TR" dirty="0"/>
              <a:t>Şehir Hastaneleri İzleme Grubu </a:t>
            </a:r>
            <a:r>
              <a:rPr lang="tr-TR" dirty="0" smtClean="0"/>
              <a:t>tarafından hazırlandı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3616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HP\Desktop\2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143" y="1844824"/>
            <a:ext cx="4041849" cy="404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Sağlık çalışanlarının, %29.7’si </a:t>
            </a:r>
            <a:r>
              <a:rPr lang="tr-TR" dirty="0"/>
              <a:t>sterilizasyon ve dezenfeksiyon hizmetlerinde sorun yaşandığını </a:t>
            </a:r>
            <a:r>
              <a:rPr lang="tr-TR" dirty="0" smtClean="0"/>
              <a:t>bildirmiştir.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5175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Sağlık çalışanlarının;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%</a:t>
            </a:r>
            <a:r>
              <a:rPr lang="tr-TR" dirty="0"/>
              <a:t>72.1’i </a:t>
            </a:r>
            <a:r>
              <a:rPr lang="tr-TR" dirty="0" smtClean="0"/>
              <a:t>Şehir hastanelerinin </a:t>
            </a:r>
            <a:r>
              <a:rPr lang="tr-TR" dirty="0"/>
              <a:t>kapalı alanının </a:t>
            </a:r>
            <a:r>
              <a:rPr lang="tr-TR" dirty="0" smtClean="0"/>
              <a:t>fazla, </a:t>
            </a:r>
            <a:r>
              <a:rPr lang="tr-TR" dirty="0"/>
              <a:t>koridorların uzun, kulelerin birbirinden uzak olması </a:t>
            </a:r>
            <a:r>
              <a:rPr lang="tr-TR" dirty="0" smtClean="0"/>
              <a:t>nedeniyle </a:t>
            </a:r>
            <a:r>
              <a:rPr lang="tr-TR" dirty="0" err="1" smtClean="0"/>
              <a:t>enfekte</a:t>
            </a:r>
            <a:r>
              <a:rPr lang="tr-TR" dirty="0" smtClean="0"/>
              <a:t> </a:t>
            </a:r>
            <a:r>
              <a:rPr lang="tr-TR" dirty="0"/>
              <a:t>hastaların nakli açısından sorun </a:t>
            </a:r>
            <a:r>
              <a:rPr lang="tr-TR" dirty="0" smtClean="0"/>
              <a:t>oluştuğunu belirtmişlerdir.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0978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HP\Desktop\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143" y="1844824"/>
            <a:ext cx="4185865" cy="418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/>
              <a:t>Sağlık çalışanlarının, %63.5’i hastanelerin büyük, yatak sayısının fazla olması, refakatçı sayılarının fazlalığı nedeniyle bulaş </a:t>
            </a:r>
            <a:r>
              <a:rPr lang="tr-TR" dirty="0" smtClean="0"/>
              <a:t>riskini arttırdığı </a:t>
            </a:r>
            <a:r>
              <a:rPr lang="tr-TR" dirty="0"/>
              <a:t>şeklinde yanıtlamıştır.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4918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HP\Desktop\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143" y="1844824"/>
            <a:ext cx="3969841" cy="396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Katılımcıların %81.7’si Şehir hastanelerinin </a:t>
            </a:r>
            <a:r>
              <a:rPr lang="tr-TR" dirty="0"/>
              <a:t>şehir dışında olması nedeniyle hastaların toplu taşıma araçlarıyla uzak mesafe kat etmeleri </a:t>
            </a:r>
            <a:r>
              <a:rPr lang="tr-TR" dirty="0" smtClean="0"/>
              <a:t>nedeniyle enfeksiyon </a:t>
            </a:r>
            <a:r>
              <a:rPr lang="tr-TR" dirty="0"/>
              <a:t>riskini arttırdı </a:t>
            </a:r>
            <a:r>
              <a:rPr lang="tr-TR" dirty="0" smtClean="0"/>
              <a:t>şeklinde </a:t>
            </a:r>
            <a:r>
              <a:rPr lang="tr-TR" dirty="0"/>
              <a:t>yanıt </a:t>
            </a:r>
            <a:r>
              <a:rPr lang="tr-TR" dirty="0" smtClean="0"/>
              <a:t>vermiştir.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0369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HP\Desktop\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143" y="1844824"/>
            <a:ext cx="3969841" cy="396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Çalışanların, </a:t>
            </a:r>
            <a:r>
              <a:rPr lang="tr-TR" sz="2800" dirty="0" smtClean="0"/>
              <a:t>%80.4’ü </a:t>
            </a:r>
            <a:r>
              <a:rPr lang="tr-TR" sz="2800" dirty="0"/>
              <a:t>hastane pencerelerinin </a:t>
            </a:r>
            <a:r>
              <a:rPr lang="tr-TR" sz="2800" dirty="0" smtClean="0"/>
              <a:t>açılmadığını</a:t>
            </a:r>
            <a:r>
              <a:rPr lang="tr-TR" sz="2800" dirty="0"/>
              <a:t> </a:t>
            </a:r>
            <a:r>
              <a:rPr lang="tr-TR" sz="2800" dirty="0" smtClean="0"/>
              <a:t>bildirmiştir. </a:t>
            </a:r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0353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3" y="1844824"/>
            <a:ext cx="3960440" cy="3960440"/>
          </a:xfr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Sağlık </a:t>
            </a:r>
            <a:r>
              <a:rPr lang="tr-TR" dirty="0"/>
              <a:t>çalışanlarının %66.2’si </a:t>
            </a:r>
            <a:r>
              <a:rPr lang="tr-TR" dirty="0" err="1"/>
              <a:t>pandemi</a:t>
            </a:r>
            <a:r>
              <a:rPr lang="tr-TR" dirty="0"/>
              <a:t> </a:t>
            </a:r>
            <a:r>
              <a:rPr lang="tr-TR" dirty="0" smtClean="0"/>
              <a:t>sırasında şehir </a:t>
            </a:r>
            <a:r>
              <a:rPr lang="tr-TR" dirty="0"/>
              <a:t>hastanesinde </a:t>
            </a:r>
            <a:r>
              <a:rPr lang="tr-TR" dirty="0" smtClean="0"/>
              <a:t>hasta </a:t>
            </a:r>
            <a:r>
              <a:rPr lang="tr-TR" dirty="0"/>
              <a:t>güvenliğinin </a:t>
            </a:r>
            <a:r>
              <a:rPr lang="tr-TR" dirty="0" smtClean="0"/>
              <a:t>olumsuz </a:t>
            </a:r>
            <a:r>
              <a:rPr lang="tr-TR" dirty="0"/>
              <a:t>etkilendiğini düşünüyorum yanıtını </a:t>
            </a:r>
            <a:r>
              <a:rPr lang="tr-TR" dirty="0" smtClean="0"/>
              <a:t>vermiştir.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9115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KAYNAKLARIN KULLANIMI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6147" name="Picture 3" descr="C:\Users\HP\Desktop\9d10be80-9d9d-437b-8db2-3414888a6d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09" y="1340768"/>
            <a:ext cx="4215259" cy="47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617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Sağlık çalışanlarının;</a:t>
            </a:r>
          </a:p>
          <a:p>
            <a:pPr lvl="1"/>
            <a:r>
              <a:rPr lang="tr-TR" dirty="0" smtClean="0"/>
              <a:t>%53.9’u Şehir hastanelerinin </a:t>
            </a:r>
            <a:r>
              <a:rPr lang="tr-TR" dirty="0"/>
              <a:t>şirketler tarafından yönetilmesinin salgın döneminde hizmet </a:t>
            </a:r>
            <a:r>
              <a:rPr lang="tr-TR" dirty="0" smtClean="0"/>
              <a:t>sunumunu olumsuz etkiledi</a:t>
            </a:r>
            <a:r>
              <a:rPr lang="tr-TR" dirty="0" smtClean="0"/>
              <a:t>ğini,</a:t>
            </a:r>
          </a:p>
          <a:p>
            <a:pPr marL="457200" lvl="1" indent="0">
              <a:buNone/>
            </a:pPr>
            <a:endParaRPr lang="tr-TR" dirty="0" smtClean="0"/>
          </a:p>
          <a:p>
            <a:pPr lvl="1"/>
            <a:r>
              <a:rPr lang="tr-TR" dirty="0" smtClean="0"/>
              <a:t>%</a:t>
            </a:r>
            <a:r>
              <a:rPr lang="tr-TR" dirty="0"/>
              <a:t>93.2’si, Şehir hastanelerini yöneten şirketlere yapılan hizmet ödemelerinde artış olup olmadığına dair bilgileri olmadığını ifade etmiştir. 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961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YÖNETİM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7171" name="Picture 3" descr="C:\Users\HP\Desktop\IMG_5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184" y="1268760"/>
            <a:ext cx="3818024" cy="50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619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Sağlık çalışanlarının;</a:t>
            </a:r>
          </a:p>
          <a:p>
            <a:pPr marL="0" indent="0">
              <a:buNone/>
            </a:pPr>
            <a:endParaRPr lang="tr-TR" dirty="0" smtClean="0"/>
          </a:p>
          <a:p>
            <a:pPr lvl="1"/>
            <a:r>
              <a:rPr lang="tr-TR" dirty="0" smtClean="0"/>
              <a:t> </a:t>
            </a:r>
            <a:r>
              <a:rPr lang="tr-TR" dirty="0"/>
              <a:t>%</a:t>
            </a:r>
            <a:r>
              <a:rPr lang="tr-TR" dirty="0" smtClean="0"/>
              <a:t>80.4’ü kamu </a:t>
            </a:r>
            <a:r>
              <a:rPr lang="tr-TR" dirty="0"/>
              <a:t>hastanesi ile şehir hastanesinin yönetim ve işleyişi arasında fark </a:t>
            </a:r>
            <a:r>
              <a:rPr lang="tr-TR" dirty="0" smtClean="0"/>
              <a:t>olduğu</a:t>
            </a:r>
            <a:r>
              <a:rPr lang="tr-TR" dirty="0" smtClean="0"/>
              <a:t>nu bildirmiştir. 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791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Anket formunda </a:t>
            </a:r>
            <a:r>
              <a:rPr lang="tr-TR" dirty="0" err="1"/>
              <a:t>pandemide</a:t>
            </a:r>
            <a:r>
              <a:rPr lang="tr-TR" dirty="0"/>
              <a:t> çalışma koşullarını öğrenmeyi </a:t>
            </a:r>
            <a:r>
              <a:rPr lang="tr-TR" dirty="0" smtClean="0"/>
              <a:t>hedefleyen;</a:t>
            </a:r>
          </a:p>
          <a:p>
            <a:pPr marL="0" indent="0">
              <a:buNone/>
            </a:pPr>
            <a:endParaRPr lang="tr-TR" dirty="0" smtClean="0"/>
          </a:p>
          <a:p>
            <a:pPr lvl="1"/>
            <a:r>
              <a:rPr lang="tr-TR" dirty="0" smtClean="0"/>
              <a:t>Çalışan </a:t>
            </a:r>
            <a:r>
              <a:rPr lang="tr-TR" dirty="0" smtClean="0"/>
              <a:t>sağlığı ve güvenliği, </a:t>
            </a:r>
            <a:endParaRPr lang="tr-TR" dirty="0" smtClean="0"/>
          </a:p>
          <a:p>
            <a:pPr lvl="1"/>
            <a:r>
              <a:rPr lang="tr-TR" dirty="0" smtClean="0"/>
              <a:t>Sağlık </a:t>
            </a:r>
            <a:r>
              <a:rPr lang="tr-TR" dirty="0" smtClean="0"/>
              <a:t>çalışanlarının özlük hakları, </a:t>
            </a:r>
            <a:endParaRPr lang="tr-TR" dirty="0" smtClean="0"/>
          </a:p>
          <a:p>
            <a:pPr lvl="1"/>
            <a:r>
              <a:rPr lang="tr-TR" dirty="0" smtClean="0"/>
              <a:t>Sağlık </a:t>
            </a:r>
            <a:r>
              <a:rPr lang="tr-TR" dirty="0" smtClean="0"/>
              <a:t>hizmet </a:t>
            </a:r>
            <a:r>
              <a:rPr lang="tr-TR" dirty="0"/>
              <a:t>sunumu, </a:t>
            </a:r>
            <a:endParaRPr lang="tr-TR" dirty="0" smtClean="0"/>
          </a:p>
          <a:p>
            <a:pPr lvl="1"/>
            <a:r>
              <a:rPr lang="tr-TR" dirty="0" smtClean="0"/>
              <a:t>Hasta </a:t>
            </a:r>
            <a:r>
              <a:rPr lang="tr-TR" dirty="0"/>
              <a:t>güvenliği, </a:t>
            </a:r>
            <a:endParaRPr lang="tr-TR" dirty="0" smtClean="0"/>
          </a:p>
          <a:p>
            <a:pPr lvl="1"/>
            <a:r>
              <a:rPr lang="tr-TR" dirty="0" smtClean="0"/>
              <a:t>Kaynak </a:t>
            </a:r>
            <a:r>
              <a:rPr lang="tr-TR" dirty="0"/>
              <a:t>kullanımı </a:t>
            </a:r>
            <a:r>
              <a:rPr lang="tr-TR" dirty="0" smtClean="0"/>
              <a:t>ve </a:t>
            </a:r>
            <a:endParaRPr lang="tr-TR" dirty="0" smtClean="0"/>
          </a:p>
          <a:p>
            <a:pPr lvl="1"/>
            <a:r>
              <a:rPr lang="tr-TR" dirty="0" smtClean="0"/>
              <a:t>Yönetim </a:t>
            </a:r>
            <a:r>
              <a:rPr lang="tr-TR" dirty="0" smtClean="0"/>
              <a:t>başlıkları </a:t>
            </a:r>
            <a:r>
              <a:rPr lang="tr-TR" dirty="0" smtClean="0"/>
              <a:t>altında</a:t>
            </a:r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r>
              <a:rPr lang="tr-TR" sz="3800" dirty="0" smtClean="0"/>
              <a:t>39 soru soruldu</a:t>
            </a:r>
            <a:r>
              <a:rPr lang="tr-TR" sz="3800" dirty="0"/>
              <a:t>. </a:t>
            </a:r>
            <a:br>
              <a:rPr lang="tr-TR" sz="3800" dirty="0"/>
            </a:br>
            <a:endParaRPr lang="tr-TR" sz="3800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2664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SONUÇ</a:t>
            </a:r>
            <a:endParaRPr lang="tr-TR" b="1" dirty="0"/>
          </a:p>
        </p:txBody>
      </p:sp>
      <p:pic>
        <p:nvPicPr>
          <p:cNvPr id="8200" name="Picture 8" descr="C:\Users\HP\Desktop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39254"/>
            <a:ext cx="1530365" cy="153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HP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02" y="5363493"/>
            <a:ext cx="1478127" cy="147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HP\Desktop\2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465" y="2039253"/>
            <a:ext cx="1530365" cy="153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HP\Desktop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49" y="5321640"/>
            <a:ext cx="1536360" cy="153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HP\Desktop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5594"/>
            <a:ext cx="1530365" cy="153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HP\Desktop\6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3070183" cy="307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C:\Users\HP\Desktop\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38" y="3784787"/>
            <a:ext cx="1496592" cy="149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671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tr-TR" sz="11200" dirty="0"/>
              <a:t>Bu anket sonuçlarına göre Şehir hastanelerinin </a:t>
            </a:r>
            <a:r>
              <a:rPr lang="tr-TR" sz="11200" dirty="0" err="1"/>
              <a:t>pandemide</a:t>
            </a:r>
            <a:r>
              <a:rPr lang="tr-TR" sz="11200" dirty="0"/>
              <a:t> mükemmeliyet merkezleri olarak değerlendirilmesi mümkün değildir</a:t>
            </a:r>
            <a:r>
              <a:rPr lang="tr-TR" sz="11200" dirty="0" smtClean="0"/>
              <a:t>.</a:t>
            </a:r>
          </a:p>
          <a:p>
            <a:pPr marL="0" indent="0">
              <a:buNone/>
            </a:pPr>
            <a:endParaRPr lang="tr-TR" sz="11200" dirty="0" smtClean="0"/>
          </a:p>
          <a:p>
            <a:r>
              <a:rPr lang="tr-TR" sz="11200" dirty="0"/>
              <a:t>Özellikle Kasım-Aralık ve Mart-Nisan aylarındaki </a:t>
            </a:r>
            <a:r>
              <a:rPr lang="tr-TR" sz="11200" dirty="0" err="1"/>
              <a:t>pandeminin</a:t>
            </a:r>
            <a:r>
              <a:rPr lang="tr-TR" sz="11200" dirty="0"/>
              <a:t> pik yaptığı dönemlerde şehir hastaneleri  ihtiyaca yanıt vermemiştir. </a:t>
            </a:r>
          </a:p>
          <a:p>
            <a:pPr marL="0" indent="0">
              <a:buNone/>
            </a:pPr>
            <a:endParaRPr lang="tr-TR" sz="11200" dirty="0"/>
          </a:p>
          <a:p>
            <a:r>
              <a:rPr lang="tr-TR" sz="11200" dirty="0"/>
              <a:t>Bu dönemlerde sağlık sisteminin çöküş noktasına gelmesi ancak sağlık çalışanlarının 24 saat özveriyle ve canla başla çalışmaları ile salgında ki felaket tablosunun daha da büyümesi önlenmiştir. 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1993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sonuçlar bir kez daha göstermektedir ki şehir hastaneleri toplum sağlığı için uygun projeler değildir. 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Bu projeden en kısa zamanda vazgeçilmesi hem sağlık sistemini hem de geleceği ipotek altına alan ülke ekonomimiz için çok daha faydalı olacaktır.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111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Çalışmaya 230 kişi katıldı. Sağlık Bakanlığı’nca açıklanmış şehir hastanelerinde çalışıyor olma kriterlerine uyan 185’i hekim (%82.2), 34’ü (%17.8) diğer sağlık çalışanları olmak üzere </a:t>
            </a:r>
            <a:r>
              <a:rPr lang="tr-TR" dirty="0" smtClean="0"/>
              <a:t>219 </a:t>
            </a:r>
            <a:r>
              <a:rPr lang="tr-TR" dirty="0"/>
              <a:t>yanıt çalışma kapsamına alındı.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291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13 Şehir </a:t>
            </a:r>
            <a:r>
              <a:rPr lang="tr-TR" dirty="0" smtClean="0"/>
              <a:t>Hastanesinin </a:t>
            </a:r>
            <a:r>
              <a:rPr lang="tr-TR" dirty="0" smtClean="0"/>
              <a:t>11’inden (Ankara Bilkent, İstanbul </a:t>
            </a:r>
            <a:r>
              <a:rPr lang="tr-TR" dirty="0" err="1" smtClean="0"/>
              <a:t>Başakşehir</a:t>
            </a:r>
            <a:r>
              <a:rPr lang="tr-TR" dirty="0" smtClean="0"/>
              <a:t> Çam ve </a:t>
            </a:r>
            <a:r>
              <a:rPr lang="tr-TR" dirty="0" err="1" smtClean="0"/>
              <a:t>Sakura</a:t>
            </a:r>
            <a:r>
              <a:rPr lang="tr-TR" dirty="0" smtClean="0"/>
              <a:t>, Adana, Bursa, Manisa, Yozgat, Mersin, Eskişehir, Tekirdağ, Konya, Kayseri) gelen sonuçlar çalışmaya alınırken,  Isparta ve Elazığ şehir hastanelerinden yanıt gelmedi.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1259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ÇALIŞAN SAĞLIĞI VE GÜVENLİĞİ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 </a:t>
            </a:r>
            <a:br>
              <a:rPr lang="tr-TR" dirty="0"/>
            </a:br>
            <a:endParaRPr lang="tr-TR" dirty="0"/>
          </a:p>
        </p:txBody>
      </p:sp>
      <p:pic>
        <p:nvPicPr>
          <p:cNvPr id="2051" name="Picture 3" descr="C:\Users\HP\Desktop\IMG_5417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96" y="1412776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36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Sağlık </a:t>
            </a:r>
            <a:r>
              <a:rPr lang="tr-TR" dirty="0" smtClean="0"/>
              <a:t>çalışanlarının;</a:t>
            </a:r>
          </a:p>
          <a:p>
            <a:pPr lvl="0"/>
            <a:endParaRPr lang="tr-TR" dirty="0" smtClean="0"/>
          </a:p>
          <a:p>
            <a:pPr lvl="1"/>
            <a:r>
              <a:rPr lang="tr-TR" dirty="0" smtClean="0"/>
              <a:t> </a:t>
            </a:r>
            <a:r>
              <a:rPr lang="tr-TR" dirty="0" smtClean="0"/>
              <a:t>%76.3’ü çalıştıkları hastanede COVID-19 nedeniyle yaşamını yitiren en az bir sağlık çalışanı </a:t>
            </a:r>
            <a:r>
              <a:rPr lang="tr-TR" dirty="0" smtClean="0"/>
              <a:t>olduğunu,</a:t>
            </a:r>
          </a:p>
          <a:p>
            <a:pPr marL="457200" lvl="1" indent="0">
              <a:buNone/>
            </a:pPr>
            <a:endParaRPr lang="tr-TR" dirty="0" smtClean="0"/>
          </a:p>
          <a:p>
            <a:pPr lvl="1"/>
            <a:r>
              <a:rPr lang="tr-TR" dirty="0" smtClean="0"/>
              <a:t> </a:t>
            </a:r>
            <a:r>
              <a:rPr lang="tr-TR" dirty="0" smtClean="0"/>
              <a:t>%79.5’i </a:t>
            </a:r>
            <a:r>
              <a:rPr lang="tr-TR" dirty="0"/>
              <a:t>hastanelerinde COVID-19 enfeksiyonu geçiren kişi sayısı hakkında tam bilgilerinin olmadığını </a:t>
            </a:r>
            <a:r>
              <a:rPr lang="tr-TR" dirty="0" smtClean="0"/>
              <a:t>belirtmiştir. </a:t>
            </a:r>
            <a:endParaRPr lang="tr-TR" dirty="0"/>
          </a:p>
          <a:p>
            <a:pPr lvl="0"/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510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</a:t>
            </a:r>
            <a:r>
              <a:rPr lang="tr-TR" dirty="0" smtClean="0"/>
              <a:t>ağlık çalışanlarının;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 </a:t>
            </a:r>
            <a:r>
              <a:rPr lang="tr-TR" dirty="0"/>
              <a:t>%49.3’ü, özellikle </a:t>
            </a:r>
            <a:r>
              <a:rPr lang="tr-TR" dirty="0" err="1"/>
              <a:t>pandeminin</a:t>
            </a:r>
            <a:r>
              <a:rPr lang="tr-TR" dirty="0"/>
              <a:t> başında kişisel koruyucu ekipman tedarikinde sorun </a:t>
            </a:r>
            <a:r>
              <a:rPr lang="tr-TR" dirty="0" smtClean="0"/>
              <a:t>yaşadıklarını,</a:t>
            </a:r>
          </a:p>
          <a:p>
            <a:pPr marL="457200" lvl="1" indent="0">
              <a:buNone/>
            </a:pPr>
            <a:endParaRPr lang="tr-TR" dirty="0" smtClean="0"/>
          </a:p>
          <a:p>
            <a:pPr lvl="1"/>
            <a:r>
              <a:rPr lang="tr-TR" dirty="0" smtClean="0"/>
              <a:t>%70.8’i </a:t>
            </a:r>
            <a:r>
              <a:rPr lang="tr-TR" dirty="0" err="1"/>
              <a:t>pandemi</a:t>
            </a:r>
            <a:r>
              <a:rPr lang="tr-TR" dirty="0"/>
              <a:t> döneminde iş sağlığı ve güvenliği hizmetlerinin sağlık hizmeti sunumu açısından denetim yapılmadığını ifade etmişlerdir.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947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Sağlık çalışanlarının; </a:t>
            </a:r>
          </a:p>
          <a:p>
            <a:pPr marL="0" indent="0">
              <a:buNone/>
            </a:pPr>
            <a:endParaRPr lang="tr-TR" dirty="0" smtClean="0"/>
          </a:p>
          <a:p>
            <a:pPr lvl="1"/>
            <a:r>
              <a:rPr lang="tr-TR" dirty="0" smtClean="0"/>
              <a:t>%91.8’i  </a:t>
            </a:r>
            <a:r>
              <a:rPr lang="tr-TR" dirty="0"/>
              <a:t>servis veya yoğun bakımlara ek yatak konulma gereksinimi </a:t>
            </a:r>
            <a:r>
              <a:rPr lang="tr-TR" dirty="0" smtClean="0"/>
              <a:t>doğduğunu,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%64.9’u </a:t>
            </a:r>
            <a:r>
              <a:rPr lang="tr-TR" dirty="0"/>
              <a:t>sağlık çalışan sayısının </a:t>
            </a:r>
            <a:r>
              <a:rPr lang="tr-TR" dirty="0" smtClean="0"/>
              <a:t>değişmediğini,</a:t>
            </a:r>
          </a:p>
          <a:p>
            <a:pPr marL="457200" lvl="1" indent="0">
              <a:buNone/>
            </a:pP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%</a:t>
            </a:r>
            <a:r>
              <a:rPr lang="tr-TR" dirty="0"/>
              <a:t>89.5’i </a:t>
            </a:r>
            <a:r>
              <a:rPr lang="tr-TR" dirty="0" err="1"/>
              <a:t>pandemi</a:t>
            </a:r>
            <a:r>
              <a:rPr lang="tr-TR" dirty="0"/>
              <a:t> süresince çalışanlar arasında planlama değişikliğine </a:t>
            </a:r>
            <a:r>
              <a:rPr lang="tr-TR" dirty="0" smtClean="0"/>
              <a:t>gidildiğini belirtmiştir. </a:t>
            </a:r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914573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686</Words>
  <Application>Microsoft Office PowerPoint</Application>
  <PresentationFormat>Ekran Gösterisi (4:3)</PresentationFormat>
  <Paragraphs>91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Ofis Teması</vt:lpstr>
      <vt:lpstr>PANDEMİDE ŞEHİR HASTANELERİ </vt:lpstr>
      <vt:lpstr>Pandemide Şehir Hastaneleri Anketi</vt:lpstr>
      <vt:lpstr>PowerPoint Sunusu</vt:lpstr>
      <vt:lpstr>PowerPoint Sunusu</vt:lpstr>
      <vt:lpstr>PowerPoint Sunusu</vt:lpstr>
      <vt:lpstr>ÇALIŞAN SAĞLIĞI VE GÜVENLİĞİ   </vt:lpstr>
      <vt:lpstr>PowerPoint Sunusu</vt:lpstr>
      <vt:lpstr>PowerPoint Sunusu</vt:lpstr>
      <vt:lpstr>PowerPoint Sunusu</vt:lpstr>
      <vt:lpstr>PowerPoint Sunusu</vt:lpstr>
      <vt:lpstr>SAĞLIK ÇALIŞANLARININ ÖZLÜK HAKLARI </vt:lpstr>
      <vt:lpstr>PowerPoint Sunusu</vt:lpstr>
      <vt:lpstr>PowerPoint Sunusu</vt:lpstr>
      <vt:lpstr>SAĞLIK HİZMET SUNUMU </vt:lpstr>
      <vt:lpstr>PowerPoint Sunusu</vt:lpstr>
      <vt:lpstr>PowerPoint Sunusu</vt:lpstr>
      <vt:lpstr>PowerPoint Sunusu</vt:lpstr>
      <vt:lpstr>HASTA GÜVENLİĞİ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KAYNAKLARIN KULLANIMI </vt:lpstr>
      <vt:lpstr>PowerPoint Sunusu</vt:lpstr>
      <vt:lpstr>YÖNETİM  </vt:lpstr>
      <vt:lpstr>PowerPoint Sunusu</vt:lpstr>
      <vt:lpstr>SONUÇ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HP</cp:lastModifiedBy>
  <cp:revision>22</cp:revision>
  <dcterms:created xsi:type="dcterms:W3CDTF">2021-05-15T13:07:42Z</dcterms:created>
  <dcterms:modified xsi:type="dcterms:W3CDTF">2021-05-16T15:12:59Z</dcterms:modified>
</cp:coreProperties>
</file>