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 snapToObjects="1">
      <p:cViewPr>
        <p:scale>
          <a:sx n="91" d="100"/>
          <a:sy n="91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FFD48-E28D-E34B-A1E4-3B3521B8C5CF}" type="datetimeFigureOut">
              <a:rPr lang="tr-TR" smtClean="0"/>
              <a:t>2.6.2021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0AEC8-4869-504B-8DD9-1807D407CE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882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0AEC8-4869-504B-8DD9-1807D407CE0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27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D57DE0B-7213-6E4B-9997-19F8775DF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39AFD7C5-B36D-D347-8611-C366D945A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5B0BEEA-865D-3048-A528-82FFBC2D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4217-A8F8-D64D-B219-FE88D6C85380}" type="datetimeFigureOut">
              <a:rPr lang="tr-TR" smtClean="0"/>
              <a:t>2.6.2021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720A58D-1829-7F45-9001-2C0CA2C24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90B1519-5CC1-F345-B42B-9F45D2D8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89-5DB1-0D49-A436-9237BDAC39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370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EFCC596-E5B2-A742-A80C-909858C61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399FCBA1-B3D9-B140-A630-826AEB0FA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5E75F25-DE46-4F42-B2CE-6C456BD6B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4217-A8F8-D64D-B219-FE88D6C85380}" type="datetimeFigureOut">
              <a:rPr lang="tr-TR" smtClean="0"/>
              <a:t>2.6.2021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5B44B3F-F743-714A-BF0F-7B5DEA98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3A32390-6303-3F45-8625-58963064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89-5DB1-0D49-A436-9237BDAC39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62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19117091-EF25-2D4E-B4E3-E34163BE0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0D73453C-B2AB-B244-B2C1-B528070F8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473FEBC6-8D60-9145-B77B-0C7E34ECF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4217-A8F8-D64D-B219-FE88D6C85380}" type="datetimeFigureOut">
              <a:rPr lang="tr-TR" smtClean="0"/>
              <a:t>2.6.2021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2E50B81-6D99-AA4B-898A-B9F95C9B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AA16047-0E18-DA41-A090-065F22C6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89-5DB1-0D49-A436-9237BDAC39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642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2A4D3DF-3546-6143-A6A1-FD0866E80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30D6DB7-03EC-A044-BA1B-E51B11D70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F89D881-C370-B74F-AE0A-A6366BFC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4217-A8F8-D64D-B219-FE88D6C85380}" type="datetimeFigureOut">
              <a:rPr lang="tr-TR" smtClean="0"/>
              <a:t>2.6.2021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938C323-E408-9144-B10F-3DC5CB59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7937902-2EE6-5041-B6FB-375A08E9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89-5DB1-0D49-A436-9237BDAC39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93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E81DA0C-E178-1748-91D8-9638A3F6A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2B7F5230-7E6A-E64F-B930-DB67A2D31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922AACD-785E-024C-B6D7-3E221AF4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4217-A8F8-D64D-B219-FE88D6C85380}" type="datetimeFigureOut">
              <a:rPr lang="tr-TR" smtClean="0"/>
              <a:t>2.6.2021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DE8DE6B-D556-674B-BC2B-4258EAB4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CA86B2F-5812-CB4B-A31A-940C0FDA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89-5DB1-0D49-A436-9237BDAC39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09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384D25A-D12D-3840-AEC3-D44CE9ADD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4CDC0C2-737F-AA40-BF1C-B6E8DF189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1480FDE3-71C1-364B-988E-C8A36ED38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999320C2-BA09-C440-9659-8D2B50CD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4217-A8F8-D64D-B219-FE88D6C85380}" type="datetimeFigureOut">
              <a:rPr lang="tr-TR" smtClean="0"/>
              <a:t>2.6.2021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8092A235-773A-4249-854E-2C1B67532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82659DE2-92A5-EB42-B409-10D3C58D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89-5DB1-0D49-A436-9237BDAC39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03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396F6E9-ED3E-3E49-ABD0-F5FF8837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C19EF206-BB88-CD46-8FF7-582B0FAE1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5ACBCF3F-AAEB-3545-A055-410B12A8A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4ABCAAA1-C545-D041-8875-A8E017501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2F9B6EF3-F36A-5E41-B4D3-683646588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080193BB-A3A1-7842-AFC6-8CDDB85D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4217-A8F8-D64D-B219-FE88D6C85380}" type="datetimeFigureOut">
              <a:rPr lang="tr-TR" smtClean="0"/>
              <a:t>2.6.2021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2EBF565F-7193-884E-A7F3-2457969F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CB7912F7-8432-604C-AD1F-B96F23A7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89-5DB1-0D49-A436-9237BDAC39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53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FD59EBC-82D4-2F42-B983-1ADD970C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88F8D3FA-B433-9542-A7BA-4B67060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4217-A8F8-D64D-B219-FE88D6C85380}" type="datetimeFigureOut">
              <a:rPr lang="tr-TR" smtClean="0"/>
              <a:t>2.6.2021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D2E066D5-F64A-5A4E-A4F5-DF58021B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2250DA34-9199-DF4E-A6FE-56A72455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89-5DB1-0D49-A436-9237BDAC39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075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2EC47076-33A5-5146-9E52-C64D3060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4217-A8F8-D64D-B219-FE88D6C85380}" type="datetimeFigureOut">
              <a:rPr lang="tr-TR" smtClean="0"/>
              <a:t>2.6.2021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C771754C-3031-084B-BD1D-E9C3C813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601191B5-BFD5-4D41-8737-A76DE916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89-5DB1-0D49-A436-9237BDAC39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57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DB70B57-1BFC-6041-84C4-2AD333E13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0957DBA-1331-9D47-8BC7-653268B5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C097D399-2AF3-DD4E-A5BE-375D5B3EC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0048534E-9E82-CE46-A67B-E775C98E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4217-A8F8-D64D-B219-FE88D6C85380}" type="datetimeFigureOut">
              <a:rPr lang="tr-TR" smtClean="0"/>
              <a:t>2.6.2021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3FE1EC67-B9B9-214A-AC48-68F1E81F5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5CC86986-9A9D-F44B-90F4-3F7E23A3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89-5DB1-0D49-A436-9237BDAC39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56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B20B8DE-52A4-E345-B51E-C8686FC6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51815772-4ED7-F042-B8AB-DFAFD76F8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814DF28F-2BBC-9648-80CA-CD929054D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9C26E567-FFF5-3842-A5AB-6E7902716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04217-A8F8-D64D-B219-FE88D6C85380}" type="datetimeFigureOut">
              <a:rPr lang="tr-TR" smtClean="0"/>
              <a:t>2.6.2021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7BFCD28F-6AB3-864F-90A3-DA38D739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B19EB7DC-031D-9E46-86AC-74913923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5A89-5DB1-0D49-A436-9237BDAC39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102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133DF08C-F93D-DC4A-99CF-DFA495B1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6E46EC23-0C18-A944-9D21-BA756D198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741F818-5DFD-AF4A-87B9-31CBF993E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04217-A8F8-D64D-B219-FE88D6C85380}" type="datetimeFigureOut">
              <a:rPr lang="tr-TR" smtClean="0"/>
              <a:t>2.6.2021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1DBB2E2-B06B-E34E-921E-76CABD362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7148857-2177-6D47-B9AA-4BC59C496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5A89-5DB1-0D49-A436-9237BDAC39C9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yeşil, işaret, ekran görüntüsü içeren bir resim&#10;&#10;Açıklama otomatik olarak oluşturuldu">
            <a:extLst>
              <a:ext uri="{FF2B5EF4-FFF2-40B4-BE49-F238E27FC236}">
                <a16:creationId xmlns:a16="http://schemas.microsoft.com/office/drawing/2014/main" xmlns="" id="{435C5D6C-1154-C74F-9215-F167BDA188E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5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263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563D1FF-0908-5744-9FF3-DAD56A12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070" y="460127"/>
            <a:ext cx="3931722" cy="905535"/>
          </a:xfrm>
        </p:spPr>
        <p:txBody>
          <a:bodyPr>
            <a:normAutofit/>
          </a:bodyPr>
          <a:lstStyle/>
          <a:p>
            <a:pPr algn="ctr"/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PANDEMİ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089DB6B7-9C45-1443-BC65-3331115B88B3}"/>
              </a:ext>
            </a:extLst>
          </p:cNvPr>
          <p:cNvSpPr/>
          <p:nvPr/>
        </p:nvSpPr>
        <p:spPr>
          <a:xfrm>
            <a:off x="838200" y="1365662"/>
            <a:ext cx="11060875" cy="52963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B3E0BFE-543D-AD45-89CB-11FBD67118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SONUÇ OLARAK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Mevcut ana yöntem bir borç sarmalını milyonlara dayatıyor, toplumsal adaletsizlikleri derinleştiriyor.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xmlns="" id="{AA95A7A7-C333-A343-A5C4-73FA53B50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5616"/>
            <a:ext cx="5181600" cy="2342614"/>
          </a:xfrm>
        </p:spPr>
        <p:txBody>
          <a:bodyPr/>
          <a:lstStyle/>
          <a:p>
            <a:r>
              <a:rPr lang="tr-TR" dirty="0"/>
              <a:t>"</a:t>
            </a:r>
            <a:r>
              <a:rPr lang="tr-TR" i="1" dirty="0"/>
              <a:t>Ben 3 aşımı oldum, bir de o üç aşıdan sonra bir de antikor yükseldi mi, yükselmedi mi bununla ilgili adımı attım. Hamdolsun 2160'ı yakaladım</a:t>
            </a:r>
            <a:r>
              <a:rPr lang="tr-TR" dirty="0"/>
              <a:t>" 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73DA9CEA-AFFC-A143-9D81-F7F5CC85CB37}"/>
              </a:ext>
            </a:extLst>
          </p:cNvPr>
          <p:cNvSpPr/>
          <p:nvPr/>
        </p:nvSpPr>
        <p:spPr>
          <a:xfrm rot="20107920">
            <a:off x="5940447" y="4628202"/>
            <a:ext cx="4087466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EŞİTSİZLİKLER</a:t>
            </a:r>
          </a:p>
        </p:txBody>
      </p:sp>
      <p:pic>
        <p:nvPicPr>
          <p:cNvPr id="12" name="Resim 11" descr="harita içeren bir resim&#10;&#10;Açıklama otomatik olarak oluşturuldu">
            <a:extLst>
              <a:ext uri="{FF2B5EF4-FFF2-40B4-BE49-F238E27FC236}">
                <a16:creationId xmlns:a16="http://schemas.microsoft.com/office/drawing/2014/main" xmlns="" id="{FE804F6B-C187-9E42-971D-A2823A3B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906" y="3605293"/>
            <a:ext cx="5803075" cy="305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089DB6B7-9C45-1443-BC65-3331115B88B3}"/>
              </a:ext>
            </a:extLst>
          </p:cNvPr>
          <p:cNvSpPr/>
          <p:nvPr/>
        </p:nvSpPr>
        <p:spPr>
          <a:xfrm>
            <a:off x="5917324" y="1660634"/>
            <a:ext cx="5969875" cy="35524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tx1"/>
                </a:solidFill>
              </a:rPr>
              <a:t>TTB PANDEMİ</a:t>
            </a:r>
          </a:p>
          <a:p>
            <a:pPr algn="ctr"/>
            <a:r>
              <a:rPr lang="tr-TR" sz="4800" b="1" dirty="0" smtClean="0">
                <a:solidFill>
                  <a:schemeClr val="tx1"/>
                </a:solidFill>
              </a:rPr>
              <a:t>ÇALIŞMA GRUBU’NA</a:t>
            </a:r>
          </a:p>
          <a:p>
            <a:pPr algn="ctr"/>
            <a:r>
              <a:rPr lang="tr-TR" sz="4800" b="1" dirty="0" smtClean="0">
                <a:solidFill>
                  <a:schemeClr val="tx1"/>
                </a:solidFill>
              </a:rPr>
              <a:t>TEŞEKKÜR EDİYORUZ</a:t>
            </a:r>
            <a:endParaRPr lang="tr-TR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1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563D1FF-0908-5744-9FF3-DAD56A12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1447" y="558141"/>
            <a:ext cx="3789218" cy="80752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Salgın Sırasında Destekler Yetersiz Kaldı</a:t>
            </a:r>
            <a:endParaRPr lang="tr-TR" sz="2400" dirty="0">
              <a:solidFill>
                <a:srgbClr val="FFC000"/>
              </a:solidFill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089DB6B7-9C45-1443-BC65-3331115B88B3}"/>
              </a:ext>
            </a:extLst>
          </p:cNvPr>
          <p:cNvSpPr/>
          <p:nvPr/>
        </p:nvSpPr>
        <p:spPr>
          <a:xfrm>
            <a:off x="838200" y="1365662"/>
            <a:ext cx="11060875" cy="52963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B3E0BFE-543D-AD45-89CB-11FBD67118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Açlıkla hastalık arasında sıkışmak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D10AABAE-BD38-BE46-B1E7-D5F3B22501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COVID-19 </a:t>
            </a:r>
            <a:r>
              <a:rPr lang="tr-TR" dirty="0" err="1">
                <a:solidFill>
                  <a:schemeClr val="accent6">
                    <a:lumMod val="75000"/>
                  </a:schemeClr>
                </a:solidFill>
              </a:rPr>
              <a:t>pandemisi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sırasında Türkiye’de Erdoğan yönetiminin temel tercihi vatandaşların borçlandırılması ve kredi temini ile sorunların ertelenmesi oldu.</a:t>
            </a:r>
          </a:p>
          <a:p>
            <a:pPr lvl="1">
              <a:lnSpc>
                <a:spcPct val="120000"/>
              </a:lnSpc>
            </a:pPr>
            <a:r>
              <a:rPr lang="tr-TR" b="1" dirty="0"/>
              <a:t>2 milyon </a:t>
            </a:r>
            <a:r>
              <a:rPr lang="tr-TR" dirty="0"/>
              <a:t>kişi ilk defa kredi kullanmak zorunda kaldı. </a:t>
            </a:r>
          </a:p>
          <a:p>
            <a:pPr lvl="1">
              <a:lnSpc>
                <a:spcPct val="120000"/>
              </a:lnSpc>
            </a:pPr>
            <a:r>
              <a:rPr lang="tr-TR" b="1" dirty="0"/>
              <a:t>5 milyonu aşkın </a:t>
            </a:r>
            <a:r>
              <a:rPr lang="tr-TR" dirty="0"/>
              <a:t>yurttaş ise tekrar bankalardan borçlanmaya itildi. </a:t>
            </a:r>
          </a:p>
          <a:p>
            <a:pPr lvl="1">
              <a:lnSpc>
                <a:spcPct val="120000"/>
              </a:lnSpc>
            </a:pPr>
            <a:r>
              <a:rPr lang="tr-TR" b="1" dirty="0"/>
              <a:t>Hane başı borçluluk miktarı 55 bin liraya yükseldi. </a:t>
            </a:r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CFAE4C84-6579-2F47-997C-58D4F5EBC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950" y="2819009"/>
            <a:ext cx="2565075" cy="35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0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089DB6B7-9C45-1443-BC65-3331115B88B3}"/>
              </a:ext>
            </a:extLst>
          </p:cNvPr>
          <p:cNvSpPr/>
          <p:nvPr/>
        </p:nvSpPr>
        <p:spPr>
          <a:xfrm>
            <a:off x="838200" y="1365662"/>
            <a:ext cx="11060875" cy="52963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B3E0BFE-543D-AD45-89CB-11FBD6711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3349" cy="435133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Mevcut eşitsizliklerin derinleşmesini engellemenin yolu hanelere transferlerin artmasından ve devletin bazı vergi gelirlerinden vazgeçmesinden geçiyor. 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xmlns="" id="{47B2D6D7-8157-7A4D-8CDE-7DB950CAD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799" y="1825625"/>
            <a:ext cx="5879275" cy="4351338"/>
          </a:xfrm>
        </p:spPr>
        <p:txBody>
          <a:bodyPr>
            <a:normAutofit/>
          </a:bodyPr>
          <a:lstStyle/>
          <a:p>
            <a:r>
              <a:rPr lang="tr-TR" sz="2400" dirty="0"/>
              <a:t>G-20 ülkelerinde salgın sırasında hanelere transferler ve devletin vazgeçtiği gelirlerin toplamı ortalamada temin edilen kredilerin yaklaşık </a:t>
            </a:r>
            <a:r>
              <a:rPr lang="tr-TR" sz="2400" b="1" dirty="0"/>
              <a:t>1,5 katı</a:t>
            </a:r>
            <a:endParaRPr lang="tr-TR" sz="2400" dirty="0"/>
          </a:p>
        </p:txBody>
      </p:sp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xmlns="" id="{0B8620E5-C97E-5241-A1CD-1534CDE1B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49" y="3277590"/>
            <a:ext cx="5942940" cy="334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089DB6B7-9C45-1443-BC65-3331115B88B3}"/>
              </a:ext>
            </a:extLst>
          </p:cNvPr>
          <p:cNvSpPr/>
          <p:nvPr/>
        </p:nvSpPr>
        <p:spPr>
          <a:xfrm>
            <a:off x="838200" y="1365662"/>
            <a:ext cx="11060875" cy="52963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D10AABAE-BD38-BE46-B1E7-D5F3B2250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4514" y="2265011"/>
            <a:ext cx="6721434" cy="4351338"/>
          </a:xfrm>
        </p:spPr>
        <p:txBody>
          <a:bodyPr/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Türkiye’de hanelere transferler (6 milyonu aşkın haneye tek seferlik 1000 TL ödenmesi) ve sosyal destek ödemelerinin tamamı (işsizlik ödeneği, nakdi ücret desteği ve kısa çalışma ödeneği) </a:t>
            </a:r>
          </a:p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temin edilen krediler ve borç yapılandırmalarının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dokuzda birine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 denk düşüyor.  </a:t>
            </a:r>
          </a:p>
        </p:txBody>
      </p:sp>
      <p:pic>
        <p:nvPicPr>
          <p:cNvPr id="6" name="Picture 2" descr="Image">
            <a:extLst>
              <a:ext uri="{FF2B5EF4-FFF2-40B4-BE49-F238E27FC236}">
                <a16:creationId xmlns:a16="http://schemas.microsoft.com/office/drawing/2014/main" xmlns="" id="{B65F8F11-61E6-5A4C-BBF9-732ADF7BB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5"/>
          <a:stretch/>
        </p:blipFill>
        <p:spPr bwMode="auto">
          <a:xfrm>
            <a:off x="1144979" y="1350462"/>
            <a:ext cx="3795156" cy="531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9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563D1FF-0908-5744-9FF3-DAD56A12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67" y="358903"/>
            <a:ext cx="3931722" cy="905535"/>
          </a:xfrm>
        </p:spPr>
        <p:txBody>
          <a:bodyPr/>
          <a:lstStyle/>
          <a:p>
            <a:endParaRPr lang="tr-T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089DB6B7-9C45-1443-BC65-3331115B88B3}"/>
              </a:ext>
            </a:extLst>
          </p:cNvPr>
          <p:cNvSpPr/>
          <p:nvPr/>
        </p:nvSpPr>
        <p:spPr>
          <a:xfrm>
            <a:off x="838200" y="1365662"/>
            <a:ext cx="11060875" cy="52963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İçerik Yer Tutucusu 7" descr="tablo içeren bir resim&#10;&#10;Açıklama otomatik olarak oluşturuldu">
            <a:extLst>
              <a:ext uri="{FF2B5EF4-FFF2-40B4-BE49-F238E27FC236}">
                <a16:creationId xmlns:a16="http://schemas.microsoft.com/office/drawing/2014/main" xmlns="" id="{83E7C84F-A19B-A94D-950F-BDAB997CD6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1119" y="1787328"/>
            <a:ext cx="10271731" cy="4090776"/>
          </a:xfrm>
        </p:spPr>
      </p:pic>
      <p:pic>
        <p:nvPicPr>
          <p:cNvPr id="10" name="İçerik Yer Tutucusu 9">
            <a:extLst>
              <a:ext uri="{FF2B5EF4-FFF2-40B4-BE49-F238E27FC236}">
                <a16:creationId xmlns:a16="http://schemas.microsoft.com/office/drawing/2014/main" xmlns="" id="{97F2A978-6190-A942-AF67-4D76D0EDAA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00400" y="1630417"/>
            <a:ext cx="6741287" cy="4766884"/>
          </a:xfrm>
        </p:spPr>
      </p:pic>
    </p:spTree>
    <p:extLst>
      <p:ext uri="{BB962C8B-B14F-4D97-AF65-F5344CB8AC3E}">
        <p14:creationId xmlns:p14="http://schemas.microsoft.com/office/powerpoint/2010/main" val="388046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089DB6B7-9C45-1443-BC65-3331115B88B3}"/>
              </a:ext>
            </a:extLst>
          </p:cNvPr>
          <p:cNvSpPr/>
          <p:nvPr/>
        </p:nvSpPr>
        <p:spPr>
          <a:xfrm>
            <a:off x="838200" y="1365662"/>
            <a:ext cx="11060875" cy="52963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B3E0BFE-543D-AD45-89CB-11FBD67118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2021 yılında Nisan sonunda başlayan 17 günlük kapatma öncesi sosyal destek ödemeleri (dayanışma kampanyası dahil) 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Toplam salgın mali desteklerinin yüzde 1,3’ü</a:t>
            </a:r>
            <a:r>
              <a:rPr lang="tr-TR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A380D12-535A-0846-8ECF-048AB78D5F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09988"/>
            <a:ext cx="5851062" cy="5252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64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563D1FF-0908-5744-9FF3-DAD56A12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67" y="501403"/>
            <a:ext cx="3931722" cy="905535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</a:rPr>
              <a:t>Tekrarlanan Yöntem Günü Kurtarmaya Yönelik</a:t>
            </a:r>
            <a:endParaRPr lang="tr-TR" sz="2400" dirty="0">
              <a:solidFill>
                <a:srgbClr val="FFC000"/>
              </a:solidFill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089DB6B7-9C45-1443-BC65-3331115B88B3}"/>
              </a:ext>
            </a:extLst>
          </p:cNvPr>
          <p:cNvSpPr/>
          <p:nvPr/>
        </p:nvSpPr>
        <p:spPr>
          <a:xfrm>
            <a:off x="838200" y="1365662"/>
            <a:ext cx="11060875" cy="52963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B3E0BFE-543D-AD45-89CB-11FBD67118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2021 yılının Nisan ayı sonunda gidilen 17 günlük desteksiz kapatma </a:t>
            </a:r>
          </a:p>
          <a:p>
            <a:pPr>
              <a:lnSpc>
                <a:spcPct val="120000"/>
              </a:lnSpc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Yükselen tepkiler </a:t>
            </a:r>
          </a:p>
          <a:p>
            <a:pPr>
              <a:lnSpc>
                <a:spcPct val="120000"/>
              </a:lnSpc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İhtiyaç sahibi(?) 2 milyon haneye 1100 TL nakit aktarım </a:t>
            </a:r>
          </a:p>
          <a:p>
            <a:pPr>
              <a:lnSpc>
                <a:spcPct val="120000"/>
              </a:lnSpc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Kapatmaya gidildikten sonra açıklanan bir başka önlem esnaf ve sanatkarlara ve gerçek kişi tacirlere yönelik bir hibe programı </a:t>
            </a:r>
          </a:p>
          <a:p>
            <a:pPr>
              <a:lnSpc>
                <a:spcPct val="120000"/>
              </a:lnSpc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20 Mayıs 2021’de yayımlanan Cumhurbaşkanı kararı gereğince esnafın iki gruba ayrılmasıyla verilecek 3000 ve 5000 TL’lik hibelerin toplamı 4,6 milyar TL 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D10AABAE-BD38-BE46-B1E7-D5F3B2250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08122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tr-TR" sz="3400" dirty="0"/>
              <a:t>Bakanlık tarafından hangi kıstaslara göre belirlendiği bilinmeyen hibe örneği bazı işletmeler için sadece birkaç haftalık ciro</a:t>
            </a:r>
          </a:p>
          <a:p>
            <a:pPr>
              <a:lnSpc>
                <a:spcPct val="120000"/>
              </a:lnSpc>
            </a:pPr>
            <a:endParaRPr lang="tr-TR" sz="2400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7B390399-E2AB-5049-86D3-A7D01FB0280D}"/>
              </a:ext>
            </a:extLst>
          </p:cNvPr>
          <p:cNvSpPr/>
          <p:nvPr/>
        </p:nvSpPr>
        <p:spPr>
          <a:xfrm>
            <a:off x="6368637" y="5395321"/>
            <a:ext cx="5501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>
                <a:solidFill>
                  <a:srgbClr val="FFC000"/>
                </a:solidFill>
                <a:highlight>
                  <a:srgbClr val="008000"/>
                </a:highlight>
              </a:rPr>
              <a:t>Pandemi</a:t>
            </a:r>
            <a:r>
              <a:rPr lang="tr-TR" dirty="0">
                <a:solidFill>
                  <a:srgbClr val="FFC000"/>
                </a:solidFill>
                <a:highlight>
                  <a:srgbClr val="008000"/>
                </a:highlight>
              </a:rPr>
              <a:t> kısıtlamalarının başladığı Mart 2020’den 2021 Mayıs ayına kadar yaşamına son veren 150’den fazla yurttaşın notu</a:t>
            </a:r>
          </a:p>
          <a:p>
            <a:pPr algn="ctr"/>
            <a:r>
              <a:rPr lang="tr-TR" dirty="0">
                <a:solidFill>
                  <a:srgbClr val="FFC000"/>
                </a:solidFill>
                <a:highlight>
                  <a:srgbClr val="008000"/>
                </a:highlight>
              </a:rPr>
              <a:t>“GEÇİNEMİYORUM”</a:t>
            </a:r>
          </a:p>
        </p:txBody>
      </p:sp>
      <p:pic>
        <p:nvPicPr>
          <p:cNvPr id="4100" name="Picture 4" descr="Yoksulluk dünyayı yakacak | Tuketici.org.tr">
            <a:extLst>
              <a:ext uri="{FF2B5EF4-FFF2-40B4-BE49-F238E27FC236}">
                <a16:creationId xmlns:a16="http://schemas.microsoft.com/office/drawing/2014/main" xmlns="" id="{C0DDB26A-F817-4241-B238-15D62005B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11" y="3004814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17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563D1FF-0908-5744-9FF3-DAD56A12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070" y="460127"/>
            <a:ext cx="3931722" cy="905535"/>
          </a:xfrm>
        </p:spPr>
        <p:txBody>
          <a:bodyPr>
            <a:normAutofit/>
          </a:bodyPr>
          <a:lstStyle/>
          <a:p>
            <a:pPr algn="ctr"/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İstihdamda cinsiyet eşitsizliği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089DB6B7-9C45-1443-BC65-3331115B88B3}"/>
              </a:ext>
            </a:extLst>
          </p:cNvPr>
          <p:cNvSpPr/>
          <p:nvPr/>
        </p:nvSpPr>
        <p:spPr>
          <a:xfrm>
            <a:off x="838200" y="1365662"/>
            <a:ext cx="11060875" cy="52963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B3E0BFE-543D-AD45-89CB-11FBD67118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Eve kapatılanlar...</a:t>
            </a:r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xmlns="" id="{CBBAC15B-4257-E746-8DBA-2DFBD6535B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79309" y="2232561"/>
            <a:ext cx="7554408" cy="4351338"/>
          </a:xfrm>
        </p:spPr>
      </p:pic>
      <p:pic>
        <p:nvPicPr>
          <p:cNvPr id="6" name="Picture 2" descr="Türkiye hızla yoksullaşıyor | Kazete: Özgür Kadının Sesi">
            <a:extLst>
              <a:ext uri="{FF2B5EF4-FFF2-40B4-BE49-F238E27FC236}">
                <a16:creationId xmlns:a16="http://schemas.microsoft.com/office/drawing/2014/main" xmlns="" id="{70594C67-64E6-1042-9D7E-6B3A67D1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34" y="2731326"/>
            <a:ext cx="4430625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844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563D1FF-0908-5744-9FF3-DAD56A12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070" y="460127"/>
            <a:ext cx="3931722" cy="905535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 YAPILABİLİRDİ?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089DB6B7-9C45-1443-BC65-3331115B88B3}"/>
              </a:ext>
            </a:extLst>
          </p:cNvPr>
          <p:cNvSpPr/>
          <p:nvPr/>
        </p:nvSpPr>
        <p:spPr>
          <a:xfrm>
            <a:off x="838200" y="1365662"/>
            <a:ext cx="11060875" cy="52963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B3E0BFE-543D-AD45-89CB-11FBD67118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Vergi reformu ile üst gelir gruplarından alınan vergi artırılabilir</a:t>
            </a:r>
          </a:p>
          <a:p>
            <a:pPr>
              <a:lnSpc>
                <a:spcPct val="100000"/>
              </a:lnSpc>
            </a:pPr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Tek seferlik servet vergisi ya da benzeri bir uygulamayla bütçe üzerindeki yük hafifletilebilirdi. 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xmlns="" id="{99FE74C4-AAEC-EC43-979A-8F61F5810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5269" y="3317359"/>
            <a:ext cx="4093523" cy="354064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r-TR" dirty="0"/>
              <a:t>Yaratılan mali alan </a:t>
            </a:r>
          </a:p>
          <a:p>
            <a:pPr>
              <a:lnSpc>
                <a:spcPct val="100000"/>
              </a:lnSpc>
            </a:pPr>
            <a:r>
              <a:rPr lang="tr-TR" dirty="0"/>
              <a:t>hanelere verilen desteklerin kapsamını genişletebilir  </a:t>
            </a:r>
          </a:p>
          <a:p>
            <a:pPr>
              <a:lnSpc>
                <a:spcPct val="100000"/>
              </a:lnSpc>
            </a:pPr>
            <a:r>
              <a:rPr lang="tr-TR" dirty="0"/>
              <a:t>Tek seferle sınırlandırılmayabilirdi.</a:t>
            </a:r>
          </a:p>
        </p:txBody>
      </p:sp>
      <p:pic>
        <p:nvPicPr>
          <p:cNvPr id="7170" name="Picture 2" descr="Yoksulluk en çok geniş aileleri vurdu - Ekonomi haberleri">
            <a:extLst>
              <a:ext uri="{FF2B5EF4-FFF2-40B4-BE49-F238E27FC236}">
                <a16:creationId xmlns:a16="http://schemas.microsoft.com/office/drawing/2014/main" xmlns="" id="{CC28C7BF-9576-6B40-9DD5-6901B83C0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21" y="4750871"/>
            <a:ext cx="3596904" cy="20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P&amp;#39;li Belediyeler Kent Kent &amp;#39;Yoksulluk Haritası&amp;#39; Çıkarıyor - onedio.com">
            <a:extLst>
              <a:ext uri="{FF2B5EF4-FFF2-40B4-BE49-F238E27FC236}">
                <a16:creationId xmlns:a16="http://schemas.microsoft.com/office/drawing/2014/main" xmlns="" id="{A9BEF63A-7134-4F43-B19B-F5ED6FDF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33" y="1232842"/>
            <a:ext cx="3748809" cy="18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70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353</Words>
  <Application>Microsoft Office PowerPoint</Application>
  <PresentationFormat>Özel</PresentationFormat>
  <Paragraphs>38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Office Teması</vt:lpstr>
      <vt:lpstr>PowerPoint Sunusu</vt:lpstr>
      <vt:lpstr>Salgın Sırasında Destekler Yetersiz Kaldı</vt:lpstr>
      <vt:lpstr>PowerPoint Sunusu</vt:lpstr>
      <vt:lpstr>PowerPoint Sunusu</vt:lpstr>
      <vt:lpstr>PowerPoint Sunusu</vt:lpstr>
      <vt:lpstr>PowerPoint Sunusu</vt:lpstr>
      <vt:lpstr>Tekrarlanan Yöntem Günü Kurtarmaya Yönelik</vt:lpstr>
      <vt:lpstr>İstihdamda cinsiyet eşitsizliği</vt:lpstr>
      <vt:lpstr>NE YAPILABİLİRDİ?</vt:lpstr>
      <vt:lpstr>PANDEMİ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Sebnem Korur Fincanci</dc:creator>
  <cp:lastModifiedBy>basin</cp:lastModifiedBy>
  <cp:revision>12</cp:revision>
  <dcterms:created xsi:type="dcterms:W3CDTF">2021-06-02T06:21:00Z</dcterms:created>
  <dcterms:modified xsi:type="dcterms:W3CDTF">2021-06-02T13:41:34Z</dcterms:modified>
</cp:coreProperties>
</file>