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4"/>
  </p:notesMasterIdLst>
  <p:sldIdLst>
    <p:sldId id="257" r:id="rId2"/>
    <p:sldId id="264" r:id="rId3"/>
    <p:sldId id="397" r:id="rId4"/>
    <p:sldId id="399" r:id="rId5"/>
    <p:sldId id="383" r:id="rId6"/>
    <p:sldId id="396" r:id="rId7"/>
    <p:sldId id="398" r:id="rId8"/>
    <p:sldId id="258" r:id="rId9"/>
    <p:sldId id="259" r:id="rId10"/>
    <p:sldId id="401" r:id="rId11"/>
    <p:sldId id="402" r:id="rId12"/>
    <p:sldId id="403" r:id="rId13"/>
    <p:sldId id="404" r:id="rId14"/>
    <p:sldId id="406" r:id="rId15"/>
    <p:sldId id="407" r:id="rId16"/>
    <p:sldId id="408" r:id="rId17"/>
    <p:sldId id="409" r:id="rId18"/>
    <p:sldId id="410" r:id="rId19"/>
    <p:sldId id="387" r:id="rId20"/>
    <p:sldId id="279" r:id="rId21"/>
    <p:sldId id="256" r:id="rId22"/>
    <p:sldId id="296" r:id="rId23"/>
    <p:sldId id="274" r:id="rId24"/>
    <p:sldId id="262" r:id="rId25"/>
    <p:sldId id="393" r:id="rId26"/>
    <p:sldId id="413" r:id="rId27"/>
    <p:sldId id="273" r:id="rId28"/>
    <p:sldId id="392" r:id="rId29"/>
    <p:sldId id="414" r:id="rId30"/>
    <p:sldId id="395" r:id="rId31"/>
    <p:sldId id="405" r:id="rId32"/>
    <p:sldId id="411" r:id="rId3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zaffer eskiocak" initials="me" lastIdx="13" clrIdx="0">
    <p:extLst>
      <p:ext uri="{19B8F6BF-5375-455C-9EA6-DF929625EA0E}">
        <p15:presenceInfo xmlns:p15="http://schemas.microsoft.com/office/powerpoint/2012/main" userId="4738b063d4c65d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47BC62-3785-E949-814D-6099AE860BED}" v="74" dt="2021-03-15T14:41:10.626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52"/>
    <p:restoredTop sz="96327"/>
  </p:normalViewPr>
  <p:slideViewPr>
    <p:cSldViewPr snapToGrid="0" snapToObjects="1">
      <p:cViewPr varScale="1">
        <p:scale>
          <a:sx n="131" d="100"/>
          <a:sy n="131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5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G:\Grafik\g&#252;nl&#252;k%20ortalama%20&#246;l&#252;ml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/C:\Users\user\Downloads\COVI&#775;D19-I&#775;zleme.xlsx" TargetMode="External"/><Relationship Id="rId1" Type="http://schemas.openxmlformats.org/officeDocument/2006/relationships/image" Target="../media/image14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al__ma_Sayfas_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/C:\Users\Haluk\Desktop\ek%20analzler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tr-TR" sz="1200" b="0" i="0" cap="all" baseline="0">
                <a:effectLst/>
              </a:rPr>
              <a:t>HAFTALARA GÖRE Ortalama Günlük Ölüm Sayıları </a:t>
            </a:r>
            <a:endParaRPr lang="tr-TR" sz="1200">
              <a:effectLst/>
            </a:endParaRPr>
          </a:p>
          <a:p>
            <a:pPr>
              <a:defRPr sz="1200"/>
            </a:pPr>
            <a:r>
              <a:rPr lang="tr-TR" sz="1200" b="0" i="0" cap="all" baseline="0">
                <a:effectLst/>
              </a:rPr>
              <a:t>(7 günlük ortalama, SB VERİLERİ)</a:t>
            </a:r>
            <a:endParaRPr lang="tr-TR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6.7792873929974434E-2"/>
          <c:y val="0.19221238938053098"/>
          <c:w val="0.89088003705419172"/>
          <c:h val="0.58755375931990805"/>
        </c:manualLayout>
      </c:layout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4"/>
              <c:layout>
                <c:manualLayout>
                  <c:x val="-3.5087719298245612E-2"/>
                  <c:y val="-2.5751072961373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84-9E4E-A1BE-01842557B660}"/>
                </c:ext>
              </c:extLst>
            </c:dLbl>
            <c:dLbl>
              <c:idx val="39"/>
              <c:layout>
                <c:manualLayout>
                  <c:x val="-3.2679738562091665E-2"/>
                  <c:y val="-1.0619469026548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84-9E4E-A1BE-01842557B660}"/>
                </c:ext>
              </c:extLst>
            </c:dLbl>
            <c:dLbl>
              <c:idx val="40"/>
              <c:layout>
                <c:manualLayout>
                  <c:x val="-3.8429406850459605E-2"/>
                  <c:y val="-3.4334763948497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84-9E4E-A1BE-01842557B660}"/>
                </c:ext>
              </c:extLst>
            </c:dLbl>
            <c:dLbl>
              <c:idx val="42"/>
              <c:layout>
                <c:manualLayout>
                  <c:x val="-1.0025062656641603E-2"/>
                  <c:y val="-1.7167381974248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84-9E4E-A1BE-01842557B660}"/>
                </c:ext>
              </c:extLst>
            </c:dLbl>
            <c:dLbl>
              <c:idx val="43"/>
              <c:layout>
                <c:manualLayout>
                  <c:x val="-3.6758563074352546E-2"/>
                  <c:y val="1.144492131616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84-9E4E-A1BE-01842557B660}"/>
                </c:ext>
              </c:extLst>
            </c:dLbl>
            <c:dLbl>
              <c:idx val="44"/>
              <c:layout>
                <c:manualLayout>
                  <c:x val="-1.5037593984962405E-2"/>
                  <c:y val="2.8612303290414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84-9E4E-A1BE-01842557B660}"/>
                </c:ext>
              </c:extLst>
            </c:dLbl>
            <c:dLbl>
              <c:idx val="50"/>
              <c:layout>
                <c:manualLayout>
                  <c:x val="-1.5250544662309368E-2"/>
                  <c:y val="2.831858407079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E84-9E4E-A1BE-01842557B6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Sayfa1!$A$1:$A$51</c:f>
              <c:strCache>
                <c:ptCount val="51"/>
                <c:pt idx="0">
                  <c:v>16-22 Mart</c:v>
                </c:pt>
                <c:pt idx="1">
                  <c:v>23-29 Mart</c:v>
                </c:pt>
                <c:pt idx="2">
                  <c:v>30 Mart-5 Nisan</c:v>
                </c:pt>
                <c:pt idx="3">
                  <c:v>6-12 Nisan </c:v>
                </c:pt>
                <c:pt idx="4">
                  <c:v>13-19 Nisan </c:v>
                </c:pt>
                <c:pt idx="5">
                  <c:v>20-26 Nisan </c:v>
                </c:pt>
                <c:pt idx="6">
                  <c:v>27 Nisan-3 Mayıs</c:v>
                </c:pt>
                <c:pt idx="7">
                  <c:v>4-10 Mayıs</c:v>
                </c:pt>
                <c:pt idx="8">
                  <c:v>11-17 Mayıs</c:v>
                </c:pt>
                <c:pt idx="9">
                  <c:v>18-24 Mayıs</c:v>
                </c:pt>
                <c:pt idx="10">
                  <c:v>25-31 Mayıs</c:v>
                </c:pt>
                <c:pt idx="11">
                  <c:v>1-7 Haziran </c:v>
                </c:pt>
                <c:pt idx="12">
                  <c:v>8-14 Haziran </c:v>
                </c:pt>
                <c:pt idx="13">
                  <c:v>15-21 Haziran</c:v>
                </c:pt>
                <c:pt idx="14">
                  <c:v>22-28 Haziran</c:v>
                </c:pt>
                <c:pt idx="15">
                  <c:v>29 Haziran-5 Temmuz</c:v>
                </c:pt>
                <c:pt idx="16">
                  <c:v>6-12 Temmuz</c:v>
                </c:pt>
                <c:pt idx="17">
                  <c:v>13-19 Temmuz</c:v>
                </c:pt>
                <c:pt idx="18">
                  <c:v>20-26 Temmuz</c:v>
                </c:pt>
                <c:pt idx="19">
                  <c:v>27 Temmuz- 2 Ağustos</c:v>
                </c:pt>
                <c:pt idx="20">
                  <c:v>2-9 Ağustos</c:v>
                </c:pt>
                <c:pt idx="21">
                  <c:v>10-16 Ağustos</c:v>
                </c:pt>
                <c:pt idx="22">
                  <c:v>17-23 Ağustos</c:v>
                </c:pt>
                <c:pt idx="23">
                  <c:v>24-30 Ağustos </c:v>
                </c:pt>
                <c:pt idx="24">
                  <c:v>31 Ağustos-6 Eylül</c:v>
                </c:pt>
                <c:pt idx="25">
                  <c:v>7-13 Eylül </c:v>
                </c:pt>
                <c:pt idx="26">
                  <c:v>14-20 Eylül</c:v>
                </c:pt>
                <c:pt idx="27">
                  <c:v>21-27 Eylül</c:v>
                </c:pt>
                <c:pt idx="28">
                  <c:v>28 Eylül-4 Ekim</c:v>
                </c:pt>
                <c:pt idx="29">
                  <c:v>5-11 Ekim</c:v>
                </c:pt>
                <c:pt idx="30">
                  <c:v>12-18 Ekim </c:v>
                </c:pt>
                <c:pt idx="31">
                  <c:v>19-25 Ekim </c:v>
                </c:pt>
                <c:pt idx="32">
                  <c:v>26 Ekim-1 Kasım</c:v>
                </c:pt>
                <c:pt idx="33">
                  <c:v>2-8 Kasım </c:v>
                </c:pt>
                <c:pt idx="34">
                  <c:v>9-15 Kasım</c:v>
                </c:pt>
                <c:pt idx="35">
                  <c:v>16-22 Kasım </c:v>
                </c:pt>
                <c:pt idx="36">
                  <c:v>23-29 Kasım</c:v>
                </c:pt>
                <c:pt idx="37">
                  <c:v>30 Kasım-6 Aralık</c:v>
                </c:pt>
                <c:pt idx="38">
                  <c:v>7-13 Aralık</c:v>
                </c:pt>
                <c:pt idx="39">
                  <c:v>14-20 Aralık</c:v>
                </c:pt>
                <c:pt idx="40">
                  <c:v>21-27 Aralık</c:v>
                </c:pt>
                <c:pt idx="41">
                  <c:v>28 Aralık-3 Ocak</c:v>
                </c:pt>
                <c:pt idx="42">
                  <c:v>4-10 Ocak </c:v>
                </c:pt>
                <c:pt idx="43">
                  <c:v>11-17 Ocak </c:v>
                </c:pt>
                <c:pt idx="44">
                  <c:v>18-24 Ocak</c:v>
                </c:pt>
                <c:pt idx="45">
                  <c:v>25-31 Ocak</c:v>
                </c:pt>
                <c:pt idx="46">
                  <c:v>1-7 Şubat</c:v>
                </c:pt>
                <c:pt idx="47">
                  <c:v>8-14 Şubat</c:v>
                </c:pt>
                <c:pt idx="48">
                  <c:v>15-21 Şubat </c:v>
                </c:pt>
                <c:pt idx="49">
                  <c:v>22-28 Şubat</c:v>
                </c:pt>
                <c:pt idx="50">
                  <c:v>1-7 Mart</c:v>
                </c:pt>
              </c:strCache>
            </c:strRef>
          </c:cat>
          <c:val>
            <c:numRef>
              <c:f>Sayfa1!$B$1:$B$51</c:f>
              <c:numCache>
                <c:formatCode>0</c:formatCode>
                <c:ptCount val="51"/>
                <c:pt idx="0">
                  <c:v>4</c:v>
                </c:pt>
                <c:pt idx="1">
                  <c:v>14.428571428571429</c:v>
                </c:pt>
                <c:pt idx="2">
                  <c:v>63.285714285714285</c:v>
                </c:pt>
                <c:pt idx="3">
                  <c:v>89.142857142857139</c:v>
                </c:pt>
                <c:pt idx="4">
                  <c:v>117</c:v>
                </c:pt>
                <c:pt idx="5">
                  <c:v>112.57142857142857</c:v>
                </c:pt>
                <c:pt idx="6">
                  <c:v>84.571428571428569</c:v>
                </c:pt>
                <c:pt idx="7">
                  <c:v>55.571428571428569</c:v>
                </c:pt>
                <c:pt idx="8">
                  <c:v>50.571428571428569</c:v>
                </c:pt>
                <c:pt idx="9">
                  <c:v>28.571428571428573</c:v>
                </c:pt>
                <c:pt idx="10">
                  <c:v>28.571428571428573</c:v>
                </c:pt>
                <c:pt idx="11">
                  <c:v>21.714285714285715</c:v>
                </c:pt>
                <c:pt idx="12">
                  <c:v>16.428571428571427</c:v>
                </c:pt>
                <c:pt idx="13">
                  <c:v>20.428571428571427</c:v>
                </c:pt>
                <c:pt idx="14">
                  <c:v>21</c:v>
                </c:pt>
                <c:pt idx="15">
                  <c:v>18.285714285714285</c:v>
                </c:pt>
                <c:pt idx="16">
                  <c:v>19.714285714285715</c:v>
                </c:pt>
                <c:pt idx="17">
                  <c:v>18.285714285714285</c:v>
                </c:pt>
                <c:pt idx="18">
                  <c:v>17.428571428571427</c:v>
                </c:pt>
                <c:pt idx="19">
                  <c:v>16.428571428571427</c:v>
                </c:pt>
                <c:pt idx="20">
                  <c:v>16.571428571428573</c:v>
                </c:pt>
                <c:pt idx="21">
                  <c:v>18.571428571428573</c:v>
                </c:pt>
                <c:pt idx="22">
                  <c:v>21</c:v>
                </c:pt>
                <c:pt idx="23">
                  <c:v>29.285714285714285</c:v>
                </c:pt>
                <c:pt idx="24">
                  <c:v>49.571428571428569</c:v>
                </c:pt>
                <c:pt idx="25">
                  <c:v>54.714285714285715</c:v>
                </c:pt>
                <c:pt idx="26">
                  <c:v>64.285714285714292</c:v>
                </c:pt>
                <c:pt idx="27">
                  <c:v>70.142857142857139</c:v>
                </c:pt>
                <c:pt idx="28">
                  <c:v>63.428571428571431</c:v>
                </c:pt>
                <c:pt idx="29">
                  <c:v>56.571428571428569</c:v>
                </c:pt>
                <c:pt idx="30">
                  <c:v>65.571428571428569</c:v>
                </c:pt>
                <c:pt idx="31">
                  <c:v>71.857142857142861</c:v>
                </c:pt>
                <c:pt idx="32">
                  <c:v>75.285714285714292</c:v>
                </c:pt>
                <c:pt idx="33">
                  <c:v>80.142857142857139</c:v>
                </c:pt>
                <c:pt idx="34">
                  <c:v>88.571428571428569</c:v>
                </c:pt>
                <c:pt idx="35">
                  <c:v>121.57142857142857</c:v>
                </c:pt>
                <c:pt idx="36">
                  <c:v>171</c:v>
                </c:pt>
                <c:pt idx="37">
                  <c:v>192</c:v>
                </c:pt>
                <c:pt idx="38">
                  <c:v>217</c:v>
                </c:pt>
                <c:pt idx="39">
                  <c:v>240</c:v>
                </c:pt>
                <c:pt idx="40">
                  <c:v>254</c:v>
                </c:pt>
                <c:pt idx="41">
                  <c:v>230</c:v>
                </c:pt>
                <c:pt idx="42">
                  <c:v>188</c:v>
                </c:pt>
                <c:pt idx="43">
                  <c:v>170</c:v>
                </c:pt>
                <c:pt idx="44">
                  <c:v>154</c:v>
                </c:pt>
                <c:pt idx="45">
                  <c:v>131</c:v>
                </c:pt>
                <c:pt idx="46">
                  <c:v>115</c:v>
                </c:pt>
                <c:pt idx="47">
                  <c:v>96</c:v>
                </c:pt>
                <c:pt idx="48">
                  <c:v>84</c:v>
                </c:pt>
                <c:pt idx="49">
                  <c:v>73</c:v>
                </c:pt>
                <c:pt idx="50">
                  <c:v>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E84-9E4E-A1BE-01842557B6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59995488"/>
        <c:axId val="-1259994400"/>
      </c:lineChart>
      <c:catAx>
        <c:axId val="-125999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1259994400"/>
        <c:crosses val="autoZero"/>
        <c:auto val="1"/>
        <c:lblAlgn val="ctr"/>
        <c:lblOffset val="100"/>
        <c:noMultiLvlLbl val="0"/>
      </c:catAx>
      <c:valAx>
        <c:axId val="-1259994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1259995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2">
        <a:lumMod val="50000"/>
      </a:schemeClr>
    </a:solidFill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1"/>
        <c:ser>
          <c:idx val="0"/>
          <c:order val="0"/>
          <c:tx>
            <c:strRef>
              <c:f>Sayfa5!$G$4</c:f>
              <c:strCache>
                <c:ptCount val="1"/>
                <c:pt idx="0">
                  <c:v>Toplam ölüm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16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Sayfa5!$F$5:$F$14</c:f>
              <c:numCache>
                <c:formatCode>d\ mmmm\ yyyy</c:formatCode>
                <c:ptCount val="10"/>
                <c:pt idx="0">
                  <c:v>43921</c:v>
                </c:pt>
                <c:pt idx="1">
                  <c:v>43951</c:v>
                </c:pt>
                <c:pt idx="2">
                  <c:v>43982</c:v>
                </c:pt>
                <c:pt idx="3">
                  <c:v>44012</c:v>
                </c:pt>
                <c:pt idx="4">
                  <c:v>44043</c:v>
                </c:pt>
                <c:pt idx="5">
                  <c:v>44074</c:v>
                </c:pt>
                <c:pt idx="6">
                  <c:v>44104</c:v>
                </c:pt>
                <c:pt idx="7">
                  <c:v>44135</c:v>
                </c:pt>
                <c:pt idx="8">
                  <c:v>44165</c:v>
                </c:pt>
                <c:pt idx="9">
                  <c:v>44196</c:v>
                </c:pt>
              </c:numCache>
            </c:numRef>
          </c:cat>
          <c:val>
            <c:numRef>
              <c:f>Sayfa5!$G$5:$G$14</c:f>
              <c:numCache>
                <c:formatCode>#,##0</c:formatCode>
                <c:ptCount val="10"/>
                <c:pt idx="0">
                  <c:v>214</c:v>
                </c:pt>
                <c:pt idx="1">
                  <c:v>3174</c:v>
                </c:pt>
                <c:pt idx="2" formatCode="General">
                  <c:v>4540</c:v>
                </c:pt>
                <c:pt idx="3" formatCode="General">
                  <c:v>5131</c:v>
                </c:pt>
                <c:pt idx="4" formatCode="General">
                  <c:v>5691</c:v>
                </c:pt>
                <c:pt idx="5" formatCode="General">
                  <c:v>6370</c:v>
                </c:pt>
                <c:pt idx="6" formatCode="General">
                  <c:v>8195</c:v>
                </c:pt>
                <c:pt idx="7" formatCode="General">
                  <c:v>10252</c:v>
                </c:pt>
                <c:pt idx="8" formatCode="General">
                  <c:v>13746</c:v>
                </c:pt>
                <c:pt idx="9" formatCode="General">
                  <c:v>20881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CD-2545-BF98-A78FE04F627B}"/>
            </c:ext>
          </c:extLst>
        </c:ser>
        <c:ser>
          <c:idx val="1"/>
          <c:order val="1"/>
          <c:tx>
            <c:strRef>
              <c:f>Sayfa5!$H$4</c:f>
              <c:strCache>
                <c:ptCount val="1"/>
                <c:pt idx="0">
                  <c:v>O ay meydana gelen ölüm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16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Sayfa5!$F$5:$F$14</c:f>
              <c:numCache>
                <c:formatCode>d\ mmmm\ yyyy</c:formatCode>
                <c:ptCount val="10"/>
                <c:pt idx="0">
                  <c:v>43921</c:v>
                </c:pt>
                <c:pt idx="1">
                  <c:v>43951</c:v>
                </c:pt>
                <c:pt idx="2">
                  <c:v>43982</c:v>
                </c:pt>
                <c:pt idx="3">
                  <c:v>44012</c:v>
                </c:pt>
                <c:pt idx="4">
                  <c:v>44043</c:v>
                </c:pt>
                <c:pt idx="5">
                  <c:v>44074</c:v>
                </c:pt>
                <c:pt idx="6">
                  <c:v>44104</c:v>
                </c:pt>
                <c:pt idx="7">
                  <c:v>44135</c:v>
                </c:pt>
                <c:pt idx="8">
                  <c:v>44165</c:v>
                </c:pt>
                <c:pt idx="9">
                  <c:v>44196</c:v>
                </c:pt>
              </c:numCache>
            </c:numRef>
          </c:cat>
          <c:val>
            <c:numRef>
              <c:f>Sayfa5!$H$5:$H$14</c:f>
              <c:numCache>
                <c:formatCode>#,##0</c:formatCode>
                <c:ptCount val="10"/>
                <c:pt idx="0" formatCode="General">
                  <c:v>214</c:v>
                </c:pt>
                <c:pt idx="1">
                  <c:v>2960</c:v>
                </c:pt>
                <c:pt idx="2">
                  <c:v>1366</c:v>
                </c:pt>
                <c:pt idx="3" formatCode="General">
                  <c:v>591</c:v>
                </c:pt>
                <c:pt idx="4" formatCode="General">
                  <c:v>560</c:v>
                </c:pt>
                <c:pt idx="5" formatCode="General">
                  <c:v>679</c:v>
                </c:pt>
                <c:pt idx="6" formatCode="General">
                  <c:v>1825</c:v>
                </c:pt>
                <c:pt idx="7" formatCode="General">
                  <c:v>2057</c:v>
                </c:pt>
                <c:pt idx="8" formatCode="General">
                  <c:v>3494</c:v>
                </c:pt>
                <c:pt idx="9" formatCode="General">
                  <c:v>7135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CD-2545-BF98-A78FE04F62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0992512"/>
        <c:axId val="100994432"/>
      </c:lineChart>
      <c:dateAx>
        <c:axId val="100992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r>
                  <a:rPr lang="tr-TR" b="0">
                    <a:solidFill>
                      <a:srgbClr val="000000"/>
                    </a:solidFill>
                    <a:latin typeface="+mn-lt"/>
                  </a:rPr>
                  <a:t>Tarih</a:t>
                </a:r>
              </a:p>
            </c:rich>
          </c:tx>
          <c:overlay val="0"/>
        </c:title>
        <c:numFmt formatCode="d\ mmmm\ yyyy" sourceLinked="1"/>
        <c:majorTickMark val="none"/>
        <c:minorTickMark val="none"/>
        <c:tickLblPos val="nextTo"/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+mn-lt"/>
              </a:defRPr>
            </a:pPr>
            <a:endParaRPr lang="tr-TR"/>
          </a:p>
        </c:txPr>
        <c:crossAx val="100994432"/>
        <c:crosses val="autoZero"/>
        <c:auto val="1"/>
        <c:lblOffset val="100"/>
        <c:baseTimeUnit val="months"/>
      </c:dateAx>
      <c:valAx>
        <c:axId val="100994432"/>
        <c:scaling>
          <c:orientation val="minMax"/>
        </c:scaling>
        <c:delete val="0"/>
        <c:axPos val="l"/>
        <c:minorGridlines>
          <c:spPr>
            <a:ln>
              <a:solidFill>
                <a:srgbClr val="CCCCCC"/>
              </a:solidFill>
            </a:ln>
          </c:spPr>
        </c:min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tr-TR"/>
              </a:p>
            </c:rich>
          </c:tx>
          <c:overlay val="0"/>
        </c:title>
        <c:numFmt formatCode="#,##0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sz="1600" b="1">
                <a:solidFill>
                  <a:srgbClr val="000000"/>
                </a:solidFill>
                <a:latin typeface="+mn-lt"/>
              </a:defRPr>
            </a:pPr>
            <a:endParaRPr lang="tr-TR"/>
          </a:p>
        </c:txPr>
        <c:crossAx val="100992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424309392265173"/>
          <c:y val="0.32092088488938902"/>
          <c:w val="0.1277642725598527"/>
          <c:h val="0.25506299212598432"/>
        </c:manualLayout>
      </c:layout>
      <c:overlay val="0"/>
      <c:txPr>
        <a:bodyPr/>
        <a:lstStyle/>
        <a:p>
          <a:pPr lvl="0">
            <a:defRPr sz="1100" b="0">
              <a:solidFill>
                <a:srgbClr val="1A1A1A"/>
              </a:solidFill>
              <a:latin typeface="+mn-lt"/>
            </a:defRPr>
          </a:pPr>
          <a:endParaRPr lang="tr-TR"/>
        </a:p>
      </c:txPr>
    </c:legend>
    <c:plotVisOnly val="1"/>
    <c:dispBlanksAs val="zero"/>
    <c:showDLblsOverMax val="1"/>
  </c:chart>
  <c:spPr>
    <a:blipFill>
      <a:blip xmlns:r="http://schemas.openxmlformats.org/officeDocument/2006/relationships" r:embed="rId1"/>
      <a:tile tx="0" ty="0" sx="100000" sy="100000" flip="none" algn="tl"/>
    </a:blipFill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'GENEL (2)'!$A$2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'GENEL (2)'!$B$1:$F$1</c:f>
              <c:strCache>
                <c:ptCount val="5"/>
                <c:pt idx="0">
                  <c:v>EYLÜL</c:v>
                </c:pt>
                <c:pt idx="1">
                  <c:v>EKİM</c:v>
                </c:pt>
                <c:pt idx="2">
                  <c:v>KASIM</c:v>
                </c:pt>
                <c:pt idx="3">
                  <c:v>ARALIK</c:v>
                </c:pt>
                <c:pt idx="4">
                  <c:v>TOPLAM</c:v>
                </c:pt>
              </c:strCache>
            </c:strRef>
          </c:cat>
          <c:val>
            <c:numRef>
              <c:f>'GENEL (2)'!$B$2:$F$2</c:f>
              <c:numCache>
                <c:formatCode>General</c:formatCode>
                <c:ptCount val="5"/>
                <c:pt idx="0">
                  <c:v>10232</c:v>
                </c:pt>
                <c:pt idx="1">
                  <c:v>10931</c:v>
                </c:pt>
                <c:pt idx="2">
                  <c:v>11068</c:v>
                </c:pt>
                <c:pt idx="3">
                  <c:v>12147</c:v>
                </c:pt>
                <c:pt idx="4">
                  <c:v>44378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9D-154A-B975-8487AD34FCAD}"/>
            </c:ext>
          </c:extLst>
        </c:ser>
        <c:ser>
          <c:idx val="1"/>
          <c:order val="1"/>
          <c:tx>
            <c:strRef>
              <c:f>'GENEL (2)'!$A$3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'GENEL (2)'!$B$1:$F$1</c:f>
              <c:strCache>
                <c:ptCount val="5"/>
                <c:pt idx="0">
                  <c:v>EYLÜL</c:v>
                </c:pt>
                <c:pt idx="1">
                  <c:v>EKİM</c:v>
                </c:pt>
                <c:pt idx="2">
                  <c:v>KASIM</c:v>
                </c:pt>
                <c:pt idx="3">
                  <c:v>ARALIK</c:v>
                </c:pt>
                <c:pt idx="4">
                  <c:v>TOPLAM</c:v>
                </c:pt>
              </c:strCache>
            </c:strRef>
          </c:cat>
          <c:val>
            <c:numRef>
              <c:f>'GENEL (2)'!$B$3:$F$3</c:f>
              <c:numCache>
                <c:formatCode>General</c:formatCode>
                <c:ptCount val="5"/>
                <c:pt idx="0">
                  <c:v>10483</c:v>
                </c:pt>
                <c:pt idx="1">
                  <c:v>10864</c:v>
                </c:pt>
                <c:pt idx="2">
                  <c:v>11227</c:v>
                </c:pt>
                <c:pt idx="3">
                  <c:v>12233</c:v>
                </c:pt>
                <c:pt idx="4">
                  <c:v>44807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9D-154A-B975-8487AD34FCAD}"/>
            </c:ext>
          </c:extLst>
        </c:ser>
        <c:ser>
          <c:idx val="2"/>
          <c:order val="2"/>
          <c:tx>
            <c:strRef>
              <c:f>'GENEL (2)'!$A$4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'GENEL (2)'!$B$1:$F$1</c:f>
              <c:strCache>
                <c:ptCount val="5"/>
                <c:pt idx="0">
                  <c:v>EYLÜL</c:v>
                </c:pt>
                <c:pt idx="1">
                  <c:v>EKİM</c:v>
                </c:pt>
                <c:pt idx="2">
                  <c:v>KASIM</c:v>
                </c:pt>
                <c:pt idx="3">
                  <c:v>ARALIK</c:v>
                </c:pt>
                <c:pt idx="4">
                  <c:v>TOPLAM</c:v>
                </c:pt>
              </c:strCache>
            </c:strRef>
          </c:cat>
          <c:val>
            <c:numRef>
              <c:f>'GENEL (2)'!$B$4:$F$4</c:f>
              <c:numCache>
                <c:formatCode>General</c:formatCode>
                <c:ptCount val="5"/>
                <c:pt idx="0">
                  <c:v>12873</c:v>
                </c:pt>
                <c:pt idx="1">
                  <c:v>13671</c:v>
                </c:pt>
                <c:pt idx="2">
                  <c:v>21865</c:v>
                </c:pt>
                <c:pt idx="3">
                  <c:v>22857</c:v>
                </c:pt>
                <c:pt idx="4">
                  <c:v>71266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9D-154A-B975-8487AD34FC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00413824"/>
        <c:axId val="100415744"/>
        <c:axId val="0"/>
      </c:bar3DChart>
      <c:catAx>
        <c:axId val="1004138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0415744"/>
        <c:crosses val="autoZero"/>
        <c:auto val="1"/>
        <c:lblAlgn val="ctr"/>
        <c:lblOffset val="100"/>
        <c:noMultiLvlLbl val="0"/>
      </c:catAx>
      <c:valAx>
        <c:axId val="100415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800" b="1"/>
            </a:pPr>
            <a:endParaRPr lang="tr-TR"/>
          </a:p>
        </c:txPr>
        <c:crossAx val="10041382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800" b="1"/>
          </a:pPr>
          <a:endParaRPr lang="tr-T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11111111111108E-2"/>
          <c:y val="3.2407407407407406E-2"/>
          <c:w val="0.89820822397200351"/>
          <c:h val="0.96759259259259256"/>
        </c:manualLayout>
      </c:layout>
      <c:pie3DChart>
        <c:varyColors val="1"/>
        <c:ser>
          <c:idx val="0"/>
          <c:order val="0"/>
          <c:spPr>
            <a:ln w="57150">
              <a:solidFill>
                <a:srgbClr val="FF0000"/>
              </a:solidFill>
            </a:ln>
          </c:spPr>
          <c:dPt>
            <c:idx val="1"/>
            <c:bubble3D val="0"/>
            <c:spPr>
              <a:solidFill>
                <a:srgbClr val="00B050"/>
              </a:solidFill>
              <a:ln w="57150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09D-E147-925E-FAE983619F04}"/>
              </c:ext>
            </c:extLst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</a:defRPr>
                  </a:pPr>
                  <a:endParaRPr lang="tr-T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809D-E147-925E-FAE983619F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Sayfa6!$G$6:$G$8</c:f>
              <c:strCache>
                <c:ptCount val="3"/>
                <c:pt idx="0">
                  <c:v>Açılır Pencere Var</c:v>
                </c:pt>
                <c:pt idx="1">
                  <c:v>Açılır Pencere Yok</c:v>
                </c:pt>
                <c:pt idx="2">
                  <c:v>Yanıtsız</c:v>
                </c:pt>
              </c:strCache>
            </c:strRef>
          </c:cat>
          <c:val>
            <c:numRef>
              <c:f>Sayfa6!$H$6:$H$8</c:f>
              <c:numCache>
                <c:formatCode>General</c:formatCode>
                <c:ptCount val="3"/>
                <c:pt idx="0">
                  <c:v>392</c:v>
                </c:pt>
                <c:pt idx="1">
                  <c:v>163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9D-E147-925E-FAE983619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0.42308</cdr:x>
      <cdr:y>0.34933</cdr:y>
    </cdr:from>
    <cdr:to>
      <cdr:x>0.65705</cdr:x>
      <cdr:y>0.44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2514600" y="1247775"/>
          <a:ext cx="1390650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tr-TR" sz="1100"/>
        </a:p>
      </cdr:txBody>
    </cdr:sp>
  </cdr:relSizeAnchor>
  <cdr:relSizeAnchor xmlns:cdr="http://schemas.openxmlformats.org/drawingml/2006/chartDrawing">
    <cdr:from>
      <cdr:x>0.11501</cdr:x>
      <cdr:y>0</cdr:y>
    </cdr:from>
    <cdr:to>
      <cdr:x>0.84125</cdr:x>
      <cdr:y>0.49084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946486" y="0"/>
          <a:ext cx="5976625" cy="2808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l"/>
          <a:r>
            <a:rPr lang="tr-TR" sz="1800" b="1" dirty="0"/>
            <a:t>Türkiye Nüfusunun % 34,3’ünü (28 583 432</a:t>
          </a:r>
          <a:r>
            <a:rPr lang="tr-TR" sz="1800" dirty="0"/>
            <a:t> kişi)</a:t>
          </a:r>
          <a:r>
            <a:rPr lang="tr-TR" sz="1800" b="1" dirty="0"/>
            <a:t> oluşturan </a:t>
          </a:r>
        </a:p>
        <a:p xmlns:a="http://schemas.openxmlformats.org/drawingml/2006/main">
          <a:pPr algn="l"/>
          <a:r>
            <a:rPr lang="tr-TR" sz="1800" b="1" dirty="0"/>
            <a:t>9 ilin (İstanbul, Bursa, Kocaeli, Denizli, Konya,  </a:t>
          </a:r>
        </a:p>
        <a:p xmlns:a="http://schemas.openxmlformats.org/drawingml/2006/main">
          <a:pPr algn="l"/>
          <a:r>
            <a:rPr lang="tr-TR" sz="1800" b="1" dirty="0"/>
            <a:t>Kahramanmaraş, Erzurum, Mersin, Konya)  2018, 2019,2020</a:t>
          </a:r>
        </a:p>
        <a:p xmlns:a="http://schemas.openxmlformats.org/drawingml/2006/main">
          <a:pPr algn="l"/>
          <a:r>
            <a:rPr lang="tr-TR" sz="1800" b="1" dirty="0"/>
            <a:t>Yılları Eylül, Ekim, Kasım ve Aralık Ayları  Ölüm Sayıları; </a:t>
          </a:r>
        </a:p>
        <a:p xmlns:a="http://schemas.openxmlformats.org/drawingml/2006/main">
          <a:pPr algn="l"/>
          <a:r>
            <a:rPr lang="tr-TR" sz="1800" b="1" dirty="0"/>
            <a:t>belediye e-devlet verileri</a:t>
          </a:r>
        </a:p>
        <a:p xmlns:a="http://schemas.openxmlformats.org/drawingml/2006/main">
          <a:pPr algn="l"/>
          <a:endParaRPr lang="tr-TR" sz="1800" b="1" dirty="0"/>
        </a:p>
        <a:p xmlns:a="http://schemas.openxmlformats.org/drawingml/2006/main">
          <a:pPr algn="just"/>
          <a:r>
            <a:rPr lang="tr-TR" sz="1800" b="1" dirty="0"/>
            <a:t>2019 yılında 2018 Yılına göre belirtilen  4 ayda ölümlerde </a:t>
          </a:r>
        </a:p>
        <a:p xmlns:a="http://schemas.openxmlformats.org/drawingml/2006/main">
          <a:pPr algn="just"/>
          <a:r>
            <a:rPr lang="tr-TR" sz="2800" b="1" dirty="0">
              <a:solidFill>
                <a:srgbClr val="FF0000"/>
              </a:solidFill>
            </a:rPr>
            <a:t>% 0,9 </a:t>
          </a:r>
          <a:r>
            <a:rPr lang="tr-TR" sz="1800" b="1" dirty="0"/>
            <a:t>(</a:t>
          </a:r>
          <a:r>
            <a:rPr lang="tr-TR" sz="2400" b="1" dirty="0">
              <a:solidFill>
                <a:srgbClr val="FF0000"/>
              </a:solidFill>
            </a:rPr>
            <a:t>429 fazladan ölüm</a:t>
          </a:r>
          <a:r>
            <a:rPr lang="tr-TR" sz="2400" b="1" dirty="0"/>
            <a:t>) ;</a:t>
          </a:r>
          <a:r>
            <a:rPr lang="tr-TR" sz="1800" b="1" dirty="0"/>
            <a:t>  2020 yılında </a:t>
          </a:r>
        </a:p>
        <a:p xmlns:a="http://schemas.openxmlformats.org/drawingml/2006/main">
          <a:pPr algn="just"/>
          <a:r>
            <a:rPr lang="tr-TR" sz="1800" b="1" dirty="0"/>
            <a:t>2019 yılına göre </a:t>
          </a:r>
          <a:r>
            <a:rPr lang="tr-TR" sz="2800" b="1" dirty="0">
              <a:solidFill>
                <a:srgbClr val="FF0000"/>
              </a:solidFill>
            </a:rPr>
            <a:t>%  59,0</a:t>
          </a:r>
          <a:r>
            <a:rPr lang="tr-TR" sz="1800" b="1" dirty="0"/>
            <a:t> (</a:t>
          </a:r>
          <a:r>
            <a:rPr lang="tr-TR" sz="2800" b="1" dirty="0">
              <a:solidFill>
                <a:srgbClr val="FF0000"/>
              </a:solidFill>
            </a:rPr>
            <a:t>26 459 ölüm</a:t>
          </a:r>
          <a:r>
            <a:rPr lang="tr-TR" sz="1800" b="1" dirty="0"/>
            <a:t>) </a:t>
          </a:r>
        </a:p>
        <a:p xmlns:a="http://schemas.openxmlformats.org/drawingml/2006/main">
          <a:pPr algn="just"/>
          <a:r>
            <a:rPr lang="tr-TR" sz="1800" b="1" dirty="0"/>
            <a:t> artış oldu</a:t>
          </a:r>
          <a:endParaRPr lang="tr-TR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0F617-9E29-0246-A1C6-98576EA86F61}" type="datetimeFigureOut">
              <a:rPr lang="x-none" smtClean="0"/>
              <a:t>15.03.2021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9F80C-538D-2540-8D09-BD6501009FD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09346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E236B-F8F1-4888-B0DF-B6D4BC70957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70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7C45B-F77C-5D47-8EE7-C0E60C933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8A36F1-30B8-C249-A2F2-BAF742709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C3FB01-C588-7647-B060-A3352F317C9E}"/>
              </a:ext>
            </a:extLst>
          </p:cNvPr>
          <p:cNvSpPr/>
          <p:nvPr userDrawn="1"/>
        </p:nvSpPr>
        <p:spPr>
          <a:xfrm>
            <a:off x="0" y="0"/>
            <a:ext cx="1401288" cy="2078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23A981A-111A-0546-9750-BFFDAFFC75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5010" y="5401644"/>
            <a:ext cx="1001979" cy="66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ltbilgi Yer Tutucusu 4">
            <a:extLst>
              <a:ext uri="{FF2B5EF4-FFF2-40B4-BE49-F238E27FC236}">
                <a16:creationId xmlns:a16="http://schemas.microsoft.com/office/drawing/2014/main" id="{01A05C3D-A8C8-E14A-A65E-AFBD9A08F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1.Yıl Değerlendirmesi; 11.03.2021</a:t>
            </a:r>
          </a:p>
        </p:txBody>
      </p:sp>
    </p:spTree>
    <p:extLst>
      <p:ext uri="{BB962C8B-B14F-4D97-AF65-F5344CB8AC3E}">
        <p14:creationId xmlns:p14="http://schemas.microsoft.com/office/powerpoint/2010/main" val="3208787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1A3A3-0313-2946-A467-F39B9A82A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DBD4E4-1885-D249-9A79-19A40FCDF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Altbilgi Yer Tutucusu 4">
            <a:extLst>
              <a:ext uri="{FF2B5EF4-FFF2-40B4-BE49-F238E27FC236}">
                <a16:creationId xmlns:a16="http://schemas.microsoft.com/office/drawing/2014/main" id="{AD347EDD-144B-324D-A7A2-5F7F5A30F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119781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9C00FF-7AAC-7D43-AB2B-FBF20127D2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AF9F08-AB8B-EC45-B72F-F9448047F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Altbilgi Yer Tutucusu 4">
            <a:extLst>
              <a:ext uri="{FF2B5EF4-FFF2-40B4-BE49-F238E27FC236}">
                <a16:creationId xmlns:a16="http://schemas.microsoft.com/office/drawing/2014/main" id="{F90546E3-EACD-8847-8DEE-5C4D3493C3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216678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482E5-9AD4-8F48-8F8E-394FD59C4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C4756-AB86-A84C-BD79-F38814CFC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13" name="Altbilgi Yer Tutucusu 4">
            <a:extLst>
              <a:ext uri="{FF2B5EF4-FFF2-40B4-BE49-F238E27FC236}">
                <a16:creationId xmlns:a16="http://schemas.microsoft.com/office/drawing/2014/main" id="{D2517B84-510B-1D43-B0B1-370587059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1.Yıl Değerlendirmesi; 11.03.2021</a:t>
            </a:r>
          </a:p>
        </p:txBody>
      </p:sp>
    </p:spTree>
    <p:extLst>
      <p:ext uri="{BB962C8B-B14F-4D97-AF65-F5344CB8AC3E}">
        <p14:creationId xmlns:p14="http://schemas.microsoft.com/office/powerpoint/2010/main" val="2175033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8604C-4EE6-FD4B-BB86-1E9145B4A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29822-7D04-9B4D-9390-BE978BB22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Altbilgi Yer Tutucusu 4">
            <a:extLst>
              <a:ext uri="{FF2B5EF4-FFF2-40B4-BE49-F238E27FC236}">
                <a16:creationId xmlns:a16="http://schemas.microsoft.com/office/drawing/2014/main" id="{F0D996D7-6DEE-BE48-9065-E19D56A59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1.Yıl Değerlendirmesi; 11.03.2021</a:t>
            </a:r>
          </a:p>
        </p:txBody>
      </p:sp>
    </p:spTree>
    <p:extLst>
      <p:ext uri="{BB962C8B-B14F-4D97-AF65-F5344CB8AC3E}">
        <p14:creationId xmlns:p14="http://schemas.microsoft.com/office/powerpoint/2010/main" val="305730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C6D3D-5E0E-124F-AC5F-946ED3F85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003FB-EB50-094C-B8C0-5862A7A5B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17FB7E-E0A0-8C47-BB83-879536D85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Altbilgi Yer Tutucusu 4">
            <a:extLst>
              <a:ext uri="{FF2B5EF4-FFF2-40B4-BE49-F238E27FC236}">
                <a16:creationId xmlns:a16="http://schemas.microsoft.com/office/drawing/2014/main" id="{E661C0EF-8F21-1C4E-80CE-F44193388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1.Yıl Değerlendirmesi; 11.03.2021</a:t>
            </a:r>
          </a:p>
        </p:txBody>
      </p:sp>
    </p:spTree>
    <p:extLst>
      <p:ext uri="{BB962C8B-B14F-4D97-AF65-F5344CB8AC3E}">
        <p14:creationId xmlns:p14="http://schemas.microsoft.com/office/powerpoint/2010/main" val="188069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129D5-E567-A34D-859A-54DE73802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D3A4C-936D-BF48-8684-4A86D59A6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0CBF68-69FA-FF4E-B97C-ED0ABA059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6EFFAB-5680-CF48-A169-A78CEAB25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53240D-2FB2-1844-AAAE-976DA0AF4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8" name="Altbilgi Yer Tutucusu 4">
            <a:extLst>
              <a:ext uri="{FF2B5EF4-FFF2-40B4-BE49-F238E27FC236}">
                <a16:creationId xmlns:a16="http://schemas.microsoft.com/office/drawing/2014/main" id="{AA834DA7-5EFA-294D-85CF-25333C693E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1.Yıl Değerlendirmesi; 11.03.2021</a:t>
            </a:r>
          </a:p>
        </p:txBody>
      </p:sp>
    </p:spTree>
    <p:extLst>
      <p:ext uri="{BB962C8B-B14F-4D97-AF65-F5344CB8AC3E}">
        <p14:creationId xmlns:p14="http://schemas.microsoft.com/office/powerpoint/2010/main" val="184840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221B7-8172-924F-8644-D250E9A94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278" y="365125"/>
            <a:ext cx="10332521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4" name="Altbilgi Yer Tutucusu 4">
            <a:extLst>
              <a:ext uri="{FF2B5EF4-FFF2-40B4-BE49-F238E27FC236}">
                <a16:creationId xmlns:a16="http://schemas.microsoft.com/office/drawing/2014/main" id="{27A2CA3C-0596-9343-A919-E4A5E607C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1.Yıl Değerlendirmesi; 11.03.2021</a:t>
            </a:r>
          </a:p>
        </p:txBody>
      </p:sp>
    </p:spTree>
    <p:extLst>
      <p:ext uri="{BB962C8B-B14F-4D97-AF65-F5344CB8AC3E}">
        <p14:creationId xmlns:p14="http://schemas.microsoft.com/office/powerpoint/2010/main" val="353124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4">
            <a:extLst>
              <a:ext uri="{FF2B5EF4-FFF2-40B4-BE49-F238E27FC236}">
                <a16:creationId xmlns:a16="http://schemas.microsoft.com/office/drawing/2014/main" id="{7617479D-89C2-AD45-BE50-9423D52F7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1.Yıl Değerlendirmesi; 11.03.2021</a:t>
            </a:r>
          </a:p>
        </p:txBody>
      </p:sp>
    </p:spTree>
    <p:extLst>
      <p:ext uri="{BB962C8B-B14F-4D97-AF65-F5344CB8AC3E}">
        <p14:creationId xmlns:p14="http://schemas.microsoft.com/office/powerpoint/2010/main" val="84775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DEFD4-BC4A-E449-8663-259820FFE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97FC7-3EA1-F542-B2B7-37B375F50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14A4D3-D6F4-3C4B-8532-194188AEE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Altbilgi Yer Tutucusu 4">
            <a:extLst>
              <a:ext uri="{FF2B5EF4-FFF2-40B4-BE49-F238E27FC236}">
                <a16:creationId xmlns:a16="http://schemas.microsoft.com/office/drawing/2014/main" id="{8FBC3840-2FEB-DA4B-B9FC-B2AE43257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1.Yıl Değerlendirmesi; 11.03.2021</a:t>
            </a:r>
          </a:p>
        </p:txBody>
      </p:sp>
    </p:spTree>
    <p:extLst>
      <p:ext uri="{BB962C8B-B14F-4D97-AF65-F5344CB8AC3E}">
        <p14:creationId xmlns:p14="http://schemas.microsoft.com/office/powerpoint/2010/main" val="415666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6DF8F2A-E9C3-E34B-B9A2-0DD9393515ED}"/>
              </a:ext>
            </a:extLst>
          </p:cNvPr>
          <p:cNvSpPr/>
          <p:nvPr userDrawn="1"/>
        </p:nvSpPr>
        <p:spPr>
          <a:xfrm>
            <a:off x="0" y="0"/>
            <a:ext cx="12192000" cy="2757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69A1B31-63D7-6B4E-AA6D-007AEBFA2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0010" y="1256479"/>
            <a:ext cx="6172201" cy="45982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A2B843-D8CE-4A45-BB55-B3FDA78ED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720" y="2248496"/>
            <a:ext cx="3698168" cy="1234966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11CFA5-025F-5447-ACE4-AB190CBD67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732" y="2194034"/>
            <a:ext cx="876300" cy="1371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86A0460-FEB3-394C-8A83-24EC8BA514E6}"/>
              </a:ext>
            </a:extLst>
          </p:cNvPr>
          <p:cNvSpPr/>
          <p:nvPr userDrawn="1"/>
        </p:nvSpPr>
        <p:spPr>
          <a:xfrm>
            <a:off x="5181600" y="415420"/>
            <a:ext cx="6172200" cy="5439336"/>
          </a:xfrm>
          <a:prstGeom prst="rect">
            <a:avLst/>
          </a:prstGeom>
          <a:solidFill>
            <a:schemeClr val="accent1">
              <a:lumMod val="20000"/>
              <a:lumOff val="8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x-none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8003643-DD32-A941-B611-A9776466D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69527" y="754885"/>
            <a:ext cx="5417129" cy="355164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Slayt Numarası Yer Tutucusu 5">
            <a:extLst>
              <a:ext uri="{FF2B5EF4-FFF2-40B4-BE49-F238E27FC236}">
                <a16:creationId xmlns:a16="http://schemas.microsoft.com/office/drawing/2014/main" id="{28DF8829-A0EE-3F4E-9F2E-D9D18083B03D}"/>
              </a:ext>
            </a:extLst>
          </p:cNvPr>
          <p:cNvSpPr txBox="1">
            <a:spLocks/>
          </p:cNvSpPr>
          <p:nvPr userDrawn="1"/>
        </p:nvSpPr>
        <p:spPr>
          <a:xfrm>
            <a:off x="11625943" y="6492875"/>
            <a:ext cx="345373" cy="27317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48B812-DC3D-4AEF-ACEE-B511DEAADBA0}" type="slidenum">
              <a:rPr lang="tr-TR" sz="1400" smtClean="0">
                <a:solidFill>
                  <a:schemeClr val="bg1"/>
                </a:solidFill>
              </a:rPr>
              <a:pPr algn="r"/>
              <a:t>‹#›</a:t>
            </a:fld>
            <a:endParaRPr lang="tr-TR" sz="1400" dirty="0">
              <a:solidFill>
                <a:schemeClr val="bg1"/>
              </a:solidFill>
            </a:endParaRPr>
          </a:p>
        </p:txBody>
      </p:sp>
      <p:sp>
        <p:nvSpPr>
          <p:cNvPr id="11" name="Altbilgi Yer Tutucusu 4">
            <a:extLst>
              <a:ext uri="{FF2B5EF4-FFF2-40B4-BE49-F238E27FC236}">
                <a16:creationId xmlns:a16="http://schemas.microsoft.com/office/drawing/2014/main" id="{9131A5B4-78D0-F64F-9216-885D1624C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1.Yıl Değerlendirmesi; 11.03.2021</a:t>
            </a:r>
          </a:p>
        </p:txBody>
      </p:sp>
    </p:spTree>
    <p:extLst>
      <p:ext uri="{BB962C8B-B14F-4D97-AF65-F5344CB8AC3E}">
        <p14:creationId xmlns:p14="http://schemas.microsoft.com/office/powerpoint/2010/main" val="372809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FB09219-F7E9-D04C-B587-856918994A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82057"/>
            <a:ext cx="12192000" cy="20759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555CF1-CA8C-0D48-9165-C38CD2AB9F2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4611" y="365125"/>
            <a:ext cx="876300" cy="13716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D6FAC6-A2EC-3C47-AC00-E008CCE02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654" y="365125"/>
            <a:ext cx="102731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AE58B-B5D9-D04A-8B4C-B8BF50DE6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654" y="1825625"/>
            <a:ext cx="102731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  <p:sp>
        <p:nvSpPr>
          <p:cNvPr id="12" name="Altbilgi Yer Tutucusu 4">
            <a:extLst>
              <a:ext uri="{FF2B5EF4-FFF2-40B4-BE49-F238E27FC236}">
                <a16:creationId xmlns:a16="http://schemas.microsoft.com/office/drawing/2014/main" id="{A80E0E01-C4FA-E542-B30A-55834D93CF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  <p:sp>
        <p:nvSpPr>
          <p:cNvPr id="13" name="Slayt Numarası Yer Tutucusu 5">
            <a:extLst>
              <a:ext uri="{FF2B5EF4-FFF2-40B4-BE49-F238E27FC236}">
                <a16:creationId xmlns:a16="http://schemas.microsoft.com/office/drawing/2014/main" id="{FD278716-28C0-594D-9AAA-871AF6665DDA}"/>
              </a:ext>
            </a:extLst>
          </p:cNvPr>
          <p:cNvSpPr txBox="1">
            <a:spLocks/>
          </p:cNvSpPr>
          <p:nvPr userDrawn="1"/>
        </p:nvSpPr>
        <p:spPr>
          <a:xfrm>
            <a:off x="11353799" y="6503721"/>
            <a:ext cx="617517" cy="262328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48B812-DC3D-4AEF-ACEE-B511DEAADBA0}" type="slidenum">
              <a:rPr lang="tr-TR" sz="1400" smtClean="0">
                <a:solidFill>
                  <a:schemeClr val="bg1"/>
                </a:solidFill>
              </a:rPr>
              <a:pPr algn="r"/>
              <a:t>‹#›</a:t>
            </a:fld>
            <a:endParaRPr lang="tr-T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7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o.int/publications/i/item/clinical-management-of-covid-19%20DS&#214;'n&#252;n%20COVID-1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?term=van%20Weel%20C%5bAuthor%5d&amp;cauthor=true&amp;cauthor_uid=32985278" TargetMode="External"/><Relationship Id="rId3" Type="http://schemas.openxmlformats.org/officeDocument/2006/relationships/hyperlink" Target="https://www.ncbi.nlm.nih.gov/pubmed/?term=Rawaf%20S%5bAuthor%5d&amp;cauthor=true&amp;cauthor_uid=32985278" TargetMode="External"/><Relationship Id="rId7" Type="http://schemas.openxmlformats.org/officeDocument/2006/relationships/hyperlink" Target="https://www.ncbi.nlm.nih.gov/pubmed/?term=Quezada%20Yamamoto%20H%5bAuthor%5d&amp;cauthor=true&amp;cauthor_uid=3298527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cbi.nlm.nih.gov/pubmed/?term=Kringos%20D%5bAuthor%5d&amp;cauthor=true&amp;cauthor_uid=32985278" TargetMode="External"/><Relationship Id="rId5" Type="http://schemas.openxmlformats.org/officeDocument/2006/relationships/hyperlink" Target="https://www.ncbi.nlm.nih.gov/pubmed/?term=Stigler%20FL%5bAuthor%5d&amp;cauthor=true&amp;cauthor_uid=32985278" TargetMode="External"/><Relationship Id="rId4" Type="http://schemas.openxmlformats.org/officeDocument/2006/relationships/hyperlink" Target="https://www.ncbi.nlm.nih.gov/pubmed/?term=Allen%20LN%5bAuthor%5d&amp;cauthor=true&amp;cauthor_uid=32985278" TargetMode="External"/><Relationship Id="rId9" Type="http://schemas.openxmlformats.org/officeDocument/2006/relationships/hyperlink" Target="https://www.ncbi.nlm.nih.gov/pmc/articles/PMC7534357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ho.int/emergencies/diseases/novel-coronavirus-2019/global-research-on-novel-coronavirus-2019-ncov/solidarity-clinical-trial-for-covid-19-treatments" TargetMode="External"/><Relationship Id="rId3" Type="http://schemas.openxmlformats.org/officeDocument/2006/relationships/hyperlink" Target="https://www.who.int/publications/i/item/WHO-2019-nCoV-Surveillance_Case_Definition-2020.1" TargetMode="External"/><Relationship Id="rId7" Type="http://schemas.openxmlformats.org/officeDocument/2006/relationships/hyperlink" Target="https://www.who.int/news/item/15-10-2020-solidarity-therapeutics-trial-produces-conclusive-evidence-on-the-effectiveness-of-repurposed-drugs-for-covid-19-in-record-time" TargetMode="External"/><Relationship Id="rId2" Type="http://schemas.openxmlformats.org/officeDocument/2006/relationships/hyperlink" Target="https://ourworldindata.org/grapher/full-list-daily-covid-19-tests-per-thousand?time=2020-02-18..latest&amp;country=~TU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ho.int/news/item/04-07-2020-who-discontinues-hydroxychloroquine-and-lopinavir-ritonavir-treatment-arms-for-covid-19" TargetMode="External"/><Relationship Id="rId11" Type="http://schemas.openxmlformats.org/officeDocument/2006/relationships/image" Target="../media/image23.png"/><Relationship Id="rId5" Type="http://schemas.openxmlformats.org/officeDocument/2006/relationships/hyperlink" Target="https://www.who.int/director-general/speeches/detail/who-director-general-s-opening-remarks-at-the-media-briefing-on-covid-19---18-march-2020" TargetMode="External"/><Relationship Id="rId10" Type="http://schemas.openxmlformats.org/officeDocument/2006/relationships/hyperlink" Target="https://doi.org/10.1016/S0140-6736(20)30183-5" TargetMode="External"/><Relationship Id="rId4" Type="http://schemas.openxmlformats.org/officeDocument/2006/relationships/hyperlink" Target="https://www.who.int/publications/i/item/clinical-management-of-covid-19" TargetMode="External"/><Relationship Id="rId9" Type="http://schemas.openxmlformats.org/officeDocument/2006/relationships/hyperlink" Target="https://www.who.int/publications/i/item/WHO-2019-nCoV-Corticosteroids-2020.1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coverytrial.net/" TargetMode="External"/><Relationship Id="rId3" Type="http://schemas.openxmlformats.org/officeDocument/2006/relationships/hyperlink" Target="https://www.covid19treatmentguidelines.nih.gov/" TargetMode="External"/><Relationship Id="rId7" Type="http://schemas.openxmlformats.org/officeDocument/2006/relationships/hyperlink" Target="https://www.remapcap.org/" TargetMode="External"/><Relationship Id="rId2" Type="http://schemas.openxmlformats.org/officeDocument/2006/relationships/hyperlink" Target="https://doi.org/10.1038/d41586-020-01284-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coverytrial.net/news/tocilizumab-reduces-deaths-in-patients-hospitalised-with-covid-19" TargetMode="External"/><Relationship Id="rId5" Type="http://schemas.openxmlformats.org/officeDocument/2006/relationships/hyperlink" Target="https://www.recoverytrial.net/news/statement-from-the-recovery-trial-chief-investigators-15-january-2021-recovery-trial-closes-recruitment-to-convalescent-plasma-treatment-for-patients-hospitalised-with-covid-19" TargetMode="External"/><Relationship Id="rId4" Type="http://schemas.openxmlformats.org/officeDocument/2006/relationships/hyperlink" Target="https://www.medrxiv.org/content/10.1101/2020.12.10.20245944v1" TargetMode="External"/><Relationship Id="rId9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doi.org/10.1016/S0140-6736(20)32318-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838201" y="1456832"/>
            <a:ext cx="10439399" cy="2387600"/>
          </a:xfrm>
        </p:spPr>
        <p:txBody>
          <a:bodyPr>
            <a:noAutofit/>
          </a:bodyPr>
          <a:lstStyle/>
          <a:p>
            <a:r>
              <a:rPr lang="tr-TR" sz="4000" dirty="0"/>
              <a:t>COVID-19 PANDEMİSİ  </a:t>
            </a:r>
            <a:br>
              <a:rPr lang="tr-TR" sz="4000" dirty="0"/>
            </a:br>
            <a:r>
              <a:rPr lang="tr-TR" sz="4000" dirty="0"/>
              <a:t>BİRİNCİ YIL DEĞERLENDİRMESİ</a:t>
            </a:r>
            <a:br>
              <a:rPr lang="tr-TR" sz="4000" dirty="0"/>
            </a:br>
            <a:r>
              <a:rPr lang="tr-TR" sz="4000" dirty="0"/>
              <a:t>11 MART 2021</a:t>
            </a:r>
            <a:endParaRPr lang="tr-TR" sz="5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80247" y="4698124"/>
            <a:ext cx="9897035" cy="1230148"/>
          </a:xfrm>
        </p:spPr>
        <p:txBody>
          <a:bodyPr>
            <a:normAutofit/>
          </a:bodyPr>
          <a:lstStyle/>
          <a:p>
            <a:r>
              <a:rPr lang="tr-TR" sz="3600" b="1" dirty="0"/>
              <a:t>Türk Tabipleri Birliği</a:t>
            </a:r>
          </a:p>
        </p:txBody>
      </p:sp>
      <p:sp>
        <p:nvSpPr>
          <p:cNvPr id="7" name="Altbilgi Yer Tutucusu 4">
            <a:extLst>
              <a:ext uri="{FF2B5EF4-FFF2-40B4-BE49-F238E27FC236}">
                <a16:creationId xmlns:a16="http://schemas.microsoft.com/office/drawing/2014/main" id="{E6FB718A-C389-5649-BB16-5CAF214E36DC}"/>
              </a:ext>
            </a:extLst>
          </p:cNvPr>
          <p:cNvSpPr txBox="1">
            <a:spLocks/>
          </p:cNvSpPr>
          <p:nvPr/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defPPr>
              <a:defRPr lang="x-non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1. Yıl Değerlendirmesi; 11.03.2021</a:t>
            </a:r>
          </a:p>
        </p:txBody>
      </p:sp>
    </p:spTree>
    <p:extLst>
      <p:ext uri="{BB962C8B-B14F-4D97-AF65-F5344CB8AC3E}">
        <p14:creationId xmlns:p14="http://schemas.microsoft.com/office/powerpoint/2010/main" val="353675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Grafik"/>
          <p:cNvGraphicFramePr>
            <a:graphicFrameLocks noGrp="1"/>
          </p:cNvGraphicFramePr>
          <p:nvPr>
            <p:ph idx="1"/>
          </p:nvPr>
        </p:nvGraphicFramePr>
        <p:xfrm>
          <a:off x="1981200" y="404665"/>
          <a:ext cx="8229600" cy="5721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8544272" y="6165304"/>
            <a:ext cx="1715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11.12.2020, TTB</a:t>
            </a:r>
          </a:p>
        </p:txBody>
      </p:sp>
    </p:spTree>
    <p:extLst>
      <p:ext uri="{BB962C8B-B14F-4D97-AF65-F5344CB8AC3E}">
        <p14:creationId xmlns:p14="http://schemas.microsoft.com/office/powerpoint/2010/main" val="3610493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4F0D8C8-4472-3F42-8157-8BF3BE40A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TEDAVİ – DÜNYA/TÜRKİYE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7930C85-ABA6-584A-BAE7-C6C7BC002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r-TR" dirty="0"/>
              <a:t>Dünya Sağlık Örgütü (DSÖ), COVID-19 olgularını “şüpheli”, “olası” ve “kesin” olarak üç grupta değerlendirmektedir.  </a:t>
            </a:r>
          </a:p>
          <a:p>
            <a:pPr>
              <a:lnSpc>
                <a:spcPct val="100000"/>
              </a:lnSpc>
            </a:pPr>
            <a:r>
              <a:rPr lang="tr-TR" dirty="0">
                <a:solidFill>
                  <a:srgbClr val="C00000"/>
                </a:solidFill>
              </a:rPr>
              <a:t>Klinik olarak solunum yolu enfeksiyonu belirti ve bulguları olan, radyolojik olarak COVID-19 hastalığı ile uyumlu bulguları olan hastalar -SARS-CoV-2 PCR testleri negatif saptansa bile- “olası COVID-19” olgusu olarak kabul edilirler. </a:t>
            </a:r>
          </a:p>
          <a:p>
            <a:pPr>
              <a:lnSpc>
                <a:spcPct val="100000"/>
              </a:lnSpc>
            </a:pPr>
            <a:r>
              <a:rPr lang="tr-TR" dirty="0"/>
              <a:t>COVID-19 hastalığı, klinik </a:t>
            </a:r>
            <a:r>
              <a:rPr lang="tr-TR" dirty="0" err="1"/>
              <a:t>seyire</a:t>
            </a:r>
            <a:r>
              <a:rPr lang="tr-TR" dirty="0"/>
              <a:t> göre </a:t>
            </a:r>
            <a:r>
              <a:rPr lang="tr-TR" dirty="0" err="1"/>
              <a:t>asemptomatik</a:t>
            </a:r>
            <a:r>
              <a:rPr lang="tr-TR" dirty="0"/>
              <a:t>, hafif, orta ve ağır seyirli olmak üzere dört kategoriye ayrılmaktadır. </a:t>
            </a:r>
            <a:r>
              <a:rPr lang="tr-TR" dirty="0" err="1">
                <a:solidFill>
                  <a:srgbClr val="C00000"/>
                </a:solidFill>
              </a:rPr>
              <a:t>Asemptomatik</a:t>
            </a:r>
            <a:r>
              <a:rPr lang="tr-TR" dirty="0">
                <a:solidFill>
                  <a:srgbClr val="C00000"/>
                </a:solidFill>
              </a:rPr>
              <a:t> olgular taramalar sırasında veya temaslı takibinde saptanmaktadır.  G</a:t>
            </a:r>
            <a:r>
              <a:rPr lang="tr-TR" dirty="0"/>
              <a:t>enç yaşlarda daha yüksek olmak üzere ortalama %20-30’dur.</a:t>
            </a:r>
          </a:p>
          <a:p>
            <a:pPr>
              <a:lnSpc>
                <a:spcPct val="100000"/>
              </a:lnSpc>
            </a:pPr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978BFB5-628E-F640-808C-B63C425F04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tr-TR"/>
              <a:t>TTB COVID-19 Pandemisi 1.Yıl Değerlendirmesi; 11.03.2021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8520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113603F-F103-464F-834C-82E2E35C0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654" y="1568445"/>
            <a:ext cx="10273146" cy="4351338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20000"/>
              </a:lnSpc>
            </a:pPr>
            <a:r>
              <a:rPr lang="tr-TR" i="1" dirty="0"/>
              <a:t>Hafif hastalık:</a:t>
            </a:r>
            <a:r>
              <a:rPr lang="tr-TR" dirty="0"/>
              <a:t> Ateş, öksürük, boğaz ağrısı, </a:t>
            </a:r>
            <a:r>
              <a:rPr lang="tr-TR" dirty="0" err="1"/>
              <a:t>başağrısı</a:t>
            </a:r>
            <a:r>
              <a:rPr lang="tr-TR" dirty="0"/>
              <a:t>, halsizlik,... </a:t>
            </a:r>
            <a:r>
              <a:rPr lang="tr-TR" dirty="0" err="1"/>
              <a:t>vb</a:t>
            </a:r>
            <a:r>
              <a:rPr lang="tr-TR" dirty="0"/>
              <a:t> semptomların olması ancak nefes darlığı, solunum sıkıntısı olmaması, akciğer radyolojisinin normal olması durumunu tanımlar.</a:t>
            </a:r>
          </a:p>
          <a:p>
            <a:pPr lvl="0">
              <a:lnSpc>
                <a:spcPct val="120000"/>
              </a:lnSpc>
            </a:pPr>
            <a:r>
              <a:rPr lang="tr-TR" i="1" dirty="0"/>
              <a:t>Orta derecede hastalık:</a:t>
            </a:r>
            <a:r>
              <a:rPr lang="tr-TR" dirty="0"/>
              <a:t> Solunum yolu enfeksiyonuna ilişkin belirti ve bulgular olması ancak oksijen </a:t>
            </a:r>
            <a:r>
              <a:rPr lang="tr-TR" dirty="0" err="1"/>
              <a:t>saturasyonunun</a:t>
            </a:r>
            <a:r>
              <a:rPr lang="tr-TR" dirty="0"/>
              <a:t> %94’ün (DSÖ kriterlerinde %90) üzerinde olması durumunu tanımlar.</a:t>
            </a:r>
          </a:p>
          <a:p>
            <a:pPr lvl="0">
              <a:lnSpc>
                <a:spcPct val="120000"/>
              </a:lnSpc>
            </a:pPr>
            <a:r>
              <a:rPr lang="tr-TR" i="1" dirty="0"/>
              <a:t>Ağır hastalık:</a:t>
            </a:r>
            <a:r>
              <a:rPr lang="tr-TR" dirty="0"/>
              <a:t> Solunum sayısının 30/dakikanın üzerinde olması, oksijen </a:t>
            </a:r>
            <a:r>
              <a:rPr lang="tr-TR" dirty="0" err="1"/>
              <a:t>saturasyonu</a:t>
            </a:r>
            <a:r>
              <a:rPr lang="tr-TR" dirty="0"/>
              <a:t> %94 (DSÖ kriterlerinde %90) veya daha düşük olması, PaO2/FiO2 değerinin 300 </a:t>
            </a:r>
            <a:r>
              <a:rPr lang="tr-TR" dirty="0" err="1"/>
              <a:t>mmHg’nın</a:t>
            </a:r>
            <a:r>
              <a:rPr lang="tr-TR" dirty="0"/>
              <a:t> altında olması veya </a:t>
            </a:r>
            <a:r>
              <a:rPr lang="tr-TR" dirty="0" err="1"/>
              <a:t>infiltrasyonun</a:t>
            </a:r>
            <a:r>
              <a:rPr lang="tr-TR" dirty="0"/>
              <a:t> akciğerlerin %50’sinden fazlasına yayılması durumunu tanımlar.</a:t>
            </a:r>
          </a:p>
          <a:p>
            <a:pPr lvl="0">
              <a:lnSpc>
                <a:spcPct val="120000"/>
              </a:lnSpc>
            </a:pPr>
            <a:r>
              <a:rPr lang="tr-TR" i="1" dirty="0"/>
              <a:t>Kritik hastalık:</a:t>
            </a:r>
            <a:r>
              <a:rPr lang="tr-TR" dirty="0"/>
              <a:t> Solunum yetmezliği, septik şok ve/veya çoklu organ yetmezliği olması durumunu tanımlar.</a:t>
            </a:r>
          </a:p>
          <a:p>
            <a:pPr lvl="1">
              <a:lnSpc>
                <a:spcPct val="120000"/>
              </a:lnSpc>
            </a:pPr>
            <a:r>
              <a:rPr lang="tr-TR" dirty="0"/>
              <a:t>Hafif ve orta derecede hastalığı olanlar risk grubunda olup olmadıklarına göre değerlendirilirken orta ve ağır hastalığı olanlar hastaneye yatırılmakta, kritik hastalar yoğun bakım ünitesinde izlenmektedir.</a:t>
            </a:r>
          </a:p>
          <a:p>
            <a:pPr lvl="1">
              <a:lnSpc>
                <a:spcPct val="120000"/>
              </a:lnSpc>
            </a:pPr>
            <a:endParaRPr lang="tr-TR" dirty="0"/>
          </a:p>
          <a:p>
            <a:pPr>
              <a:lnSpc>
                <a:spcPct val="120000"/>
              </a:lnSpc>
            </a:pPr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B9C1B45-2274-0147-9195-4552794F50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tr-TR"/>
              <a:t>TTB COVID-19 Pandemisi 1.Yıl Değerlendirmesi; 11.03.2021</a:t>
            </a:r>
            <a:endParaRPr lang="tr-TR" dirty="0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D0751DF8-301F-FF43-940F-372B7B4AB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TEDAVİ – DÜNYA/TÜRKİYE</a:t>
            </a:r>
          </a:p>
        </p:txBody>
      </p:sp>
    </p:spTree>
    <p:extLst>
      <p:ext uri="{BB962C8B-B14F-4D97-AF65-F5344CB8AC3E}">
        <p14:creationId xmlns:p14="http://schemas.microsoft.com/office/powerpoint/2010/main" val="1849538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08CA763-32A3-F649-AB90-B59AAF020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654" y="1711321"/>
            <a:ext cx="10273146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tr-TR" dirty="0"/>
              <a:t>DSÖ’nün web sayfasında, COVID-19 hastalığının tedavisine ilişkin ilk </a:t>
            </a:r>
            <a:r>
              <a:rPr lang="tr-TR" dirty="0" err="1"/>
              <a:t>döküman</a:t>
            </a:r>
            <a:r>
              <a:rPr lang="tr-TR" dirty="0"/>
              <a:t> 13 Mart 2020’de yayımlamış; 27 Mayıs 2020’de güncellemiştir</a:t>
            </a:r>
            <a:endParaRPr lang="tr-TR" u="sng" dirty="0"/>
          </a:p>
          <a:p>
            <a:pPr>
              <a:lnSpc>
                <a:spcPct val="110000"/>
              </a:lnSpc>
            </a:pPr>
            <a:r>
              <a:rPr lang="tr-TR" dirty="0">
                <a:hlinkClick r:id="rId2"/>
              </a:rPr>
              <a:t>DSÖ’nün COVID-19</a:t>
            </a:r>
            <a:r>
              <a:rPr lang="tr-TR" dirty="0"/>
              <a:t> hastalığının tedavisine ilişkin önerileri, 20 Kasım 2020 tarihinden itibaren “</a:t>
            </a:r>
            <a:r>
              <a:rPr lang="tr-TR" dirty="0" err="1"/>
              <a:t>living</a:t>
            </a:r>
            <a:r>
              <a:rPr lang="tr-TR" dirty="0"/>
              <a:t> </a:t>
            </a:r>
            <a:r>
              <a:rPr lang="tr-TR" dirty="0" err="1"/>
              <a:t>guideline</a:t>
            </a:r>
            <a:r>
              <a:rPr lang="tr-TR" dirty="0"/>
              <a:t>” (yaşayan rehber) başlığında  </a:t>
            </a:r>
          </a:p>
          <a:p>
            <a:pPr>
              <a:lnSpc>
                <a:spcPct val="110000"/>
              </a:lnSpc>
            </a:pPr>
            <a:r>
              <a:rPr lang="tr-TR" dirty="0"/>
              <a:t>Bu rehberde yer alan öneriler, literatür bilgilerinin </a:t>
            </a:r>
            <a:r>
              <a:rPr lang="tr-TR" dirty="0" err="1"/>
              <a:t>yanısıra</a:t>
            </a:r>
            <a:r>
              <a:rPr lang="tr-TR" dirty="0"/>
              <a:t> DSÖ’nün yürüttüğü </a:t>
            </a:r>
            <a:r>
              <a:rPr lang="tr-TR" dirty="0" err="1"/>
              <a:t>Solidarity</a:t>
            </a:r>
            <a:r>
              <a:rPr lang="tr-TR" dirty="0"/>
              <a:t> (Dayanışma) çalışmasından elde edilen verileri</a:t>
            </a:r>
          </a:p>
          <a:p>
            <a:pPr>
              <a:lnSpc>
                <a:spcPct val="110000"/>
              </a:lnSpc>
            </a:pPr>
            <a:r>
              <a:rPr lang="tr-TR" dirty="0" err="1"/>
              <a:t>Solidarity</a:t>
            </a:r>
            <a:r>
              <a:rPr lang="tr-TR" dirty="0"/>
              <a:t> çalışması, 18 Mart 2020 tarihinde Arjantin, Bahreyn, Kanada, Fransa, İran, Norveç, Fransa, İran, Norveç, Güney Afrika, İspanya, İsviçre ve Tayland’ın katılımıyla DSÖ tarafından başlatıldı. Çalışmanın amacı, COVID-19 tedavisinde kullanılmakta olan </a:t>
            </a:r>
            <a:r>
              <a:rPr lang="tr-TR" dirty="0" err="1"/>
              <a:t>hidroksiklorokin</a:t>
            </a:r>
            <a:r>
              <a:rPr lang="tr-TR" dirty="0"/>
              <a:t>, </a:t>
            </a:r>
            <a:r>
              <a:rPr lang="tr-TR" dirty="0" err="1"/>
              <a:t>lopinavir</a:t>
            </a:r>
            <a:r>
              <a:rPr lang="tr-TR" dirty="0"/>
              <a:t>/</a:t>
            </a:r>
            <a:r>
              <a:rPr lang="tr-TR" dirty="0" err="1"/>
              <a:t>ritonavir</a:t>
            </a:r>
            <a:r>
              <a:rPr lang="tr-TR" dirty="0"/>
              <a:t>, </a:t>
            </a:r>
            <a:r>
              <a:rPr lang="tr-TR" dirty="0" err="1"/>
              <a:t>remdesivir</a:t>
            </a:r>
            <a:r>
              <a:rPr lang="tr-TR" dirty="0"/>
              <a:t>, interferon ile birlikte </a:t>
            </a:r>
            <a:r>
              <a:rPr lang="tr-TR" dirty="0" err="1"/>
              <a:t>lopinavir</a:t>
            </a:r>
            <a:r>
              <a:rPr lang="tr-TR" dirty="0"/>
              <a:t>/</a:t>
            </a:r>
            <a:r>
              <a:rPr lang="tr-TR" dirty="0" err="1"/>
              <a:t>ritonavirin</a:t>
            </a:r>
            <a:r>
              <a:rPr lang="tr-TR" dirty="0"/>
              <a:t> etkinliklerini değerlendirmek idi (6). </a:t>
            </a:r>
            <a:r>
              <a:rPr lang="tr-TR" dirty="0" err="1"/>
              <a:t>Solidarity</a:t>
            </a:r>
            <a:r>
              <a:rPr lang="tr-TR" dirty="0"/>
              <a:t> çalışmasında </a:t>
            </a:r>
            <a:r>
              <a:rPr lang="tr-TR" dirty="0" err="1"/>
              <a:t>favipravir</a:t>
            </a:r>
            <a:r>
              <a:rPr lang="tr-TR" dirty="0"/>
              <a:t> yer almamıştır. 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94D6F27-4C5D-3B4C-AA99-187866E5F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tr-TR"/>
              <a:t>TTB COVID-19 Pandemisi 1.Yıl Değerlendirmesi; 11.03.2021</a:t>
            </a:r>
            <a:endParaRPr lang="tr-TR" dirty="0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EF0FF9A1-6A0B-7147-9D26-F27FD41D3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TEDAVİ – DÜNYA/TÜRKİYE</a:t>
            </a:r>
          </a:p>
        </p:txBody>
      </p:sp>
    </p:spTree>
    <p:extLst>
      <p:ext uri="{BB962C8B-B14F-4D97-AF65-F5344CB8AC3E}">
        <p14:creationId xmlns:p14="http://schemas.microsoft.com/office/powerpoint/2010/main" val="2352162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94D6F27-4C5D-3B4C-AA99-187866E5F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tr-TR"/>
              <a:t>TTB COVID-19 Pandemisi 1.Yıl Değerlendirmesi; 11.03.2021</a:t>
            </a:r>
            <a:endParaRPr lang="tr-TR" dirty="0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EF0FF9A1-6A0B-7147-9D26-F27FD41D3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TEDAVİ – DÜNYA/TÜRKİYE</a:t>
            </a:r>
          </a:p>
        </p:txBody>
      </p:sp>
      <p:graphicFrame>
        <p:nvGraphicFramePr>
          <p:cNvPr id="7" name="Tablo 6">
            <a:extLst>
              <a:ext uri="{FF2B5EF4-FFF2-40B4-BE49-F238E27FC236}">
                <a16:creationId xmlns:a16="http://schemas.microsoft.com/office/drawing/2014/main" id="{CDF08B7A-95AD-9F43-8534-4687D2040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275262"/>
              </p:ext>
            </p:extLst>
          </p:nvPr>
        </p:nvGraphicFramePr>
        <p:xfrm>
          <a:off x="1700213" y="1343025"/>
          <a:ext cx="9929826" cy="495776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993578">
                  <a:extLst>
                    <a:ext uri="{9D8B030D-6E8A-4147-A177-3AD203B41FA5}">
                      <a16:colId xmlns:a16="http://schemas.microsoft.com/office/drawing/2014/main" val="1426051231"/>
                    </a:ext>
                  </a:extLst>
                </a:gridCol>
                <a:gridCol w="1749912">
                  <a:extLst>
                    <a:ext uri="{9D8B030D-6E8A-4147-A177-3AD203B41FA5}">
                      <a16:colId xmlns:a16="http://schemas.microsoft.com/office/drawing/2014/main" val="3974534249"/>
                    </a:ext>
                  </a:extLst>
                </a:gridCol>
                <a:gridCol w="3267675">
                  <a:extLst>
                    <a:ext uri="{9D8B030D-6E8A-4147-A177-3AD203B41FA5}">
                      <a16:colId xmlns:a16="http://schemas.microsoft.com/office/drawing/2014/main" val="4170041197"/>
                    </a:ext>
                  </a:extLst>
                </a:gridCol>
                <a:gridCol w="1918661">
                  <a:extLst>
                    <a:ext uri="{9D8B030D-6E8A-4147-A177-3AD203B41FA5}">
                      <a16:colId xmlns:a16="http://schemas.microsoft.com/office/drawing/2014/main" val="3713608277"/>
                    </a:ext>
                  </a:extLst>
                </a:gridCol>
              </a:tblGrid>
              <a:tr h="691066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tr-TR" sz="900">
                        <a:effectLst/>
                      </a:endParaRP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DOKÜMANIN ADI</a:t>
                      </a:r>
                      <a:endParaRPr lang="tr-TR" sz="900">
                        <a:effectLst/>
                      </a:endParaRP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3" marR="522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YAYINLANDIĞI TARİH</a:t>
                      </a:r>
                      <a:endParaRPr lang="tr-TR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3" marR="522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tr-TR" sz="900">
                        <a:effectLst/>
                      </a:endParaRP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DOKÜMANIN ADI</a:t>
                      </a:r>
                      <a:endParaRPr lang="tr-TR" sz="900">
                        <a:effectLst/>
                      </a:endParaRP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3" marR="522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YAYINLANDIĞI TARİH</a:t>
                      </a:r>
                      <a:endParaRPr lang="tr-TR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3" marR="52263" marT="0" marB="0" anchor="ctr"/>
                </a:tc>
                <a:extLst>
                  <a:ext uri="{0D108BD9-81ED-4DB2-BD59-A6C34878D82A}">
                    <a16:rowId xmlns:a16="http://schemas.microsoft.com/office/drawing/2014/main" val="3585019268"/>
                  </a:ext>
                </a:extLst>
              </a:tr>
              <a:tr h="549455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2019-nCoV Hastalığı Sağlık Çalışanları Rehberi</a:t>
                      </a:r>
                      <a:endParaRPr lang="tr-TR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3" marR="522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Ocak 2020</a:t>
                      </a:r>
                      <a:endParaRPr lang="tr-TR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3" marR="522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COVID-19 </a:t>
                      </a:r>
                      <a:endParaRPr lang="tr-TR" sz="900">
                        <a:effectLst/>
                      </a:endParaRP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(SARS-CoV-2 Enfeksiyonu) Erişkin Hasta Tedavisi</a:t>
                      </a:r>
                      <a:endParaRPr lang="tr-TR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3" marR="522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31 Temmuz 2020</a:t>
                      </a:r>
                      <a:endParaRPr lang="tr-TR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3" marR="52263" marT="0" marB="0" anchor="ctr"/>
                </a:tc>
                <a:extLst>
                  <a:ext uri="{0D108BD9-81ED-4DB2-BD59-A6C34878D82A}">
                    <a16:rowId xmlns:a16="http://schemas.microsoft.com/office/drawing/2014/main" val="3296863647"/>
                  </a:ext>
                </a:extLst>
              </a:tr>
              <a:tr h="535271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COVID-19 </a:t>
                      </a:r>
                      <a:endParaRPr lang="tr-TR" sz="900">
                        <a:effectLst/>
                      </a:endParaRP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(2019-nCoV Hastalığı) Rehberi</a:t>
                      </a:r>
                      <a:endParaRPr lang="tr-TR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3" marR="522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21 Şubat 2020</a:t>
                      </a:r>
                      <a:endParaRPr lang="tr-TR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3" marR="522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COVID-19 İmmün (Konvalesan Plazma Tedarik ve Klinik Kullanım Rehberi</a:t>
                      </a:r>
                      <a:endParaRPr lang="tr-TR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3" marR="522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Ekim 2020</a:t>
                      </a:r>
                      <a:endParaRPr lang="tr-TR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3" marR="52263" marT="0" marB="0" anchor="ctr"/>
                </a:tc>
                <a:extLst>
                  <a:ext uri="{0D108BD9-81ED-4DB2-BD59-A6C34878D82A}">
                    <a16:rowId xmlns:a16="http://schemas.microsoft.com/office/drawing/2014/main" val="812941519"/>
                  </a:ext>
                </a:extLst>
              </a:tr>
              <a:tr h="549455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COVID-19 </a:t>
                      </a:r>
                      <a:endParaRPr lang="tr-TR" sz="900">
                        <a:effectLst/>
                      </a:endParaRP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(SARS-CoV2 Enfeksiyonu) Rehberi</a:t>
                      </a:r>
                      <a:endParaRPr lang="tr-TR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3" marR="522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11 Mart 2020</a:t>
                      </a:r>
                      <a:endParaRPr lang="tr-TR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3" marR="522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COVID-19 </a:t>
                      </a:r>
                      <a:endParaRPr lang="tr-TR" sz="900">
                        <a:effectLst/>
                      </a:endParaRP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(SARS-CoV-2 Enfeksiyonu) Erişkin Hasta Tedavisi</a:t>
                      </a:r>
                      <a:endParaRPr lang="tr-TR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3" marR="522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9 Ekim 2020</a:t>
                      </a:r>
                      <a:endParaRPr lang="tr-TR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3" marR="52263" marT="0" marB="0" anchor="ctr"/>
                </a:tc>
                <a:extLst>
                  <a:ext uri="{0D108BD9-81ED-4DB2-BD59-A6C34878D82A}">
                    <a16:rowId xmlns:a16="http://schemas.microsoft.com/office/drawing/2014/main" val="3833772472"/>
                  </a:ext>
                </a:extLst>
              </a:tr>
              <a:tr h="685403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COVID-19 </a:t>
                      </a:r>
                      <a:endParaRPr lang="tr-TR" sz="900">
                        <a:effectLst/>
                      </a:endParaRP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(SARS-CoV2 Enfeksiyonu) Rehberi</a:t>
                      </a:r>
                      <a:endParaRPr lang="tr-TR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3" marR="522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23 Mart 2020</a:t>
                      </a:r>
                      <a:endParaRPr lang="tr-TR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3" marR="522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COVID-19 </a:t>
                      </a:r>
                      <a:endParaRPr lang="tr-TR" sz="900">
                        <a:effectLst/>
                      </a:endParaRP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(SARS-CoV-2 Enfeksiyonu) Ağır Pnömoni, ARDS, Sepsis ve Septik Şok Yönetimi</a:t>
                      </a:r>
                      <a:endParaRPr lang="tr-TR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3" marR="522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23 Ekim 2020</a:t>
                      </a:r>
                      <a:endParaRPr lang="tr-TR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3" marR="52263" marT="0" marB="0" anchor="ctr"/>
                </a:tc>
                <a:extLst>
                  <a:ext uri="{0D108BD9-81ED-4DB2-BD59-A6C34878D82A}">
                    <a16:rowId xmlns:a16="http://schemas.microsoft.com/office/drawing/2014/main" val="638865645"/>
                  </a:ext>
                </a:extLst>
              </a:tr>
              <a:tr h="685403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COVID-19 Erişkin Hasta Tedavisi (Rehber Bölümü)</a:t>
                      </a:r>
                      <a:endParaRPr lang="tr-TR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3" marR="522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2 Nisan 2020</a:t>
                      </a:r>
                      <a:endParaRPr lang="tr-TR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3" marR="522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COVID-19 </a:t>
                      </a:r>
                      <a:endParaRPr lang="tr-TR" sz="900">
                        <a:effectLst/>
                      </a:endParaRP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(SARS-CoV-2 Enfeksiyonu) Antisitokin-Antiinflamatuar Tedaviler, Koagülopati Yönetimi</a:t>
                      </a:r>
                      <a:endParaRPr lang="tr-TR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3" marR="522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7 Kasım 2020</a:t>
                      </a:r>
                      <a:endParaRPr lang="tr-TR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3" marR="52263" marT="0" marB="0" anchor="ctr"/>
                </a:tc>
                <a:extLst>
                  <a:ext uri="{0D108BD9-81ED-4DB2-BD59-A6C34878D82A}">
                    <a16:rowId xmlns:a16="http://schemas.microsoft.com/office/drawing/2014/main" val="3518542015"/>
                  </a:ext>
                </a:extLst>
              </a:tr>
              <a:tr h="284903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COVID-19 Polikliniğinde Hasta Yönetimi</a:t>
                      </a:r>
                      <a:endParaRPr lang="tr-TR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3" marR="522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9 Nisan 2020</a:t>
                      </a:r>
                      <a:endParaRPr lang="tr-TR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3" marR="522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COVID-19 Erişkin Tedavi Algoritması</a:t>
                      </a:r>
                      <a:endParaRPr lang="tr-TR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3" marR="522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9 Nisan 2020</a:t>
                      </a:r>
                      <a:endParaRPr lang="tr-TR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3" marR="52263" marT="0" marB="0" anchor="ctr"/>
                </a:tc>
                <a:extLst>
                  <a:ext uri="{0D108BD9-81ED-4DB2-BD59-A6C34878D82A}">
                    <a16:rowId xmlns:a16="http://schemas.microsoft.com/office/drawing/2014/main" val="1247610669"/>
                  </a:ext>
                </a:extLst>
              </a:tr>
              <a:tr h="427353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COVID-19 Hastalarında Toraks Bilgisayarlı Tomografisi Kullanımı</a:t>
                      </a:r>
                      <a:endParaRPr lang="tr-TR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3" marR="522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9 Nisan 2020</a:t>
                      </a:r>
                      <a:endParaRPr lang="tr-TR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3" marR="522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COVID-19 Erişkin Tedavi Algoritması</a:t>
                      </a:r>
                      <a:endParaRPr lang="tr-TR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3" marR="522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12 Nisan 2020</a:t>
                      </a:r>
                      <a:endParaRPr lang="tr-TR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3" marR="52263" marT="0" marB="0" anchor="ctr"/>
                </a:tc>
                <a:extLst>
                  <a:ext uri="{0D108BD9-81ED-4DB2-BD59-A6C34878D82A}">
                    <a16:rowId xmlns:a16="http://schemas.microsoft.com/office/drawing/2014/main" val="1765973745"/>
                  </a:ext>
                </a:extLst>
              </a:tr>
              <a:tr h="549455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COVID-19 </a:t>
                      </a:r>
                      <a:endParaRPr lang="tr-TR" sz="900">
                        <a:effectLst/>
                      </a:endParaRP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(SARS-CoV-2 Enfeksiyonu) Rehberi</a:t>
                      </a:r>
                      <a:endParaRPr lang="tr-TR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3" marR="522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12 Nisan 2020</a:t>
                      </a:r>
                      <a:endParaRPr lang="tr-TR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3" marR="522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COVID-19 Evde Takip ve Yatan Hasta Algoritmaları</a:t>
                      </a:r>
                      <a:endParaRPr lang="tr-TR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3" marR="522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</a:rPr>
                        <a:t>29 </a:t>
                      </a:r>
                      <a:r>
                        <a:rPr lang="en-US" sz="800" dirty="0" err="1">
                          <a:effectLst/>
                        </a:rPr>
                        <a:t>Aralık</a:t>
                      </a:r>
                      <a:r>
                        <a:rPr lang="en-US" sz="800" dirty="0">
                          <a:effectLst/>
                        </a:rPr>
                        <a:t> 2020</a:t>
                      </a:r>
                      <a:endParaRPr lang="tr-TR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3" marR="52263" marT="0" marB="0" anchor="ctr"/>
                </a:tc>
                <a:extLst>
                  <a:ext uri="{0D108BD9-81ED-4DB2-BD59-A6C34878D82A}">
                    <a16:rowId xmlns:a16="http://schemas.microsoft.com/office/drawing/2014/main" val="2632783160"/>
                  </a:ext>
                </a:extLst>
              </a:tr>
            </a:tbl>
          </a:graphicData>
        </a:graphic>
      </p:graphicFrame>
      <p:sp>
        <p:nvSpPr>
          <p:cNvPr id="8" name="Dikdörtgen 7">
            <a:extLst>
              <a:ext uri="{FF2B5EF4-FFF2-40B4-BE49-F238E27FC236}">
                <a16:creationId xmlns:a16="http://schemas.microsoft.com/office/drawing/2014/main" id="{10B93C4F-3273-6146-90BB-BAC0C8403E52}"/>
              </a:ext>
            </a:extLst>
          </p:cNvPr>
          <p:cNvSpPr/>
          <p:nvPr/>
        </p:nvSpPr>
        <p:spPr>
          <a:xfrm>
            <a:off x="5849162" y="781607"/>
            <a:ext cx="5379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ea typeface="Cambria" panose="02040503050406030204" pitchFamily="18" charset="0"/>
              </a:rPr>
              <a:t>Ulaşılabilen Sağlık Bakanlığı Bilgi Dokümanları</a:t>
            </a: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9527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94D6F27-4C5D-3B4C-AA99-187866E5F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tr-TR"/>
              <a:t>TTB COVID-19 Pandemisi 1.Yıl Değerlendirmesi; 11.03.2021</a:t>
            </a:r>
            <a:endParaRPr lang="tr-TR" dirty="0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EF0FF9A1-6A0B-7147-9D26-F27FD41D3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TEDAVİ – DÜNYA/TÜRKİYE</a:t>
            </a: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F27AA670-0FA4-0144-935A-86339FC13C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62910"/>
              </p:ext>
            </p:extLst>
          </p:nvPr>
        </p:nvGraphicFramePr>
        <p:xfrm>
          <a:off x="2128838" y="2114550"/>
          <a:ext cx="8101013" cy="361473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444851">
                  <a:extLst>
                    <a:ext uri="{9D8B030D-6E8A-4147-A177-3AD203B41FA5}">
                      <a16:colId xmlns:a16="http://schemas.microsoft.com/office/drawing/2014/main" val="3736728066"/>
                    </a:ext>
                  </a:extLst>
                </a:gridCol>
                <a:gridCol w="1528760">
                  <a:extLst>
                    <a:ext uri="{9D8B030D-6E8A-4147-A177-3AD203B41FA5}">
                      <a16:colId xmlns:a16="http://schemas.microsoft.com/office/drawing/2014/main" val="848875970"/>
                    </a:ext>
                  </a:extLst>
                </a:gridCol>
                <a:gridCol w="2595317">
                  <a:extLst>
                    <a:ext uri="{9D8B030D-6E8A-4147-A177-3AD203B41FA5}">
                      <a16:colId xmlns:a16="http://schemas.microsoft.com/office/drawing/2014/main" val="1120726533"/>
                    </a:ext>
                  </a:extLst>
                </a:gridCol>
                <a:gridCol w="1532085">
                  <a:extLst>
                    <a:ext uri="{9D8B030D-6E8A-4147-A177-3AD203B41FA5}">
                      <a16:colId xmlns:a16="http://schemas.microsoft.com/office/drawing/2014/main" val="1066913325"/>
                    </a:ext>
                  </a:extLst>
                </a:gridCol>
              </a:tblGrid>
              <a:tr h="1124417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tr-TR" sz="1200">
                        <a:effectLst/>
                      </a:endParaRP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DOKÜMANIN ADI</a:t>
                      </a:r>
                      <a:endParaRPr lang="tr-TR" sz="1200">
                        <a:effectLst/>
                      </a:endParaRP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YAYINLANDIĞI TARİH</a:t>
                      </a:r>
                      <a:endParaRPr lang="tr-T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tr-TR" sz="1200">
                        <a:effectLst/>
                      </a:endParaRP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DOKÜMANIN ADI</a:t>
                      </a:r>
                      <a:endParaRPr lang="tr-TR" sz="1200">
                        <a:effectLst/>
                      </a:endParaRP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YAYINLANDIĞI TARİH</a:t>
                      </a:r>
                      <a:endParaRPr lang="tr-T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7486803"/>
                  </a:ext>
                </a:extLst>
              </a:tr>
              <a:tr h="498064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COVID-19 Pandemisi 2. Ay Değerlendirme Raporu</a:t>
                      </a:r>
                      <a:endParaRPr lang="tr-T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14 Mayıs 2020</a:t>
                      </a:r>
                      <a:endParaRPr lang="tr-T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COVID-19 Pandemisi 7. Ay Değerlendirmesi</a:t>
                      </a:r>
                      <a:endParaRPr lang="tr-T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12 Ekim 2020</a:t>
                      </a:r>
                      <a:endParaRPr lang="tr-T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3947127"/>
                  </a:ext>
                </a:extLst>
              </a:tr>
              <a:tr h="498064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COVID-19 Pandemisi 3. Ay Değerlendirmesi</a:t>
                      </a:r>
                      <a:endParaRPr lang="tr-T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12 Haziran 2020</a:t>
                      </a:r>
                      <a:endParaRPr lang="tr-T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COVID-19 Pandemisi 8. Ay Değerlendirmesi</a:t>
                      </a:r>
                      <a:endParaRPr lang="tr-T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11 Kasım 2020</a:t>
                      </a:r>
                      <a:endParaRPr lang="tr-T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0704859"/>
                  </a:ext>
                </a:extLst>
              </a:tr>
              <a:tr h="498064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COVID-19 Pandemisi 4. Ay Değerlendirme Raporu</a:t>
                      </a:r>
                      <a:endParaRPr lang="tr-T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10 Temmuz 2020</a:t>
                      </a:r>
                      <a:endParaRPr lang="tr-T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COVID-19 Pandemisi 9. Ay Değerlendirme Raporu</a:t>
                      </a:r>
                      <a:endParaRPr lang="tr-T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14 Aralık 2020</a:t>
                      </a:r>
                      <a:endParaRPr lang="tr-T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3192360"/>
                  </a:ext>
                </a:extLst>
              </a:tr>
              <a:tr h="498064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COVID-19 Pandemisi 5. Ay Değerlendirmesi</a:t>
                      </a:r>
                      <a:endParaRPr lang="tr-T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14 Ağustos 2020</a:t>
                      </a:r>
                      <a:endParaRPr lang="tr-T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COVID-19 Pandemisi 10. Ay Değerlendirme Raporu</a:t>
                      </a:r>
                      <a:endParaRPr lang="tr-T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20 Ocak 2020</a:t>
                      </a:r>
                      <a:endParaRPr lang="tr-T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616944"/>
                  </a:ext>
                </a:extLst>
              </a:tr>
              <a:tr h="498064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COVID-19 Pandemisi 6. Ay Değerlendirme Raporu</a:t>
                      </a:r>
                      <a:endParaRPr lang="tr-T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20 Eylül 2020</a:t>
                      </a:r>
                      <a:endParaRPr lang="tr-T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COVID-19 </a:t>
                      </a:r>
                      <a:r>
                        <a:rPr lang="en-US" sz="1100" dirty="0" err="1">
                          <a:effectLst/>
                        </a:rPr>
                        <a:t>Pandemisi</a:t>
                      </a:r>
                      <a:r>
                        <a:rPr lang="en-US" sz="1100" dirty="0">
                          <a:effectLst/>
                        </a:rPr>
                        <a:t> 11. Ay </a:t>
                      </a:r>
                      <a:r>
                        <a:rPr lang="en-US" sz="1100" dirty="0" err="1">
                          <a:effectLst/>
                        </a:rPr>
                        <a:t>Değerlendirme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Raporu</a:t>
                      </a:r>
                      <a:endParaRPr lang="tr-T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11 </a:t>
                      </a:r>
                      <a:r>
                        <a:rPr lang="en-US" sz="1100" dirty="0" err="1">
                          <a:effectLst/>
                        </a:rPr>
                        <a:t>Şubat</a:t>
                      </a:r>
                      <a:r>
                        <a:rPr lang="en-US" sz="1100" dirty="0">
                          <a:effectLst/>
                        </a:rPr>
                        <a:t> 2020</a:t>
                      </a:r>
                      <a:endParaRPr lang="tr-T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5426019"/>
                  </a:ext>
                </a:extLst>
              </a:tr>
            </a:tbl>
          </a:graphicData>
        </a:graphic>
      </p:graphicFrame>
      <p:sp>
        <p:nvSpPr>
          <p:cNvPr id="3" name="Dikdörtgen 2">
            <a:extLst>
              <a:ext uri="{FF2B5EF4-FFF2-40B4-BE49-F238E27FC236}">
                <a16:creationId xmlns:a16="http://schemas.microsoft.com/office/drawing/2014/main" id="{38A77F52-14E1-224F-95DE-11EED79043AE}"/>
              </a:ext>
            </a:extLst>
          </p:cNvPr>
          <p:cNvSpPr/>
          <p:nvPr/>
        </p:nvSpPr>
        <p:spPr>
          <a:xfrm>
            <a:off x="4216050" y="1745218"/>
            <a:ext cx="3926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ea typeface="Cambria" panose="02040503050406030204" pitchFamily="18" charset="0"/>
              </a:rPr>
              <a:t>Türk Tabipleri Birliği Dokümanları</a:t>
            </a: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6810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94D6F27-4C5D-3B4C-AA99-187866E5F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tr-TR"/>
              <a:t>TTB COVID-19 Pandemisi 1.Yıl Değerlendirmesi; 11.03.2021</a:t>
            </a:r>
            <a:endParaRPr lang="tr-TR" dirty="0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EF0FF9A1-6A0B-7147-9D26-F27FD41D3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AŞILAR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722D3058-3734-4E43-9026-67E86DEBB6F4}"/>
              </a:ext>
            </a:extLst>
          </p:cNvPr>
          <p:cNvSpPr/>
          <p:nvPr/>
        </p:nvSpPr>
        <p:spPr>
          <a:xfrm>
            <a:off x="1300163" y="1533522"/>
            <a:ext cx="9444037" cy="5401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ea typeface="Calibri" panose="020F0502020204030204" pitchFamily="34" charset="0"/>
                <a:cs typeface="Times New Roman" panose="02020603050405020304" pitchFamily="18" charset="0"/>
              </a:rPr>
              <a:t>7 Ocak 2020’de ,  bu hastaların </a:t>
            </a:r>
            <a:r>
              <a:rPr lang="tr-TR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bronkoalveolar</a:t>
            </a:r>
            <a:r>
              <a:rPr lang="tr-TR" sz="2800" dirty="0">
                <a:ea typeface="Calibri" panose="020F0502020204030204" pitchFamily="34" charset="0"/>
                <a:cs typeface="Times New Roman" panose="02020603050405020304" pitchFamily="18" charset="0"/>
              </a:rPr>
              <a:t> lavaj  (BAL)  sıvısından gerçek zamanlı ters </a:t>
            </a:r>
            <a:r>
              <a:rPr lang="tr-TR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transkriptaz</a:t>
            </a:r>
            <a:r>
              <a:rPr lang="tr-TR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polimerize</a:t>
            </a:r>
            <a:r>
              <a:rPr lang="tr-TR" sz="2800" dirty="0">
                <a:ea typeface="Calibri" panose="020F0502020204030204" pitchFamily="34" charset="0"/>
                <a:cs typeface="Times New Roman" panose="02020603050405020304" pitchFamily="18" charset="0"/>
              </a:rPr>
              <a:t> zincir reaksiyonu (</a:t>
            </a:r>
            <a:r>
              <a:rPr lang="tr-TR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qRT</a:t>
            </a:r>
            <a:r>
              <a:rPr lang="tr-TR" sz="2800" dirty="0">
                <a:ea typeface="Calibri" panose="020F0502020204030204" pitchFamily="34" charset="0"/>
                <a:cs typeface="Times New Roman" panose="02020603050405020304" pitchFamily="18" charset="0"/>
              </a:rPr>
              <a:t>-PCR) yöntemi ile   izole edilen etken tanımlanarak ,ilk genom dizisi 10 Ocak' ta </a:t>
            </a:r>
            <a:r>
              <a:rPr lang="tr-TR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virological.org</a:t>
            </a:r>
            <a:r>
              <a:rPr lang="tr-TR" sz="2800" dirty="0">
                <a:ea typeface="Calibri" panose="020F0502020204030204" pitchFamily="34" charset="0"/>
                <a:cs typeface="Times New Roman" panose="02020603050405020304" pitchFamily="18" charset="0"/>
              </a:rPr>
              <a:t>' da   yayınlanmıştır </a:t>
            </a: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800" dirty="0"/>
              <a:t>COVID-19 aşıları ile ilişkili ilk insan çalışmaları Mart 2020’de başlamıştır </a:t>
            </a: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tr-TR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949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94D6F27-4C5D-3B4C-AA99-187866E5F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tr-TR"/>
              <a:t>TTB COVID-19 Pandemisi 1.Yıl Değerlendirmesi; 11.03.2021</a:t>
            </a:r>
            <a:endParaRPr lang="tr-TR" dirty="0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EF0FF9A1-6A0B-7147-9D26-F27FD41D3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AŞILAR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722D3058-3734-4E43-9026-67E86DEBB6F4}"/>
              </a:ext>
            </a:extLst>
          </p:cNvPr>
          <p:cNvSpPr/>
          <p:nvPr/>
        </p:nvSpPr>
        <p:spPr>
          <a:xfrm>
            <a:off x="1300163" y="1533522"/>
            <a:ext cx="10053636" cy="4651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AŞI onay süreçleri de hızlandırılmıştır.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Geliştirilmiş olan aşıların onayları için başvurdukları kuruluşlar olan  FDA (</a:t>
            </a:r>
            <a:r>
              <a:rPr lang="tr-TR" sz="2400" dirty="0" err="1"/>
              <a:t>Food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Drug</a:t>
            </a:r>
            <a:r>
              <a:rPr lang="tr-TR" sz="2400" dirty="0"/>
              <a:t> Administration/Amerikan Gıda ve İlaç Komitesi )  ve EMA ( </a:t>
            </a:r>
            <a:r>
              <a:rPr lang="tr-TR" sz="2400" dirty="0" err="1"/>
              <a:t>European</a:t>
            </a:r>
            <a:r>
              <a:rPr lang="tr-TR" sz="2400" dirty="0"/>
              <a:t> </a:t>
            </a:r>
            <a:r>
              <a:rPr lang="tr-TR" sz="2400" dirty="0" err="1"/>
              <a:t>Medical</a:t>
            </a:r>
            <a:r>
              <a:rPr lang="tr-TR" sz="2400" dirty="0"/>
              <a:t> </a:t>
            </a:r>
            <a:r>
              <a:rPr lang="tr-TR" sz="2400" dirty="0" err="1"/>
              <a:t>Agency</a:t>
            </a:r>
            <a:r>
              <a:rPr lang="tr-TR" sz="2400" dirty="0"/>
              <a:t>;/Avrupa İlaç Ajansı )  gibi uluslararası kuruluşlar ,  aşı onay süreçleri için olağan dönemlerdeki , Faz3 sonrası 6 ay ile 2 yıl olan bekleme süresini, son gönüllü alımından sonra 2 aya indirmiş ve Acil Kullanım Onay (AKO ) süreçlerini devreye sokmuşlardır.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FDA 30 Haziran 2020 ‘de  yayınladığı bir bildirge ile ilk kez 2013 yılında gereklilik durumları için yayınlanmış olan AKO ‘nu , COVID-19 için , Faz 3 çalışma ile  etkinlik, kalite ve güvenlilik verilerinin ve  koşulların   sağlanması durumunda olmak üzere devreye sokmuştur. 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tr-T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841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94D6F27-4C5D-3B4C-AA99-187866E5F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tr-TR"/>
              <a:t>TTB COVID-19 Pandemisi 1.Yıl Değerlendirmesi; 11.03.2021</a:t>
            </a:r>
            <a:endParaRPr lang="tr-TR" dirty="0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EF0FF9A1-6A0B-7147-9D26-F27FD41D3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AŞILAR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722D3058-3734-4E43-9026-67E86DEBB6F4}"/>
              </a:ext>
            </a:extLst>
          </p:cNvPr>
          <p:cNvSpPr/>
          <p:nvPr/>
        </p:nvSpPr>
        <p:spPr>
          <a:xfrm>
            <a:off x="1104465" y="1581254"/>
            <a:ext cx="10273145" cy="502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/>
              <a:t>2020 yılının sonlarından itibaren önem kazanmaya başlamış  varyantların, aşıların  etkililiklerini azaltabileceği  endişesine yol açmaktadır.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/>
              <a:t>İngiltere’deki B.1.1.7 varyantının aşıların etkisini azaltmadığı gösterilmektedir.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/>
              <a:t>Güney Afrika’daki B.1.351 varyantı ile yapılan çalışmalarda , </a:t>
            </a:r>
            <a:r>
              <a:rPr lang="tr-TR" sz="2400" dirty="0" err="1"/>
              <a:t>AstraZeneca</a:t>
            </a:r>
            <a:r>
              <a:rPr lang="tr-TR" sz="2400" dirty="0"/>
              <a:t> aşısının </a:t>
            </a:r>
            <a:r>
              <a:rPr lang="tr-TR" sz="2400" dirty="0" err="1"/>
              <a:t>nötralizan</a:t>
            </a:r>
            <a:r>
              <a:rPr lang="tr-TR" sz="2400" dirty="0"/>
              <a:t> antikorlarının    çok düşük etkinlik gösterdiği, korumayabileceği, Pfizer/</a:t>
            </a:r>
            <a:r>
              <a:rPr lang="tr-TR" sz="2400" dirty="0" err="1"/>
              <a:t>BioNTech</a:t>
            </a:r>
            <a:r>
              <a:rPr lang="tr-TR" sz="2400" dirty="0"/>
              <a:t>, </a:t>
            </a:r>
            <a:r>
              <a:rPr lang="tr-TR" sz="2400" dirty="0" err="1"/>
              <a:t>Moderna</a:t>
            </a:r>
            <a:r>
              <a:rPr lang="tr-TR" sz="2400" dirty="0"/>
              <a:t> ve </a:t>
            </a:r>
            <a:r>
              <a:rPr lang="tr-TR" sz="2400" dirty="0" err="1"/>
              <a:t>Novavax</a:t>
            </a:r>
            <a:r>
              <a:rPr lang="tr-TR" sz="2400" dirty="0"/>
              <a:t> aşılarının koruyuculuğu için  en az iki doz gerektiği ,iki doz aşı arasında aşı etkinliğinin az olacağı düşünülmektedir.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tr-T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918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Yılı bitirirken…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type="body" sz="half" idx="2"/>
          </p:nvPr>
        </p:nvSpPr>
        <p:spPr>
          <a:xfrm>
            <a:off x="1006123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76 </a:t>
            </a:r>
            <a:r>
              <a:rPr lang="en-US" sz="2000" dirty="0" err="1"/>
              <a:t>ilde</a:t>
            </a:r>
            <a:r>
              <a:rPr lang="en-US" sz="2000" dirty="0"/>
              <a:t> </a:t>
            </a:r>
            <a:r>
              <a:rPr lang="en-US" sz="2000" dirty="0" err="1"/>
              <a:t>toplam</a:t>
            </a:r>
            <a:r>
              <a:rPr lang="en-US" sz="2000" dirty="0"/>
              <a:t> 41.488 B.1.1.7 (</a:t>
            </a:r>
            <a:r>
              <a:rPr lang="en-US" sz="2000" dirty="0" err="1"/>
              <a:t>İngiltere</a:t>
            </a:r>
            <a:r>
              <a:rPr lang="en-US" sz="2000" dirty="0"/>
              <a:t>) </a:t>
            </a:r>
            <a:r>
              <a:rPr lang="en-US" sz="2000" dirty="0" err="1"/>
              <a:t>mutantı</a:t>
            </a:r>
            <a:r>
              <a:rPr lang="en-US" sz="2000" dirty="0"/>
              <a:t>,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9 </a:t>
            </a:r>
            <a:r>
              <a:rPr lang="en-US" sz="2000" dirty="0" err="1"/>
              <a:t>ilde</a:t>
            </a:r>
            <a:r>
              <a:rPr lang="en-US" sz="2000" dirty="0"/>
              <a:t> </a:t>
            </a:r>
            <a:r>
              <a:rPr lang="en-US" sz="2000" dirty="0" err="1"/>
              <a:t>toplam</a:t>
            </a:r>
            <a:r>
              <a:rPr lang="en-US" sz="2000" dirty="0"/>
              <a:t> 61 B.1.351 (</a:t>
            </a:r>
            <a:r>
              <a:rPr lang="en-US" sz="2000" dirty="0" err="1"/>
              <a:t>Güney</a:t>
            </a:r>
            <a:r>
              <a:rPr lang="en-US" sz="2000" dirty="0"/>
              <a:t> Afrika) </a:t>
            </a:r>
            <a:r>
              <a:rPr lang="en-US" sz="2000" dirty="0" err="1"/>
              <a:t>mutantı</a:t>
            </a:r>
            <a:r>
              <a:rPr lang="en-US" sz="2000" dirty="0"/>
              <a:t>,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1 </a:t>
            </a:r>
            <a:r>
              <a:rPr lang="en-US" sz="2000" dirty="0" err="1"/>
              <a:t>ilde</a:t>
            </a:r>
            <a:r>
              <a:rPr lang="en-US" sz="2000" dirty="0"/>
              <a:t> 2 B.1.427 (California-</a:t>
            </a:r>
            <a:r>
              <a:rPr lang="en-US" sz="2000" dirty="0" err="1"/>
              <a:t>NewYork</a:t>
            </a:r>
            <a:r>
              <a:rPr lang="en-US" sz="2000" dirty="0"/>
              <a:t>) </a:t>
            </a:r>
            <a:r>
              <a:rPr lang="en-US" sz="2000" dirty="0" err="1"/>
              <a:t>mutantı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1 </a:t>
            </a:r>
            <a:r>
              <a:rPr lang="en-US" sz="2000" dirty="0" err="1"/>
              <a:t>adet</a:t>
            </a:r>
            <a:r>
              <a:rPr lang="en-US" sz="2000" dirty="0"/>
              <a:t> de P.1 (</a:t>
            </a:r>
            <a:r>
              <a:rPr lang="en-US" sz="2000" dirty="0" err="1"/>
              <a:t>Brezilya</a:t>
            </a:r>
            <a:r>
              <a:rPr lang="en-US" sz="2000" dirty="0"/>
              <a:t>) </a:t>
            </a:r>
            <a:r>
              <a:rPr lang="en-US" sz="2000" dirty="0" err="1"/>
              <a:t>mutantı</a:t>
            </a:r>
            <a:r>
              <a:rPr lang="en-US" sz="2000" dirty="0"/>
              <a:t> 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urkiye-de-koronavirus-gunluk-vaka-sayisi-14-binin-uzerinde-851000-1.">
            <a:extLst>
              <a:ext uri="{FF2B5EF4-FFF2-40B4-BE49-F238E27FC236}">
                <a16:creationId xmlns:a16="http://schemas.microsoft.com/office/drawing/2014/main" id="{9D713A4D-3988-2B45-A266-674185B75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2050455"/>
            <a:ext cx="6019331" cy="275384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ltbilgi Yer Tutucusu 4">
            <a:extLst>
              <a:ext uri="{FF2B5EF4-FFF2-40B4-BE49-F238E27FC236}">
                <a16:creationId xmlns:a16="http://schemas.microsoft.com/office/drawing/2014/main" id="{BC07215C-8D09-F448-AF82-4A5250D5B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368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303030"/>
                </a:solidFill>
                <a:latin typeface="+mn-lt"/>
                <a:ea typeface="+mn-ea"/>
                <a:cs typeface="+mn-cs"/>
              </a:rPr>
              <a:t>TTB COVID-19 Pandemisi 1.Yıl Değerlendirmesi; 11.03.2021</a:t>
            </a:r>
          </a:p>
        </p:txBody>
      </p:sp>
      <p:sp>
        <p:nvSpPr>
          <p:cNvPr id="16" name="Slayt Numarası Yer Tutucusu 5">
            <a:extLst>
              <a:ext uri="{FF2B5EF4-FFF2-40B4-BE49-F238E27FC236}">
                <a16:creationId xmlns:a16="http://schemas.microsoft.com/office/drawing/2014/main" id="{23CD9F15-2872-414E-B79A-71168CD13DD2}"/>
              </a:ext>
            </a:extLst>
          </p:cNvPr>
          <p:cNvSpPr txBox="1">
            <a:spLocks/>
          </p:cNvSpPr>
          <p:nvPr/>
        </p:nvSpPr>
        <p:spPr>
          <a:xfrm>
            <a:off x="11625943" y="6448301"/>
            <a:ext cx="345373" cy="27317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fld id="{7A48B812-DC3D-4AEF-ACEE-B511DEAADBA0}" type="slidenum">
              <a:rPr lang="tr-TR" sz="1400" smtClean="0">
                <a:solidFill>
                  <a:schemeClr val="bg1"/>
                </a:solidFill>
              </a:rPr>
              <a:pPr algn="r">
                <a:spcAft>
                  <a:spcPts val="600"/>
                </a:spcAft>
              </a:pPr>
              <a:t>19</a:t>
            </a:fld>
            <a:endParaRPr lang="tr-TR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418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type="body" sz="half" idx="2"/>
          </p:nvPr>
        </p:nvSpPr>
        <p:spPr>
          <a:xfrm>
            <a:off x="5238044" y="337193"/>
            <a:ext cx="6022235" cy="3839696"/>
          </a:xfrm>
        </p:spPr>
        <p:txBody>
          <a:bodyPr>
            <a:noAutofit/>
          </a:bodyPr>
          <a:lstStyle/>
          <a:p>
            <a:pPr fontAlgn="base"/>
            <a:endParaRPr lang="tr-TR" dirty="0"/>
          </a:p>
          <a:p>
            <a:pPr marL="457200" indent="-457200" fontAlgn="base">
              <a:buFont typeface="+mj-lt"/>
              <a:buAutoNum type="arabicPeriod"/>
            </a:pPr>
            <a:r>
              <a:rPr lang="tr-TR" dirty="0"/>
              <a:t>Türkiye’de COVID-19 </a:t>
            </a:r>
            <a:r>
              <a:rPr lang="tr-TR" dirty="0" err="1"/>
              <a:t>Pandemisinin</a:t>
            </a:r>
            <a:r>
              <a:rPr lang="tr-TR" dirty="0"/>
              <a:t> Epidemiyolojisi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tr-TR" dirty="0"/>
              <a:t>Tedavinin 1. yılı</a:t>
            </a:r>
          </a:p>
          <a:p>
            <a:pPr marL="914400" lvl="1" indent="-457200" fontAlgn="base">
              <a:buFont typeface="+mj-lt"/>
              <a:buAutoNum type="arabicPeriod"/>
            </a:pPr>
            <a:r>
              <a:rPr lang="tr-TR" sz="2000" dirty="0"/>
              <a:t>Dünya </a:t>
            </a:r>
          </a:p>
          <a:p>
            <a:pPr marL="914400" lvl="1" indent="-457200" fontAlgn="base">
              <a:buFont typeface="+mj-lt"/>
              <a:buAutoNum type="arabicPeriod"/>
            </a:pPr>
            <a:r>
              <a:rPr lang="tr-TR" sz="2000" dirty="0"/>
              <a:t>Türkiye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tr-TR" dirty="0"/>
              <a:t>Aşıların bir yılı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tr-TR" dirty="0"/>
              <a:t>Sağlık çalışanları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tr-TR" dirty="0"/>
              <a:t>Dünya/Türkiye/TTB’nin bir yılı</a:t>
            </a:r>
          </a:p>
          <a:p>
            <a:pPr fontAlgn="base"/>
            <a:endParaRPr lang="tr-TR" sz="20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31720" y="1034052"/>
            <a:ext cx="3698168" cy="1234966"/>
          </a:xfrm>
        </p:spPr>
        <p:txBody>
          <a:bodyPr/>
          <a:lstStyle/>
          <a:p>
            <a:pPr algn="ctr"/>
            <a:r>
              <a:rPr lang="tr-TR" b="1" dirty="0">
                <a:latin typeface="+mn-lt"/>
              </a:rPr>
              <a:t>BİRİNCİ YIL</a:t>
            </a:r>
          </a:p>
        </p:txBody>
      </p:sp>
      <p:sp>
        <p:nvSpPr>
          <p:cNvPr id="16" name="Slayt Numarası Yer Tutucusu 5">
            <a:extLst>
              <a:ext uri="{FF2B5EF4-FFF2-40B4-BE49-F238E27FC236}">
                <a16:creationId xmlns:a16="http://schemas.microsoft.com/office/drawing/2014/main" id="{23CD9F15-2872-414E-B79A-71168CD13DD2}"/>
              </a:ext>
            </a:extLst>
          </p:cNvPr>
          <p:cNvSpPr txBox="1">
            <a:spLocks/>
          </p:cNvSpPr>
          <p:nvPr/>
        </p:nvSpPr>
        <p:spPr>
          <a:xfrm>
            <a:off x="11625943" y="6448301"/>
            <a:ext cx="345373" cy="27317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48B812-DC3D-4AEF-ACEE-B511DEAADBA0}" type="slidenum">
              <a:rPr lang="tr-TR" sz="1400" smtClean="0">
                <a:solidFill>
                  <a:schemeClr val="bg1"/>
                </a:solidFill>
              </a:rPr>
              <a:pPr algn="r"/>
              <a:t>2</a:t>
            </a:fld>
            <a:endParaRPr lang="tr-TR" sz="1400" dirty="0">
              <a:solidFill>
                <a:schemeClr val="bg1"/>
              </a:solidFill>
            </a:endParaRPr>
          </a:p>
        </p:txBody>
      </p:sp>
      <p:sp>
        <p:nvSpPr>
          <p:cNvPr id="6" name="Altbilgi Yer Tutucusu 4">
            <a:extLst>
              <a:ext uri="{FF2B5EF4-FFF2-40B4-BE49-F238E27FC236}">
                <a16:creationId xmlns:a16="http://schemas.microsoft.com/office/drawing/2014/main" id="{3BBA8807-832C-DE41-AD03-DE9AE33DE3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272" y="6464651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1.Yıl Değerlendirmesi; 11.03.2021</a:t>
            </a:r>
          </a:p>
        </p:txBody>
      </p:sp>
      <p:pic>
        <p:nvPicPr>
          <p:cNvPr id="7" name="Resim 6" descr="metin içeren bir resim&#10;&#10;Açıklama otomatik olarak oluşturuldu">
            <a:extLst>
              <a:ext uri="{FF2B5EF4-FFF2-40B4-BE49-F238E27FC236}">
                <a16:creationId xmlns:a16="http://schemas.microsoft.com/office/drawing/2014/main" id="{2BAC1337-96C5-8C40-B5C6-946488955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37" y="2528883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32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Başlık 3">
            <a:extLst>
              <a:ext uri="{FF2B5EF4-FFF2-40B4-BE49-F238E27FC236}">
                <a16:creationId xmlns:a16="http://schemas.microsoft.com/office/drawing/2014/main" id="{57ABF6D8-F24D-6E4D-AAC8-4E5168C97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Sağlık Çalışanları ve COVID-19</a:t>
            </a: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8558F938-4592-364E-89B2-71D97975A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1557338"/>
            <a:ext cx="4011612" cy="4679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6" name="Picture 3">
            <a:extLst>
              <a:ext uri="{FF2B5EF4-FFF2-40B4-BE49-F238E27FC236}">
                <a16:creationId xmlns:a16="http://schemas.microsoft.com/office/drawing/2014/main" id="{797BFB2C-BA34-2A4B-9E0D-626ADBECB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557339"/>
            <a:ext cx="4646613" cy="4751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63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E3A6B6-287E-A64F-B8F5-29F7BA577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3751" y="2781301"/>
            <a:ext cx="8062913" cy="1470025"/>
          </a:xfrm>
          <a:solidFill>
            <a:schemeClr val="bg1"/>
          </a:solidFill>
          <a:ln w="57150">
            <a:solidFill>
              <a:srgbClr val="FFFF00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tr-TR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Mekanik Tesisat Mühendislerinden Beklentilerimiz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61EB1D0-21FD-0F45-B3A3-D594B63BE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7203" y="4367215"/>
            <a:ext cx="6584950" cy="1851789"/>
          </a:xfrm>
          <a:solidFill>
            <a:schemeClr val="tx2">
              <a:lumMod val="75000"/>
            </a:schemeClr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rtlCol="0">
            <a:spAutoFit/>
          </a:bodyPr>
          <a:lstStyle/>
          <a:p>
            <a:pPr algn="r">
              <a:defRPr/>
            </a:pPr>
            <a:r>
              <a:rPr lang="tr-TR" sz="1800" b="1" dirty="0">
                <a:solidFill>
                  <a:schemeClr val="bg1"/>
                </a:solidFill>
              </a:rPr>
              <a:t>Dr. Haluk C. Çalışır</a:t>
            </a:r>
          </a:p>
          <a:p>
            <a:pPr algn="r">
              <a:defRPr/>
            </a:pPr>
            <a:r>
              <a:rPr lang="tr-TR" sz="1800" b="1" dirty="0">
                <a:solidFill>
                  <a:schemeClr val="bg1"/>
                </a:solidFill>
              </a:rPr>
              <a:t>Göğüs Hastalıkları ve Tüberküloz Uzmanı</a:t>
            </a:r>
          </a:p>
          <a:p>
            <a:pPr algn="r">
              <a:defRPr/>
            </a:pPr>
            <a:r>
              <a:rPr lang="tr-TR" sz="1800" b="1" dirty="0">
                <a:solidFill>
                  <a:schemeClr val="bg1"/>
                </a:solidFill>
              </a:rPr>
              <a:t>Türk </a:t>
            </a:r>
            <a:r>
              <a:rPr lang="tr-TR" sz="1800" b="1" dirty="0" err="1">
                <a:solidFill>
                  <a:schemeClr val="bg1"/>
                </a:solidFill>
              </a:rPr>
              <a:t>Toraks</a:t>
            </a:r>
            <a:r>
              <a:rPr lang="tr-TR" sz="1800" b="1" dirty="0">
                <a:solidFill>
                  <a:schemeClr val="bg1"/>
                </a:solidFill>
              </a:rPr>
              <a:t> Derneği</a:t>
            </a:r>
          </a:p>
          <a:p>
            <a:pPr algn="r">
              <a:defRPr/>
            </a:pPr>
            <a:r>
              <a:rPr lang="tr-TR" sz="1800" b="1" dirty="0">
                <a:solidFill>
                  <a:schemeClr val="bg1"/>
                </a:solidFill>
              </a:rPr>
              <a:t>Çevre ve Akciğer Hastalıkları Çalışma Gurubu</a:t>
            </a:r>
          </a:p>
          <a:p>
            <a:pPr algn="r">
              <a:defRPr/>
            </a:pPr>
            <a:r>
              <a:rPr lang="tr-TR" sz="1800" b="1" dirty="0">
                <a:solidFill>
                  <a:schemeClr val="bg1"/>
                </a:solidFill>
              </a:rPr>
              <a:t>halukcalisir@gmal.com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EB216B7-2B5E-7744-97B8-5626A6C9D17B}"/>
              </a:ext>
            </a:extLst>
          </p:cNvPr>
          <p:cNvSpPr txBox="1"/>
          <p:nvPr/>
        </p:nvSpPr>
        <p:spPr>
          <a:xfrm>
            <a:off x="2328866" y="1116013"/>
            <a:ext cx="7921625" cy="1477962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r-TR" b="1" dirty="0">
                <a:solidFill>
                  <a:schemeClr val="bg1"/>
                </a:solidFill>
              </a:rPr>
              <a:t>TTMD 2021 Atölye Çalışması </a:t>
            </a:r>
          </a:p>
          <a:p>
            <a:pPr algn="ctr">
              <a:defRPr/>
            </a:pPr>
            <a:r>
              <a:rPr lang="tr-TR" b="1" dirty="0">
                <a:solidFill>
                  <a:schemeClr val="bg1"/>
                </a:solidFill>
              </a:rPr>
              <a:t>COVID 19 PERSPEKTİFİNDE BİYOLOJİK KİRLİLİĞE </a:t>
            </a:r>
          </a:p>
          <a:p>
            <a:pPr algn="ctr">
              <a:defRPr/>
            </a:pPr>
            <a:r>
              <a:rPr lang="tr-TR" b="1" dirty="0">
                <a:solidFill>
                  <a:schemeClr val="bg1"/>
                </a:solidFill>
              </a:rPr>
              <a:t>KARŞI MEKANİK TESİSATIN ROLÜ: </a:t>
            </a:r>
          </a:p>
          <a:p>
            <a:pPr algn="ctr">
              <a:defRPr/>
            </a:pPr>
            <a:r>
              <a:rPr lang="tr-TR" b="1" dirty="0">
                <a:solidFill>
                  <a:schemeClr val="bg1"/>
                </a:solidFill>
              </a:rPr>
              <a:t>BUGÜN ve YARIN</a:t>
            </a:r>
          </a:p>
          <a:p>
            <a:pPr algn="ctr">
              <a:defRPr/>
            </a:pPr>
            <a: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6-7 Mart 2021</a:t>
            </a:r>
          </a:p>
        </p:txBody>
      </p:sp>
      <p:pic>
        <p:nvPicPr>
          <p:cNvPr id="3078" name="Picture 2">
            <a:extLst>
              <a:ext uri="{FF2B5EF4-FFF2-40B4-BE49-F238E27FC236}">
                <a16:creationId xmlns:a16="http://schemas.microsoft.com/office/drawing/2014/main" id="{B19B28AA-048A-7548-9E80-D8C90C532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6" y="4689859"/>
            <a:ext cx="122396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256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80E814-A8E1-C542-AF3F-3440E3033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tr-TR" dirty="0"/>
              <a:t>Çalışılan Kuruma Göre Dağılım ve COVID-19 Geçirme</a:t>
            </a:r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02FD9C8E-5D3F-314A-891E-16F02DA3E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285" y="1816100"/>
            <a:ext cx="6497303" cy="348456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227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25E708-9586-1947-9BD5-E28BE0675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tr-T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İşyerindeki zamanınızın çoğunu geçirdiğiniz mekanda açılır pencereler var mı?</a:t>
            </a:r>
            <a:br>
              <a:rPr lang="tr-T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n:562</a:t>
            </a:r>
          </a:p>
        </p:txBody>
      </p:sp>
      <p:graphicFrame>
        <p:nvGraphicFramePr>
          <p:cNvPr id="3" name="Grafik 2">
            <a:extLst>
              <a:ext uri="{FF2B5EF4-FFF2-40B4-BE49-F238E27FC236}">
                <a16:creationId xmlns:a16="http://schemas.microsoft.com/office/drawing/2014/main" id="{2784CA0E-096F-2344-90B9-A0825F0CC6F3}"/>
              </a:ext>
            </a:extLst>
          </p:cNvPr>
          <p:cNvGraphicFramePr>
            <a:graphicFrameLocks/>
          </p:cNvGraphicFramePr>
          <p:nvPr/>
        </p:nvGraphicFramePr>
        <p:xfrm>
          <a:off x="2639616" y="1878542"/>
          <a:ext cx="7488832" cy="4358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id="{DDC25D65-EFFE-FA40-AAB0-14B68587C41C}"/>
              </a:ext>
            </a:extLst>
          </p:cNvPr>
          <p:cNvSpPr txBox="1"/>
          <p:nvPr/>
        </p:nvSpPr>
        <p:spPr>
          <a:xfrm>
            <a:off x="7175500" y="2997200"/>
            <a:ext cx="1663700" cy="36830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 +: %20,9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A1F43E3E-ED0D-6341-8417-4CE8103BE458}"/>
              </a:ext>
            </a:extLst>
          </p:cNvPr>
          <p:cNvSpPr txBox="1"/>
          <p:nvPr/>
        </p:nvSpPr>
        <p:spPr>
          <a:xfrm>
            <a:off x="2711450" y="2930525"/>
            <a:ext cx="1663700" cy="36830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 +: %22,6</a:t>
            </a:r>
          </a:p>
        </p:txBody>
      </p:sp>
    </p:spTree>
    <p:extLst>
      <p:ext uri="{BB962C8B-B14F-4D97-AF65-F5344CB8AC3E}">
        <p14:creationId xmlns:p14="http://schemas.microsoft.com/office/powerpoint/2010/main" val="2795896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80654" y="-97722"/>
            <a:ext cx="10908146" cy="1325563"/>
          </a:xfrm>
        </p:spPr>
        <p:txBody>
          <a:bodyPr>
            <a:normAutofit/>
          </a:bodyPr>
          <a:lstStyle/>
          <a:p>
            <a:pPr marL="38100" marR="38100" algn="ctr">
              <a:lnSpc>
                <a:spcPts val="1600"/>
              </a:lnSpc>
            </a:pPr>
            <a:r>
              <a:rPr lang="tr-TR" sz="2000" dirty="0">
                <a:solidFill>
                  <a:srgbClr val="FF0000"/>
                </a:solidFill>
              </a:rPr>
              <a:t>COVID-19 Bağlı Sağlık Çalışanı Ölümlerinin Mesleklerine Göre Dağılımı </a:t>
            </a:r>
            <a:br>
              <a:rPr lang="tr-TR" sz="2000" dirty="0">
                <a:solidFill>
                  <a:srgbClr val="FF0000"/>
                </a:solidFill>
              </a:rPr>
            </a:br>
            <a:r>
              <a:rPr lang="tr-TR" sz="2000" dirty="0">
                <a:solidFill>
                  <a:srgbClr val="FF0000"/>
                </a:solidFill>
              </a:rPr>
              <a:t>(11 Mart 2020 ile 8 Ocak 2021 Tarihleri arası)</a:t>
            </a:r>
            <a:endParaRPr lang="tr-TR" sz="2000" dirty="0">
              <a:solidFill>
                <a:srgbClr val="FF0000"/>
              </a:solidFill>
              <a:ea typeface="Times New Roman"/>
              <a:cs typeface="Times New Roman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7502868"/>
              </p:ext>
            </p:extLst>
          </p:nvPr>
        </p:nvGraphicFramePr>
        <p:xfrm>
          <a:off x="2063553" y="969770"/>
          <a:ext cx="8136903" cy="47970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8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  <a:endParaRPr lang="tr-T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Sayı</a:t>
                      </a:r>
                      <a:endParaRPr lang="tr-TR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%</a:t>
                      </a:r>
                      <a:endParaRPr lang="tr-TR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978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Hekim</a:t>
                      </a:r>
                      <a:endParaRPr lang="tr-T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131</a:t>
                      </a:r>
                      <a:endParaRPr lang="tr-T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38,9</a:t>
                      </a:r>
                      <a:endParaRPr lang="tr-T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2318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sağlık çalışanı (veteriner hekim, Eczacı, eczacı teknikeri, </a:t>
                      </a:r>
                      <a:r>
                        <a:rPr lang="tr-TR" sz="2000" dirty="0" err="1">
                          <a:effectLst/>
                        </a:rPr>
                        <a:t>paramedik</a:t>
                      </a:r>
                      <a:r>
                        <a:rPr lang="tr-TR" sz="2000" dirty="0">
                          <a:effectLst/>
                        </a:rPr>
                        <a:t>, Hemşire, ebe, sağlık memuru, diş teknisyeni, röntgen teknisyeni, laboratuvar teknisyeni, biyolog,</a:t>
                      </a:r>
                      <a:r>
                        <a:rPr lang="tr-TR" sz="2000" baseline="0" dirty="0">
                          <a:effectLst/>
                        </a:rPr>
                        <a:t> acil tıp </a:t>
                      </a:r>
                      <a:r>
                        <a:rPr lang="tr-TR" sz="2000" baseline="0" dirty="0" err="1">
                          <a:effectLst/>
                        </a:rPr>
                        <a:t>teknisyeni,aneztezi</a:t>
                      </a:r>
                      <a:r>
                        <a:rPr lang="tr-TR" sz="2000" baseline="0" dirty="0">
                          <a:effectLst/>
                        </a:rPr>
                        <a:t> teknisyeni)</a:t>
                      </a:r>
                      <a:endParaRPr lang="tr-T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103</a:t>
                      </a: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30,6</a:t>
                      </a:r>
                      <a:endParaRPr lang="tr-T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88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Destek çalışanları (memur, işçi, güvenlik </a:t>
                      </a:r>
                      <a:r>
                        <a:rPr lang="tr-TR" sz="2000" dirty="0" err="1">
                          <a:effectLst/>
                        </a:rPr>
                        <a:t>görevlisi,teknisyen,kimyager</a:t>
                      </a:r>
                      <a:r>
                        <a:rPr lang="tr-TR" sz="2000" dirty="0">
                          <a:effectLst/>
                        </a:rPr>
                        <a:t>)</a:t>
                      </a:r>
                      <a:endParaRPr lang="tr-T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  88</a:t>
                      </a: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</a:rPr>
                        <a:t>**</a:t>
                      </a: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26,1</a:t>
                      </a:r>
                      <a:endParaRPr lang="tr-T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788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Diş hekimi</a:t>
                      </a:r>
                      <a:endParaRPr lang="tr-T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15</a:t>
                      </a:r>
                      <a:endParaRPr lang="tr-T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4,5</a:t>
                      </a:r>
                      <a:endParaRPr lang="tr-T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58220744"/>
                  </a:ext>
                </a:extLst>
              </a:tr>
              <a:tr h="71788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Toplam</a:t>
                      </a:r>
                      <a:endParaRPr lang="tr-T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337</a:t>
                      </a:r>
                      <a:endParaRPr lang="tr-T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100,0</a:t>
                      </a:r>
                      <a:endParaRPr lang="tr-T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 rot="10800000" flipH="1" flipV="1">
            <a:off x="275209" y="5766851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*</a:t>
            </a:r>
            <a:r>
              <a:rPr lang="tr-TR" b="1" dirty="0"/>
              <a:t>103 kişinin 46’sı eczacı, 18’i Hemşire, 10 eczacı teknikeri</a:t>
            </a:r>
            <a:endParaRPr lang="tr-TR" dirty="0"/>
          </a:p>
          <a:p>
            <a:r>
              <a:rPr lang="tr-TR" b="1" dirty="0">
                <a:solidFill>
                  <a:srgbClr val="FF0000"/>
                </a:solidFill>
              </a:rPr>
              <a:t>** </a:t>
            </a:r>
            <a:r>
              <a:rPr lang="tr-TR" b="1" dirty="0"/>
              <a:t>88 kişinin 63’ü işçi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55727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type="body" sz="half" idx="2"/>
          </p:nvPr>
        </p:nvSpPr>
        <p:spPr>
          <a:xfrm>
            <a:off x="5226756" y="643468"/>
            <a:ext cx="6033523" cy="4058170"/>
          </a:xfrm>
        </p:spPr>
        <p:txBody>
          <a:bodyPr>
            <a:normAutofit/>
          </a:bodyPr>
          <a:lstStyle/>
          <a:p>
            <a:r>
              <a:rPr lang="en-US" sz="2800" dirty="0"/>
              <a:t>HEKİMLER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/>
              <a:t>17 </a:t>
            </a:r>
            <a:r>
              <a:rPr lang="en-US" sz="2800" dirty="0" err="1"/>
              <a:t>aile</a:t>
            </a:r>
            <a:r>
              <a:rPr lang="en-US" sz="2800" dirty="0"/>
              <a:t> </a:t>
            </a:r>
            <a:r>
              <a:rPr lang="en-US" sz="2800" dirty="0" err="1"/>
              <a:t>hekimi</a:t>
            </a:r>
            <a:r>
              <a:rPr lang="en-US" sz="2800" dirty="0"/>
              <a:t>    </a:t>
            </a:r>
            <a:r>
              <a:rPr lang="en-US" sz="2800" dirty="0">
                <a:solidFill>
                  <a:srgbClr val="C00000"/>
                </a:solidFill>
              </a:rPr>
              <a:t>0,68/1000 </a:t>
            </a:r>
            <a:r>
              <a:rPr lang="en-US" sz="2800" dirty="0"/>
              <a:t>15 </a:t>
            </a:r>
            <a:r>
              <a:rPr lang="en-US" sz="2800" dirty="0" err="1"/>
              <a:t>işyeri</a:t>
            </a:r>
            <a:r>
              <a:rPr lang="en-US" sz="2800" dirty="0"/>
              <a:t> </a:t>
            </a:r>
            <a:r>
              <a:rPr lang="en-US" sz="2800" dirty="0" err="1"/>
              <a:t>hekimi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C00000"/>
                </a:solidFill>
              </a:rPr>
              <a:t>1,2/1000 </a:t>
            </a:r>
            <a:r>
              <a:rPr lang="en-US" sz="2800" u="sng" dirty="0"/>
              <a:t>Ort </a:t>
            </a:r>
            <a:r>
              <a:rPr lang="en-US" sz="2800" u="sng" dirty="0" err="1"/>
              <a:t>yaş</a:t>
            </a:r>
            <a:r>
              <a:rPr lang="en-US" sz="2800" u="sng" dirty="0"/>
              <a:t> 64,5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/>
              <a:t>128 </a:t>
            </a:r>
            <a:r>
              <a:rPr lang="en-US" sz="2800" dirty="0" err="1"/>
              <a:t>hekim</a:t>
            </a:r>
            <a:r>
              <a:rPr lang="en-US" sz="2800" dirty="0"/>
              <a:t> </a:t>
            </a:r>
            <a:r>
              <a:rPr lang="en-US" sz="2800" u="sng" dirty="0" err="1"/>
              <a:t>ortalama</a:t>
            </a:r>
            <a:r>
              <a:rPr lang="en-US" sz="2800" u="sng" dirty="0"/>
              <a:t> </a:t>
            </a:r>
            <a:r>
              <a:rPr lang="en-US" sz="2800" u="sng" dirty="0" err="1"/>
              <a:t>yaş</a:t>
            </a:r>
            <a:r>
              <a:rPr lang="en-US" sz="2800" u="sng" dirty="0"/>
              <a:t> 60</a:t>
            </a:r>
          </a:p>
          <a:p>
            <a:pPr lvl="1">
              <a:lnSpc>
                <a:spcPct val="160000"/>
              </a:lnSpc>
            </a:pPr>
            <a:r>
              <a:rPr lang="en-US" sz="2000" dirty="0" err="1"/>
              <a:t>yaş</a:t>
            </a:r>
            <a:r>
              <a:rPr lang="en-US" sz="2000" dirty="0"/>
              <a:t>, </a:t>
            </a:r>
            <a:r>
              <a:rPr lang="en-US" sz="2000" dirty="0" err="1"/>
              <a:t>eşlik</a:t>
            </a:r>
            <a:r>
              <a:rPr lang="en-US" sz="2000" dirty="0"/>
              <a:t> </a:t>
            </a:r>
            <a:r>
              <a:rPr lang="en-US" sz="2000" dirty="0" err="1"/>
              <a:t>eden</a:t>
            </a:r>
            <a:r>
              <a:rPr lang="en-US" sz="2000" dirty="0"/>
              <a:t> </a:t>
            </a:r>
            <a:r>
              <a:rPr lang="en-US" sz="2000" dirty="0" err="1"/>
              <a:t>hastalıklar</a:t>
            </a:r>
            <a:r>
              <a:rPr lang="en-US" sz="2000" dirty="0"/>
              <a:t>, </a:t>
            </a:r>
            <a:r>
              <a:rPr lang="en-US" sz="2000" dirty="0" err="1"/>
              <a:t>çok</a:t>
            </a:r>
            <a:r>
              <a:rPr lang="en-US" sz="2000" dirty="0"/>
              <a:t> </a:t>
            </a:r>
            <a:r>
              <a:rPr lang="en-US" sz="2000" dirty="0" err="1"/>
              <a:t>işyerinde</a:t>
            </a:r>
            <a:r>
              <a:rPr lang="en-US" sz="2000" dirty="0"/>
              <a:t> </a:t>
            </a:r>
            <a:r>
              <a:rPr lang="en-US" sz="2000" dirty="0" err="1"/>
              <a:t>çalışma</a:t>
            </a:r>
            <a:r>
              <a:rPr lang="en-US" sz="2000" dirty="0"/>
              <a:t>, </a:t>
            </a:r>
          </a:p>
          <a:p>
            <a:pPr lvl="1">
              <a:lnSpc>
                <a:spcPct val="160000"/>
              </a:lnSpc>
            </a:pPr>
            <a:r>
              <a:rPr lang="en-US" sz="2000" dirty="0" err="1"/>
              <a:t>Aile</a:t>
            </a:r>
            <a:r>
              <a:rPr lang="en-US" sz="2000" dirty="0"/>
              <a:t> </a:t>
            </a:r>
            <a:r>
              <a:rPr lang="en-US" sz="2000" dirty="0" err="1"/>
              <a:t>hekimi</a:t>
            </a:r>
            <a:r>
              <a:rPr lang="en-US" sz="2000" dirty="0"/>
              <a:t>: </a:t>
            </a:r>
            <a:r>
              <a:rPr lang="en-US" sz="2000" dirty="0">
                <a:solidFill>
                  <a:srgbClr val="C00000"/>
                </a:solidFill>
              </a:rPr>
              <a:t>25.000</a:t>
            </a:r>
          </a:p>
          <a:p>
            <a:pPr lvl="1">
              <a:lnSpc>
                <a:spcPct val="160000"/>
              </a:lnSpc>
            </a:pPr>
            <a:r>
              <a:rPr lang="en-US" sz="2000" dirty="0" err="1"/>
              <a:t>İşyeri</a:t>
            </a:r>
            <a:r>
              <a:rPr lang="en-US" sz="2000" dirty="0"/>
              <a:t> </a:t>
            </a:r>
            <a:r>
              <a:rPr lang="en-US" sz="2000" dirty="0" err="1"/>
              <a:t>hekimi</a:t>
            </a:r>
            <a:r>
              <a:rPr lang="en-US" sz="2000" dirty="0"/>
              <a:t>: </a:t>
            </a:r>
            <a:r>
              <a:rPr lang="en-US" sz="2000" dirty="0">
                <a:solidFill>
                  <a:srgbClr val="C00000"/>
                </a:solidFill>
              </a:rPr>
              <a:t>12.940</a:t>
            </a:r>
          </a:p>
          <a:p>
            <a:pPr lvl="1">
              <a:lnSpc>
                <a:spcPct val="160000"/>
              </a:lnSpc>
            </a:pPr>
            <a:endParaRPr lang="en-US" sz="2000" dirty="0"/>
          </a:p>
          <a:p>
            <a:pPr lvl="1">
              <a:lnSpc>
                <a:spcPct val="160000"/>
              </a:lnSpc>
            </a:pPr>
            <a:endParaRPr lang="tr-TR" sz="20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latin typeface="+mn-lt"/>
              </a:rPr>
              <a:t>1. YIL</a:t>
            </a:r>
          </a:p>
        </p:txBody>
      </p:sp>
      <p:sp>
        <p:nvSpPr>
          <p:cNvPr id="16" name="Slayt Numarası Yer Tutucusu 5">
            <a:extLst>
              <a:ext uri="{FF2B5EF4-FFF2-40B4-BE49-F238E27FC236}">
                <a16:creationId xmlns:a16="http://schemas.microsoft.com/office/drawing/2014/main" id="{23CD9F15-2872-414E-B79A-71168CD13DD2}"/>
              </a:ext>
            </a:extLst>
          </p:cNvPr>
          <p:cNvSpPr txBox="1">
            <a:spLocks/>
          </p:cNvSpPr>
          <p:nvPr/>
        </p:nvSpPr>
        <p:spPr>
          <a:xfrm>
            <a:off x="11625943" y="6448301"/>
            <a:ext cx="345373" cy="27317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48B812-DC3D-4AEF-ACEE-B511DEAADBA0}" type="slidenum">
              <a:rPr lang="tr-TR" sz="1400" smtClean="0">
                <a:solidFill>
                  <a:schemeClr val="bg1"/>
                </a:solidFill>
              </a:rPr>
              <a:pPr algn="r"/>
              <a:t>25</a:t>
            </a:fld>
            <a:endParaRPr lang="tr-TR" sz="1400" dirty="0">
              <a:solidFill>
                <a:schemeClr val="bg1"/>
              </a:solidFill>
            </a:endParaRPr>
          </a:p>
        </p:txBody>
      </p:sp>
      <p:sp>
        <p:nvSpPr>
          <p:cNvPr id="20" name="Altbilgi Yer Tutucusu 4">
            <a:extLst>
              <a:ext uri="{FF2B5EF4-FFF2-40B4-BE49-F238E27FC236}">
                <a16:creationId xmlns:a16="http://schemas.microsoft.com/office/drawing/2014/main" id="{6DE4DC23-EF13-B64F-8137-E537F0C7FFB1}"/>
              </a:ext>
            </a:extLst>
          </p:cNvPr>
          <p:cNvSpPr txBox="1">
            <a:spLocks/>
          </p:cNvSpPr>
          <p:nvPr/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defPPr>
              <a:defRPr lang="x-non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1.YIL Değerlendirmesi; 11.03.2021</a:t>
            </a:r>
          </a:p>
        </p:txBody>
      </p:sp>
    </p:spTree>
    <p:extLst>
      <p:ext uri="{BB962C8B-B14F-4D97-AF65-F5344CB8AC3E}">
        <p14:creationId xmlns:p14="http://schemas.microsoft.com/office/powerpoint/2010/main" val="2838365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8B4B0961-23B5-944D-A7C4-6DA036D982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1.Yıl Değerlendirmesi; 11.03.2021</a:t>
            </a:r>
          </a:p>
        </p:txBody>
      </p:sp>
      <p:pic>
        <p:nvPicPr>
          <p:cNvPr id="4" name="Resim 3" descr="metin içeren bir resim&#10;&#10;Açıklama otomatik olarak oluşturuldu">
            <a:extLst>
              <a:ext uri="{FF2B5EF4-FFF2-40B4-BE49-F238E27FC236}">
                <a16:creationId xmlns:a16="http://schemas.microsoft.com/office/drawing/2014/main" id="{F8CB6F2D-8B08-AF47-876D-D1501BF85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" y="2957512"/>
            <a:ext cx="5848190" cy="3265487"/>
          </a:xfrm>
          <a:prstGeom prst="rect">
            <a:avLst/>
          </a:prstGeom>
        </p:spPr>
      </p:pic>
      <p:pic>
        <p:nvPicPr>
          <p:cNvPr id="6" name="Resim 5" descr="metin içeren bir resim&#10;&#10;Açıklama otomatik olarak oluşturuldu">
            <a:extLst>
              <a:ext uri="{FF2B5EF4-FFF2-40B4-BE49-F238E27FC236}">
                <a16:creationId xmlns:a16="http://schemas.microsoft.com/office/drawing/2014/main" id="{B46F58A4-7616-FA40-8B8E-C87AAF6F7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70" y="2732086"/>
            <a:ext cx="5426843" cy="3492590"/>
          </a:xfrm>
          <a:prstGeom prst="rect">
            <a:avLst/>
          </a:prstGeom>
        </p:spPr>
      </p:pic>
      <p:pic>
        <p:nvPicPr>
          <p:cNvPr id="8" name="Resim 7" descr="metin içeren bir resim&#10;&#10;Açıklama otomatik olarak oluşturuldu">
            <a:extLst>
              <a:ext uri="{FF2B5EF4-FFF2-40B4-BE49-F238E27FC236}">
                <a16:creationId xmlns:a16="http://schemas.microsoft.com/office/drawing/2014/main" id="{6900236E-7241-0E49-9456-C493C80E1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854" y="0"/>
            <a:ext cx="9476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8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209800" y="1628801"/>
            <a:ext cx="7772400" cy="1470025"/>
          </a:xfr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/>
          <a:lstStyle/>
          <a:p>
            <a:pPr algn="ctr"/>
            <a:r>
              <a:rPr lang="tr-TR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Birinci basamak </a:t>
            </a:r>
            <a:r>
              <a:rPr lang="tr-TR" sz="2800" dirty="0" err="1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pandemi</a:t>
            </a:r>
            <a:r>
              <a:rPr lang="tr-TR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süreciyle </a:t>
            </a:r>
            <a:br>
              <a:rPr lang="tr-TR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ilk karşılaşandır  ve son çıkan</a:t>
            </a:r>
            <a:br>
              <a:rPr lang="tr-TR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olacaktır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209800" y="3573016"/>
            <a:ext cx="7990656" cy="936104"/>
          </a:xfr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>
            <a:normAutofit/>
          </a:bodyPr>
          <a:lstStyle/>
          <a:p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Rawaf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S. 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Allen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L. 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Florian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L.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Stigler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F L.,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Kringos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D.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Yamamoto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H Q, 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C.,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Lessons on the COVID-19 pandemic, for and by primary care professionals worldwide</a:t>
            </a: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800" dirty="0">
                <a:solidFill>
                  <a:srgbClr val="642A8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Eur J Gen Pract</a:t>
            </a:r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2020; 26(1): 129–133.</a:t>
            </a:r>
            <a:endParaRPr lang="en-US" sz="1800" dirty="0"/>
          </a:p>
        </p:txBody>
      </p:sp>
      <p:sp>
        <p:nvSpPr>
          <p:cNvPr id="45" name="Metin kutusu 44">
            <a:extLst>
              <a:ext uri="{FF2B5EF4-FFF2-40B4-BE49-F238E27FC236}">
                <a16:creationId xmlns:a16="http://schemas.microsoft.com/office/drawing/2014/main" id="{B0DC17AE-61F7-4946-9F7A-D0B3B829DCCC}"/>
              </a:ext>
            </a:extLst>
          </p:cNvPr>
          <p:cNvSpPr txBox="1"/>
          <p:nvPr/>
        </p:nvSpPr>
        <p:spPr>
          <a:xfrm>
            <a:off x="7943909" y="5305147"/>
            <a:ext cx="205505" cy="184666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tr-TR" sz="600">
                <a:solidFill>
                  <a:srgbClr val="CC99FF"/>
                </a:solidFill>
              </a:rPr>
              <a:t>.</a:t>
            </a:r>
          </a:p>
        </p:txBody>
      </p:sp>
      <p:sp>
        <p:nvSpPr>
          <p:cNvPr id="31" name="İkizkenar Üçgen 30">
            <a:extLst>
              <a:ext uri="{FF2B5EF4-FFF2-40B4-BE49-F238E27FC236}">
                <a16:creationId xmlns:a16="http://schemas.microsoft.com/office/drawing/2014/main" id="{AAB09C86-B52B-450D-82C7-CD02D82BDA89}"/>
              </a:ext>
            </a:extLst>
          </p:cNvPr>
          <p:cNvSpPr/>
          <p:nvPr/>
        </p:nvSpPr>
        <p:spPr>
          <a:xfrm>
            <a:off x="8037445" y="5330831"/>
            <a:ext cx="0" cy="0"/>
          </a:xfrm>
          <a:prstGeom prst="triangle">
            <a:avLst/>
          </a:prstGeom>
          <a:solidFill>
            <a:srgbClr val="CC99FF">
              <a:alpha val="5000"/>
            </a:srgbClr>
          </a:solidFill>
          <a:ln w="108000"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fr-FR">
              <a:solidFill>
                <a:srgbClr val="CC99FF"/>
              </a:solidFill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23B2E32B-EE7F-0B41-AABD-C7F46DC5A1E7}"/>
              </a:ext>
            </a:extLst>
          </p:cNvPr>
          <p:cNvSpPr/>
          <p:nvPr/>
        </p:nvSpPr>
        <p:spPr>
          <a:xfrm>
            <a:off x="6616378" y="5489813"/>
            <a:ext cx="5480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/>
              <a:t>Meltem </a:t>
            </a:r>
            <a:r>
              <a:rPr lang="tr-TR" sz="1400" dirty="0" err="1"/>
              <a:t>Çiçeklioğlu</a:t>
            </a:r>
            <a:r>
              <a:rPr lang="tr-TR" sz="1400" dirty="0"/>
              <a:t>, Birinci basamak Sağlık Hizmeti ve Bulaşıcı Hastalıklar</a:t>
            </a:r>
          </a:p>
          <a:p>
            <a:r>
              <a:rPr lang="tr-TR" sz="1400" dirty="0"/>
              <a:t>24. Ata Soyer Halk Sağlığı Güz Okulu</a:t>
            </a:r>
          </a:p>
        </p:txBody>
      </p:sp>
    </p:spTree>
    <p:extLst>
      <p:ext uri="{BB962C8B-B14F-4D97-AF65-F5344CB8AC3E}">
        <p14:creationId xmlns:p14="http://schemas.microsoft.com/office/powerpoint/2010/main" val="24414776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type="body" sz="half" idx="2"/>
          </p:nvPr>
        </p:nvSpPr>
        <p:spPr>
          <a:xfrm>
            <a:off x="5312481" y="722955"/>
            <a:ext cx="6129866" cy="3551643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rgbClr val="C00000"/>
                </a:solidFill>
              </a:rPr>
              <a:t>VERİ ŞEFFAFLIĞI</a:t>
            </a:r>
          </a:p>
          <a:p>
            <a:pPr lvl="1">
              <a:lnSpc>
                <a:spcPct val="100000"/>
              </a:lnSpc>
            </a:pPr>
            <a:r>
              <a:rPr lang="en-US" sz="2000" dirty="0" err="1">
                <a:solidFill>
                  <a:srgbClr val="C00000"/>
                </a:solidFill>
              </a:rPr>
              <a:t>Bilim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kurulu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oluşumlarında</a:t>
            </a:r>
            <a:r>
              <a:rPr lang="en-US" sz="2000" dirty="0">
                <a:solidFill>
                  <a:srgbClr val="C00000"/>
                </a:solidFill>
              </a:rPr>
              <a:t> TTB, </a:t>
            </a:r>
            <a:r>
              <a:rPr lang="en-US" sz="2000" dirty="0" err="1">
                <a:solidFill>
                  <a:srgbClr val="C00000"/>
                </a:solidFill>
              </a:rPr>
              <a:t>uzmanlık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dernekleri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STK’lar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sendikalar</a:t>
            </a:r>
            <a:r>
              <a:rPr lang="en-US" sz="2000" dirty="0">
                <a:solidFill>
                  <a:srgbClr val="C00000"/>
                </a:solidFill>
              </a:rPr>
              <a:t>, hasta </a:t>
            </a:r>
            <a:r>
              <a:rPr lang="en-US" sz="2000" dirty="0" err="1">
                <a:solidFill>
                  <a:srgbClr val="C00000"/>
                </a:solidFill>
              </a:rPr>
              <a:t>hakları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dernekleri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gibi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kuruluşların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katkısı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lang="en-US" sz="2000" dirty="0" err="1"/>
              <a:t>Halkın</a:t>
            </a:r>
            <a:r>
              <a:rPr lang="en-US" sz="2000" dirty="0"/>
              <a:t> </a:t>
            </a:r>
            <a:r>
              <a:rPr lang="en-US" sz="2000" dirty="0" err="1"/>
              <a:t>sağlık</a:t>
            </a:r>
            <a:r>
              <a:rPr lang="en-US" sz="2000" dirty="0"/>
              <a:t> </a:t>
            </a:r>
            <a:r>
              <a:rPr lang="en-US" sz="2000" dirty="0" err="1"/>
              <a:t>çalışanları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kurumlarıyla</a:t>
            </a:r>
            <a:r>
              <a:rPr lang="en-US" sz="2000" dirty="0"/>
              <a:t> </a:t>
            </a:r>
            <a:r>
              <a:rPr lang="en-US" sz="2000" dirty="0" err="1"/>
              <a:t>işbirliği</a:t>
            </a:r>
            <a:r>
              <a:rPr lang="en-US" sz="2000" dirty="0"/>
              <a:t> </a:t>
            </a:r>
            <a:r>
              <a:rPr lang="en-US" sz="2000" dirty="0" err="1"/>
              <a:t>halinde</a:t>
            </a:r>
            <a:r>
              <a:rPr lang="en-US" sz="2000" dirty="0"/>
              <a:t> </a:t>
            </a:r>
            <a:r>
              <a:rPr lang="en-US" sz="2000" dirty="0" err="1"/>
              <a:t>olması</a:t>
            </a: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2000" dirty="0" err="1">
                <a:solidFill>
                  <a:srgbClr val="C00000"/>
                </a:solidFill>
              </a:rPr>
              <a:t>Buyurgan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halkın</a:t>
            </a:r>
            <a:r>
              <a:rPr lang="en-US" sz="2000" dirty="0">
                <a:solidFill>
                  <a:srgbClr val="C00000"/>
                </a:solidFill>
              </a:rPr>
              <a:t> da </a:t>
            </a:r>
            <a:r>
              <a:rPr lang="en-US" sz="2000" dirty="0" err="1">
                <a:solidFill>
                  <a:srgbClr val="C00000"/>
                </a:solidFill>
              </a:rPr>
              <a:t>bunlara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uymasını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bekleyen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devlet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geleneği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yerine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yerelden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merkeze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tüm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kararların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alınması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uygulanmasında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toplumun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katılımını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önceleme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latin typeface="+mn-lt"/>
              </a:rPr>
              <a:t>BİR YIL</a:t>
            </a:r>
          </a:p>
        </p:txBody>
      </p:sp>
      <p:sp>
        <p:nvSpPr>
          <p:cNvPr id="16" name="Slayt Numarası Yer Tutucusu 5">
            <a:extLst>
              <a:ext uri="{FF2B5EF4-FFF2-40B4-BE49-F238E27FC236}">
                <a16:creationId xmlns:a16="http://schemas.microsoft.com/office/drawing/2014/main" id="{23CD9F15-2872-414E-B79A-71168CD13DD2}"/>
              </a:ext>
            </a:extLst>
          </p:cNvPr>
          <p:cNvSpPr txBox="1">
            <a:spLocks/>
          </p:cNvSpPr>
          <p:nvPr/>
        </p:nvSpPr>
        <p:spPr>
          <a:xfrm>
            <a:off x="11625943" y="6448301"/>
            <a:ext cx="345373" cy="27317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48B812-DC3D-4AEF-ACEE-B511DEAADBA0}" type="slidenum">
              <a:rPr lang="tr-TR" sz="1400" smtClean="0">
                <a:solidFill>
                  <a:schemeClr val="bg1"/>
                </a:solidFill>
              </a:rPr>
              <a:pPr algn="r"/>
              <a:t>28</a:t>
            </a:fld>
            <a:endParaRPr lang="tr-TR" sz="1400" dirty="0">
              <a:solidFill>
                <a:schemeClr val="bg1"/>
              </a:solidFill>
            </a:endParaRPr>
          </a:p>
        </p:txBody>
      </p:sp>
      <p:sp>
        <p:nvSpPr>
          <p:cNvPr id="20" name="Altbilgi Yer Tutucusu 4">
            <a:extLst>
              <a:ext uri="{FF2B5EF4-FFF2-40B4-BE49-F238E27FC236}">
                <a16:creationId xmlns:a16="http://schemas.microsoft.com/office/drawing/2014/main" id="{6DE4DC23-EF13-B64F-8137-E537F0C7FFB1}"/>
              </a:ext>
            </a:extLst>
          </p:cNvPr>
          <p:cNvSpPr txBox="1">
            <a:spLocks/>
          </p:cNvSpPr>
          <p:nvPr/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defPPr>
              <a:defRPr lang="x-non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1. </a:t>
            </a:r>
            <a:r>
              <a:rPr lang="tr-TR" dirty="0" err="1"/>
              <a:t>YılDeğerlendirmesi</a:t>
            </a:r>
            <a:r>
              <a:rPr lang="tr-TR" dirty="0"/>
              <a:t>; 11.03.2021</a:t>
            </a:r>
          </a:p>
        </p:txBody>
      </p:sp>
    </p:spTree>
    <p:extLst>
      <p:ext uri="{BB962C8B-B14F-4D97-AF65-F5344CB8AC3E}">
        <p14:creationId xmlns:p14="http://schemas.microsoft.com/office/powerpoint/2010/main" val="4030488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30548FB-3730-0A49-8171-BD3EF574A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BİR YIL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E4A4E77-7728-E445-ABF2-784882DD3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/>
              <a:t>TEŞEKKÜR</a:t>
            </a:r>
          </a:p>
          <a:p>
            <a:r>
              <a:rPr lang="tr-TR" dirty="0"/>
              <a:t>COVID-19 İzleme Kurulu</a:t>
            </a:r>
          </a:p>
          <a:p>
            <a:r>
              <a:rPr lang="tr-TR" dirty="0"/>
              <a:t>Halk Sağlığı Kolu</a:t>
            </a:r>
          </a:p>
          <a:p>
            <a:r>
              <a:rPr lang="tr-TR" dirty="0"/>
              <a:t>TTB-UDEK</a:t>
            </a:r>
          </a:p>
          <a:p>
            <a:r>
              <a:rPr lang="tr-TR" dirty="0"/>
              <a:t>Türk </a:t>
            </a:r>
            <a:r>
              <a:rPr lang="tr-TR" dirty="0" err="1"/>
              <a:t>Toraks</a:t>
            </a:r>
            <a:r>
              <a:rPr lang="tr-TR" dirty="0"/>
              <a:t> Derneği</a:t>
            </a:r>
          </a:p>
          <a:p>
            <a:r>
              <a:rPr lang="tr-TR" dirty="0"/>
              <a:t>	Cavit Işık Yavuz</a:t>
            </a:r>
          </a:p>
          <a:p>
            <a:r>
              <a:rPr lang="tr-TR" dirty="0"/>
              <a:t>	Kayıhan Pala</a:t>
            </a:r>
          </a:p>
          <a:p>
            <a:r>
              <a:rPr lang="tr-TR" dirty="0"/>
              <a:t>	Özlem Kurt Azap</a:t>
            </a:r>
          </a:p>
          <a:p>
            <a:r>
              <a:rPr lang="tr-TR" dirty="0"/>
              <a:t>	Osman </a:t>
            </a:r>
            <a:r>
              <a:rPr lang="tr-TR" dirty="0" err="1"/>
              <a:t>Elbek</a:t>
            </a:r>
            <a:endParaRPr lang="tr-TR" dirty="0"/>
          </a:p>
          <a:p>
            <a:r>
              <a:rPr lang="tr-TR" dirty="0"/>
              <a:t>	Esin Şenol</a:t>
            </a:r>
          </a:p>
          <a:p>
            <a:r>
              <a:rPr lang="tr-TR" dirty="0"/>
              <a:t>	Nasır </a:t>
            </a:r>
            <a:r>
              <a:rPr lang="tr-TR" dirty="0" err="1"/>
              <a:t>Nesanır</a:t>
            </a:r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452D3D9-2371-6F46-8026-D16A894E8C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tr-TR"/>
              <a:t>TTB COVID-19 Pandemisi 1.Yıl Değerlendirmesi; 11.03.2021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0725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3774F9-1364-F54D-A6F2-2129FEF64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1. Yıl 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57757CE-95C2-7D4B-A80E-858459DD3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69527" y="564445"/>
            <a:ext cx="5417129" cy="3742084"/>
          </a:xfrm>
        </p:spPr>
        <p:txBody>
          <a:bodyPr>
            <a:normAutofit fontScale="92500" lnSpcReduction="10000"/>
          </a:bodyPr>
          <a:lstStyle/>
          <a:p>
            <a:r>
              <a:rPr lang="tr-TR" dirty="0">
                <a:solidFill>
                  <a:srgbClr val="C00000"/>
                </a:solidFill>
              </a:rPr>
              <a:t>COVID-19 hastalığının etkisini epidemiyolojik ölçütlere göre değerlendirebilmek için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/>
              <a:t>olguların saptanması ve tedavisi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/>
              <a:t>hastalığın daha fazla yayılmasının önlenmesi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/>
              <a:t>kontrol önlemlerinin etkisini gösteren hastalanma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/>
              <a:t>ölümler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/>
              <a:t>yaşam kalitesine ilişkin veriler ve göstergeler</a:t>
            </a:r>
          </a:p>
          <a:p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2C24122-F69E-AD45-8D60-1500F2A1DE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tr-TR"/>
              <a:t>TTB COVID-19 Pandemisi 1.Yıl Değerlendirmesi; 11.03.2021</a:t>
            </a:r>
            <a:endParaRPr lang="tr-TR" dirty="0"/>
          </a:p>
        </p:txBody>
      </p:sp>
      <p:pic>
        <p:nvPicPr>
          <p:cNvPr id="5" name="image1.png" descr="Resim">
            <a:extLst>
              <a:ext uri="{FF2B5EF4-FFF2-40B4-BE49-F238E27FC236}">
                <a16:creationId xmlns:a16="http://schemas.microsoft.com/office/drawing/2014/main" id="{64DC921A-D6A4-0441-A467-B18BF6F1B2B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31720" y="550157"/>
            <a:ext cx="2845435" cy="1860550"/>
          </a:xfrm>
          <a:prstGeom prst="rect">
            <a:avLst/>
          </a:prstGeom>
          <a:ln/>
        </p:spPr>
      </p:pic>
      <p:pic>
        <p:nvPicPr>
          <p:cNvPr id="6" name="image3.png" descr="Resim">
            <a:extLst>
              <a:ext uri="{FF2B5EF4-FFF2-40B4-BE49-F238E27FC236}">
                <a16:creationId xmlns:a16="http://schemas.microsoft.com/office/drawing/2014/main" id="{A9E56430-A95C-9E4A-93CD-EFA27EBAC01A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155848" y="2496502"/>
            <a:ext cx="2943860" cy="1864995"/>
          </a:xfrm>
          <a:prstGeom prst="rect">
            <a:avLst/>
          </a:prstGeom>
          <a:ln/>
        </p:spPr>
      </p:pic>
      <p:pic>
        <p:nvPicPr>
          <p:cNvPr id="7" name="image2.png" descr="Resim">
            <a:extLst>
              <a:ext uri="{FF2B5EF4-FFF2-40B4-BE49-F238E27FC236}">
                <a16:creationId xmlns:a16="http://schemas.microsoft.com/office/drawing/2014/main" id="{75C8EEE8-5E11-5744-A110-0CADE8220178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73897" y="4510437"/>
            <a:ext cx="3561080" cy="177609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4409391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F5DC5EB-C315-574A-8E5D-2826FB481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653" y="1079505"/>
            <a:ext cx="10273146" cy="537686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tr-TR" dirty="0"/>
              <a:t>Pala K. TÜRKİYE’DE COVID-19 PANDEMİSİNİN EPİDEMİYOLOJİSİ. </a:t>
            </a:r>
            <a:r>
              <a:rPr lang="tr-TR" dirty="0" err="1"/>
              <a:t>In</a:t>
            </a:r>
            <a:r>
              <a:rPr lang="tr-TR" dirty="0"/>
              <a:t>: TTB COVID-19 PANDEMİSİ 4. AY DEĞERLENDİRME RAPORU. Türk Tabipleri Birliği; 2020. </a:t>
            </a:r>
            <a:r>
              <a:rPr lang="tr-TR" dirty="0" err="1"/>
              <a:t>Page</a:t>
            </a:r>
            <a:r>
              <a:rPr lang="tr-TR" dirty="0"/>
              <a:t> 64-69.</a:t>
            </a:r>
          </a:p>
          <a:p>
            <a:pPr marL="0" indent="0">
              <a:buNone/>
            </a:pPr>
            <a:r>
              <a:rPr lang="tr-TR" dirty="0" err="1"/>
              <a:t>Our</a:t>
            </a:r>
            <a:r>
              <a:rPr lang="tr-TR" dirty="0"/>
              <a:t> World in Data </a:t>
            </a:r>
            <a:r>
              <a:rPr lang="tr-TR" dirty="0">
                <a:hlinkClick r:id="rId2"/>
              </a:rPr>
              <a:t>https://ourworldindata.org/grapher/full-list-daily-covid-19-tests-per-thousand?time=2020-02-18..latest&amp;country=~TUR</a:t>
            </a:r>
            <a:r>
              <a:rPr lang="tr-TR" dirty="0"/>
              <a:t>)</a:t>
            </a:r>
          </a:p>
          <a:p>
            <a:pPr marL="0" lvl="0" indent="0">
              <a:buNone/>
            </a:pPr>
            <a:r>
              <a:rPr lang="tr-TR" dirty="0"/>
              <a:t>Dünya Sağlık Örgütü web sayfası. </a:t>
            </a:r>
            <a:r>
              <a:rPr lang="tr-TR" dirty="0" err="1"/>
              <a:t>https</a:t>
            </a:r>
            <a:r>
              <a:rPr lang="tr-TR" dirty="0"/>
              <a:t>://</a:t>
            </a:r>
            <a:r>
              <a:rPr lang="tr-TR" dirty="0" err="1"/>
              <a:t>www.who.int</a:t>
            </a:r>
            <a:r>
              <a:rPr lang="tr-TR" dirty="0"/>
              <a:t>/</a:t>
            </a:r>
            <a:r>
              <a:rPr lang="tr-TR" dirty="0" err="1"/>
              <a:t>publications</a:t>
            </a:r>
            <a:r>
              <a:rPr lang="tr-TR" dirty="0"/>
              <a:t>/i/</a:t>
            </a:r>
            <a:r>
              <a:rPr lang="tr-TR" dirty="0" err="1"/>
              <a:t>item</a:t>
            </a:r>
            <a:r>
              <a:rPr lang="tr-TR" dirty="0"/>
              <a:t>/diagnostic-testing-for-sars-cov-2 (Erişim tarihi: 1 Mart 2021)</a:t>
            </a:r>
          </a:p>
          <a:p>
            <a:pPr marL="0" lvl="0" indent="0">
              <a:buNone/>
            </a:pPr>
            <a:r>
              <a:rPr lang="tr-TR" dirty="0" err="1"/>
              <a:t>Woloshin</a:t>
            </a:r>
            <a:r>
              <a:rPr lang="tr-TR" dirty="0"/>
              <a:t> S, </a:t>
            </a:r>
            <a:r>
              <a:rPr lang="tr-TR" dirty="0" err="1"/>
              <a:t>Patel</a:t>
            </a:r>
            <a:r>
              <a:rPr lang="tr-TR" dirty="0"/>
              <a:t> N, </a:t>
            </a:r>
            <a:r>
              <a:rPr lang="tr-TR" dirty="0" err="1"/>
              <a:t>Kesselheim</a:t>
            </a:r>
            <a:r>
              <a:rPr lang="tr-TR" dirty="0"/>
              <a:t> AS. </a:t>
            </a:r>
            <a:r>
              <a:rPr lang="tr-TR" dirty="0" err="1"/>
              <a:t>FalseNegativeTestsfor</a:t>
            </a:r>
            <a:r>
              <a:rPr lang="tr-TR" dirty="0"/>
              <a:t> SARS-CoV-2 </a:t>
            </a:r>
            <a:r>
              <a:rPr lang="tr-TR" dirty="0" err="1"/>
              <a:t>Infection</a:t>
            </a:r>
            <a:r>
              <a:rPr lang="tr-TR" dirty="0"/>
              <a:t> — </a:t>
            </a:r>
            <a:r>
              <a:rPr lang="tr-TR" dirty="0" err="1"/>
              <a:t>ChallengesandImplicationsN</a:t>
            </a:r>
            <a:r>
              <a:rPr lang="tr-TR" dirty="0"/>
              <a:t> </a:t>
            </a:r>
            <a:r>
              <a:rPr lang="tr-TR" dirty="0" err="1"/>
              <a:t>Engl</a:t>
            </a:r>
            <a:r>
              <a:rPr lang="tr-TR" dirty="0"/>
              <a:t> J </a:t>
            </a:r>
            <a:r>
              <a:rPr lang="tr-TR" dirty="0" err="1"/>
              <a:t>Med</a:t>
            </a:r>
            <a:r>
              <a:rPr lang="tr-TR" dirty="0"/>
              <a:t> 2020; 383: e38. DOI: 10.1056/NEJMp2015897</a:t>
            </a:r>
          </a:p>
          <a:p>
            <a:pPr marL="0" lvl="0" indent="0">
              <a:buNone/>
            </a:pPr>
            <a:r>
              <a:rPr lang="tr-TR" dirty="0"/>
              <a:t>Dünya Sağlık Örgütü web sayfası. </a:t>
            </a:r>
            <a:r>
              <a:rPr lang="tr-TR" dirty="0">
                <a:hlinkClick r:id="rId3"/>
              </a:rPr>
              <a:t>https://www.who.int/publications/i/item/WHO-2019-nCoV-Surveillance_Case_Definition-2020.1</a:t>
            </a:r>
            <a:r>
              <a:rPr lang="tr-TR" dirty="0"/>
              <a:t> (Erişim tarihi: 1 Mart 2021)</a:t>
            </a:r>
          </a:p>
          <a:p>
            <a:pPr marL="0" lvl="0" indent="0">
              <a:buNone/>
            </a:pPr>
            <a:r>
              <a:rPr lang="tr-TR" dirty="0"/>
              <a:t>Dünya Sağlık Örgütü web sayfası. </a:t>
            </a:r>
            <a:r>
              <a:rPr lang="tr-TR" dirty="0">
                <a:hlinkClick r:id="rId4"/>
              </a:rPr>
              <a:t>https://www.who.int/publications/i/item/clinical-management-of-covid-19</a:t>
            </a:r>
            <a:r>
              <a:rPr lang="tr-TR" dirty="0"/>
              <a:t> (Erişim tarihi: 1 Mart 2021)</a:t>
            </a:r>
          </a:p>
          <a:p>
            <a:pPr marL="0" lvl="0" indent="0">
              <a:buNone/>
            </a:pPr>
            <a:r>
              <a:rPr lang="tr-TR" dirty="0"/>
              <a:t>Dünya Sağlık Örgütü web sayfası. </a:t>
            </a:r>
            <a:r>
              <a:rPr lang="tr-TR" dirty="0" err="1"/>
              <a:t>https</a:t>
            </a:r>
            <a:r>
              <a:rPr lang="tr-TR" dirty="0"/>
              <a:t>://</a:t>
            </a:r>
            <a:r>
              <a:rPr lang="tr-TR" dirty="0" err="1"/>
              <a:t>apps.who.int</a:t>
            </a:r>
            <a:r>
              <a:rPr lang="tr-TR" dirty="0"/>
              <a:t>/iris/</a:t>
            </a:r>
            <a:r>
              <a:rPr lang="tr-TR" dirty="0" err="1"/>
              <a:t>handle</a:t>
            </a:r>
            <a:r>
              <a:rPr lang="tr-TR" dirty="0"/>
              <a:t>/10665/336729</a:t>
            </a:r>
          </a:p>
          <a:p>
            <a:pPr marL="0" lvl="0" indent="0">
              <a:buNone/>
            </a:pPr>
            <a:r>
              <a:rPr lang="tr-TR" dirty="0"/>
              <a:t>Dünya Sağlık Örgütü web sayfası. </a:t>
            </a:r>
            <a:r>
              <a:rPr lang="tr-TR" dirty="0">
                <a:hlinkClick r:id="rId5"/>
              </a:rPr>
              <a:t>https://www.who.int/director-general/speeches/detail/who-director-general-s-opening-remarks-at-the-media-briefing-on-covid-19---18-march-2020</a:t>
            </a:r>
            <a:r>
              <a:rPr lang="tr-TR" dirty="0"/>
              <a:t>(Erişim tarihi: 1 Mart 2021)</a:t>
            </a:r>
          </a:p>
          <a:p>
            <a:pPr marL="0" lvl="0" indent="0">
              <a:buNone/>
            </a:pPr>
            <a:r>
              <a:rPr lang="tr-TR" dirty="0"/>
              <a:t>Dünya Sağlık Örgütü web sayfası. </a:t>
            </a:r>
            <a:r>
              <a:rPr lang="tr-TR" dirty="0" err="1"/>
              <a:t>https</a:t>
            </a:r>
            <a:r>
              <a:rPr lang="tr-TR" dirty="0"/>
              <a:t>://</a:t>
            </a:r>
            <a:r>
              <a:rPr lang="tr-TR" dirty="0" err="1"/>
              <a:t>www.who.int</a:t>
            </a:r>
            <a:r>
              <a:rPr lang="tr-TR" dirty="0"/>
              <a:t>/</a:t>
            </a:r>
            <a:r>
              <a:rPr lang="tr-TR" dirty="0" err="1"/>
              <a:t>news-room</a:t>
            </a:r>
            <a:r>
              <a:rPr lang="tr-TR" dirty="0"/>
              <a:t>/</a:t>
            </a:r>
            <a:r>
              <a:rPr lang="tr-TR" dirty="0" err="1"/>
              <a:t>q</a:t>
            </a:r>
            <a:r>
              <a:rPr lang="tr-TR" dirty="0"/>
              <a:t>-a-</a:t>
            </a:r>
            <a:r>
              <a:rPr lang="tr-TR" dirty="0" err="1"/>
              <a:t>detail</a:t>
            </a:r>
            <a:r>
              <a:rPr lang="tr-TR" dirty="0"/>
              <a:t>/coronavirus-disease-covid-19-hydroxychloroquine  (Erişim tarihi: 1 Mart 2021)</a:t>
            </a:r>
          </a:p>
          <a:p>
            <a:pPr marL="0" lvl="0" indent="0">
              <a:buNone/>
            </a:pPr>
            <a:r>
              <a:rPr lang="tr-TR" dirty="0"/>
              <a:t>Dünya Sağlık Örgütü web sayfası. </a:t>
            </a:r>
            <a:r>
              <a:rPr lang="tr-TR" dirty="0">
                <a:hlinkClick r:id="rId6"/>
              </a:rPr>
              <a:t>https://www.who.int/news/item/04-07-2020-who-discontinues-hydroxychloroquine-and-lopinavir-ritonavir-treatment-arms-for-covid-19</a:t>
            </a:r>
            <a:r>
              <a:rPr lang="tr-TR" dirty="0"/>
              <a:t> (Erişim tarihi: 1 Mart 2021)</a:t>
            </a:r>
          </a:p>
          <a:p>
            <a:pPr marL="0" lvl="0" indent="0">
              <a:buNone/>
            </a:pPr>
            <a:r>
              <a:rPr lang="tr-TR" dirty="0"/>
              <a:t>Dünya Sağlık Örgütü web sayfası. </a:t>
            </a:r>
            <a:r>
              <a:rPr lang="tr-TR" dirty="0">
                <a:hlinkClick r:id="rId7"/>
              </a:rPr>
              <a:t>https://www.who.int/news/item/15-10-2020-solidarity-therapeutics-trial-produces-conclusive-evidence-on-the-effectiveness-of-repurposed-drugs-for-covid-19-in-record-time</a:t>
            </a:r>
            <a:r>
              <a:rPr lang="tr-TR" dirty="0"/>
              <a:t> (Erişim tarihi: 1 Mart 2021)</a:t>
            </a:r>
          </a:p>
          <a:p>
            <a:pPr marL="0" lvl="0" indent="0">
              <a:buNone/>
            </a:pPr>
            <a:r>
              <a:rPr lang="tr-TR" dirty="0" err="1"/>
              <a:t>RepurposedAntiviralDrugsfor</a:t>
            </a:r>
            <a:r>
              <a:rPr lang="tr-TR" dirty="0"/>
              <a:t> Covid-19 — </a:t>
            </a:r>
            <a:r>
              <a:rPr lang="tr-TR" dirty="0" err="1"/>
              <a:t>Interim</a:t>
            </a:r>
            <a:r>
              <a:rPr lang="tr-TR" dirty="0"/>
              <a:t> WHO </a:t>
            </a:r>
            <a:r>
              <a:rPr lang="tr-TR" dirty="0" err="1"/>
              <a:t>Solidarity</a:t>
            </a:r>
            <a:r>
              <a:rPr lang="tr-TR" dirty="0"/>
              <a:t> Trial </a:t>
            </a:r>
            <a:r>
              <a:rPr lang="tr-TR" dirty="0" err="1"/>
              <a:t>Results</a:t>
            </a:r>
            <a:r>
              <a:rPr lang="tr-TR" dirty="0"/>
              <a:t> WHO </a:t>
            </a:r>
            <a:r>
              <a:rPr lang="tr-TR" dirty="0" err="1"/>
              <a:t>Solidarity</a:t>
            </a:r>
            <a:r>
              <a:rPr lang="tr-TR" dirty="0"/>
              <a:t> Trial </a:t>
            </a:r>
            <a:r>
              <a:rPr lang="tr-TR" dirty="0" err="1"/>
              <a:t>Consortium</a:t>
            </a:r>
            <a:r>
              <a:rPr lang="tr-TR" dirty="0"/>
              <a:t> N </a:t>
            </a:r>
            <a:r>
              <a:rPr lang="tr-TR" dirty="0" err="1"/>
              <a:t>Engl</a:t>
            </a:r>
            <a:r>
              <a:rPr lang="tr-TR" dirty="0"/>
              <a:t> J </a:t>
            </a:r>
            <a:r>
              <a:rPr lang="tr-TR" dirty="0" err="1"/>
              <a:t>Med</a:t>
            </a:r>
            <a:r>
              <a:rPr lang="tr-TR" dirty="0"/>
              <a:t> 2021; 384:497-511</a:t>
            </a:r>
            <a:br>
              <a:rPr lang="tr-TR" dirty="0"/>
            </a:br>
            <a:r>
              <a:rPr lang="tr-TR" dirty="0"/>
              <a:t>DOI: 10.1056/NEJMoa2023184</a:t>
            </a:r>
          </a:p>
          <a:p>
            <a:pPr marL="0" lvl="0" indent="0">
              <a:buNone/>
            </a:pPr>
            <a:r>
              <a:rPr lang="tr-TR" dirty="0"/>
              <a:t>Dünya Sağlık Örgütü web sayfası. </a:t>
            </a:r>
            <a:r>
              <a:rPr lang="tr-TR" dirty="0">
                <a:hlinkClick r:id="rId8"/>
              </a:rPr>
              <a:t>https://www.who.int/emergencies/diseases/novel-coronavirus-2019/global-research-on-novel-coronavirus-2019-ncov/solidarity-clinical-trial-for-covid-19-treatments</a:t>
            </a:r>
            <a:r>
              <a:rPr lang="tr-TR" dirty="0"/>
              <a:t> (Erişim tarihi: 1 Mart 2021)</a:t>
            </a:r>
          </a:p>
          <a:p>
            <a:pPr marL="0" lvl="0" indent="0">
              <a:buNone/>
            </a:pPr>
            <a:r>
              <a:rPr lang="tr-TR" dirty="0"/>
              <a:t>Dünya Sağlık Örgütü web sayfası. </a:t>
            </a:r>
            <a:r>
              <a:rPr lang="tr-TR" dirty="0">
                <a:hlinkClick r:id="rId9"/>
              </a:rPr>
              <a:t>https://www.who.int/publications/i/item/WHO-2019-nCoV-Corticosteroids-2020.1</a:t>
            </a:r>
            <a:r>
              <a:rPr lang="tr-TR" dirty="0"/>
              <a:t> (Erişim tarihi: 1 Mart 2021)</a:t>
            </a:r>
          </a:p>
          <a:p>
            <a:pPr marL="0" lvl="0" indent="0">
              <a:buNone/>
            </a:pPr>
            <a:r>
              <a:rPr lang="tr-TR" dirty="0" err="1"/>
              <a:t>Ader</a:t>
            </a:r>
            <a:r>
              <a:rPr lang="tr-TR" dirty="0"/>
              <a:t> F. Protocol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DisCoVeRy</a:t>
            </a:r>
            <a:r>
              <a:rPr lang="tr-TR" dirty="0"/>
              <a:t> </a:t>
            </a:r>
            <a:r>
              <a:rPr lang="tr-TR" dirty="0" err="1"/>
              <a:t>trial</a:t>
            </a:r>
            <a:r>
              <a:rPr lang="tr-TR" dirty="0"/>
              <a:t>: </a:t>
            </a:r>
            <a:r>
              <a:rPr lang="tr-TR" dirty="0" err="1"/>
              <a:t>multicentre</a:t>
            </a:r>
            <a:r>
              <a:rPr lang="tr-TR" dirty="0"/>
              <a:t>, </a:t>
            </a:r>
            <a:r>
              <a:rPr lang="tr-TR" dirty="0" err="1"/>
              <a:t>adaptive</a:t>
            </a:r>
            <a:r>
              <a:rPr lang="tr-TR" dirty="0"/>
              <a:t>, </a:t>
            </a:r>
            <a:r>
              <a:rPr lang="tr-TR" dirty="0" err="1"/>
              <a:t>randomised</a:t>
            </a:r>
            <a:r>
              <a:rPr lang="tr-TR" dirty="0"/>
              <a:t> </a:t>
            </a:r>
            <a:r>
              <a:rPr lang="tr-TR" dirty="0" err="1"/>
              <a:t>trial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safety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efficacy</a:t>
            </a:r>
            <a:r>
              <a:rPr lang="tr-TR" dirty="0"/>
              <a:t> of </a:t>
            </a:r>
            <a:r>
              <a:rPr lang="tr-TR" dirty="0" err="1"/>
              <a:t>treatments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COVID-19 in </a:t>
            </a:r>
            <a:r>
              <a:rPr lang="tr-TR" dirty="0" err="1"/>
              <a:t>hospitalised</a:t>
            </a:r>
            <a:r>
              <a:rPr lang="tr-TR" dirty="0"/>
              <a:t> </a:t>
            </a:r>
            <a:r>
              <a:rPr lang="tr-TR" dirty="0" err="1"/>
              <a:t>adults</a:t>
            </a:r>
            <a:r>
              <a:rPr lang="tr-TR" dirty="0"/>
              <a:t>. BMJ Open 2020;10:e041437. doi:10.1136/ bmjopen-2020-041437</a:t>
            </a:r>
          </a:p>
          <a:p>
            <a:pPr marL="0" lvl="0" indent="0">
              <a:buNone/>
            </a:pPr>
            <a:r>
              <a:rPr lang="tr-TR" dirty="0"/>
              <a:t> </a:t>
            </a:r>
            <a:r>
              <a:rPr lang="tr-TR" dirty="0" err="1"/>
              <a:t>Huang</a:t>
            </a:r>
            <a:r>
              <a:rPr lang="tr-TR" dirty="0"/>
              <a:t> C,  </a:t>
            </a:r>
            <a:r>
              <a:rPr lang="tr-TR" dirty="0" err="1"/>
              <a:t>Wang</a:t>
            </a:r>
            <a:r>
              <a:rPr lang="tr-TR" dirty="0"/>
              <a:t> Y, </a:t>
            </a:r>
            <a:r>
              <a:rPr lang="tr-TR" dirty="0" err="1"/>
              <a:t>Li</a:t>
            </a:r>
            <a:r>
              <a:rPr lang="tr-TR" dirty="0"/>
              <a:t> X, et al. </a:t>
            </a:r>
            <a:r>
              <a:rPr lang="tr-TR" dirty="0" err="1"/>
              <a:t>Clinical</a:t>
            </a:r>
            <a:r>
              <a:rPr lang="tr-TR" dirty="0"/>
              <a:t> </a:t>
            </a:r>
            <a:r>
              <a:rPr lang="tr-TR" dirty="0" err="1"/>
              <a:t>features</a:t>
            </a:r>
            <a:r>
              <a:rPr lang="tr-TR" dirty="0"/>
              <a:t> of </a:t>
            </a:r>
            <a:r>
              <a:rPr lang="tr-TR" dirty="0" err="1"/>
              <a:t>patients</a:t>
            </a:r>
            <a:r>
              <a:rPr lang="tr-TR" dirty="0"/>
              <a:t> </a:t>
            </a:r>
            <a:r>
              <a:rPr lang="tr-TR" dirty="0" err="1"/>
              <a:t>infected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2019 </a:t>
            </a:r>
            <a:r>
              <a:rPr lang="tr-TR" dirty="0" err="1"/>
              <a:t>novel</a:t>
            </a:r>
            <a:r>
              <a:rPr lang="tr-TR" dirty="0"/>
              <a:t> </a:t>
            </a:r>
            <a:r>
              <a:rPr lang="tr-TR" dirty="0" err="1"/>
              <a:t>coronavirus</a:t>
            </a:r>
            <a:r>
              <a:rPr lang="tr-TR" dirty="0"/>
              <a:t> in </a:t>
            </a:r>
            <a:r>
              <a:rPr lang="tr-TR" dirty="0" err="1"/>
              <a:t>Wuhan</a:t>
            </a:r>
            <a:r>
              <a:rPr lang="tr-TR" dirty="0"/>
              <a:t>, </a:t>
            </a:r>
            <a:r>
              <a:rPr lang="tr-TR" dirty="0" err="1"/>
              <a:t>China</a:t>
            </a:r>
            <a:r>
              <a:rPr lang="tr-TR" dirty="0"/>
              <a:t>. </a:t>
            </a:r>
            <a:r>
              <a:rPr lang="tr-TR" dirty="0" err="1"/>
              <a:t>Lancet</a:t>
            </a:r>
            <a:r>
              <a:rPr lang="tr-TR" dirty="0"/>
              <a:t> 2020; 395: 497–506. </a:t>
            </a:r>
            <a:r>
              <a:rPr lang="tr-TR" dirty="0" err="1"/>
              <a:t>Published:January</a:t>
            </a:r>
            <a:r>
              <a:rPr lang="tr-TR" dirty="0"/>
              <a:t> 24, 2020  </a:t>
            </a:r>
            <a:r>
              <a:rPr lang="tr-TR" dirty="0" err="1"/>
              <a:t>DOI:</a:t>
            </a:r>
            <a:r>
              <a:rPr lang="tr-TR" dirty="0" err="1">
                <a:hlinkClick r:id="rId10"/>
              </a:rPr>
              <a:t>https</a:t>
            </a:r>
            <a:r>
              <a:rPr lang="tr-TR" dirty="0">
                <a:hlinkClick r:id="rId10"/>
              </a:rPr>
              <a:t>://doi.org/10.1016/S0140-6736(20)30183-5</a:t>
            </a:r>
            <a:endParaRPr lang="tr-TR" dirty="0"/>
          </a:p>
          <a:p>
            <a:pPr marL="0" lv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 </a:t>
            </a:r>
          </a:p>
          <a:p>
            <a:pPr marL="0" indent="0">
              <a:buNone/>
            </a:pPr>
            <a:r>
              <a:rPr lang="tr-TR" dirty="0"/>
              <a:t> </a:t>
            </a:r>
          </a:p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endParaRPr lang="tr-TR" sz="4000" dirty="0">
              <a:solidFill>
                <a:srgbClr val="C00000"/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A51F6DF-B4E7-5F41-ABDA-AC52FE05F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1. Yıl Değerlendirmesi; 11.03.2021</a:t>
            </a:r>
          </a:p>
        </p:txBody>
      </p:sp>
      <p:pic>
        <p:nvPicPr>
          <p:cNvPr id="7170" name="Picture 2" descr="Dayanışma Fonu Duyurusu | Barış İçin Akademisyenler">
            <a:extLst>
              <a:ext uri="{FF2B5EF4-FFF2-40B4-BE49-F238E27FC236}">
                <a16:creationId xmlns:a16="http://schemas.microsoft.com/office/drawing/2014/main" id="{3A00155C-6E91-EF42-A1BE-B75B92F36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638" y="3439319"/>
            <a:ext cx="28067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aşlık 5">
            <a:extLst>
              <a:ext uri="{FF2B5EF4-FFF2-40B4-BE49-F238E27FC236}">
                <a16:creationId xmlns:a16="http://schemas.microsoft.com/office/drawing/2014/main" id="{F340DA8A-A623-454A-B10F-C7326965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654" y="365126"/>
            <a:ext cx="10273145" cy="749300"/>
          </a:xfrm>
        </p:spPr>
        <p:txBody>
          <a:bodyPr>
            <a:normAutofit fontScale="90000"/>
          </a:bodyPr>
          <a:lstStyle/>
          <a:p>
            <a:r>
              <a:rPr lang="tr-TR" dirty="0"/>
              <a:t>Kaynaklar</a:t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280770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F5DC5EB-C315-574A-8E5D-2826FB481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654" y="1185868"/>
            <a:ext cx="10273146" cy="537686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tr-TR" dirty="0" err="1"/>
              <a:t>Peng</a:t>
            </a:r>
            <a:r>
              <a:rPr lang="tr-TR" dirty="0"/>
              <a:t> F, Tu L, </a:t>
            </a:r>
            <a:r>
              <a:rPr lang="tr-TR" dirty="0" err="1"/>
              <a:t>Yang</a:t>
            </a:r>
            <a:r>
              <a:rPr lang="tr-TR" dirty="0"/>
              <a:t> Y, et al.  Management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Treatment</a:t>
            </a:r>
            <a:r>
              <a:rPr lang="tr-TR" dirty="0"/>
              <a:t> of COVID-19: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Chinese</a:t>
            </a:r>
            <a:r>
              <a:rPr lang="tr-TR" dirty="0"/>
              <a:t> </a:t>
            </a:r>
            <a:r>
              <a:rPr lang="tr-TR" dirty="0" err="1"/>
              <a:t>Experience</a:t>
            </a:r>
            <a:r>
              <a:rPr lang="tr-TR" dirty="0"/>
              <a:t> </a:t>
            </a:r>
            <a:r>
              <a:rPr lang="tr-TR" dirty="0" err="1"/>
              <a:t>Canadian</a:t>
            </a:r>
            <a:r>
              <a:rPr lang="tr-TR" dirty="0"/>
              <a:t> </a:t>
            </a:r>
            <a:r>
              <a:rPr lang="tr-TR" dirty="0" err="1"/>
              <a:t>Journal</a:t>
            </a:r>
            <a:r>
              <a:rPr lang="tr-TR" dirty="0"/>
              <a:t> of </a:t>
            </a:r>
            <a:r>
              <a:rPr lang="tr-TR" dirty="0" err="1"/>
              <a:t>Cardiology</a:t>
            </a:r>
            <a:r>
              <a:rPr lang="tr-TR" dirty="0"/>
              <a:t> 2020; 36: 915-30 </a:t>
            </a:r>
            <a:r>
              <a:rPr lang="tr-TR" dirty="0" err="1"/>
              <a:t>https</a:t>
            </a:r>
            <a:r>
              <a:rPr lang="tr-TR" dirty="0"/>
              <a:t>://</a:t>
            </a:r>
            <a:r>
              <a:rPr lang="tr-TR" dirty="0" err="1"/>
              <a:t>doi.org</a:t>
            </a:r>
            <a:r>
              <a:rPr lang="tr-TR" dirty="0"/>
              <a:t>/10.1016/j.cjca.2020.04.010</a:t>
            </a:r>
          </a:p>
          <a:p>
            <a:pPr marL="0" lvl="0" indent="0">
              <a:buNone/>
            </a:pPr>
            <a:r>
              <a:rPr lang="tr-TR" dirty="0" err="1"/>
              <a:t>Diagnosis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Treatment</a:t>
            </a:r>
            <a:r>
              <a:rPr lang="tr-TR" dirty="0"/>
              <a:t> Protocol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Novel</a:t>
            </a:r>
            <a:r>
              <a:rPr lang="tr-TR" dirty="0"/>
              <a:t> </a:t>
            </a:r>
            <a:r>
              <a:rPr lang="tr-TR" dirty="0" err="1"/>
              <a:t>Coronavirus</a:t>
            </a:r>
            <a:r>
              <a:rPr lang="tr-TR" dirty="0"/>
              <a:t> </a:t>
            </a:r>
            <a:r>
              <a:rPr lang="tr-TR" dirty="0" err="1"/>
              <a:t>Pneumonia</a:t>
            </a:r>
            <a:r>
              <a:rPr lang="tr-TR" dirty="0"/>
              <a:t> (Trial </a:t>
            </a:r>
            <a:r>
              <a:rPr lang="tr-TR" dirty="0" err="1"/>
              <a:t>Version</a:t>
            </a:r>
            <a:r>
              <a:rPr lang="tr-TR" dirty="0"/>
              <a:t> 7). </a:t>
            </a:r>
            <a:r>
              <a:rPr lang="tr-TR" dirty="0" err="1"/>
              <a:t>Chin</a:t>
            </a:r>
            <a:r>
              <a:rPr lang="tr-TR" dirty="0"/>
              <a:t> </a:t>
            </a:r>
            <a:r>
              <a:rPr lang="tr-TR" dirty="0" err="1"/>
              <a:t>Med</a:t>
            </a:r>
            <a:r>
              <a:rPr lang="tr-TR" dirty="0"/>
              <a:t> J 2020;133:1087– 1095. </a:t>
            </a:r>
            <a:r>
              <a:rPr lang="tr-TR" dirty="0" err="1"/>
              <a:t>doi</a:t>
            </a:r>
            <a:r>
              <a:rPr lang="tr-TR" dirty="0"/>
              <a:t>: 10.1097/CM9.0000000000000819</a:t>
            </a:r>
          </a:p>
          <a:p>
            <a:pPr marL="0" lvl="0" indent="0">
              <a:buNone/>
            </a:pPr>
            <a:r>
              <a:rPr lang="tr-TR" dirty="0" err="1"/>
              <a:t>Li</a:t>
            </a:r>
            <a:r>
              <a:rPr lang="tr-TR" dirty="0"/>
              <a:t> H, </a:t>
            </a:r>
            <a:r>
              <a:rPr lang="tr-TR" dirty="0" err="1"/>
              <a:t>Li</a:t>
            </a:r>
            <a:r>
              <a:rPr lang="tr-TR" dirty="0"/>
              <a:t> Y , </a:t>
            </a:r>
            <a:r>
              <a:rPr lang="tr-TR" dirty="0" err="1"/>
              <a:t>Liu</a:t>
            </a:r>
            <a:r>
              <a:rPr lang="tr-TR" dirty="0"/>
              <a:t> F, et al. </a:t>
            </a:r>
            <a:r>
              <a:rPr lang="tr-TR" dirty="0" err="1"/>
              <a:t>Overview</a:t>
            </a:r>
            <a:r>
              <a:rPr lang="tr-TR" dirty="0"/>
              <a:t> of </a:t>
            </a:r>
            <a:r>
              <a:rPr lang="tr-TR" dirty="0" err="1"/>
              <a:t>therapeutic</a:t>
            </a:r>
            <a:r>
              <a:rPr lang="tr-TR" dirty="0"/>
              <a:t> </a:t>
            </a:r>
            <a:r>
              <a:rPr lang="tr-TR" dirty="0" err="1"/>
              <a:t>drug</a:t>
            </a:r>
            <a:r>
              <a:rPr lang="tr-TR" dirty="0"/>
              <a:t> </a:t>
            </a:r>
            <a:r>
              <a:rPr lang="tr-TR" dirty="0" err="1"/>
              <a:t>research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COVID-19 in </a:t>
            </a:r>
            <a:r>
              <a:rPr lang="tr-TR" dirty="0" err="1"/>
              <a:t>China</a:t>
            </a:r>
            <a:r>
              <a:rPr lang="tr-TR" dirty="0"/>
              <a:t> </a:t>
            </a:r>
            <a:r>
              <a:rPr lang="tr-TR" dirty="0" err="1"/>
              <a:t>Acta</a:t>
            </a:r>
            <a:r>
              <a:rPr lang="tr-TR" dirty="0"/>
              <a:t> </a:t>
            </a:r>
            <a:r>
              <a:rPr lang="tr-TR" dirty="0" err="1"/>
              <a:t>Pharmacologica</a:t>
            </a:r>
            <a:r>
              <a:rPr lang="tr-TR" dirty="0"/>
              <a:t> </a:t>
            </a:r>
            <a:r>
              <a:rPr lang="tr-TR" dirty="0" err="1"/>
              <a:t>Sinica</a:t>
            </a:r>
            <a:r>
              <a:rPr lang="tr-TR" dirty="0"/>
              <a:t> (2020) 41:1133–1140; </a:t>
            </a:r>
            <a:r>
              <a:rPr lang="tr-TR" dirty="0" err="1"/>
              <a:t>https</a:t>
            </a:r>
            <a:r>
              <a:rPr lang="tr-TR" dirty="0"/>
              <a:t>://</a:t>
            </a:r>
            <a:r>
              <a:rPr lang="tr-TR" dirty="0" err="1"/>
              <a:t>doi.org</a:t>
            </a:r>
            <a:r>
              <a:rPr lang="tr-TR" dirty="0"/>
              <a:t>/10.1038/s41401-020-0438-y</a:t>
            </a:r>
          </a:p>
          <a:p>
            <a:pPr marL="0" lvl="0" indent="0">
              <a:buNone/>
            </a:pPr>
            <a:r>
              <a:rPr lang="tr-TR" dirty="0"/>
              <a:t>Nature Dergisi web sayfası. </a:t>
            </a:r>
            <a:r>
              <a:rPr lang="tr-TR" dirty="0" err="1"/>
              <a:t>https</a:t>
            </a:r>
            <a:r>
              <a:rPr lang="tr-TR" dirty="0"/>
              <a:t>://</a:t>
            </a:r>
            <a:r>
              <a:rPr lang="tr-TR" dirty="0" err="1"/>
              <a:t>www.nature.com</a:t>
            </a:r>
            <a:r>
              <a:rPr lang="tr-TR" dirty="0"/>
              <a:t>/</a:t>
            </a:r>
            <a:r>
              <a:rPr lang="tr-TR" dirty="0" err="1"/>
              <a:t>articles</a:t>
            </a:r>
            <a:r>
              <a:rPr lang="tr-TR" dirty="0"/>
              <a:t>/d41586-020-01284-x</a:t>
            </a:r>
            <a:r>
              <a:rPr lang="tr-TR" i="1" dirty="0"/>
              <a:t> </a:t>
            </a:r>
            <a:r>
              <a:rPr lang="tr-TR" i="1" dirty="0" err="1"/>
              <a:t>doi</a:t>
            </a:r>
            <a:r>
              <a:rPr lang="tr-TR" i="1" dirty="0"/>
              <a:t>: </a:t>
            </a:r>
            <a:r>
              <a:rPr lang="tr-TR" i="1" dirty="0">
                <a:hlinkClick r:id="rId2"/>
              </a:rPr>
              <a:t>https://doi.org/10.1038/d41586-020-01284-x</a:t>
            </a:r>
            <a:r>
              <a:rPr lang="tr-TR" dirty="0"/>
              <a:t>(Erişim tarihi: 2 Mart 2021)</a:t>
            </a:r>
          </a:p>
          <a:p>
            <a:pPr marL="0" lvl="0" indent="0">
              <a:buNone/>
            </a:pPr>
            <a:r>
              <a:rPr lang="tr-TR" dirty="0"/>
              <a:t>Amerika Birleşik Devletleri Ulusal Sağlık enstitüsü web sayfası. </a:t>
            </a:r>
            <a:r>
              <a:rPr lang="tr-TR" dirty="0">
                <a:hlinkClick r:id="rId3"/>
              </a:rPr>
              <a:t>https://www.covid19treatmentguidelines.nih.gov/</a:t>
            </a:r>
            <a:r>
              <a:rPr lang="tr-TR" dirty="0"/>
              <a:t> (Erişim tarihi: 2 Mart 2021)</a:t>
            </a:r>
          </a:p>
          <a:p>
            <a:pPr marL="0" lvl="0" indent="0">
              <a:buNone/>
            </a:pPr>
            <a:r>
              <a:rPr lang="tr-TR" dirty="0"/>
              <a:t>Amerika Enfeksiyon Hastalıkları Derneği web sayfası. </a:t>
            </a:r>
            <a:r>
              <a:rPr lang="tr-TR" dirty="0" err="1"/>
              <a:t>https</a:t>
            </a:r>
            <a:r>
              <a:rPr lang="tr-TR" dirty="0"/>
              <a:t>://</a:t>
            </a:r>
            <a:r>
              <a:rPr lang="tr-TR" dirty="0" err="1"/>
              <a:t>www.idsociety.org</a:t>
            </a:r>
            <a:r>
              <a:rPr lang="tr-TR" dirty="0"/>
              <a:t>/</a:t>
            </a:r>
            <a:r>
              <a:rPr lang="tr-TR" dirty="0" err="1"/>
              <a:t>practice-guideline</a:t>
            </a:r>
            <a:r>
              <a:rPr lang="tr-TR" dirty="0"/>
              <a:t>/covid-19-guideline-treatment-and-management/ (Erişim tarihi: 2 Mart 2021)</a:t>
            </a:r>
          </a:p>
          <a:p>
            <a:pPr marL="0" lvl="0" indent="0">
              <a:buNone/>
            </a:pPr>
            <a:r>
              <a:rPr lang="tr-TR" dirty="0" err="1"/>
              <a:t>Gautret</a:t>
            </a:r>
            <a:r>
              <a:rPr lang="tr-TR" dirty="0"/>
              <a:t> P, </a:t>
            </a:r>
            <a:r>
              <a:rPr lang="tr-TR" dirty="0" err="1"/>
              <a:t>Lagier</a:t>
            </a:r>
            <a:r>
              <a:rPr lang="tr-TR" dirty="0"/>
              <a:t> JC, Parola P, et al. </a:t>
            </a:r>
            <a:r>
              <a:rPr lang="tr-TR" dirty="0" err="1"/>
              <a:t>Hydroxy</a:t>
            </a:r>
            <a:r>
              <a:rPr lang="tr-TR" dirty="0"/>
              <a:t> </a:t>
            </a:r>
            <a:r>
              <a:rPr lang="tr-TR" dirty="0" err="1"/>
              <a:t>chloroquine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azithromycin</a:t>
            </a:r>
            <a:r>
              <a:rPr lang="tr-TR" dirty="0"/>
              <a:t> as a </a:t>
            </a:r>
            <a:r>
              <a:rPr lang="tr-TR" dirty="0" err="1"/>
              <a:t>treatment</a:t>
            </a:r>
            <a:r>
              <a:rPr lang="tr-TR" dirty="0"/>
              <a:t> of COVID-19: </a:t>
            </a:r>
            <a:r>
              <a:rPr lang="tr-TR" dirty="0" err="1"/>
              <a:t>results</a:t>
            </a:r>
            <a:r>
              <a:rPr lang="tr-TR" dirty="0"/>
              <a:t> of an </a:t>
            </a:r>
            <a:r>
              <a:rPr lang="tr-TR" dirty="0" err="1"/>
              <a:t>open-label</a:t>
            </a:r>
            <a:r>
              <a:rPr lang="tr-TR" dirty="0"/>
              <a:t> </a:t>
            </a:r>
            <a:r>
              <a:rPr lang="tr-TR" dirty="0" err="1"/>
              <a:t>non-randomized</a:t>
            </a:r>
            <a:r>
              <a:rPr lang="tr-TR" dirty="0"/>
              <a:t> </a:t>
            </a:r>
            <a:r>
              <a:rPr lang="tr-TR" dirty="0" err="1"/>
              <a:t>clinical</a:t>
            </a:r>
            <a:r>
              <a:rPr lang="tr-TR" dirty="0"/>
              <a:t> </a:t>
            </a:r>
            <a:r>
              <a:rPr lang="tr-TR" dirty="0" err="1"/>
              <a:t>trial</a:t>
            </a:r>
            <a:r>
              <a:rPr lang="tr-TR" dirty="0"/>
              <a:t>. </a:t>
            </a:r>
            <a:r>
              <a:rPr lang="tr-TR" dirty="0" err="1"/>
              <a:t>Int</a:t>
            </a:r>
            <a:r>
              <a:rPr lang="tr-TR" dirty="0"/>
              <a:t> J </a:t>
            </a:r>
            <a:r>
              <a:rPr lang="tr-TR" dirty="0" err="1"/>
              <a:t>Antimicrob</a:t>
            </a:r>
            <a:r>
              <a:rPr lang="tr-TR" dirty="0"/>
              <a:t> </a:t>
            </a:r>
            <a:r>
              <a:rPr lang="tr-TR" dirty="0" err="1"/>
              <a:t>Agents</a:t>
            </a:r>
            <a:r>
              <a:rPr lang="tr-TR" dirty="0"/>
              <a:t> </a:t>
            </a:r>
            <a:r>
              <a:rPr lang="tr-TR" b="1" dirty="0"/>
              <a:t>2020</a:t>
            </a:r>
            <a:r>
              <a:rPr lang="tr-TR" dirty="0"/>
              <a:t>: 105949.</a:t>
            </a:r>
          </a:p>
          <a:p>
            <a:pPr marL="0" lvl="0" indent="0">
              <a:buNone/>
            </a:pPr>
            <a:r>
              <a:rPr lang="tr-TR" dirty="0"/>
              <a:t>İngiltere Ulusal Sağlık Sistemi web sayfası. </a:t>
            </a:r>
            <a:r>
              <a:rPr lang="tr-TR" dirty="0" err="1"/>
              <a:t>https</a:t>
            </a:r>
            <a:r>
              <a:rPr lang="tr-TR" dirty="0"/>
              <a:t>://</a:t>
            </a:r>
            <a:r>
              <a:rPr lang="tr-TR" dirty="0" err="1"/>
              <a:t>www.england.nhs.uk</a:t>
            </a:r>
            <a:r>
              <a:rPr lang="tr-TR" dirty="0"/>
              <a:t>/</a:t>
            </a:r>
            <a:r>
              <a:rPr lang="tr-TR" dirty="0" err="1"/>
              <a:t>coronavirus</a:t>
            </a:r>
            <a:r>
              <a:rPr lang="tr-TR" dirty="0"/>
              <a:t>/</a:t>
            </a:r>
            <a:r>
              <a:rPr lang="tr-TR" dirty="0" err="1"/>
              <a:t>secondary-care</a:t>
            </a:r>
            <a:r>
              <a:rPr lang="tr-TR" dirty="0"/>
              <a:t>/management-confirmed-coronavirus-covid-19/</a:t>
            </a:r>
            <a:r>
              <a:rPr lang="tr-TR" dirty="0" err="1"/>
              <a:t>clinical-medical-management</a:t>
            </a:r>
            <a:r>
              <a:rPr lang="tr-TR" dirty="0"/>
              <a:t>/ (Erişim tarihi: 2 Mart 2021)</a:t>
            </a:r>
          </a:p>
          <a:p>
            <a:pPr marL="0" lvl="0" indent="0">
              <a:buNone/>
            </a:pPr>
            <a:r>
              <a:rPr lang="tr-TR" dirty="0"/>
              <a:t>RECOVERY çalışması web sayfası. </a:t>
            </a:r>
            <a:r>
              <a:rPr lang="tr-TR" dirty="0" err="1"/>
              <a:t>https</a:t>
            </a:r>
            <a:r>
              <a:rPr lang="tr-TR" dirty="0"/>
              <a:t>://</a:t>
            </a:r>
            <a:r>
              <a:rPr lang="tr-TR" dirty="0" err="1"/>
              <a:t>www.recoverytrial.net</a:t>
            </a:r>
            <a:r>
              <a:rPr lang="tr-TR" dirty="0"/>
              <a:t>/ (Erişim tarihi: 2 Mart 2021)</a:t>
            </a:r>
          </a:p>
          <a:p>
            <a:pPr marL="0" lvl="0" indent="0">
              <a:buNone/>
            </a:pPr>
            <a:r>
              <a:rPr lang="tr-TR" dirty="0" err="1"/>
              <a:t>Normand</a:t>
            </a:r>
            <a:r>
              <a:rPr lang="tr-TR" dirty="0"/>
              <a:t> SLT. </a:t>
            </a:r>
            <a:r>
              <a:rPr lang="tr-TR" dirty="0" err="1"/>
              <a:t>The</a:t>
            </a:r>
            <a:r>
              <a:rPr lang="tr-TR" dirty="0"/>
              <a:t> RECOVERY Platform (</a:t>
            </a:r>
            <a:r>
              <a:rPr lang="tr-TR" dirty="0" err="1"/>
              <a:t>Editorial</a:t>
            </a:r>
            <a:r>
              <a:rPr lang="tr-TR" dirty="0"/>
              <a:t>) N </a:t>
            </a:r>
            <a:r>
              <a:rPr lang="tr-TR" dirty="0" err="1"/>
              <a:t>Engl</a:t>
            </a:r>
            <a:r>
              <a:rPr lang="tr-TR" dirty="0"/>
              <a:t> J </a:t>
            </a:r>
            <a:r>
              <a:rPr lang="tr-TR" dirty="0" err="1"/>
              <a:t>Med</a:t>
            </a:r>
            <a:r>
              <a:rPr lang="tr-TR" dirty="0"/>
              <a:t> 2021; 384: 758. DOI: 10.1056/NEJMe2025674</a:t>
            </a:r>
          </a:p>
          <a:p>
            <a:pPr marL="0" lvl="0" indent="0">
              <a:buNone/>
            </a:pPr>
            <a:r>
              <a:rPr lang="tr-TR" dirty="0"/>
              <a:t>RECOVERY </a:t>
            </a:r>
            <a:r>
              <a:rPr lang="tr-TR" dirty="0" err="1"/>
              <a:t>Collaborative</a:t>
            </a:r>
            <a:r>
              <a:rPr lang="tr-TR" dirty="0"/>
              <a:t> </a:t>
            </a:r>
            <a:r>
              <a:rPr lang="tr-TR" dirty="0" err="1"/>
              <a:t>Group</a:t>
            </a:r>
            <a:r>
              <a:rPr lang="tr-TR" dirty="0"/>
              <a:t>. </a:t>
            </a:r>
            <a:r>
              <a:rPr lang="tr-TR" dirty="0" err="1"/>
              <a:t>Effect</a:t>
            </a:r>
            <a:r>
              <a:rPr lang="tr-TR" dirty="0"/>
              <a:t> of </a:t>
            </a:r>
            <a:r>
              <a:rPr lang="tr-TR" dirty="0" err="1"/>
              <a:t>Hydroxychloroquine</a:t>
            </a:r>
            <a:r>
              <a:rPr lang="tr-TR" dirty="0"/>
              <a:t> in </a:t>
            </a:r>
            <a:r>
              <a:rPr lang="tr-TR" dirty="0" err="1"/>
              <a:t>Hospitalized</a:t>
            </a:r>
            <a:r>
              <a:rPr lang="tr-TR" dirty="0"/>
              <a:t> </a:t>
            </a:r>
            <a:r>
              <a:rPr lang="tr-TR" dirty="0" err="1"/>
              <a:t>Patients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Covid-19. N </a:t>
            </a:r>
            <a:r>
              <a:rPr lang="tr-TR" dirty="0" err="1"/>
              <a:t>Engl</a:t>
            </a:r>
            <a:r>
              <a:rPr lang="tr-TR" dirty="0"/>
              <a:t> J </a:t>
            </a:r>
            <a:r>
              <a:rPr lang="tr-TR" dirty="0" err="1"/>
              <a:t>Med</a:t>
            </a:r>
            <a:r>
              <a:rPr lang="tr-TR" dirty="0"/>
              <a:t> 2021; 383: 2030-40. DOI: 10.1056/NEJMoa2022926</a:t>
            </a:r>
          </a:p>
          <a:p>
            <a:pPr marL="0" lvl="0" indent="0">
              <a:buNone/>
            </a:pPr>
            <a:r>
              <a:rPr lang="tr-TR" dirty="0"/>
              <a:t>RECOVERY </a:t>
            </a:r>
            <a:r>
              <a:rPr lang="tr-TR" dirty="0" err="1"/>
              <a:t>Collaborative</a:t>
            </a:r>
            <a:r>
              <a:rPr lang="tr-TR" dirty="0"/>
              <a:t> </a:t>
            </a:r>
            <a:r>
              <a:rPr lang="tr-TR" dirty="0" err="1"/>
              <a:t>Group</a:t>
            </a:r>
            <a:r>
              <a:rPr lang="tr-TR" dirty="0"/>
              <a:t>. </a:t>
            </a:r>
            <a:r>
              <a:rPr lang="tr-TR" dirty="0" err="1"/>
              <a:t>Dexamethasone</a:t>
            </a:r>
            <a:r>
              <a:rPr lang="tr-TR" dirty="0"/>
              <a:t> in </a:t>
            </a:r>
            <a:r>
              <a:rPr lang="tr-TR" dirty="0" err="1"/>
              <a:t>Hospitalized</a:t>
            </a:r>
            <a:r>
              <a:rPr lang="tr-TR" dirty="0"/>
              <a:t> </a:t>
            </a:r>
            <a:r>
              <a:rPr lang="tr-TR" dirty="0" err="1"/>
              <a:t>Patientswith</a:t>
            </a:r>
            <a:r>
              <a:rPr lang="tr-TR" dirty="0"/>
              <a:t> Covid-19. N </a:t>
            </a:r>
            <a:r>
              <a:rPr lang="tr-TR" dirty="0" err="1"/>
              <a:t>Engl</a:t>
            </a:r>
            <a:r>
              <a:rPr lang="tr-TR" dirty="0"/>
              <a:t> J </a:t>
            </a:r>
            <a:r>
              <a:rPr lang="tr-TR" dirty="0" err="1"/>
              <a:t>Med</a:t>
            </a:r>
            <a:r>
              <a:rPr lang="tr-TR" dirty="0"/>
              <a:t> 2021; 384: 693-704. DOI: 10.1056/NEJMoa2021436</a:t>
            </a:r>
          </a:p>
          <a:p>
            <a:pPr marL="0" lvl="0" indent="0">
              <a:buNone/>
            </a:pPr>
            <a:r>
              <a:rPr lang="tr-TR" dirty="0" err="1"/>
              <a:t>Azithromycin</a:t>
            </a:r>
            <a:r>
              <a:rPr lang="tr-TR" dirty="0"/>
              <a:t> in </a:t>
            </a:r>
            <a:r>
              <a:rPr lang="tr-TR" dirty="0" err="1"/>
              <a:t>Hospitalised</a:t>
            </a:r>
            <a:r>
              <a:rPr lang="tr-TR" dirty="0"/>
              <a:t> </a:t>
            </a:r>
            <a:r>
              <a:rPr lang="tr-TR" dirty="0" err="1"/>
              <a:t>Patients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COVID-19 (RECOVERY): a </a:t>
            </a:r>
            <a:r>
              <a:rPr lang="tr-TR" dirty="0" err="1"/>
              <a:t>randomised</a:t>
            </a:r>
            <a:r>
              <a:rPr lang="tr-TR" dirty="0"/>
              <a:t>, </a:t>
            </a:r>
            <a:r>
              <a:rPr lang="tr-TR" dirty="0" err="1"/>
              <a:t>controlled</a:t>
            </a:r>
            <a:r>
              <a:rPr lang="tr-TR" dirty="0"/>
              <a:t>, </a:t>
            </a:r>
            <a:r>
              <a:rPr lang="tr-TR" dirty="0" err="1"/>
              <a:t>open-label</a:t>
            </a:r>
            <a:r>
              <a:rPr lang="tr-TR" dirty="0"/>
              <a:t>, platform </a:t>
            </a:r>
            <a:r>
              <a:rPr lang="tr-TR" dirty="0" err="1"/>
              <a:t>trial</a:t>
            </a:r>
            <a:r>
              <a:rPr lang="tr-TR" dirty="0"/>
              <a:t>. </a:t>
            </a:r>
            <a:r>
              <a:rPr lang="tr-TR" dirty="0">
                <a:hlinkClick r:id="rId4"/>
              </a:rPr>
              <a:t>https://www.medrxiv.org/content/10.1101/2020.12.10.20245944v1</a:t>
            </a:r>
            <a:r>
              <a:rPr lang="tr-TR" dirty="0"/>
              <a:t> (</a:t>
            </a:r>
            <a:r>
              <a:rPr lang="tr-TR" dirty="0" err="1"/>
              <a:t>Pre-print</a:t>
            </a:r>
            <a:r>
              <a:rPr lang="tr-TR" dirty="0"/>
              <a:t>, Hakem değerlendirmesi öncesi) (Erişim tarihi: 2 Mart 2021)</a:t>
            </a:r>
          </a:p>
          <a:p>
            <a:pPr marL="0" lvl="0" indent="0">
              <a:buNone/>
            </a:pPr>
            <a:r>
              <a:rPr lang="tr-TR" dirty="0"/>
              <a:t>RECOVERY çalışması web sayfası. </a:t>
            </a:r>
            <a:r>
              <a:rPr lang="tr-TR" dirty="0">
                <a:hlinkClick r:id="rId5"/>
              </a:rPr>
              <a:t>https://www.recoverytrial.net/news/statement-from-the-recovery-trial-chief-investigators-15-january-2021-recovery-trial-closes-recruitment-to-convalescent-plasma-treatment-for-patients-hospitalised-with-covid-19</a:t>
            </a:r>
            <a:r>
              <a:rPr lang="tr-TR" dirty="0"/>
              <a:t> (Erişim tarihi: 2 Mart 2021)</a:t>
            </a:r>
          </a:p>
          <a:p>
            <a:pPr marL="0" lvl="0" indent="0">
              <a:buNone/>
            </a:pPr>
            <a:r>
              <a:rPr lang="tr-TR" dirty="0"/>
              <a:t>RECOVERY çalışması web sayfası. </a:t>
            </a:r>
            <a:r>
              <a:rPr lang="tr-TR" dirty="0">
                <a:hlinkClick r:id="rId6"/>
              </a:rPr>
              <a:t>https://www.recoverytrial.net/news/tocilizumab-reduces-deaths-in-patients-hospitalised-with-covid-19</a:t>
            </a:r>
            <a:r>
              <a:rPr lang="tr-TR" dirty="0"/>
              <a:t> (Erişim tarihi: 2 Mart 2021)</a:t>
            </a:r>
          </a:p>
          <a:p>
            <a:pPr marL="0" lvl="0" indent="0">
              <a:buNone/>
            </a:pPr>
            <a:r>
              <a:rPr lang="tr-TR" dirty="0"/>
              <a:t>REMAP-CAP çalışması web sayfası </a:t>
            </a:r>
            <a:r>
              <a:rPr lang="tr-TR" dirty="0">
                <a:hlinkClick r:id="rId7"/>
              </a:rPr>
              <a:t>https://www.remapcap.org/</a:t>
            </a:r>
            <a:r>
              <a:rPr lang="tr-TR" dirty="0"/>
              <a:t> (Erişim tarihi: 2 Mart 2021)</a:t>
            </a:r>
          </a:p>
          <a:p>
            <a:pPr marL="0" lvl="0" indent="0">
              <a:buNone/>
            </a:pPr>
            <a:r>
              <a:rPr lang="tr-TR" dirty="0" err="1"/>
              <a:t>The</a:t>
            </a:r>
            <a:r>
              <a:rPr lang="tr-TR" dirty="0"/>
              <a:t> REMAP-CAP </a:t>
            </a:r>
            <a:r>
              <a:rPr lang="tr-TR" dirty="0" err="1"/>
              <a:t>Investigators</a:t>
            </a:r>
            <a:r>
              <a:rPr lang="tr-TR" dirty="0"/>
              <a:t>. Interleukin-6 </a:t>
            </a:r>
            <a:r>
              <a:rPr lang="tr-TR" dirty="0" err="1"/>
              <a:t>Receptor</a:t>
            </a:r>
            <a:r>
              <a:rPr lang="tr-TR" dirty="0"/>
              <a:t> </a:t>
            </a:r>
            <a:r>
              <a:rPr lang="tr-TR" dirty="0" err="1"/>
              <a:t>Antagonists</a:t>
            </a:r>
            <a:r>
              <a:rPr lang="tr-TR" dirty="0"/>
              <a:t> in </a:t>
            </a:r>
            <a:r>
              <a:rPr lang="tr-TR" dirty="0" err="1"/>
              <a:t>Critically</a:t>
            </a:r>
            <a:r>
              <a:rPr lang="tr-TR" dirty="0"/>
              <a:t> </a:t>
            </a:r>
            <a:r>
              <a:rPr lang="tr-TR" dirty="0" err="1"/>
              <a:t>Ill</a:t>
            </a:r>
            <a:r>
              <a:rPr lang="tr-TR" dirty="0"/>
              <a:t> </a:t>
            </a:r>
            <a:r>
              <a:rPr lang="tr-TR" dirty="0" err="1"/>
              <a:t>Patients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Covid-19. </a:t>
            </a:r>
            <a:r>
              <a:rPr lang="tr-TR" dirty="0" err="1"/>
              <a:t>published</a:t>
            </a:r>
            <a:r>
              <a:rPr lang="tr-TR" dirty="0"/>
              <a:t> on </a:t>
            </a:r>
            <a:r>
              <a:rPr lang="tr-TR" dirty="0" err="1"/>
              <a:t>February</a:t>
            </a:r>
            <a:r>
              <a:rPr lang="tr-TR" dirty="0"/>
              <a:t> 25, 2021, at </a:t>
            </a:r>
            <a:r>
              <a:rPr lang="tr-TR" dirty="0" err="1"/>
              <a:t>NEJM.org</a:t>
            </a:r>
            <a:r>
              <a:rPr lang="tr-TR" dirty="0"/>
              <a:t>.  DOI: 10.1056/NEJMoa2100433</a:t>
            </a:r>
          </a:p>
          <a:p>
            <a:pPr marL="0" lvl="0" indent="0">
              <a:buNone/>
            </a:pPr>
            <a:r>
              <a:rPr lang="tr-TR" dirty="0"/>
              <a:t> RECOVERY çalışması web sayfası. </a:t>
            </a:r>
            <a:r>
              <a:rPr lang="tr-TR" dirty="0">
                <a:hlinkClick r:id="rId8"/>
              </a:rPr>
              <a:t>https://www.recoverytrial.net/</a:t>
            </a:r>
            <a:r>
              <a:rPr lang="tr-TR" dirty="0"/>
              <a:t> (Erişim tarihi: 2 Mart 2021)</a:t>
            </a:r>
          </a:p>
          <a:p>
            <a:pPr marL="0" indent="0">
              <a:buNone/>
            </a:pPr>
            <a:r>
              <a:rPr lang="tr-TR" dirty="0"/>
              <a:t> </a:t>
            </a:r>
          </a:p>
          <a:p>
            <a:pPr marL="0" indent="0">
              <a:buNone/>
            </a:pPr>
            <a:r>
              <a:rPr lang="tr-TR" dirty="0"/>
              <a:t> </a:t>
            </a:r>
          </a:p>
          <a:p>
            <a:pPr marL="0" indent="0">
              <a:buNone/>
            </a:pPr>
            <a:r>
              <a:rPr lang="tr-TR" dirty="0"/>
              <a:t> </a:t>
            </a:r>
          </a:p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endParaRPr lang="tr-TR" sz="4000" dirty="0">
              <a:solidFill>
                <a:srgbClr val="C00000"/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A51F6DF-B4E7-5F41-ABDA-AC52FE05F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1. Yıl Değerlendirmesi; 11.03.2021</a:t>
            </a:r>
          </a:p>
        </p:txBody>
      </p:sp>
      <p:pic>
        <p:nvPicPr>
          <p:cNvPr id="7170" name="Picture 2" descr="Dayanışma Fonu Duyurusu | Barış İçin Akademisyenler">
            <a:extLst>
              <a:ext uri="{FF2B5EF4-FFF2-40B4-BE49-F238E27FC236}">
                <a16:creationId xmlns:a16="http://schemas.microsoft.com/office/drawing/2014/main" id="{3A00155C-6E91-EF42-A1BE-B75B92F36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638" y="3439319"/>
            <a:ext cx="28067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aşlık 5">
            <a:extLst>
              <a:ext uri="{FF2B5EF4-FFF2-40B4-BE49-F238E27FC236}">
                <a16:creationId xmlns:a16="http://schemas.microsoft.com/office/drawing/2014/main" id="{F340DA8A-A623-454A-B10F-C7326965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013" y="484188"/>
            <a:ext cx="9610724" cy="749300"/>
          </a:xfrm>
        </p:spPr>
        <p:txBody>
          <a:bodyPr>
            <a:normAutofit fontScale="90000"/>
          </a:bodyPr>
          <a:lstStyle/>
          <a:p>
            <a:r>
              <a:rPr lang="tr-TR" dirty="0"/>
              <a:t>Kaynaklar</a:t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7197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F5DC5EB-C315-574A-8E5D-2826FB481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654" y="1185868"/>
            <a:ext cx="10273146" cy="5376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000" dirty="0" err="1"/>
              <a:t>Guo</a:t>
            </a:r>
            <a:r>
              <a:rPr lang="tr-TR" sz="1000" dirty="0"/>
              <a:t> Y-R, </a:t>
            </a:r>
            <a:r>
              <a:rPr lang="tr-TR" sz="1000" dirty="0" err="1"/>
              <a:t>Cao</a:t>
            </a:r>
            <a:r>
              <a:rPr lang="tr-TR" sz="1000" dirty="0"/>
              <a:t> Q-D, Hong Z-S, Tan Y-Y, </a:t>
            </a:r>
            <a:r>
              <a:rPr lang="tr-TR" sz="1000" dirty="0" err="1"/>
              <a:t>Chen</a:t>
            </a:r>
            <a:r>
              <a:rPr lang="tr-TR" sz="1000" dirty="0"/>
              <a:t> SD, </a:t>
            </a:r>
            <a:r>
              <a:rPr lang="tr-TR" sz="1000" dirty="0" err="1"/>
              <a:t>Jin</a:t>
            </a:r>
            <a:r>
              <a:rPr lang="tr-TR" sz="1000" dirty="0"/>
              <a:t> H-J et al. </a:t>
            </a:r>
            <a:r>
              <a:rPr lang="tr-TR" sz="1000" dirty="0" err="1"/>
              <a:t>The</a:t>
            </a:r>
            <a:r>
              <a:rPr lang="tr-TR" sz="1000" dirty="0"/>
              <a:t> </a:t>
            </a:r>
            <a:r>
              <a:rPr lang="tr-TR" sz="1000" dirty="0" err="1"/>
              <a:t>origin</a:t>
            </a:r>
            <a:r>
              <a:rPr lang="tr-TR" sz="1000" dirty="0"/>
              <a:t>, </a:t>
            </a:r>
            <a:r>
              <a:rPr lang="tr-TR" sz="1000" dirty="0" err="1"/>
              <a:t>transmission</a:t>
            </a:r>
            <a:r>
              <a:rPr lang="tr-TR" sz="1000" dirty="0"/>
              <a:t> </a:t>
            </a:r>
            <a:r>
              <a:rPr lang="tr-TR" sz="1000" dirty="0" err="1"/>
              <a:t>and</a:t>
            </a:r>
            <a:r>
              <a:rPr lang="tr-TR" sz="1000" dirty="0"/>
              <a:t> </a:t>
            </a:r>
            <a:r>
              <a:rPr lang="tr-TR" sz="1000" dirty="0" err="1"/>
              <a:t>clinical</a:t>
            </a:r>
            <a:r>
              <a:rPr lang="tr-TR" sz="1000" dirty="0"/>
              <a:t> </a:t>
            </a:r>
            <a:r>
              <a:rPr lang="tr-TR" sz="1000" dirty="0" err="1"/>
              <a:t>therapies</a:t>
            </a:r>
            <a:r>
              <a:rPr lang="tr-TR" sz="1000" dirty="0"/>
              <a:t> on </a:t>
            </a:r>
            <a:r>
              <a:rPr lang="tr-TR" sz="1000" dirty="0" err="1"/>
              <a:t>coronavirus</a:t>
            </a:r>
            <a:r>
              <a:rPr lang="tr-TR" sz="1000" dirty="0"/>
              <a:t> </a:t>
            </a:r>
            <a:r>
              <a:rPr lang="tr-TR" sz="1000" dirty="0" err="1"/>
              <a:t>disease</a:t>
            </a:r>
            <a:r>
              <a:rPr lang="tr-TR" sz="1000" dirty="0"/>
              <a:t> 2019 (COVID-19) </a:t>
            </a:r>
            <a:r>
              <a:rPr lang="tr-TR" sz="1000" dirty="0" err="1"/>
              <a:t>outbreak</a:t>
            </a:r>
            <a:r>
              <a:rPr lang="tr-TR" sz="1000" dirty="0"/>
              <a:t>-an </a:t>
            </a:r>
            <a:r>
              <a:rPr lang="tr-TR" sz="1000" dirty="0" err="1"/>
              <a:t>update</a:t>
            </a:r>
            <a:r>
              <a:rPr lang="tr-TR" sz="1000" dirty="0"/>
              <a:t> on </a:t>
            </a:r>
            <a:r>
              <a:rPr lang="tr-TR" sz="1000" dirty="0" err="1"/>
              <a:t>the</a:t>
            </a:r>
            <a:r>
              <a:rPr lang="tr-TR" sz="1000" dirty="0"/>
              <a:t> </a:t>
            </a:r>
            <a:r>
              <a:rPr lang="tr-TR" sz="1000" dirty="0" err="1"/>
              <a:t>status</a:t>
            </a:r>
            <a:r>
              <a:rPr lang="tr-TR" sz="1000" dirty="0"/>
              <a:t>. </a:t>
            </a:r>
            <a:r>
              <a:rPr lang="tr-TR" sz="1000" dirty="0" err="1"/>
              <a:t>Military</a:t>
            </a:r>
            <a:r>
              <a:rPr lang="tr-TR" sz="1000" dirty="0"/>
              <a:t> </a:t>
            </a:r>
            <a:r>
              <a:rPr lang="tr-TR" sz="1000" dirty="0" err="1"/>
              <a:t>Medical</a:t>
            </a:r>
            <a:r>
              <a:rPr lang="tr-TR" sz="1000" dirty="0"/>
              <a:t> </a:t>
            </a:r>
            <a:r>
              <a:rPr lang="tr-TR" sz="1000" dirty="0" err="1"/>
              <a:t>Research</a:t>
            </a:r>
            <a:r>
              <a:rPr lang="tr-TR" sz="1000" dirty="0"/>
              <a:t>. 2020;7(1):1-10</a:t>
            </a:r>
          </a:p>
          <a:p>
            <a:pPr marL="0" indent="0">
              <a:buNone/>
            </a:pPr>
            <a:r>
              <a:rPr lang="tr-TR" sz="1000" dirty="0" err="1"/>
              <a:t>Chen</a:t>
            </a:r>
            <a:r>
              <a:rPr lang="tr-TR" sz="1000" dirty="0"/>
              <a:t> Y, </a:t>
            </a:r>
            <a:r>
              <a:rPr lang="tr-TR" sz="1000" dirty="0" err="1"/>
              <a:t>Liu</a:t>
            </a:r>
            <a:r>
              <a:rPr lang="tr-TR" sz="1000" dirty="0"/>
              <a:t> </a:t>
            </a:r>
            <a:r>
              <a:rPr lang="tr-TR" sz="1000" dirty="0" err="1"/>
              <a:t>Q</a:t>
            </a:r>
            <a:r>
              <a:rPr lang="tr-TR" sz="1000" dirty="0"/>
              <a:t>, </a:t>
            </a:r>
            <a:r>
              <a:rPr lang="tr-TR" sz="1000" dirty="0" err="1"/>
              <a:t>Guo</a:t>
            </a:r>
            <a:r>
              <a:rPr lang="tr-TR" sz="1000" dirty="0"/>
              <a:t> D. </a:t>
            </a:r>
            <a:r>
              <a:rPr lang="tr-TR" sz="1000" dirty="0" err="1"/>
              <a:t>Emerging</a:t>
            </a:r>
            <a:r>
              <a:rPr lang="tr-TR" sz="1000" dirty="0"/>
              <a:t> </a:t>
            </a:r>
            <a:r>
              <a:rPr lang="tr-TR" sz="1000" dirty="0" err="1"/>
              <a:t>coronaviruses</a:t>
            </a:r>
            <a:r>
              <a:rPr lang="tr-TR" sz="1000" dirty="0"/>
              <a:t>: </a:t>
            </a:r>
            <a:r>
              <a:rPr lang="tr-TR" sz="1000" dirty="0" err="1"/>
              <a:t>Genome</a:t>
            </a:r>
            <a:r>
              <a:rPr lang="tr-TR" sz="1000" dirty="0"/>
              <a:t> </a:t>
            </a:r>
            <a:r>
              <a:rPr lang="tr-TR" sz="1000" dirty="0" err="1"/>
              <a:t>structure</a:t>
            </a:r>
            <a:r>
              <a:rPr lang="tr-TR" sz="1000" dirty="0"/>
              <a:t>, </a:t>
            </a:r>
            <a:r>
              <a:rPr lang="tr-TR" sz="1000" dirty="0" err="1"/>
              <a:t>replication</a:t>
            </a:r>
            <a:r>
              <a:rPr lang="tr-TR" sz="1000" dirty="0"/>
              <a:t>, </a:t>
            </a:r>
            <a:r>
              <a:rPr lang="tr-TR" sz="1000" dirty="0" err="1"/>
              <a:t>and</a:t>
            </a:r>
            <a:r>
              <a:rPr lang="tr-TR" sz="1000" dirty="0"/>
              <a:t> </a:t>
            </a:r>
            <a:r>
              <a:rPr lang="tr-TR" sz="1000" dirty="0" err="1"/>
              <a:t>pathogenesis</a:t>
            </a:r>
            <a:r>
              <a:rPr lang="tr-TR" sz="1000" dirty="0"/>
              <a:t>. J </a:t>
            </a:r>
            <a:r>
              <a:rPr lang="tr-TR" sz="1000" dirty="0" err="1"/>
              <a:t>Med</a:t>
            </a:r>
            <a:r>
              <a:rPr lang="tr-TR" sz="1000" dirty="0"/>
              <a:t> </a:t>
            </a:r>
            <a:r>
              <a:rPr lang="tr-TR" sz="1000" dirty="0" err="1"/>
              <a:t>Virol</a:t>
            </a:r>
            <a:r>
              <a:rPr lang="tr-TR" sz="1000" dirty="0"/>
              <a:t>. 2020;92(4):418-23.</a:t>
            </a:r>
          </a:p>
          <a:p>
            <a:pPr marL="0" indent="0">
              <a:buNone/>
            </a:pPr>
            <a:r>
              <a:rPr lang="tr-TR" sz="1000" dirty="0"/>
              <a:t>Tan W, </a:t>
            </a:r>
            <a:r>
              <a:rPr lang="tr-TR" sz="1000" dirty="0" err="1"/>
              <a:t>Zhao</a:t>
            </a:r>
            <a:r>
              <a:rPr lang="tr-TR" sz="1000" dirty="0"/>
              <a:t> X, </a:t>
            </a:r>
            <a:r>
              <a:rPr lang="tr-TR" sz="1000" dirty="0" err="1"/>
              <a:t>Ma</a:t>
            </a:r>
            <a:r>
              <a:rPr lang="tr-TR" sz="1000" dirty="0"/>
              <a:t> X, </a:t>
            </a:r>
            <a:r>
              <a:rPr lang="tr-TR" sz="1000" dirty="0" err="1"/>
              <a:t>Wang</a:t>
            </a:r>
            <a:r>
              <a:rPr lang="tr-TR" sz="1000" dirty="0"/>
              <a:t> W, </a:t>
            </a:r>
            <a:r>
              <a:rPr lang="tr-TR" sz="1000" dirty="0" err="1"/>
              <a:t>Niu</a:t>
            </a:r>
            <a:r>
              <a:rPr lang="tr-TR" sz="1000" dirty="0"/>
              <a:t> P, </a:t>
            </a:r>
            <a:r>
              <a:rPr lang="tr-TR" sz="1000" dirty="0" err="1"/>
              <a:t>Xu</a:t>
            </a:r>
            <a:r>
              <a:rPr lang="tr-TR" sz="1000" dirty="0"/>
              <a:t> W et al. A </a:t>
            </a:r>
            <a:r>
              <a:rPr lang="tr-TR" sz="1000" dirty="0" err="1"/>
              <a:t>novel</a:t>
            </a:r>
            <a:r>
              <a:rPr lang="tr-TR" sz="1000" dirty="0"/>
              <a:t> </a:t>
            </a:r>
            <a:r>
              <a:rPr lang="tr-TR" sz="1000" dirty="0" err="1"/>
              <a:t>coronavirus</a:t>
            </a:r>
            <a:r>
              <a:rPr lang="tr-TR" sz="1000" dirty="0"/>
              <a:t> </a:t>
            </a:r>
            <a:r>
              <a:rPr lang="tr-TR" sz="1000" dirty="0" err="1"/>
              <a:t>genome</a:t>
            </a:r>
            <a:r>
              <a:rPr lang="tr-TR" sz="1000" dirty="0"/>
              <a:t> </a:t>
            </a:r>
            <a:r>
              <a:rPr lang="tr-TR" sz="1000" dirty="0" err="1"/>
              <a:t>identified</a:t>
            </a:r>
            <a:r>
              <a:rPr lang="tr-TR" sz="1000" dirty="0"/>
              <a:t> in a </a:t>
            </a:r>
            <a:r>
              <a:rPr lang="tr-TR" sz="1000" dirty="0" err="1"/>
              <a:t>cluster</a:t>
            </a:r>
            <a:r>
              <a:rPr lang="tr-TR" sz="1000" dirty="0"/>
              <a:t> of </a:t>
            </a:r>
            <a:r>
              <a:rPr lang="tr-TR" sz="1000" dirty="0" err="1"/>
              <a:t>pneumonia</a:t>
            </a:r>
            <a:r>
              <a:rPr lang="tr-TR" sz="1000" dirty="0"/>
              <a:t> </a:t>
            </a:r>
            <a:r>
              <a:rPr lang="tr-TR" sz="1000" dirty="0" err="1"/>
              <a:t>cases-Wuhan</a:t>
            </a:r>
            <a:r>
              <a:rPr lang="tr-TR" sz="1000" dirty="0"/>
              <a:t>, </a:t>
            </a:r>
            <a:r>
              <a:rPr lang="tr-TR" sz="1000" dirty="0" err="1"/>
              <a:t>China</a:t>
            </a:r>
            <a:r>
              <a:rPr lang="tr-TR" sz="1000" dirty="0"/>
              <a:t> 2019-2020. </a:t>
            </a:r>
            <a:r>
              <a:rPr lang="tr-TR" sz="1000" dirty="0" err="1"/>
              <a:t>China</a:t>
            </a:r>
            <a:r>
              <a:rPr lang="tr-TR" sz="1000" dirty="0"/>
              <a:t> CDC </a:t>
            </a:r>
            <a:r>
              <a:rPr lang="tr-TR" sz="1000" dirty="0" err="1"/>
              <a:t>Weekly</a:t>
            </a:r>
            <a:r>
              <a:rPr lang="tr-TR" sz="1000" dirty="0"/>
              <a:t>. 2020;2(4):61-2.</a:t>
            </a:r>
          </a:p>
          <a:p>
            <a:pPr marL="0" indent="0">
              <a:buNone/>
            </a:pPr>
            <a:r>
              <a:rPr lang="tr-TR" sz="1000" dirty="0"/>
              <a:t>US </a:t>
            </a:r>
            <a:r>
              <a:rPr lang="tr-TR" sz="1000" dirty="0" err="1"/>
              <a:t>Food</a:t>
            </a:r>
            <a:r>
              <a:rPr lang="tr-TR" sz="1000" dirty="0"/>
              <a:t> </a:t>
            </a:r>
            <a:r>
              <a:rPr lang="tr-TR" sz="1000" dirty="0" err="1"/>
              <a:t>and</a:t>
            </a:r>
            <a:r>
              <a:rPr lang="tr-TR" sz="1000" dirty="0"/>
              <a:t> </a:t>
            </a:r>
            <a:r>
              <a:rPr lang="tr-TR" sz="1000" dirty="0" err="1"/>
              <a:t>Drug</a:t>
            </a:r>
            <a:r>
              <a:rPr lang="tr-TR" sz="1000" dirty="0"/>
              <a:t> Administration. Development </a:t>
            </a:r>
            <a:r>
              <a:rPr lang="tr-TR" sz="1000" dirty="0" err="1"/>
              <a:t>and</a:t>
            </a:r>
            <a:r>
              <a:rPr lang="tr-TR" sz="1000" dirty="0"/>
              <a:t> </a:t>
            </a:r>
            <a:r>
              <a:rPr lang="tr-TR" sz="1000" dirty="0" err="1"/>
              <a:t>Licensure</a:t>
            </a:r>
            <a:r>
              <a:rPr lang="tr-TR" sz="1000" dirty="0"/>
              <a:t> of </a:t>
            </a:r>
            <a:r>
              <a:rPr lang="tr-TR" sz="1000" dirty="0" err="1"/>
              <a:t>Vaccines</a:t>
            </a:r>
            <a:r>
              <a:rPr lang="tr-TR" sz="1000" dirty="0"/>
              <a:t> </a:t>
            </a:r>
            <a:r>
              <a:rPr lang="tr-TR" sz="1000" dirty="0" err="1"/>
              <a:t>to</a:t>
            </a:r>
            <a:r>
              <a:rPr lang="tr-TR" sz="1000" dirty="0"/>
              <a:t> </a:t>
            </a:r>
            <a:r>
              <a:rPr lang="tr-TR" sz="1000" dirty="0" err="1"/>
              <a:t>Prevent</a:t>
            </a:r>
            <a:r>
              <a:rPr lang="tr-TR" sz="1000" dirty="0"/>
              <a:t> COVID-19: </a:t>
            </a:r>
            <a:r>
              <a:rPr lang="tr-TR" sz="1000" dirty="0" err="1"/>
              <a:t>Guidance</a:t>
            </a:r>
            <a:r>
              <a:rPr lang="tr-TR" sz="1000" dirty="0"/>
              <a:t> </a:t>
            </a:r>
            <a:r>
              <a:rPr lang="tr-TR" sz="1000" dirty="0" err="1"/>
              <a:t>for</a:t>
            </a:r>
            <a:r>
              <a:rPr lang="tr-TR" sz="1000" dirty="0"/>
              <a:t> </a:t>
            </a:r>
            <a:r>
              <a:rPr lang="tr-TR" sz="1000" dirty="0" err="1"/>
              <a:t>Industry.June</a:t>
            </a:r>
            <a:r>
              <a:rPr lang="tr-TR" sz="1000" dirty="0"/>
              <a:t> 2020  </a:t>
            </a:r>
            <a:r>
              <a:rPr lang="tr-TR" sz="1000" dirty="0" err="1"/>
              <a:t>https</a:t>
            </a:r>
            <a:r>
              <a:rPr lang="tr-TR" sz="1000" dirty="0"/>
              <a:t>://</a:t>
            </a:r>
            <a:r>
              <a:rPr lang="tr-TR" sz="1000" dirty="0" err="1"/>
              <a:t>www.fda.gov</a:t>
            </a:r>
            <a:r>
              <a:rPr lang="tr-TR" sz="1000" dirty="0"/>
              <a:t>/</a:t>
            </a:r>
            <a:r>
              <a:rPr lang="tr-TR" sz="1000" dirty="0" err="1"/>
              <a:t>media</a:t>
            </a:r>
            <a:r>
              <a:rPr lang="tr-TR" sz="1000" dirty="0"/>
              <a:t>/139638</a:t>
            </a:r>
          </a:p>
          <a:p>
            <a:pPr marL="0" indent="0">
              <a:buNone/>
            </a:pPr>
            <a:r>
              <a:rPr lang="tr-TR" sz="1000" dirty="0"/>
              <a:t>WHO </a:t>
            </a:r>
            <a:r>
              <a:rPr lang="tr-TR" sz="1000" dirty="0" err="1"/>
              <a:t>Target</a:t>
            </a:r>
            <a:r>
              <a:rPr lang="tr-TR" sz="1000" dirty="0"/>
              <a:t> Product </a:t>
            </a:r>
            <a:r>
              <a:rPr lang="tr-TR" sz="1000" dirty="0" err="1"/>
              <a:t>Profiles</a:t>
            </a:r>
            <a:r>
              <a:rPr lang="tr-TR" sz="1000" dirty="0"/>
              <a:t> </a:t>
            </a:r>
            <a:r>
              <a:rPr lang="tr-TR" sz="1000" dirty="0" err="1"/>
              <a:t>for</a:t>
            </a:r>
            <a:r>
              <a:rPr lang="tr-TR" sz="1000" dirty="0"/>
              <a:t> COVID-19 </a:t>
            </a:r>
            <a:r>
              <a:rPr lang="tr-TR" sz="1000" dirty="0" err="1"/>
              <a:t>Vaccines</a:t>
            </a:r>
            <a:r>
              <a:rPr lang="tr-TR" sz="1000" dirty="0"/>
              <a:t>. April 2020. </a:t>
            </a:r>
            <a:r>
              <a:rPr lang="tr-TR" sz="1000" dirty="0" err="1"/>
              <a:t>https</a:t>
            </a:r>
            <a:r>
              <a:rPr lang="tr-TR" sz="1000" dirty="0"/>
              <a:t>://</a:t>
            </a:r>
            <a:r>
              <a:rPr lang="tr-TR" sz="1000" dirty="0" err="1"/>
              <a:t>www.who.int</a:t>
            </a:r>
            <a:r>
              <a:rPr lang="tr-TR" sz="1000" dirty="0"/>
              <a:t>/</a:t>
            </a:r>
            <a:r>
              <a:rPr lang="tr-TR" sz="1000" dirty="0" err="1"/>
              <a:t>publications</a:t>
            </a:r>
            <a:r>
              <a:rPr lang="tr-TR" sz="1000" dirty="0"/>
              <a:t>/m/</a:t>
            </a:r>
            <a:r>
              <a:rPr lang="tr-TR" sz="1000" dirty="0" err="1"/>
              <a:t>item</a:t>
            </a:r>
            <a:r>
              <a:rPr lang="tr-TR" sz="1000" dirty="0"/>
              <a:t>/who-target-product-profiles-for-covid-19-vaccines </a:t>
            </a:r>
          </a:p>
          <a:p>
            <a:pPr marL="0" indent="0">
              <a:buNone/>
            </a:pPr>
            <a:r>
              <a:rPr lang="tr-TR" sz="1000" dirty="0" err="1"/>
              <a:t>Creech</a:t>
            </a:r>
            <a:r>
              <a:rPr lang="tr-TR" sz="1000" dirty="0"/>
              <a:t> </a:t>
            </a:r>
            <a:r>
              <a:rPr lang="tr-TR" sz="1000" dirty="0" err="1"/>
              <a:t>BC,Walker</a:t>
            </a:r>
            <a:r>
              <a:rPr lang="tr-TR" sz="1000" dirty="0"/>
              <a:t> SC, </a:t>
            </a:r>
            <a:r>
              <a:rPr lang="tr-TR" sz="1000" dirty="0" err="1"/>
              <a:t>Samuels</a:t>
            </a:r>
            <a:r>
              <a:rPr lang="tr-TR" sz="1000" dirty="0"/>
              <a:t> RJ. SARS-CoV-2 </a:t>
            </a:r>
            <a:r>
              <a:rPr lang="tr-TR" sz="1000" dirty="0" err="1"/>
              <a:t>Vaccines</a:t>
            </a:r>
            <a:r>
              <a:rPr lang="tr-TR" sz="1000" dirty="0"/>
              <a:t> JAMA </a:t>
            </a:r>
            <a:r>
              <a:rPr lang="tr-TR" sz="1000" dirty="0" err="1"/>
              <a:t>Published</a:t>
            </a:r>
            <a:r>
              <a:rPr lang="tr-TR" sz="1000" dirty="0"/>
              <a:t> online </a:t>
            </a:r>
            <a:r>
              <a:rPr lang="tr-TR" sz="1000" dirty="0" err="1"/>
              <a:t>February</a:t>
            </a:r>
            <a:r>
              <a:rPr lang="tr-TR" sz="1000" dirty="0"/>
              <a:t> 26, 2021</a:t>
            </a:r>
          </a:p>
          <a:p>
            <a:pPr marL="0" indent="0">
              <a:buNone/>
            </a:pPr>
            <a:r>
              <a:rPr lang="tr-TR" sz="1000" dirty="0" err="1"/>
              <a:t>Anderson</a:t>
            </a:r>
            <a:r>
              <a:rPr lang="tr-TR" sz="1000" dirty="0"/>
              <a:t> et al. </a:t>
            </a:r>
            <a:r>
              <a:rPr lang="tr-TR" sz="1000" dirty="0" err="1"/>
              <a:t>Challenges</a:t>
            </a:r>
            <a:r>
              <a:rPr lang="tr-TR" sz="1000" dirty="0"/>
              <a:t> in </a:t>
            </a:r>
            <a:r>
              <a:rPr lang="tr-TR" sz="1000" dirty="0" err="1"/>
              <a:t>creating</a:t>
            </a:r>
            <a:r>
              <a:rPr lang="tr-TR" sz="1000" dirty="0"/>
              <a:t> </a:t>
            </a:r>
            <a:r>
              <a:rPr lang="tr-TR" sz="1000" dirty="0" err="1"/>
              <a:t>herd</a:t>
            </a:r>
            <a:r>
              <a:rPr lang="tr-TR" sz="1000" dirty="0"/>
              <a:t> </a:t>
            </a:r>
            <a:r>
              <a:rPr lang="tr-TR" sz="1000" dirty="0" err="1"/>
              <a:t>immunity</a:t>
            </a:r>
            <a:r>
              <a:rPr lang="tr-TR" sz="1000" dirty="0"/>
              <a:t> </a:t>
            </a:r>
            <a:r>
              <a:rPr lang="tr-TR" sz="1000" dirty="0" err="1"/>
              <a:t>to</a:t>
            </a:r>
            <a:r>
              <a:rPr lang="tr-TR" sz="1000" dirty="0"/>
              <a:t> SARS-CoV-2 </a:t>
            </a:r>
            <a:r>
              <a:rPr lang="tr-TR" sz="1000" dirty="0" err="1"/>
              <a:t>infection</a:t>
            </a:r>
            <a:r>
              <a:rPr lang="tr-TR" sz="1000" dirty="0"/>
              <a:t> </a:t>
            </a:r>
            <a:r>
              <a:rPr lang="tr-TR" sz="1000" dirty="0" err="1"/>
              <a:t>by</a:t>
            </a:r>
            <a:r>
              <a:rPr lang="tr-TR" sz="1000" dirty="0"/>
              <a:t> </a:t>
            </a:r>
            <a:r>
              <a:rPr lang="tr-TR" sz="1000" dirty="0" err="1"/>
              <a:t>mass</a:t>
            </a:r>
            <a:r>
              <a:rPr lang="tr-TR" sz="1000" dirty="0"/>
              <a:t> </a:t>
            </a:r>
            <a:r>
              <a:rPr lang="tr-TR" sz="1000" dirty="0" err="1"/>
              <a:t>vaccination</a:t>
            </a:r>
            <a:r>
              <a:rPr lang="tr-TR" sz="1000" dirty="0"/>
              <a:t>, </a:t>
            </a:r>
            <a:r>
              <a:rPr lang="tr-TR" sz="1000" dirty="0" err="1"/>
              <a:t>www.thelancet.com</a:t>
            </a:r>
            <a:r>
              <a:rPr lang="tr-TR" sz="1000" dirty="0"/>
              <a:t> </a:t>
            </a:r>
            <a:r>
              <a:rPr lang="tr-TR" sz="1000" dirty="0" err="1"/>
              <a:t>Vol</a:t>
            </a:r>
            <a:r>
              <a:rPr lang="tr-TR" sz="1000" dirty="0"/>
              <a:t> 396 </a:t>
            </a:r>
            <a:r>
              <a:rPr lang="tr-TR" sz="1000" dirty="0" err="1"/>
              <a:t>November</a:t>
            </a:r>
            <a:r>
              <a:rPr lang="tr-TR" sz="1000" dirty="0"/>
              <a:t> 21, 2020 </a:t>
            </a:r>
            <a:r>
              <a:rPr lang="tr-TR" sz="1000" u="sng" dirty="0">
                <a:hlinkClick r:id="rId2"/>
              </a:rPr>
              <a:t>https://doi.org/10.1016/S0140-6736(20)32318-7</a:t>
            </a:r>
            <a:endParaRPr lang="tr-TR" sz="1000" dirty="0"/>
          </a:p>
          <a:p>
            <a:pPr marL="0" indent="0">
              <a:buNone/>
            </a:pPr>
            <a:r>
              <a:rPr lang="tr-TR" sz="1000" dirty="0" err="1"/>
              <a:t>Moore</a:t>
            </a:r>
            <a:r>
              <a:rPr lang="tr-TR" sz="1000" dirty="0"/>
              <a:t> JP. </a:t>
            </a:r>
            <a:r>
              <a:rPr lang="tr-TR" sz="1000" dirty="0" err="1"/>
              <a:t>Approaches</a:t>
            </a:r>
            <a:r>
              <a:rPr lang="tr-TR" sz="1000" dirty="0"/>
              <a:t> </a:t>
            </a:r>
            <a:r>
              <a:rPr lang="tr-TR" sz="1000" dirty="0" err="1"/>
              <a:t>for</a:t>
            </a:r>
            <a:r>
              <a:rPr lang="tr-TR" sz="1000" dirty="0"/>
              <a:t> Optimal </a:t>
            </a:r>
            <a:r>
              <a:rPr lang="tr-TR" sz="1000" dirty="0" err="1"/>
              <a:t>Use</a:t>
            </a:r>
            <a:r>
              <a:rPr lang="tr-TR" sz="1000" dirty="0"/>
              <a:t> of </a:t>
            </a:r>
            <a:r>
              <a:rPr lang="tr-TR" sz="1000" dirty="0" err="1"/>
              <a:t>Different</a:t>
            </a:r>
            <a:r>
              <a:rPr lang="tr-TR" sz="1000" dirty="0"/>
              <a:t> COVID-19 </a:t>
            </a:r>
            <a:r>
              <a:rPr lang="tr-TR" sz="1000" dirty="0" err="1"/>
              <a:t>Vaccines</a:t>
            </a:r>
            <a:endParaRPr lang="tr-TR" sz="1000" dirty="0"/>
          </a:p>
          <a:p>
            <a:pPr marL="0" indent="0">
              <a:buNone/>
            </a:pPr>
            <a:r>
              <a:rPr lang="tr-TR" sz="1000" dirty="0" err="1"/>
              <a:t>Issues</a:t>
            </a:r>
            <a:r>
              <a:rPr lang="tr-TR" sz="1000" dirty="0"/>
              <a:t> of </a:t>
            </a:r>
            <a:r>
              <a:rPr lang="tr-TR" sz="1000" dirty="0" err="1"/>
              <a:t>Viral</a:t>
            </a:r>
            <a:r>
              <a:rPr lang="tr-TR" sz="1000" dirty="0"/>
              <a:t> </a:t>
            </a:r>
            <a:r>
              <a:rPr lang="tr-TR" sz="1000" dirty="0" err="1"/>
              <a:t>Variants</a:t>
            </a:r>
            <a:r>
              <a:rPr lang="tr-TR" sz="1000" dirty="0"/>
              <a:t> </a:t>
            </a:r>
            <a:r>
              <a:rPr lang="tr-TR" sz="1000" dirty="0" err="1"/>
              <a:t>and</a:t>
            </a:r>
            <a:r>
              <a:rPr lang="tr-TR" sz="1000" dirty="0"/>
              <a:t> </a:t>
            </a:r>
            <a:r>
              <a:rPr lang="tr-TR" sz="1000" dirty="0" err="1"/>
              <a:t>Vaccine</a:t>
            </a:r>
            <a:r>
              <a:rPr lang="tr-TR" sz="1000" dirty="0"/>
              <a:t> </a:t>
            </a:r>
            <a:r>
              <a:rPr lang="tr-TR" sz="1000" dirty="0" err="1"/>
              <a:t>Efficacy</a:t>
            </a:r>
            <a:r>
              <a:rPr lang="tr-TR" sz="1000" dirty="0"/>
              <a:t> JAMA </a:t>
            </a:r>
            <a:r>
              <a:rPr lang="tr-TR" sz="1000" dirty="0" err="1"/>
              <a:t>Published</a:t>
            </a:r>
            <a:r>
              <a:rPr lang="tr-TR" sz="1000" dirty="0"/>
              <a:t> online </a:t>
            </a:r>
            <a:r>
              <a:rPr lang="tr-TR" sz="1000" dirty="0" err="1"/>
              <a:t>March</a:t>
            </a:r>
            <a:r>
              <a:rPr lang="tr-TR" sz="1000" dirty="0"/>
              <a:t> 4, 2021</a:t>
            </a:r>
          </a:p>
          <a:p>
            <a:pPr marL="0" indent="0">
              <a:buNone/>
            </a:pPr>
            <a:endParaRPr lang="tr-TR" sz="1000" dirty="0"/>
          </a:p>
          <a:p>
            <a:pPr marL="0" indent="0">
              <a:buNone/>
            </a:pPr>
            <a:r>
              <a:rPr lang="tr-TR" sz="1000" dirty="0"/>
              <a:t> </a:t>
            </a:r>
          </a:p>
          <a:p>
            <a:pPr marL="0" indent="0">
              <a:buNone/>
            </a:pPr>
            <a:r>
              <a:rPr lang="tr-TR" sz="1000" dirty="0"/>
              <a:t> </a:t>
            </a:r>
          </a:p>
          <a:p>
            <a:pPr marL="0" indent="0">
              <a:buNone/>
            </a:pPr>
            <a:endParaRPr lang="tr-TR" sz="1000" dirty="0"/>
          </a:p>
          <a:p>
            <a:pPr marL="0" indent="0" algn="ctr">
              <a:buNone/>
            </a:pPr>
            <a:endParaRPr lang="tr-TR" sz="1000" dirty="0">
              <a:solidFill>
                <a:srgbClr val="C00000"/>
              </a:solidFill>
            </a:endParaRPr>
          </a:p>
        </p:txBody>
      </p:sp>
      <p:pic>
        <p:nvPicPr>
          <p:cNvPr id="7170" name="Picture 2" descr="Dayanışma Fonu Duyurusu | Barış İçin Akademisyenler">
            <a:extLst>
              <a:ext uri="{FF2B5EF4-FFF2-40B4-BE49-F238E27FC236}">
                <a16:creationId xmlns:a16="http://schemas.microsoft.com/office/drawing/2014/main" id="{3A00155C-6E91-EF42-A1BE-B75B92F36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638" y="3439319"/>
            <a:ext cx="28067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aşlık 5">
            <a:extLst>
              <a:ext uri="{FF2B5EF4-FFF2-40B4-BE49-F238E27FC236}">
                <a16:creationId xmlns:a16="http://schemas.microsoft.com/office/drawing/2014/main" id="{F340DA8A-A623-454A-B10F-C7326965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013" y="484188"/>
            <a:ext cx="9610724" cy="749300"/>
          </a:xfrm>
        </p:spPr>
        <p:txBody>
          <a:bodyPr>
            <a:normAutofit fontScale="90000"/>
          </a:bodyPr>
          <a:lstStyle/>
          <a:p>
            <a:r>
              <a:rPr lang="tr-TR" dirty="0"/>
              <a:t>Kaynaklar</a:t>
            </a:r>
            <a:br>
              <a:rPr lang="tr-TR" dirty="0"/>
            </a:br>
            <a:endParaRPr lang="tr-TR" dirty="0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9F3EB432-FADD-B84F-8769-55321E6E006E}"/>
              </a:ext>
            </a:extLst>
          </p:cNvPr>
          <p:cNvSpPr/>
          <p:nvPr/>
        </p:nvSpPr>
        <p:spPr>
          <a:xfrm>
            <a:off x="149225" y="6378065"/>
            <a:ext cx="51401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</a:rPr>
              <a:t>TTB COVID-19 </a:t>
            </a:r>
            <a:r>
              <a:rPr lang="tr-TR" sz="1600" dirty="0" err="1">
                <a:solidFill>
                  <a:schemeClr val="bg1"/>
                </a:solidFill>
              </a:rPr>
              <a:t>Pandemisi</a:t>
            </a:r>
            <a:r>
              <a:rPr lang="tr-TR" sz="1600" dirty="0">
                <a:solidFill>
                  <a:schemeClr val="bg1"/>
                </a:solidFill>
              </a:rPr>
              <a:t> 1. Yıl Değerlendirmesi; 11.03.2021</a:t>
            </a:r>
          </a:p>
        </p:txBody>
      </p:sp>
    </p:spTree>
    <p:extLst>
      <p:ext uri="{BB962C8B-B14F-4D97-AF65-F5344CB8AC3E}">
        <p14:creationId xmlns:p14="http://schemas.microsoft.com/office/powerpoint/2010/main" val="4135485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3774F9-1364-F54D-A6F2-2129FEF64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842" y="307975"/>
            <a:ext cx="3698168" cy="1234966"/>
          </a:xfrm>
        </p:spPr>
        <p:txBody>
          <a:bodyPr/>
          <a:lstStyle/>
          <a:p>
            <a:r>
              <a:rPr lang="tr-TR" dirty="0"/>
              <a:t>1. Yıl 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57757CE-95C2-7D4B-A80E-858459DD3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69527" y="564445"/>
            <a:ext cx="5417129" cy="3742084"/>
          </a:xfrm>
        </p:spPr>
        <p:txBody>
          <a:bodyPr>
            <a:normAutofit lnSpcReduction="10000"/>
          </a:bodyPr>
          <a:lstStyle/>
          <a:p>
            <a:r>
              <a:rPr lang="tr-TR" dirty="0">
                <a:solidFill>
                  <a:srgbClr val="C00000"/>
                </a:solidFill>
              </a:rPr>
              <a:t>COVID-19 </a:t>
            </a:r>
            <a:r>
              <a:rPr lang="tr-TR" dirty="0" err="1">
                <a:solidFill>
                  <a:srgbClr val="C00000"/>
                </a:solidFill>
              </a:rPr>
              <a:t>pandemisini</a:t>
            </a:r>
            <a:r>
              <a:rPr lang="tr-TR" dirty="0">
                <a:solidFill>
                  <a:srgbClr val="C00000"/>
                </a:solidFill>
              </a:rPr>
              <a:t> kontrol altına almak için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/>
              <a:t>vaka yönetimi (vakaların belirlenmesi, bulaştırıcılıklarının önlenmesi, izolasyon </a:t>
            </a:r>
            <a:r>
              <a:rPr lang="tr-TR" dirty="0" err="1"/>
              <a:t>vb</a:t>
            </a:r>
            <a:r>
              <a:rPr lang="tr-TR" dirty="0"/>
              <a:t>),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/>
              <a:t>yayılımın önlenmesi (temaslı olanların belirlenmesi, karantinaya alınması, sağlamların korunması, risk gruplarının korunması </a:t>
            </a:r>
            <a:r>
              <a:rPr lang="tr-TR" dirty="0" err="1"/>
              <a:t>vb</a:t>
            </a:r>
            <a:r>
              <a:rPr lang="tr-TR" dirty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/>
              <a:t> kontrol önlemlerinin etkilerinin değerlendirilmesi 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2C24122-F69E-AD45-8D60-1500F2A1DE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tr-TR"/>
              <a:t>TTB COVID-19 Pandemisi 1.Yıl Değerlendirmesi; 11.03.2021</a:t>
            </a:r>
            <a:endParaRPr lang="tr-TR" dirty="0"/>
          </a:p>
        </p:txBody>
      </p:sp>
      <p:pic>
        <p:nvPicPr>
          <p:cNvPr id="5" name="image8.png">
            <a:extLst>
              <a:ext uri="{FF2B5EF4-FFF2-40B4-BE49-F238E27FC236}">
                <a16:creationId xmlns:a16="http://schemas.microsoft.com/office/drawing/2014/main" id="{30570369-8C58-BE47-B276-F620B76E80FD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3232855"/>
            <a:ext cx="5760720" cy="3060700"/>
          </a:xfrm>
          <a:prstGeom prst="rect">
            <a:avLst/>
          </a:prstGeom>
          <a:ln/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AA83E26E-B29C-6841-8F40-4353B8DECA37}"/>
              </a:ext>
            </a:extLst>
          </p:cNvPr>
          <p:cNvSpPr/>
          <p:nvPr/>
        </p:nvSpPr>
        <p:spPr>
          <a:xfrm>
            <a:off x="900543" y="2065257"/>
            <a:ext cx="4357257" cy="96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</a:rPr>
              <a:t>Türkiye’de COVID-19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</a:rPr>
              <a:t>pandemisi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</a:rPr>
              <a:t> sırasında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</a:rPr>
              <a:t>filyasyon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</a:rPr>
              <a:t> oranları (Sağlık Bakanlığı TBMM sunumu)</a:t>
            </a:r>
          </a:p>
        </p:txBody>
      </p:sp>
    </p:spTree>
    <p:extLst>
      <p:ext uri="{BB962C8B-B14F-4D97-AF65-F5344CB8AC3E}">
        <p14:creationId xmlns:p14="http://schemas.microsoft.com/office/powerpoint/2010/main" val="1309196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type="body" sz="half" idx="2"/>
          </p:nvPr>
        </p:nvSpPr>
        <p:spPr>
          <a:xfrm>
            <a:off x="5226756" y="472661"/>
            <a:ext cx="6033523" cy="3551643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C00000"/>
                </a:solidFill>
              </a:rPr>
              <a:t>COVID-19 epidemiyolojik ölçütlere göre değerlendirebilmek için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/>
              <a:t>olguların saptanması ve tedavisi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400" dirty="0"/>
              <a:t>Test politikası,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400" dirty="0"/>
              <a:t>bin kişi başına düşen günlük test sayısı,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400" dirty="0"/>
              <a:t>test pozitiflik oranı,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400" dirty="0"/>
              <a:t>tedavi protokolü/rehberler</a:t>
            </a: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73635" y="322262"/>
            <a:ext cx="3698168" cy="1234966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latin typeface="+mn-lt"/>
              </a:rPr>
              <a:t>1. YIL</a:t>
            </a:r>
            <a:br>
              <a:rPr lang="tr-TR" b="1" dirty="0">
                <a:latin typeface="+mn-lt"/>
              </a:rPr>
            </a:br>
            <a:r>
              <a:rPr lang="tr-TR" b="1" dirty="0">
                <a:latin typeface="+mn-lt"/>
              </a:rPr>
              <a:t>EPİDEMİYOLOJİK DEĞERLENDİRME</a:t>
            </a:r>
          </a:p>
        </p:txBody>
      </p:sp>
      <p:sp>
        <p:nvSpPr>
          <p:cNvPr id="16" name="Slayt Numarası Yer Tutucusu 5">
            <a:extLst>
              <a:ext uri="{FF2B5EF4-FFF2-40B4-BE49-F238E27FC236}">
                <a16:creationId xmlns:a16="http://schemas.microsoft.com/office/drawing/2014/main" id="{23CD9F15-2872-414E-B79A-71168CD13DD2}"/>
              </a:ext>
            </a:extLst>
          </p:cNvPr>
          <p:cNvSpPr txBox="1">
            <a:spLocks/>
          </p:cNvSpPr>
          <p:nvPr/>
        </p:nvSpPr>
        <p:spPr>
          <a:xfrm>
            <a:off x="11625943" y="6448301"/>
            <a:ext cx="345373" cy="27317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48B812-DC3D-4AEF-ACEE-B511DEAADBA0}" type="slidenum">
              <a:rPr lang="tr-TR" sz="1400" smtClean="0">
                <a:solidFill>
                  <a:schemeClr val="bg1"/>
                </a:solidFill>
              </a:rPr>
              <a:pPr algn="r"/>
              <a:t>5</a:t>
            </a:fld>
            <a:endParaRPr lang="tr-TR" sz="1400" dirty="0">
              <a:solidFill>
                <a:schemeClr val="bg1"/>
              </a:solidFill>
            </a:endParaRPr>
          </a:p>
        </p:txBody>
      </p:sp>
      <p:sp>
        <p:nvSpPr>
          <p:cNvPr id="20" name="Altbilgi Yer Tutucusu 4">
            <a:extLst>
              <a:ext uri="{FF2B5EF4-FFF2-40B4-BE49-F238E27FC236}">
                <a16:creationId xmlns:a16="http://schemas.microsoft.com/office/drawing/2014/main" id="{6DE4DC23-EF13-B64F-8137-E537F0C7FFB1}"/>
              </a:ext>
            </a:extLst>
          </p:cNvPr>
          <p:cNvSpPr txBox="1">
            <a:spLocks/>
          </p:cNvSpPr>
          <p:nvPr/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defPPr>
              <a:defRPr lang="x-non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  <p:pic>
        <p:nvPicPr>
          <p:cNvPr id="7" name="image6.png">
            <a:extLst>
              <a:ext uri="{FF2B5EF4-FFF2-40B4-BE49-F238E27FC236}">
                <a16:creationId xmlns:a16="http://schemas.microsoft.com/office/drawing/2014/main" id="{06D41831-193F-F941-81F6-E3868A24F3C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14303" y="3281999"/>
            <a:ext cx="5226756" cy="2975929"/>
          </a:xfrm>
          <a:prstGeom prst="rect">
            <a:avLst/>
          </a:prstGeom>
          <a:ln/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F20A78D0-5A4B-E048-9BA7-2BE3E88F063B}"/>
              </a:ext>
            </a:extLst>
          </p:cNvPr>
          <p:cNvSpPr/>
          <p:nvPr/>
        </p:nvSpPr>
        <p:spPr>
          <a:xfrm>
            <a:off x="924176" y="2677720"/>
            <a:ext cx="4125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</a:rPr>
              <a:t>Bin kişi başına düşen günlük test sayısı (2)</a:t>
            </a: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1527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type="body" sz="half" idx="2"/>
          </p:nvPr>
        </p:nvSpPr>
        <p:spPr>
          <a:xfrm>
            <a:off x="5226756" y="472661"/>
            <a:ext cx="6033523" cy="3551643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C00000"/>
                </a:solidFill>
              </a:rPr>
              <a:t>COVID-19 epidemiyolojik ölçütlere göre değerlendirebilmek için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/>
              <a:t>hastalığın daha fazla yayılmasının önlenmesi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dirty="0"/>
              <a:t>Farmakolojik ve farmakolojik olmayan önlemler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/>
              <a:t>kontrol önlemlerinin etkisini gösteren hastalanma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dirty="0"/>
              <a:t>Olası/kuşkulu ve doğrulanmış olgu sayısı </a:t>
            </a: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>
                <a:latin typeface="+mn-lt"/>
              </a:rPr>
              <a:t>1. YIL</a:t>
            </a:r>
            <a:br>
              <a:rPr lang="tr-TR" b="1" dirty="0">
                <a:latin typeface="+mn-lt"/>
              </a:rPr>
            </a:br>
            <a:r>
              <a:rPr lang="tr-TR" b="1" dirty="0">
                <a:latin typeface="+mn-lt"/>
              </a:rPr>
              <a:t>EPİDEMİYOLOJİK DEĞERLENDİRME</a:t>
            </a:r>
          </a:p>
        </p:txBody>
      </p:sp>
      <p:sp>
        <p:nvSpPr>
          <p:cNvPr id="16" name="Slayt Numarası Yer Tutucusu 5">
            <a:extLst>
              <a:ext uri="{FF2B5EF4-FFF2-40B4-BE49-F238E27FC236}">
                <a16:creationId xmlns:a16="http://schemas.microsoft.com/office/drawing/2014/main" id="{23CD9F15-2872-414E-B79A-71168CD13DD2}"/>
              </a:ext>
            </a:extLst>
          </p:cNvPr>
          <p:cNvSpPr txBox="1">
            <a:spLocks/>
          </p:cNvSpPr>
          <p:nvPr/>
        </p:nvSpPr>
        <p:spPr>
          <a:xfrm>
            <a:off x="11625943" y="6448301"/>
            <a:ext cx="345373" cy="27317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48B812-DC3D-4AEF-ACEE-B511DEAADBA0}" type="slidenum">
              <a:rPr lang="tr-TR" sz="1400" smtClean="0">
                <a:solidFill>
                  <a:schemeClr val="bg1"/>
                </a:solidFill>
              </a:rPr>
              <a:pPr algn="r"/>
              <a:t>6</a:t>
            </a:fld>
            <a:endParaRPr lang="tr-TR" sz="1400" dirty="0">
              <a:solidFill>
                <a:schemeClr val="bg1"/>
              </a:solidFill>
            </a:endParaRPr>
          </a:p>
        </p:txBody>
      </p:sp>
      <p:sp>
        <p:nvSpPr>
          <p:cNvPr id="20" name="Altbilgi Yer Tutucusu 4">
            <a:extLst>
              <a:ext uri="{FF2B5EF4-FFF2-40B4-BE49-F238E27FC236}">
                <a16:creationId xmlns:a16="http://schemas.microsoft.com/office/drawing/2014/main" id="{6DE4DC23-EF13-B64F-8137-E537F0C7FFB1}"/>
              </a:ext>
            </a:extLst>
          </p:cNvPr>
          <p:cNvSpPr txBox="1">
            <a:spLocks/>
          </p:cNvSpPr>
          <p:nvPr/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defPPr>
              <a:defRPr lang="x-non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1. </a:t>
            </a:r>
            <a:r>
              <a:rPr lang="tr-TR" dirty="0" err="1"/>
              <a:t>yılDeğerlendirmesi</a:t>
            </a:r>
            <a:r>
              <a:rPr lang="tr-TR" dirty="0"/>
              <a:t>; 11.03.2021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6E10695-B961-5544-9DBE-1C5B5111A769}"/>
              </a:ext>
            </a:extLst>
          </p:cNvPr>
          <p:cNvSpPr txBox="1"/>
          <p:nvPr/>
        </p:nvSpPr>
        <p:spPr>
          <a:xfrm>
            <a:off x="4374444" y="419279"/>
            <a:ext cx="7251499" cy="48013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Sağlık Bakanlığı halen doğrulanmış olgular dışında kalan olası/kuşkulu olgulara ilişkin her hangi bir veri açıklamamakta, doğrulanmış olguların ise illere göre haftalık yeni olgu görülme hızını ancak son bir aydır yayınlamaktadır. </a:t>
            </a:r>
          </a:p>
          <a:p>
            <a:r>
              <a:rPr lang="tr-TR" dirty="0"/>
              <a:t>Halen olguların yaşa, cinsiyete, sosyal sınıfa, meslek grubuna ve eşlik eden hastalığa göre dağılımı açıklanmamıştır.</a:t>
            </a:r>
          </a:p>
          <a:p>
            <a:endParaRPr lang="tr-TR" dirty="0"/>
          </a:p>
          <a:p>
            <a:r>
              <a:rPr lang="tr-TR" dirty="0"/>
              <a:t>TTB 2020 yılının Nisan ayından başlayarak Bakanlığın topluma duyurduğundan daha fazla olgu gözlendiğini iddia etmiş, Bakan uzun zaman boyunca bu iddiayı reddetmiş olmasına karşın; kanıtlar artık reddedilemez bir duruma ulaşınca doğrulanmış olguların tamamını açıklamadıklarını itiraf etmek zorunda kalmıştı. </a:t>
            </a:r>
          </a:p>
          <a:p>
            <a:endParaRPr lang="tr-TR" u="sng" dirty="0"/>
          </a:p>
          <a:p>
            <a:r>
              <a:rPr lang="tr-TR" u="sng" dirty="0"/>
              <a:t>Sonuç olarak Sağlık Bakanlığı daha önce açıklamadığı doğrulanmış olguları turkuaz tabloya eklemek zorunda kalmış ve 10 Aralık 2020 günü (günlük) olgu sayısı 1.190.050 olarak</a:t>
            </a:r>
            <a:r>
              <a:rPr lang="tr-TR" dirty="0"/>
              <a:t> açıklanmıştı…</a:t>
            </a:r>
          </a:p>
          <a:p>
            <a:endParaRPr lang="tr-TR" dirty="0"/>
          </a:p>
        </p:txBody>
      </p:sp>
      <p:pic>
        <p:nvPicPr>
          <p:cNvPr id="7" name="image5.png" descr="Resim">
            <a:extLst>
              <a:ext uri="{FF2B5EF4-FFF2-40B4-BE49-F238E27FC236}">
                <a16:creationId xmlns:a16="http://schemas.microsoft.com/office/drawing/2014/main" id="{0144627D-81BF-9C46-B850-2A608E9F637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94872" y="102797"/>
            <a:ext cx="2766695" cy="1914525"/>
          </a:xfrm>
          <a:prstGeom prst="rect">
            <a:avLst/>
          </a:prstGeom>
          <a:ln/>
        </p:spPr>
      </p:pic>
      <p:pic>
        <p:nvPicPr>
          <p:cNvPr id="8" name="image4.png" descr="Resim">
            <a:extLst>
              <a:ext uri="{FF2B5EF4-FFF2-40B4-BE49-F238E27FC236}">
                <a16:creationId xmlns:a16="http://schemas.microsoft.com/office/drawing/2014/main" id="{2F568ACE-86F4-C042-9F89-9509884B66E7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075694" y="4114502"/>
            <a:ext cx="2915285" cy="189547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24002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type="body" sz="half" idx="2"/>
          </p:nvPr>
        </p:nvSpPr>
        <p:spPr>
          <a:xfrm>
            <a:off x="5226756" y="472661"/>
            <a:ext cx="6033523" cy="3551643"/>
          </a:xfrm>
        </p:spPr>
        <p:txBody>
          <a:bodyPr>
            <a:normAutofit/>
          </a:bodyPr>
          <a:lstStyle/>
          <a:p>
            <a:r>
              <a:rPr lang="tr-TR" dirty="0"/>
              <a:t>COVID-19 epidemiyolojik ölçütlere göre değerlendirebilmek için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/>
              <a:t>ölümler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dirty="0"/>
              <a:t>Olası ve doğrulanmış ölümler,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dirty="0"/>
              <a:t>fazladan ölümler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/>
              <a:t>yaşam kalitesine ilişkin veriler ve göstergeler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dirty="0"/>
              <a:t>Enfeksiyon ölüm hızı,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dirty="0"/>
              <a:t>zamana bağlı üreme sayısı,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dirty="0"/>
              <a:t>ikincil atak hızı vb. </a:t>
            </a: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31721" y="102797"/>
            <a:ext cx="3698168" cy="1234966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latin typeface="+mn-lt"/>
              </a:rPr>
              <a:t>1. YIL</a:t>
            </a:r>
            <a:br>
              <a:rPr lang="tr-TR" b="1" dirty="0">
                <a:latin typeface="+mn-lt"/>
              </a:rPr>
            </a:br>
            <a:r>
              <a:rPr lang="tr-TR" b="1" dirty="0">
                <a:latin typeface="+mn-lt"/>
              </a:rPr>
              <a:t>EPİDEMİYOLOJİK DEĞERLENDİRME</a:t>
            </a:r>
          </a:p>
        </p:txBody>
      </p:sp>
      <p:sp>
        <p:nvSpPr>
          <p:cNvPr id="16" name="Slayt Numarası Yer Tutucusu 5">
            <a:extLst>
              <a:ext uri="{FF2B5EF4-FFF2-40B4-BE49-F238E27FC236}">
                <a16:creationId xmlns:a16="http://schemas.microsoft.com/office/drawing/2014/main" id="{23CD9F15-2872-414E-B79A-71168CD13DD2}"/>
              </a:ext>
            </a:extLst>
          </p:cNvPr>
          <p:cNvSpPr txBox="1">
            <a:spLocks/>
          </p:cNvSpPr>
          <p:nvPr/>
        </p:nvSpPr>
        <p:spPr>
          <a:xfrm>
            <a:off x="11625943" y="6448301"/>
            <a:ext cx="345373" cy="27317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48B812-DC3D-4AEF-ACEE-B511DEAADBA0}" type="slidenum">
              <a:rPr lang="tr-TR" sz="1400" smtClean="0">
                <a:solidFill>
                  <a:schemeClr val="bg1"/>
                </a:solidFill>
              </a:rPr>
              <a:pPr algn="r"/>
              <a:t>7</a:t>
            </a:fld>
            <a:endParaRPr lang="tr-TR" sz="1400" dirty="0">
              <a:solidFill>
                <a:schemeClr val="bg1"/>
              </a:solidFill>
            </a:endParaRPr>
          </a:p>
        </p:txBody>
      </p:sp>
      <p:sp>
        <p:nvSpPr>
          <p:cNvPr id="20" name="Altbilgi Yer Tutucusu 4">
            <a:extLst>
              <a:ext uri="{FF2B5EF4-FFF2-40B4-BE49-F238E27FC236}">
                <a16:creationId xmlns:a16="http://schemas.microsoft.com/office/drawing/2014/main" id="{6DE4DC23-EF13-B64F-8137-E537F0C7FFB1}"/>
              </a:ext>
            </a:extLst>
          </p:cNvPr>
          <p:cNvSpPr txBox="1">
            <a:spLocks/>
          </p:cNvSpPr>
          <p:nvPr/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defPPr>
              <a:defRPr lang="x-non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1. yıl Değerlendirmesi; 11.03.2021</a:t>
            </a:r>
          </a:p>
        </p:txBody>
      </p:sp>
      <p:graphicFrame>
        <p:nvGraphicFramePr>
          <p:cNvPr id="7" name="Chart 2">
            <a:extLst>
              <a:ext uri="{FF2B5EF4-FFF2-40B4-BE49-F238E27FC236}">
                <a16:creationId xmlns:a16="http://schemas.microsoft.com/office/drawing/2014/main" id="{B0B1607F-1C69-2F45-B988-AA391483B6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6095353"/>
              </p:ext>
            </p:extLst>
          </p:nvPr>
        </p:nvGraphicFramePr>
        <p:xfrm>
          <a:off x="0" y="3529008"/>
          <a:ext cx="5343525" cy="3214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ikdörtgen 3">
            <a:extLst>
              <a:ext uri="{FF2B5EF4-FFF2-40B4-BE49-F238E27FC236}">
                <a16:creationId xmlns:a16="http://schemas.microsoft.com/office/drawing/2014/main" id="{3E7631D3-A009-4C40-9DFF-A2DB7B5EAFEC}"/>
              </a:ext>
            </a:extLst>
          </p:cNvPr>
          <p:cNvSpPr/>
          <p:nvPr/>
        </p:nvSpPr>
        <p:spPr>
          <a:xfrm>
            <a:off x="931722" y="2802495"/>
            <a:ext cx="3940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</a:rPr>
              <a:t>Haftalara göre günlük ortalama doğrulanmış ölüm sayıları</a:t>
            </a: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3749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22201"/>
            <a:ext cx="8229600" cy="989034"/>
          </a:xfrm>
        </p:spPr>
        <p:txBody>
          <a:bodyPr>
            <a:normAutofit fontScale="90000"/>
          </a:bodyPr>
          <a:lstStyle/>
          <a:p>
            <a:pPr algn="ctr"/>
            <a:br>
              <a:rPr lang="tr-TR" sz="2000" dirty="0"/>
            </a:br>
            <a:r>
              <a:rPr lang="tr-TR" sz="2200" dirty="0">
                <a:solidFill>
                  <a:srgbClr val="FF0000"/>
                </a:solidFill>
              </a:rPr>
              <a:t> </a:t>
            </a:r>
            <a:r>
              <a:rPr lang="tr-TR" sz="2700" dirty="0">
                <a:solidFill>
                  <a:srgbClr val="002060"/>
                </a:solidFill>
              </a:rPr>
              <a:t>Türk Tabipler Birliği’nin ‘Fazladan </a:t>
            </a:r>
            <a:r>
              <a:rPr lang="tr-TR" sz="2700" dirty="0" err="1">
                <a:solidFill>
                  <a:srgbClr val="002060"/>
                </a:solidFill>
              </a:rPr>
              <a:t>Ölümler’e</a:t>
            </a:r>
            <a:r>
              <a:rPr lang="tr-TR" sz="2700" dirty="0">
                <a:solidFill>
                  <a:srgbClr val="002060"/>
                </a:solidFill>
              </a:rPr>
              <a:t> İlişkin</a:t>
            </a:r>
            <a:br>
              <a:rPr lang="tr-TR" sz="2700" dirty="0">
                <a:solidFill>
                  <a:srgbClr val="002060"/>
                </a:solidFill>
              </a:rPr>
            </a:br>
            <a:r>
              <a:rPr lang="tr-TR" sz="2700" dirty="0">
                <a:solidFill>
                  <a:srgbClr val="002060"/>
                </a:solidFill>
              </a:rPr>
              <a:t>28.10.2020 tarihli Açıklaması</a:t>
            </a:r>
          </a:p>
        </p:txBody>
      </p:sp>
      <p:pic>
        <p:nvPicPr>
          <p:cNvPr id="5" name="4 İçerik Yer Tutucusu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20" y="1056025"/>
            <a:ext cx="8501122" cy="5000660"/>
          </a:xfrm>
          <a:prstGeom prst="rect">
            <a:avLst/>
          </a:prstGeom>
          <a:noFill/>
        </p:spPr>
      </p:pic>
      <p:sp>
        <p:nvSpPr>
          <p:cNvPr id="4" name="Metin kutusu 3"/>
          <p:cNvSpPr txBox="1"/>
          <p:nvPr/>
        </p:nvSpPr>
        <p:spPr>
          <a:xfrm>
            <a:off x="8544272" y="6165304"/>
            <a:ext cx="1715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11.12.2020, TTB</a:t>
            </a:r>
          </a:p>
        </p:txBody>
      </p:sp>
    </p:spTree>
    <p:extLst>
      <p:ext uri="{BB962C8B-B14F-4D97-AF65-F5344CB8AC3E}">
        <p14:creationId xmlns:p14="http://schemas.microsoft.com/office/powerpoint/2010/main" val="912254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80654" y="150634"/>
            <a:ext cx="10273145" cy="1325563"/>
          </a:xfrm>
        </p:spPr>
        <p:txBody>
          <a:bodyPr>
            <a:normAutofit/>
          </a:bodyPr>
          <a:lstStyle/>
          <a:p>
            <a:pPr algn="ctr"/>
            <a:r>
              <a:rPr lang="tr-TR" sz="2400" dirty="0">
                <a:solidFill>
                  <a:srgbClr val="002060"/>
                </a:solidFill>
              </a:rPr>
              <a:t>Sağlık Bakanlığına Göre Türkiye’de COVID-19 Bağlı Ölümler  (Aylık ve Toplam; 10 Mart ile 31 Aralık 2020 Arası)</a:t>
            </a:r>
          </a:p>
        </p:txBody>
      </p:sp>
      <p:graphicFrame>
        <p:nvGraphicFramePr>
          <p:cNvPr id="4" name="Chart 2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2386399"/>
              </p:ext>
            </p:extLst>
          </p:nvPr>
        </p:nvGraphicFramePr>
        <p:xfrm>
          <a:off x="1847528" y="1232152"/>
          <a:ext cx="849694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2135560" y="545528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Büyükşehir e-devlet verilerine göre sadece İstanbul’da 12 Mart-31 Aralık 2020 arasında 18259 fazladan ölüm oldu (2015-2019 ortalamasına kıyasla)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8544272" y="6165304"/>
            <a:ext cx="1715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11.12.2020, TTB</a:t>
            </a:r>
          </a:p>
        </p:txBody>
      </p:sp>
    </p:spTree>
    <p:extLst>
      <p:ext uri="{BB962C8B-B14F-4D97-AF65-F5344CB8AC3E}">
        <p14:creationId xmlns:p14="http://schemas.microsoft.com/office/powerpoint/2010/main" val="2706491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7606</TotalTime>
  <Words>2684</Words>
  <Application>Microsoft Macintosh PowerPoint</Application>
  <PresentationFormat>Geniş ekran</PresentationFormat>
  <Paragraphs>351</Paragraphs>
  <Slides>32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Cambria</vt:lpstr>
      <vt:lpstr>Times New Roman</vt:lpstr>
      <vt:lpstr>Office Theme</vt:lpstr>
      <vt:lpstr>COVID-19 PANDEMİSİ   BİRİNCİ YIL DEĞERLENDİRMESİ 11 MART 2021</vt:lpstr>
      <vt:lpstr>BİRİNCİ YIL</vt:lpstr>
      <vt:lpstr>1. Yıl </vt:lpstr>
      <vt:lpstr>1. Yıl </vt:lpstr>
      <vt:lpstr>1. YIL EPİDEMİYOLOJİK DEĞERLENDİRME</vt:lpstr>
      <vt:lpstr>1. YIL EPİDEMİYOLOJİK DEĞERLENDİRME</vt:lpstr>
      <vt:lpstr>1. YIL EPİDEMİYOLOJİK DEĞERLENDİRME</vt:lpstr>
      <vt:lpstr>  Türk Tabipler Birliği’nin ‘Fazladan Ölümler’e İlişkin 28.10.2020 tarihli Açıklaması</vt:lpstr>
      <vt:lpstr>Sağlık Bakanlığına Göre Türkiye’de COVID-19 Bağlı Ölümler  (Aylık ve Toplam; 10 Mart ile 31 Aralık 2020 Arası)</vt:lpstr>
      <vt:lpstr>PowerPoint Sunusu</vt:lpstr>
      <vt:lpstr>TEDAVİ – DÜNYA/TÜRKİYE</vt:lpstr>
      <vt:lpstr>TEDAVİ – DÜNYA/TÜRKİYE</vt:lpstr>
      <vt:lpstr>TEDAVİ – DÜNYA/TÜRKİYE</vt:lpstr>
      <vt:lpstr>TEDAVİ – DÜNYA/TÜRKİYE</vt:lpstr>
      <vt:lpstr>TEDAVİ – DÜNYA/TÜRKİYE</vt:lpstr>
      <vt:lpstr>AŞILAR</vt:lpstr>
      <vt:lpstr>AŞILAR</vt:lpstr>
      <vt:lpstr>AŞILAR</vt:lpstr>
      <vt:lpstr>1. Yılı bitirirken…</vt:lpstr>
      <vt:lpstr>Sağlık Çalışanları ve COVID-19</vt:lpstr>
      <vt:lpstr>Mekanik Tesisat Mühendislerinden Beklentilerimiz</vt:lpstr>
      <vt:lpstr>Çalışılan Kuruma Göre Dağılım ve COVID-19 Geçirme</vt:lpstr>
      <vt:lpstr> İşyerindeki zamanınızın çoğunu geçirdiğiniz mekanda açılır pencereler var mı? n:562</vt:lpstr>
      <vt:lpstr>COVID-19 Bağlı Sağlık Çalışanı Ölümlerinin Mesleklerine Göre Dağılımı  (11 Mart 2020 ile 8 Ocak 2021 Tarihleri arası)</vt:lpstr>
      <vt:lpstr>1. YIL</vt:lpstr>
      <vt:lpstr>PowerPoint Sunusu</vt:lpstr>
      <vt:lpstr>Birinci basamak pandemi süreciyle  ilk karşılaşandır  ve son çıkan olacaktır </vt:lpstr>
      <vt:lpstr>BİR YIL</vt:lpstr>
      <vt:lpstr>BİR YIL</vt:lpstr>
      <vt:lpstr>Kaynaklar </vt:lpstr>
      <vt:lpstr>Kaynaklar </vt:lpstr>
      <vt:lpstr>Kaynaklar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CAGRI KALACA</dc:creator>
  <cp:lastModifiedBy>SS</cp:lastModifiedBy>
  <cp:revision>29</cp:revision>
  <dcterms:created xsi:type="dcterms:W3CDTF">2021-01-10T10:35:44Z</dcterms:created>
  <dcterms:modified xsi:type="dcterms:W3CDTF">2021-03-15T16:21:44Z</dcterms:modified>
</cp:coreProperties>
</file>