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  <p:sldId id="265" r:id="rId6"/>
    <p:sldId id="267" r:id="rId7"/>
    <p:sldId id="268" r:id="rId8"/>
    <p:sldId id="270" r:id="rId9"/>
    <p:sldId id="271" r:id="rId10"/>
    <p:sldId id="273" r:id="rId11"/>
    <p:sldId id="274" r:id="rId12"/>
    <p:sldId id="275" r:id="rId13"/>
    <p:sldId id="277" r:id="rId14"/>
    <p:sldId id="278" r:id="rId15"/>
    <p:sldId id="280" r:id="rId16"/>
    <p:sldId id="283" r:id="rId17"/>
    <p:sldId id="285" r:id="rId18"/>
    <p:sldId id="286" r:id="rId19"/>
    <p:sldId id="289" r:id="rId20"/>
    <p:sldId id="291" r:id="rId21"/>
    <p:sldId id="292" r:id="rId22"/>
    <p:sldId id="293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F971-D884-4C35-9FAD-FB5AD4A5BE8C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EB3-0463-4648-8708-1DEBD43AE9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63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F971-D884-4C35-9FAD-FB5AD4A5BE8C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EB3-0463-4648-8708-1DEBD43AE9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61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F971-D884-4C35-9FAD-FB5AD4A5BE8C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EB3-0463-4648-8708-1DEBD43AE9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1085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F971-D884-4C35-9FAD-FB5AD4A5BE8C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EB3-0463-4648-8708-1DEBD43AE9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93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F971-D884-4C35-9FAD-FB5AD4A5BE8C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EB3-0463-4648-8708-1DEBD43AE9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2387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F971-D884-4C35-9FAD-FB5AD4A5BE8C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EB3-0463-4648-8708-1DEBD43AE9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725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F971-D884-4C35-9FAD-FB5AD4A5BE8C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EB3-0463-4648-8708-1DEBD43AE9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598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F971-D884-4C35-9FAD-FB5AD4A5BE8C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EB3-0463-4648-8708-1DEBD43AE9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114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F971-D884-4C35-9FAD-FB5AD4A5BE8C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EB3-0463-4648-8708-1DEBD43AE9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465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F971-D884-4C35-9FAD-FB5AD4A5BE8C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EB3-0463-4648-8708-1DEBD43AE9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078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F971-D884-4C35-9FAD-FB5AD4A5BE8C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EB3-0463-4648-8708-1DEBD43AE9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087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DF971-D884-4C35-9FAD-FB5AD4A5BE8C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EAEB3-0463-4648-8708-1DEBD43AE9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6780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FF00"/>
                </a:solidFill>
              </a:rPr>
              <a:t>Özel </a:t>
            </a:r>
            <a:r>
              <a:rPr lang="tr-TR" sz="3600" dirty="0">
                <a:solidFill>
                  <a:srgbClr val="FFFF00"/>
                </a:solidFill>
              </a:rPr>
              <a:t>sağlık kurumlarında çalışan hekimlerin çalışma koşulları, ekonomik ve sosyal durumları, mesleki memnuniyetleri gibi mesleksel özelliklerinin saptanması a</a:t>
            </a:r>
            <a:r>
              <a:rPr lang="tr-TR" sz="3600" dirty="0" smtClean="0">
                <a:solidFill>
                  <a:srgbClr val="FFFF00"/>
                </a:solidFill>
              </a:rPr>
              <a:t>nketi</a:t>
            </a:r>
            <a:endParaRPr lang="tr-TR" sz="3600" dirty="0">
              <a:solidFill>
                <a:srgbClr val="FFFF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Türk tabipleri Birliği Merkez Konseyi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Türk Tabipleri Birliği Özel Hekimlik Kolu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71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Gelirdeki Değişim 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8706" y="2396196"/>
            <a:ext cx="6496050" cy="14859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447109" y="2821578"/>
            <a:ext cx="5895702" cy="1828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20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Resmi tatillerde çalışma durumu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9501" y="2672421"/>
            <a:ext cx="6276975" cy="154305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786743" y="3257006"/>
            <a:ext cx="4545874" cy="1480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07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İzin alma durumundaki değişim 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7110" y="2394698"/>
            <a:ext cx="6543675" cy="141922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586446" y="3108960"/>
            <a:ext cx="5486400" cy="19158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93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Bilimsel toplantı, kongrelere katılma durumu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7645" y="2473212"/>
            <a:ext cx="6162675" cy="131445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551612" y="3187337"/>
            <a:ext cx="5521234" cy="1741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07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Çalışma </a:t>
            </a:r>
            <a:r>
              <a:rPr lang="tr-TR" dirty="0">
                <a:solidFill>
                  <a:srgbClr val="FFFF00"/>
                </a:solidFill>
              </a:rPr>
              <a:t>k</a:t>
            </a:r>
            <a:r>
              <a:rPr lang="tr-TR" dirty="0" smtClean="0">
                <a:solidFill>
                  <a:srgbClr val="FFFF00"/>
                </a:solidFill>
              </a:rPr>
              <a:t>oşullarındaki memnuniyet </a:t>
            </a:r>
            <a:r>
              <a:rPr lang="tr-TR" dirty="0" err="1" smtClean="0">
                <a:solidFill>
                  <a:srgbClr val="FFFF00"/>
                </a:solidFill>
              </a:rPr>
              <a:t>durumu:Her</a:t>
            </a:r>
            <a:r>
              <a:rPr lang="tr-TR" dirty="0" smtClean="0">
                <a:solidFill>
                  <a:srgbClr val="FFFF00"/>
                </a:solidFill>
              </a:rPr>
              <a:t> 4 meslektaşımızdan 1’i memnun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0354" y="2474163"/>
            <a:ext cx="6932023" cy="1800225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2386147" y="3326673"/>
            <a:ext cx="5564777" cy="4702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4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Ciro baskısı </a:t>
            </a:r>
            <a:r>
              <a:rPr lang="tr-TR" dirty="0" err="1" smtClean="0">
                <a:solidFill>
                  <a:srgbClr val="FFFF00"/>
                </a:solidFill>
              </a:rPr>
              <a:t>yaşıyormusunuz</a:t>
            </a:r>
            <a:r>
              <a:rPr lang="tr-TR" dirty="0" smtClean="0">
                <a:solidFill>
                  <a:srgbClr val="FFFF00"/>
                </a:solidFill>
              </a:rPr>
              <a:t>?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9921" y="2797607"/>
            <a:ext cx="6372225" cy="146685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639921" y="3518263"/>
            <a:ext cx="6372225" cy="1741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90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İş güvencesi kaygısı </a:t>
            </a:r>
            <a:r>
              <a:rPr lang="tr-TR" dirty="0" err="1" smtClean="0">
                <a:solidFill>
                  <a:srgbClr val="FFFF00"/>
                </a:solidFill>
              </a:rPr>
              <a:t>taşıyormusunuz</a:t>
            </a:r>
            <a:r>
              <a:rPr lang="tr-TR" dirty="0" smtClean="0">
                <a:solidFill>
                  <a:srgbClr val="FFFF00"/>
                </a:solidFill>
              </a:rPr>
              <a:t>?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00" y="2848633"/>
            <a:ext cx="6594429" cy="119062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272937" y="3291840"/>
            <a:ext cx="5216434" cy="17417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83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Emekli olma kaygısı </a:t>
            </a:r>
            <a:r>
              <a:rPr lang="tr-TR" dirty="0" err="1" smtClean="0">
                <a:solidFill>
                  <a:srgbClr val="FFFF00"/>
                </a:solidFill>
              </a:rPr>
              <a:t>taşıyormusunuz</a:t>
            </a:r>
            <a:r>
              <a:rPr lang="tr-TR" dirty="0" smtClean="0">
                <a:solidFill>
                  <a:srgbClr val="FFFF00"/>
                </a:solidFill>
              </a:rPr>
              <a:t>?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8049" y="2675822"/>
            <a:ext cx="5734050" cy="136207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3091542" y="3248296"/>
            <a:ext cx="5294811" cy="1915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84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Olanağınız olsa yurtdışına gidermişiniz?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7051" y="2800214"/>
            <a:ext cx="6334125" cy="120967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743200" y="3204754"/>
            <a:ext cx="5347064" cy="2002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16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Sizce hekimlerin emeklerinin karşılıklarını alamamasının önündeki engel nedir?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5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00" y="1825625"/>
            <a:ext cx="10515600" cy="400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24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Anket çalışması 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Hazırlanan anket soruları 65 Tabip odasına resmi yazı ile gönderildi. </a:t>
            </a:r>
          </a:p>
          <a:p>
            <a:r>
              <a:rPr lang="tr-TR" dirty="0" smtClean="0"/>
              <a:t>Özel hastanelerde çalışan meslektaşlarımıza yaygın bir biçimde ulaşılması hedeflendi. </a:t>
            </a:r>
          </a:p>
          <a:p>
            <a:r>
              <a:rPr lang="tr-TR" dirty="0" smtClean="0"/>
              <a:t>E-Mail, SMS, </a:t>
            </a:r>
            <a:r>
              <a:rPr lang="tr-TR" dirty="0" err="1" smtClean="0"/>
              <a:t>Whatshap</a:t>
            </a:r>
            <a:r>
              <a:rPr lang="tr-TR" dirty="0" smtClean="0"/>
              <a:t> ve </a:t>
            </a:r>
            <a:r>
              <a:rPr lang="tr-TR" dirty="0" err="1" smtClean="0"/>
              <a:t>Telegram</a:t>
            </a:r>
            <a:r>
              <a:rPr lang="tr-TR" dirty="0" smtClean="0"/>
              <a:t> gruplarında paylaşılarak bu alanda çalışan </a:t>
            </a:r>
            <a:r>
              <a:rPr lang="tr-TR" dirty="0" smtClean="0"/>
              <a:t>meslektaşlarımıza ulaşıldı.  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1370 kişi ankete katılım sağladı 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75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Özel sektörde öncelikle çözülmesi gereken sorunlar nelerdir?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76316"/>
            <a:ext cx="10439399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12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Sonuç 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</a:t>
            </a:r>
            <a:r>
              <a:rPr lang="tr-TR" dirty="0" smtClean="0"/>
              <a:t>eslektaşlarımızın</a:t>
            </a:r>
            <a:r>
              <a:rPr lang="tr-TR" dirty="0"/>
              <a:t>; </a:t>
            </a:r>
            <a:endParaRPr lang="tr-TR" dirty="0" smtClean="0"/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Uygun </a:t>
            </a:r>
            <a:r>
              <a:rPr lang="tr-TR" dirty="0">
                <a:solidFill>
                  <a:srgbClr val="FF0000"/>
                </a:solidFill>
              </a:rPr>
              <a:t>olmayan çalışma koşulları, </a:t>
            </a:r>
            <a:endParaRPr lang="tr-TR" dirty="0" smtClean="0">
              <a:solidFill>
                <a:srgbClr val="FF0000"/>
              </a:solidFill>
            </a:endParaRPr>
          </a:p>
          <a:p>
            <a:pPr lvl="1"/>
            <a:r>
              <a:rPr lang="tr-TR" dirty="0">
                <a:solidFill>
                  <a:srgbClr val="FF0000"/>
                </a:solidFill>
              </a:rPr>
              <a:t>U</a:t>
            </a:r>
            <a:r>
              <a:rPr lang="tr-TR" dirty="0" smtClean="0">
                <a:solidFill>
                  <a:srgbClr val="FF0000"/>
                </a:solidFill>
              </a:rPr>
              <a:t>zun </a:t>
            </a:r>
            <a:r>
              <a:rPr lang="tr-TR" dirty="0">
                <a:solidFill>
                  <a:srgbClr val="FF0000"/>
                </a:solidFill>
              </a:rPr>
              <a:t>süre çalışma, </a:t>
            </a:r>
            <a:endParaRPr lang="tr-TR" dirty="0" smtClean="0">
              <a:solidFill>
                <a:srgbClr val="FF0000"/>
              </a:solidFill>
            </a:endParaRP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Nitelikli </a:t>
            </a:r>
            <a:r>
              <a:rPr lang="tr-TR" dirty="0">
                <a:solidFill>
                  <a:srgbClr val="FF0000"/>
                </a:solidFill>
              </a:rPr>
              <a:t>ücret gaspı, </a:t>
            </a:r>
            <a:endParaRPr lang="tr-TR" dirty="0" smtClean="0">
              <a:solidFill>
                <a:srgbClr val="FF0000"/>
              </a:solidFill>
            </a:endParaRP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Ciro </a:t>
            </a:r>
            <a:r>
              <a:rPr lang="tr-TR" dirty="0">
                <a:solidFill>
                  <a:srgbClr val="FF0000"/>
                </a:solidFill>
              </a:rPr>
              <a:t>baskısı, </a:t>
            </a:r>
            <a:endParaRPr lang="tr-TR" dirty="0" smtClean="0">
              <a:solidFill>
                <a:srgbClr val="FF0000"/>
              </a:solidFill>
            </a:endParaRPr>
          </a:p>
          <a:p>
            <a:pPr lvl="1"/>
            <a:r>
              <a:rPr lang="tr-TR" dirty="0">
                <a:solidFill>
                  <a:srgbClr val="FF0000"/>
                </a:solidFill>
              </a:rPr>
              <a:t>G</a:t>
            </a:r>
            <a:r>
              <a:rPr lang="tr-TR" dirty="0" smtClean="0">
                <a:solidFill>
                  <a:srgbClr val="FF0000"/>
                </a:solidFill>
              </a:rPr>
              <a:t>üvencesiz </a:t>
            </a:r>
            <a:r>
              <a:rPr lang="tr-TR" dirty="0">
                <a:solidFill>
                  <a:srgbClr val="FF0000"/>
                </a:solidFill>
              </a:rPr>
              <a:t>çalışma, </a:t>
            </a:r>
            <a:endParaRPr lang="tr-TR" dirty="0" smtClean="0">
              <a:solidFill>
                <a:srgbClr val="FF0000"/>
              </a:solidFill>
            </a:endParaRP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Mesleki tükenmişlik, </a:t>
            </a:r>
          </a:p>
          <a:p>
            <a:pPr lvl="1"/>
            <a:r>
              <a:rPr lang="tr-TR" dirty="0">
                <a:solidFill>
                  <a:srgbClr val="FF0000"/>
                </a:solidFill>
              </a:rPr>
              <a:t>Y</a:t>
            </a:r>
            <a:r>
              <a:rPr lang="tr-TR" dirty="0" smtClean="0">
                <a:solidFill>
                  <a:srgbClr val="FF0000"/>
                </a:solidFill>
              </a:rPr>
              <a:t>etersiz </a:t>
            </a:r>
            <a:r>
              <a:rPr lang="tr-TR" dirty="0">
                <a:solidFill>
                  <a:srgbClr val="FF0000"/>
                </a:solidFill>
              </a:rPr>
              <a:t>mesleki eğitim </a:t>
            </a:r>
            <a:endParaRPr lang="tr-TR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tr-TR" dirty="0" smtClean="0"/>
              <a:t>gibi </a:t>
            </a:r>
            <a:r>
              <a:rPr lang="tr-TR" dirty="0"/>
              <a:t>birçok sorun ile karşı karşıya kalmaktadır. </a:t>
            </a:r>
          </a:p>
        </p:txBody>
      </p:sp>
    </p:spTree>
    <p:extLst>
      <p:ext uri="{BB962C8B-B14F-4D97-AF65-F5344CB8AC3E}">
        <p14:creationId xmlns:p14="http://schemas.microsoft.com/office/powerpoint/2010/main" val="409569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976" y="365124"/>
            <a:ext cx="6139543" cy="5607051"/>
          </a:xfrm>
          <a:prstGeom prst="rect">
            <a:avLst/>
          </a:prstGeom>
        </p:spPr>
      </p:pic>
      <p:pic>
        <p:nvPicPr>
          <p:cNvPr id="7" name="Picture 8" descr="İYİ Kİ VARSIN TTB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9" b="30051"/>
          <a:stretch>
            <a:fillRect/>
          </a:stretch>
        </p:blipFill>
        <p:spPr bwMode="auto">
          <a:xfrm>
            <a:off x="2211976" y="5721531"/>
            <a:ext cx="6139543" cy="74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2" descr="mesela 34. slay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82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Meslekte Geçirilen Süre 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260" y="2333602"/>
            <a:ext cx="7191375" cy="2133600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2534195" y="3309257"/>
            <a:ext cx="4458788" cy="1741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861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Özel Sağlık Sektöründe Geçirilen Süre 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6190" y="2642076"/>
            <a:ext cx="6829425" cy="174307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534195" y="3082833"/>
            <a:ext cx="4650376" cy="3135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152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Çalıştığı Kurumdaki Çalışma Süresi 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5 meslektaşımızdan 2’si </a:t>
            </a:r>
            <a:r>
              <a:rPr lang="tr-TR" dirty="0" err="1" smtClean="0"/>
              <a:t>pandemi</a:t>
            </a:r>
            <a:r>
              <a:rPr lang="tr-TR" dirty="0" smtClean="0"/>
              <a:t> ile birlikte bulunduğu kurumda çalışmaya başlamış. </a:t>
            </a:r>
            <a:endParaRPr lang="tr-TR" dirty="0"/>
          </a:p>
        </p:txBody>
      </p:sp>
      <p:pic>
        <p:nvPicPr>
          <p:cNvPr id="6" name="İçerik Yer Tutucus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524" y="2778035"/>
            <a:ext cx="7019925" cy="2095500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2351314" y="3239589"/>
            <a:ext cx="4545874" cy="2699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54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Prim Durumu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5427" y="2608058"/>
            <a:ext cx="6496050" cy="172402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595427" y="3187337"/>
            <a:ext cx="5773510" cy="1393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8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Haftalık ortalama çalışma süresi 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7485" y="2504100"/>
            <a:ext cx="6229350" cy="191452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926080" y="3257006"/>
            <a:ext cx="4641668" cy="5660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62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Fazla çalışma </a:t>
            </a:r>
            <a:r>
              <a:rPr lang="tr-TR" dirty="0">
                <a:solidFill>
                  <a:srgbClr val="FFFF00"/>
                </a:solidFill>
              </a:rPr>
              <a:t>k</a:t>
            </a:r>
            <a:r>
              <a:rPr lang="tr-TR" dirty="0" smtClean="0">
                <a:solidFill>
                  <a:srgbClr val="FFFF00"/>
                </a:solidFill>
              </a:rPr>
              <a:t>arşılığında </a:t>
            </a:r>
            <a:r>
              <a:rPr lang="tr-TR" dirty="0">
                <a:solidFill>
                  <a:srgbClr val="FFFF00"/>
                </a:solidFill>
              </a:rPr>
              <a:t>ü</a:t>
            </a:r>
            <a:r>
              <a:rPr lang="tr-TR" dirty="0" smtClean="0">
                <a:solidFill>
                  <a:srgbClr val="FFFF00"/>
                </a:solidFill>
              </a:rPr>
              <a:t>cret </a:t>
            </a:r>
            <a:r>
              <a:rPr lang="tr-TR" dirty="0">
                <a:solidFill>
                  <a:srgbClr val="FFFF00"/>
                </a:solidFill>
              </a:rPr>
              <a:t>a</a:t>
            </a:r>
            <a:r>
              <a:rPr lang="tr-TR" dirty="0" smtClean="0">
                <a:solidFill>
                  <a:srgbClr val="FFFF00"/>
                </a:solidFill>
              </a:rPr>
              <a:t>lınıyor </a:t>
            </a:r>
            <a:r>
              <a:rPr lang="tr-TR" dirty="0">
                <a:solidFill>
                  <a:srgbClr val="FFFF00"/>
                </a:solidFill>
              </a:rPr>
              <a:t>m</a:t>
            </a:r>
            <a:r>
              <a:rPr lang="tr-TR" dirty="0" smtClean="0">
                <a:solidFill>
                  <a:srgbClr val="FFFF00"/>
                </a:solidFill>
              </a:rPr>
              <a:t>u?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2038" y="2425450"/>
            <a:ext cx="5867400" cy="151447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804160" y="3039291"/>
            <a:ext cx="4624251" cy="11321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012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Aylık kazancınız yaşamınızın idamesi için Sizce yeterli mi?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9339" y="2361928"/>
            <a:ext cx="6334125" cy="158115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481943" y="3248297"/>
            <a:ext cx="4746171" cy="11321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125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216</Words>
  <Application>Microsoft Office PowerPoint</Application>
  <PresentationFormat>Geniş ekran</PresentationFormat>
  <Paragraphs>37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Teması</vt:lpstr>
      <vt:lpstr>Özel sağlık kurumlarında çalışan hekimlerin çalışma koşulları, ekonomik ve sosyal durumları, mesleki memnuniyetleri gibi mesleksel özelliklerinin saptanması anketi</vt:lpstr>
      <vt:lpstr>Anket çalışması </vt:lpstr>
      <vt:lpstr>Meslekte Geçirilen Süre </vt:lpstr>
      <vt:lpstr>Özel Sağlık Sektöründe Geçirilen Süre </vt:lpstr>
      <vt:lpstr>Çalıştığı Kurumdaki Çalışma Süresi </vt:lpstr>
      <vt:lpstr>Prim Durumu</vt:lpstr>
      <vt:lpstr>Haftalık ortalama çalışma süresi </vt:lpstr>
      <vt:lpstr>Fazla çalışma karşılığında ücret alınıyor mu?</vt:lpstr>
      <vt:lpstr>Aylık kazancınız yaşamınızın idamesi için Sizce yeterli mi?</vt:lpstr>
      <vt:lpstr>Gelirdeki Değişim </vt:lpstr>
      <vt:lpstr>Resmi tatillerde çalışma durumu</vt:lpstr>
      <vt:lpstr>İzin alma durumundaki değişim </vt:lpstr>
      <vt:lpstr>Bilimsel toplantı, kongrelere katılma durumu</vt:lpstr>
      <vt:lpstr>Çalışma koşullarındaki memnuniyet durumu:Her 4 meslektaşımızdan 1’i memnun</vt:lpstr>
      <vt:lpstr>Ciro baskısı yaşıyormusunuz?</vt:lpstr>
      <vt:lpstr>İş güvencesi kaygısı taşıyormusunuz?</vt:lpstr>
      <vt:lpstr>Emekli olma kaygısı taşıyormusunuz?</vt:lpstr>
      <vt:lpstr>Olanağınız olsa yurtdışına gidermişiniz?</vt:lpstr>
      <vt:lpstr>Sizce hekimlerin emeklerinin karşılıklarını alamamasının önündeki engel nedir?</vt:lpstr>
      <vt:lpstr>Özel sektörde öncelikle çözülmesi gereken sorunlar nelerdir?</vt:lpstr>
      <vt:lpstr>Sonuç 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Özel sağlık kurumlarında çalışan hekimlerin çalışma koşulları, ekonomik ve sosyal durumları, mesleki memnuniyetleri gibi mesleksel özelliklerinin saptanması anketi</dc:title>
  <dc:creator>GIGABYTE</dc:creator>
  <cp:lastModifiedBy>GIGABYTE</cp:lastModifiedBy>
  <cp:revision>19</cp:revision>
  <dcterms:created xsi:type="dcterms:W3CDTF">2022-04-21T20:25:44Z</dcterms:created>
  <dcterms:modified xsi:type="dcterms:W3CDTF">2022-04-24T21:00:35Z</dcterms:modified>
</cp:coreProperties>
</file>