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11" r:id="rId3"/>
    <p:sldId id="374" r:id="rId4"/>
    <p:sldId id="378" r:id="rId5"/>
    <p:sldId id="379" r:id="rId6"/>
    <p:sldId id="381" r:id="rId7"/>
    <p:sldId id="382" r:id="rId8"/>
    <p:sldId id="383" r:id="rId9"/>
    <p:sldId id="384" r:id="rId10"/>
    <p:sldId id="385" r:id="rId11"/>
    <p:sldId id="387" r:id="rId12"/>
    <p:sldId id="397" r:id="rId13"/>
    <p:sldId id="388" r:id="rId14"/>
    <p:sldId id="389" r:id="rId15"/>
    <p:sldId id="39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971" autoAdjust="0"/>
    <p:restoredTop sz="94660"/>
  </p:normalViewPr>
  <p:slideViewPr>
    <p:cSldViewPr>
      <p:cViewPr>
        <p:scale>
          <a:sx n="62" d="100"/>
          <a:sy n="62" d="100"/>
        </p:scale>
        <p:origin x="-1362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 /><Relationship Id="rId1" Type="http://schemas.openxmlformats.org/officeDocument/2006/relationships/oleObject" Target="file:///C:\Users\user\Desktop\Sa&#287;l&#305;k%20bakanl&#305;&#287;&#305;%20&#246;l&#252;m%20say&#305;lar&#305;.xlsx" TargetMode="External" 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 /><Relationship Id="rId1" Type="http://schemas.openxmlformats.org/officeDocument/2006/relationships/oleObject" Target="file:///C:\Users\user\Desktop\ttb%209.ay%20raporu,%20nas&#305;r\EXCEL%20FAZLADAN%20&#214;L&#220;MLER\10%20&#304;L%20GENEL&#304;.xlsx" TargetMode="External" 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 /><Relationship Id="rId1" Type="http://schemas.openxmlformats.org/officeDocument/2006/relationships/oleObject" Target="file:///C:\Users\user\Desktop\ttb%209.ay%20raporu,%20nas&#305;r\EXCEL%20FAZLADAN%20&#214;L&#220;MLER\10%20&#304;L%20GENEL&#304;.xlsx" TargetMode="External" 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 /><Relationship Id="rId1" Type="http://schemas.openxmlformats.org/officeDocument/2006/relationships/oleObject" Target="file:///C:\Users\user\Desktop\ttb%209.ay%20raporu,%20nas&#305;r\EXCEL%20FAZLADAN%20&#214;L&#220;MLER\10%20&#304;L%20GENEL&#304;.xlsx" TargetMode="External" 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al__ma_Sayfas_1.xlsx" /><Relationship Id="rId1" Type="http://schemas.openxmlformats.org/officeDocument/2006/relationships/themeOverride" Target="../theme/themeOverride1.xml" 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 /><Relationship Id="rId1" Type="http://schemas.openxmlformats.org/officeDocument/2006/relationships/package" Target="../embeddings/Microsoft_Excel__al__ma_Sayfas_2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lang="en-US" b="0">
                <a:solidFill>
                  <a:srgbClr val="757575"/>
                </a:solidFill>
                <a:latin typeface="+mn-lt"/>
              </a:defRPr>
            </a:pPr>
            <a:endParaRPr lang="tr-TR" b="0" dirty="0">
              <a:solidFill>
                <a:srgbClr val="757575"/>
              </a:solidFill>
              <a:latin typeface="+mn-lt"/>
            </a:endParaRPr>
          </a:p>
          <a:p>
            <a:pPr lvl="0">
              <a:defRPr lang="en-US" b="0">
                <a:solidFill>
                  <a:srgbClr val="757575"/>
                </a:solidFill>
                <a:latin typeface="+mn-lt"/>
              </a:defRPr>
            </a:pPr>
            <a:r>
              <a:rPr lang="tr-TR" sz="2400" b="1" dirty="0">
                <a:solidFill>
                  <a:srgbClr val="002060"/>
                </a:solidFill>
                <a:latin typeface="+mn-lt"/>
              </a:rPr>
              <a:t>Sağlık</a:t>
            </a:r>
            <a:r>
              <a:rPr lang="tr-TR" sz="2400" b="1" baseline="0" dirty="0">
                <a:solidFill>
                  <a:srgbClr val="002060"/>
                </a:solidFill>
                <a:latin typeface="+mn-lt"/>
              </a:rPr>
              <a:t> Bakanlığı Verilere Göre COVID-19 Bağlı Ölüm Sayıları(Aylık ve Toplam)</a:t>
            </a:r>
            <a:endParaRPr lang="en-US" sz="2400" b="1" dirty="0">
              <a:solidFill>
                <a:srgbClr val="002060"/>
              </a:solidFill>
              <a:latin typeface="+mn-lt"/>
            </a:endParaRPr>
          </a:p>
        </c:rich>
      </c:tx>
      <c:layout>
        <c:manualLayout>
          <c:xMode val="edge"/>
          <c:yMode val="edge"/>
          <c:x val="9.8420285252266204E-2"/>
          <c:y val="2.6465262374642505E-4"/>
        </c:manualLayout>
      </c:layout>
      <c:overlay val="0"/>
    </c:title>
    <c:autoTitleDeleted val="0"/>
    <c:plotArea>
      <c:layout/>
      <c:lineChart>
        <c:grouping val="standard"/>
        <c:varyColors val="1"/>
        <c:ser>
          <c:idx val="0"/>
          <c:order val="0"/>
          <c:tx>
            <c:strRef>
              <c:f>Sayfa1!$F$2</c:f>
              <c:strCache>
                <c:ptCount val="1"/>
                <c:pt idx="0">
                  <c:v>Toplam ölüm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lang="en-US" sz="24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Sayfa1!$E$3:$E$11</c:f>
              <c:strCache>
                <c:ptCount val="9"/>
                <c:pt idx="0">
                  <c:v>31 Mart 2020</c:v>
                </c:pt>
                <c:pt idx="1">
                  <c:v>30 Nisan 2020</c:v>
                </c:pt>
                <c:pt idx="2">
                  <c:v>31 Mayıs 2020</c:v>
                </c:pt>
                <c:pt idx="3">
                  <c:v>30 Haziran 2020</c:v>
                </c:pt>
                <c:pt idx="4">
                  <c:v>31 Temmuz 2020</c:v>
                </c:pt>
                <c:pt idx="5">
                  <c:v>31 Ağustos 2020</c:v>
                </c:pt>
                <c:pt idx="6">
                  <c:v>30 Eylül 2020</c:v>
                </c:pt>
                <c:pt idx="7">
                  <c:v>31 Ekim 2020</c:v>
                </c:pt>
                <c:pt idx="8">
                  <c:v>30 Kasım 2020</c:v>
                </c:pt>
              </c:strCache>
            </c:strRef>
          </c:cat>
          <c:val>
            <c:numRef>
              <c:f>Sayfa1!$F$3:$F$11</c:f>
              <c:numCache>
                <c:formatCode>General</c:formatCode>
                <c:ptCount val="9"/>
                <c:pt idx="0">
                  <c:v>214</c:v>
                </c:pt>
                <c:pt idx="1">
                  <c:v>3174</c:v>
                </c:pt>
                <c:pt idx="2">
                  <c:v>4540</c:v>
                </c:pt>
                <c:pt idx="3">
                  <c:v>5131</c:v>
                </c:pt>
                <c:pt idx="4">
                  <c:v>5674</c:v>
                </c:pt>
                <c:pt idx="5">
                  <c:v>6370</c:v>
                </c:pt>
                <c:pt idx="6">
                  <c:v>8195</c:v>
                </c:pt>
                <c:pt idx="7">
                  <c:v>10252</c:v>
                </c:pt>
                <c:pt idx="8">
                  <c:v>13746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0C-9D47-BB35-4A5E2E16BF74}"/>
            </c:ext>
          </c:extLst>
        </c:ser>
        <c:ser>
          <c:idx val="1"/>
          <c:order val="1"/>
          <c:tx>
            <c:strRef>
              <c:f>Sayfa1!$G$2</c:f>
              <c:strCache>
                <c:ptCount val="1"/>
                <c:pt idx="0">
                  <c:v>O Ay Meydana Gelen Ölüm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lang="en-US" sz="24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Sayfa1!$E$3:$E$11</c:f>
              <c:strCache>
                <c:ptCount val="9"/>
                <c:pt idx="0">
                  <c:v>31 Mart 2020</c:v>
                </c:pt>
                <c:pt idx="1">
                  <c:v>30 Nisan 2020</c:v>
                </c:pt>
                <c:pt idx="2">
                  <c:v>31 Mayıs 2020</c:v>
                </c:pt>
                <c:pt idx="3">
                  <c:v>30 Haziran 2020</c:v>
                </c:pt>
                <c:pt idx="4">
                  <c:v>31 Temmuz 2020</c:v>
                </c:pt>
                <c:pt idx="5">
                  <c:v>31 Ağustos 2020</c:v>
                </c:pt>
                <c:pt idx="6">
                  <c:v>30 Eylül 2020</c:v>
                </c:pt>
                <c:pt idx="7">
                  <c:v>31 Ekim 2020</c:v>
                </c:pt>
                <c:pt idx="8">
                  <c:v>30 Kasım 2020</c:v>
                </c:pt>
              </c:strCache>
            </c:strRef>
          </c:cat>
          <c:val>
            <c:numRef>
              <c:f>Sayfa1!$G$3:$G$11</c:f>
              <c:numCache>
                <c:formatCode>General</c:formatCode>
                <c:ptCount val="9"/>
                <c:pt idx="0">
                  <c:v>214</c:v>
                </c:pt>
                <c:pt idx="1">
                  <c:v>2960</c:v>
                </c:pt>
                <c:pt idx="2">
                  <c:v>1366</c:v>
                </c:pt>
                <c:pt idx="3">
                  <c:v>591</c:v>
                </c:pt>
                <c:pt idx="4">
                  <c:v>543</c:v>
                </c:pt>
                <c:pt idx="5">
                  <c:v>696</c:v>
                </c:pt>
                <c:pt idx="6">
                  <c:v>1825</c:v>
                </c:pt>
                <c:pt idx="7">
                  <c:v>2057</c:v>
                </c:pt>
                <c:pt idx="8">
                  <c:v>3494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0C-9D47-BB35-4A5E2E16B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787200"/>
        <c:axId val="106789120"/>
      </c:lineChart>
      <c:catAx>
        <c:axId val="106787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lang="en-US" b="0">
                    <a:solidFill>
                      <a:srgbClr val="000000"/>
                    </a:solidFill>
                    <a:latin typeface="+mn-lt"/>
                  </a:defRPr>
                </a:pPr>
                <a:r>
                  <a:rPr lang="en-US" b="0">
                    <a:solidFill>
                      <a:srgbClr val="000000"/>
                    </a:solidFill>
                    <a:latin typeface="+mn-lt"/>
                  </a:rPr>
                  <a:t>Tarih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lang="en-US" b="1">
                <a:solidFill>
                  <a:srgbClr val="000000"/>
                </a:solidFill>
                <a:latin typeface="+mn-lt"/>
              </a:defRPr>
            </a:pPr>
            <a:endParaRPr lang="tr-TR"/>
          </a:p>
        </c:txPr>
        <c:crossAx val="106789120"/>
        <c:crosses val="autoZero"/>
        <c:auto val="1"/>
        <c:lblAlgn val="ctr"/>
        <c:lblOffset val="100"/>
        <c:noMultiLvlLbl val="1"/>
      </c:catAx>
      <c:valAx>
        <c:axId val="106789120"/>
        <c:scaling>
          <c:orientation val="minMax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minorGridlines>
          <c:spPr>
            <a:ln>
              <a:solidFill>
                <a:srgbClr val="CCCCCC">
                  <a:alpha val="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 lvl="0">
                  <a:defRPr lang="en-US" b="0">
                    <a:solidFill>
                      <a:srgbClr val="000000"/>
                    </a:solidFill>
                    <a:latin typeface="+mn-lt"/>
                  </a:defRPr>
                </a:pPr>
                <a:endParaRPr lang="x-none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lang="en-US" b="1">
                <a:solidFill>
                  <a:srgbClr val="000000"/>
                </a:solidFill>
                <a:latin typeface="+mn-lt"/>
              </a:defRPr>
            </a:pPr>
            <a:endParaRPr lang="tr-TR"/>
          </a:p>
        </c:txPr>
        <c:crossAx val="10678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26289526392694"/>
          <c:y val="0.34721422569322302"/>
          <c:w val="0.10800677700374059"/>
          <c:h val="0.44873328894498971"/>
        </c:manualLayout>
      </c:layout>
      <c:overlay val="0"/>
      <c:txPr>
        <a:bodyPr/>
        <a:lstStyle/>
        <a:p>
          <a:pPr lvl="0">
            <a:defRPr lang="en-US" b="1">
              <a:solidFill>
                <a:srgbClr val="1A1A1A"/>
              </a:solidFill>
              <a:latin typeface="+mn-lt"/>
            </a:defRPr>
          </a:pPr>
          <a:endParaRPr lang="tr-TR"/>
        </a:p>
      </c:txPr>
    </c:legend>
    <c:plotVisOnly val="1"/>
    <c:dispBlanksAs val="zero"/>
    <c:showDLblsOverMax val="1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sz="2400" dirty="0">
                <a:solidFill>
                  <a:srgbClr val="002060"/>
                </a:solidFill>
              </a:rPr>
              <a:t>İstanbul İli 2020 Yılı Ölüm Sayılarının 2015-2019 ortalaması ile Karşılaştırılması (Eylül,</a:t>
            </a:r>
            <a:r>
              <a:rPr lang="tr-TR" sz="2400" baseline="0" dirty="0">
                <a:solidFill>
                  <a:srgbClr val="002060"/>
                </a:solidFill>
              </a:rPr>
              <a:t> Ekim, Kasım)</a:t>
            </a:r>
            <a:r>
              <a:rPr lang="tr-TR" sz="2400" dirty="0">
                <a:solidFill>
                  <a:srgbClr val="00206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3465782055020903E-2"/>
          <c:y val="0.15952809202553483"/>
          <c:w val="0.90038252162924093"/>
          <c:h val="0.767112881455061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İSTANBUL!$A$3</c:f>
              <c:strCache>
                <c:ptCount val="1"/>
                <c:pt idx="0">
                  <c:v>2015-2019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İSTANBUL!$B$2:$D$2</c:f>
              <c:strCache>
                <c:ptCount val="3"/>
                <c:pt idx="0">
                  <c:v>EYLÜL</c:v>
                </c:pt>
                <c:pt idx="1">
                  <c:v>EKİM</c:v>
                </c:pt>
                <c:pt idx="2">
                  <c:v>KASIM</c:v>
                </c:pt>
              </c:strCache>
            </c:strRef>
          </c:cat>
          <c:val>
            <c:numRef>
              <c:f>İSTANBUL!$B$3:$D$3</c:f>
              <c:numCache>
                <c:formatCode>General</c:formatCode>
                <c:ptCount val="3"/>
                <c:pt idx="0">
                  <c:v>5474</c:v>
                </c:pt>
                <c:pt idx="1">
                  <c:v>5992</c:v>
                </c:pt>
                <c:pt idx="2">
                  <c:v>6190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6-2C4B-8473-E7D77602CE14}"/>
            </c:ext>
          </c:extLst>
        </c:ser>
        <c:ser>
          <c:idx val="1"/>
          <c:order val="1"/>
          <c:tx>
            <c:strRef>
              <c:f>İSTANBUL!$A$4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İSTANBUL!$B$2:$D$2</c:f>
              <c:strCache>
                <c:ptCount val="3"/>
                <c:pt idx="0">
                  <c:v>EYLÜL</c:v>
                </c:pt>
                <c:pt idx="1">
                  <c:v>EKİM</c:v>
                </c:pt>
                <c:pt idx="2">
                  <c:v>KASIM</c:v>
                </c:pt>
              </c:strCache>
            </c:strRef>
          </c:cat>
          <c:val>
            <c:numRef>
              <c:f>İSTANBUL!$B$4:$D$4</c:f>
              <c:numCache>
                <c:formatCode>General</c:formatCode>
                <c:ptCount val="3"/>
                <c:pt idx="0">
                  <c:v>6220</c:v>
                </c:pt>
                <c:pt idx="1">
                  <c:v>7433</c:v>
                </c:pt>
                <c:pt idx="2">
                  <c:v>11418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56-2C4B-8473-E7D77602CE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44288"/>
        <c:axId val="95654272"/>
      </c:barChart>
      <c:catAx>
        <c:axId val="95644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tr-TR"/>
          </a:p>
        </c:txPr>
        <c:crossAx val="95654272"/>
        <c:crosses val="autoZero"/>
        <c:auto val="1"/>
        <c:lblAlgn val="ctr"/>
        <c:lblOffset val="100"/>
        <c:noMultiLvlLbl val="0"/>
      </c:catAx>
      <c:valAx>
        <c:axId val="956542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5644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076188393117526"/>
          <c:y val="0.21999040336514333"/>
          <c:w val="0.44510231359968899"/>
          <c:h val="9.2924221702058649E-2"/>
        </c:manualLayout>
      </c:layout>
      <c:overlay val="0"/>
      <c:txPr>
        <a:bodyPr/>
        <a:lstStyle/>
        <a:p>
          <a:pPr>
            <a:defRPr sz="2000"/>
          </a:pPr>
          <a:endParaRPr lang="tr-T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13405268785847"/>
          <c:y val="3.1154032854444458E-2"/>
          <c:w val="0.87989063867016626"/>
          <c:h val="0.776850363116092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GENEL!$A$2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GENEL!$B$1:$E$1</c:f>
              <c:strCache>
                <c:ptCount val="4"/>
                <c:pt idx="0">
                  <c:v>EYLÜL</c:v>
                </c:pt>
                <c:pt idx="1">
                  <c:v>EKİM</c:v>
                </c:pt>
                <c:pt idx="2">
                  <c:v>KASIM</c:v>
                </c:pt>
                <c:pt idx="3">
                  <c:v>TOPLAM</c:v>
                </c:pt>
              </c:strCache>
            </c:strRef>
          </c:cat>
          <c:val>
            <c:numRef>
              <c:f>GENEL!$B$2:$E$2</c:f>
              <c:numCache>
                <c:formatCode>General</c:formatCode>
                <c:ptCount val="4"/>
                <c:pt idx="0">
                  <c:v>10492</c:v>
                </c:pt>
                <c:pt idx="1">
                  <c:v>11192</c:v>
                </c:pt>
                <c:pt idx="2">
                  <c:v>11371</c:v>
                </c:pt>
                <c:pt idx="3">
                  <c:v>33055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B5-7844-8467-AC53AFA0ACA2}"/>
            </c:ext>
          </c:extLst>
        </c:ser>
        <c:ser>
          <c:idx val="1"/>
          <c:order val="1"/>
          <c:tx>
            <c:strRef>
              <c:f>GENEL!$A$3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GENEL!$B$1:$E$1</c:f>
              <c:strCache>
                <c:ptCount val="4"/>
                <c:pt idx="0">
                  <c:v>EYLÜL</c:v>
                </c:pt>
                <c:pt idx="1">
                  <c:v>EKİM</c:v>
                </c:pt>
                <c:pt idx="2">
                  <c:v>KASIM</c:v>
                </c:pt>
                <c:pt idx="3">
                  <c:v>TOPLAM</c:v>
                </c:pt>
              </c:strCache>
            </c:strRef>
          </c:cat>
          <c:val>
            <c:numRef>
              <c:f>GENEL!$B$3:$E$3</c:f>
              <c:numCache>
                <c:formatCode>General</c:formatCode>
                <c:ptCount val="4"/>
                <c:pt idx="0">
                  <c:v>11753</c:v>
                </c:pt>
                <c:pt idx="1">
                  <c:v>11177</c:v>
                </c:pt>
                <c:pt idx="2">
                  <c:v>11504</c:v>
                </c:pt>
                <c:pt idx="3">
                  <c:v>34434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B5-7844-8467-AC53AFA0ACA2}"/>
            </c:ext>
          </c:extLst>
        </c:ser>
        <c:ser>
          <c:idx val="2"/>
          <c:order val="2"/>
          <c:tx>
            <c:strRef>
              <c:f>GENEL!$A$4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GENEL!$B$1:$E$1</c:f>
              <c:strCache>
                <c:ptCount val="4"/>
                <c:pt idx="0">
                  <c:v>EYLÜL</c:v>
                </c:pt>
                <c:pt idx="1">
                  <c:v>EKİM</c:v>
                </c:pt>
                <c:pt idx="2">
                  <c:v>KASIM</c:v>
                </c:pt>
                <c:pt idx="3">
                  <c:v>TOPLAM</c:v>
                </c:pt>
              </c:strCache>
            </c:strRef>
          </c:cat>
          <c:val>
            <c:numRef>
              <c:f>GENEL!$B$4:$E$4</c:f>
              <c:numCache>
                <c:formatCode>General</c:formatCode>
                <c:ptCount val="4"/>
                <c:pt idx="0">
                  <c:v>13569</c:v>
                </c:pt>
                <c:pt idx="1">
                  <c:v>14206</c:v>
                </c:pt>
                <c:pt idx="2">
                  <c:v>22314</c:v>
                </c:pt>
                <c:pt idx="3">
                  <c:v>50089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B5-7844-8467-AC53AFA0AC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6892288"/>
        <c:axId val="106898176"/>
        <c:axId val="0"/>
      </c:bar3DChart>
      <c:catAx>
        <c:axId val="106892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6898176"/>
        <c:crosses val="autoZero"/>
        <c:auto val="1"/>
        <c:lblAlgn val="ctr"/>
        <c:lblOffset val="100"/>
        <c:noMultiLvlLbl val="0"/>
      </c:catAx>
      <c:valAx>
        <c:axId val="106898176"/>
        <c:scaling>
          <c:orientation val="minMax"/>
        </c:scaling>
        <c:delete val="0"/>
        <c:axPos val="l"/>
        <c:majorGridlines/>
        <c:title>
          <c:overlay val="0"/>
        </c:title>
        <c:numFmt formatCode="General" sourceLinked="1"/>
        <c:majorTickMark val="none"/>
        <c:minorTickMark val="none"/>
        <c:tickLblPos val="nextTo"/>
        <c:crossAx val="1068922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sz="2400" dirty="0"/>
              <a:t>Şekil 3, İstanbul Hariç 9 İlin 2018,2019,2020 Yılları Eylül, Ekim, Kasım Ayları Ölüm Sayıları*  </a:t>
            </a:r>
          </a:p>
        </c:rich>
      </c:tx>
      <c:layout>
        <c:manualLayout>
          <c:xMode val="edge"/>
          <c:yMode val="edge"/>
          <c:x val="0.21471444541654516"/>
          <c:y val="4.2273117622892382E-2"/>
        </c:manualLayout>
      </c:layout>
      <c:overlay val="0"/>
      <c:spPr>
        <a:ln>
          <a:solidFill>
            <a:schemeClr val="accent1"/>
          </a:solidFill>
        </a:ln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67726256440167"/>
          <c:y val="0.16469786453304444"/>
          <c:w val="0.87989063867016626"/>
          <c:h val="0.627948129491999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Sayfa1!$A$2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Sayfa1!$B$1:$D$1</c:f>
              <c:strCache>
                <c:ptCount val="3"/>
                <c:pt idx="0">
                  <c:v>Eylül</c:v>
                </c:pt>
                <c:pt idx="1">
                  <c:v>Ekim</c:v>
                </c:pt>
                <c:pt idx="2">
                  <c:v>Kasım</c:v>
                </c:pt>
              </c:strCache>
            </c:strRef>
          </c:cat>
          <c:val>
            <c:numRef>
              <c:f>Sayfa1!$B$2:$D$2</c:f>
              <c:numCache>
                <c:formatCode>General</c:formatCode>
                <c:ptCount val="3"/>
                <c:pt idx="0">
                  <c:v>4905</c:v>
                </c:pt>
                <c:pt idx="1">
                  <c:v>5108</c:v>
                </c:pt>
                <c:pt idx="2">
                  <c:v>5069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5B-2B4F-BE74-85E3AD98C3AE}"/>
            </c:ext>
          </c:extLst>
        </c:ser>
        <c:ser>
          <c:idx val="1"/>
          <c:order val="1"/>
          <c:tx>
            <c:strRef>
              <c:f>Sayfa1!$A$3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Sayfa1!$B$1:$D$1</c:f>
              <c:strCache>
                <c:ptCount val="3"/>
                <c:pt idx="0">
                  <c:v>Eylül</c:v>
                </c:pt>
                <c:pt idx="1">
                  <c:v>Ekim</c:v>
                </c:pt>
                <c:pt idx="2">
                  <c:v>Kasım</c:v>
                </c:pt>
              </c:strCache>
            </c:strRef>
          </c:cat>
          <c:val>
            <c:numRef>
              <c:f>Sayfa1!$B$3:$D$3</c:f>
              <c:numCache>
                <c:formatCode>General</c:formatCode>
                <c:ptCount val="3"/>
                <c:pt idx="0">
                  <c:v>5062</c:v>
                </c:pt>
                <c:pt idx="1">
                  <c:v>5112</c:v>
                </c:pt>
                <c:pt idx="2">
                  <c:v>5350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5B-2B4F-BE74-85E3AD98C3AE}"/>
            </c:ext>
          </c:extLst>
        </c:ser>
        <c:ser>
          <c:idx val="2"/>
          <c:order val="2"/>
          <c:tx>
            <c:strRef>
              <c:f>Sayfa1!$A$4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Sayfa1!$B$1:$D$1</c:f>
              <c:strCache>
                <c:ptCount val="3"/>
                <c:pt idx="0">
                  <c:v>Eylül</c:v>
                </c:pt>
                <c:pt idx="1">
                  <c:v>Ekim</c:v>
                </c:pt>
                <c:pt idx="2">
                  <c:v>Kasım</c:v>
                </c:pt>
              </c:strCache>
            </c:strRef>
          </c:cat>
          <c:val>
            <c:numRef>
              <c:f>Sayfa1!$B$4:$D$4</c:f>
              <c:numCache>
                <c:formatCode>General</c:formatCode>
                <c:ptCount val="3"/>
                <c:pt idx="0">
                  <c:v>7336</c:v>
                </c:pt>
                <c:pt idx="1">
                  <c:v>6773</c:v>
                </c:pt>
                <c:pt idx="2">
                  <c:v>10896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5B-2B4F-BE74-85E3AD98C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6945152"/>
        <c:axId val="106832256"/>
        <c:axId val="0"/>
      </c:bar3DChart>
      <c:catAx>
        <c:axId val="106945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6832256"/>
        <c:crosses val="autoZero"/>
        <c:auto val="1"/>
        <c:lblAlgn val="ctr"/>
        <c:lblOffset val="100"/>
        <c:noMultiLvlLbl val="0"/>
      </c:catAx>
      <c:valAx>
        <c:axId val="106832256"/>
        <c:scaling>
          <c:orientation val="minMax"/>
        </c:scaling>
        <c:delete val="0"/>
        <c:axPos val="l"/>
        <c:majorGridlines/>
        <c:title>
          <c:overlay val="0"/>
        </c:title>
        <c:numFmt formatCode="General" sourceLinked="1"/>
        <c:majorTickMark val="none"/>
        <c:minorTickMark val="none"/>
        <c:tickLblPos val="nextTo"/>
        <c:crossAx val="1069451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tr-TR" sz="2400" baseline="0" dirty="0"/>
          </a:p>
          <a:p>
            <a:pPr>
              <a:defRPr/>
            </a:pPr>
            <a:r>
              <a:rPr lang="tr-TR" sz="2400" baseline="0" dirty="0"/>
              <a:t> </a:t>
            </a:r>
            <a:r>
              <a:rPr lang="tr-TR" sz="2400" dirty="0"/>
              <a:t> Mersin'de 5</a:t>
            </a:r>
            <a:r>
              <a:rPr lang="tr-TR" sz="2400" baseline="0" dirty="0"/>
              <a:t> Büyük İlçede </a:t>
            </a:r>
            <a:r>
              <a:rPr lang="tr-TR" sz="2400" dirty="0"/>
              <a:t>01.01.2020</a:t>
            </a:r>
            <a:r>
              <a:rPr lang="tr-TR" sz="2400" baseline="0" dirty="0"/>
              <a:t> ile 09.12.2020 Arasında Bulaşıcı Hastalık Ölümleri (100 000 Nüfusa göre)</a:t>
            </a:r>
            <a:endParaRPr lang="tr-TR" sz="2400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0.33973571011956838"/>
          <c:w val="0.93888888888888888"/>
          <c:h val="0.51092774861475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100 000 Nüfusta Ölüm Hızı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2800"/>
                      <a:t>15,6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800"/>
                      <a:t>30,4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800"/>
                      <a:t>36,9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2800"/>
                      <a:t>45,7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2800"/>
                      <a:t>64,2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Sayfa1!$A$2:$A$6</c:f>
              <c:strCache>
                <c:ptCount val="5"/>
                <c:pt idx="0">
                  <c:v>Mezitli (204240 )</c:v>
                </c:pt>
                <c:pt idx="1">
                  <c:v>Yenişehir (266117)</c:v>
                </c:pt>
                <c:pt idx="2">
                  <c:v>Toroslar (303010)</c:v>
                </c:pt>
                <c:pt idx="3">
                  <c:v>Akdeniz (262265)</c:v>
                </c:pt>
                <c:pt idx="4">
                  <c:v>Tarsus (342373)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17.626321974148063</c:v>
                </c:pt>
                <c:pt idx="1">
                  <c:v>34.94703457501776</c:v>
                </c:pt>
                <c:pt idx="2">
                  <c:v>39.932675489257775</c:v>
                </c:pt>
                <c:pt idx="3">
                  <c:v>51.093359769698587</c:v>
                </c:pt>
                <c:pt idx="4">
                  <c:v>71.26730203608345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E4-0642-AFDD-DD6073DCB0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029568"/>
        <c:axId val="56032256"/>
        <c:axId val="0"/>
      </c:bar3DChart>
      <c:catAx>
        <c:axId val="56029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tr-TR"/>
          </a:p>
        </c:txPr>
        <c:crossAx val="56032256"/>
        <c:crosses val="autoZero"/>
        <c:auto val="1"/>
        <c:lblAlgn val="ctr"/>
        <c:lblOffset val="100"/>
        <c:noMultiLvlLbl val="0"/>
      </c:catAx>
      <c:valAx>
        <c:axId val="560322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0295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2088910761154856"/>
          <c:y val="0.31682391141670679"/>
          <c:w val="0.3415551181102362"/>
          <c:h val="0.1142554777653264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sz="1400" dirty="0"/>
              <a:t> </a:t>
            </a:r>
            <a:r>
              <a:rPr lang="tr-TR" sz="2000" dirty="0"/>
              <a:t>Mersin İl Merkezinde Sosyoekonomik Durumu En iyi</a:t>
            </a:r>
            <a:r>
              <a:rPr lang="tr-TR" sz="2000" baseline="0" dirty="0"/>
              <a:t> olan ve En Kötü olan Mahallelerde Bulaşıcı Hastalık  Ölüm Sayıları (01.01.2020-09.12.2020</a:t>
            </a:r>
            <a:r>
              <a:rPr lang="tr-TR" sz="1400" baseline="0" dirty="0"/>
              <a:t>) </a:t>
            </a:r>
            <a:endParaRPr lang="tr-TR" sz="1400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'EN KÖTÜLER'!$M$1</c:f>
              <c:strCache>
                <c:ptCount val="1"/>
                <c:pt idx="0">
                  <c:v>Ölüm Sayıları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6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'EN KÖTÜLER'!$L$2:$L$3</c:f>
              <c:strCache>
                <c:ptCount val="2"/>
                <c:pt idx="0">
                  <c:v>Sosyoekonomik Durumu En İyi 21 Mahalle
(Nüfus: 266128)</c:v>
                </c:pt>
                <c:pt idx="1">
                  <c:v>Sosyoekonomik Durumu En kötü 23 Mahalle (Nüfus: 266857)</c:v>
                </c:pt>
              </c:strCache>
            </c:strRef>
          </c:cat>
          <c:val>
            <c:numRef>
              <c:f>'EN KÖTÜLER'!$M$2:$M$3</c:f>
              <c:numCache>
                <c:formatCode>General</c:formatCode>
                <c:ptCount val="2"/>
                <c:pt idx="0">
                  <c:v>61</c:v>
                </c:pt>
                <c:pt idx="1">
                  <c:v>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7D-8B4D-B2B0-B57A04706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160064"/>
        <c:axId val="57161600"/>
        <c:axId val="0"/>
      </c:bar3DChart>
      <c:catAx>
        <c:axId val="57160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tr-TR"/>
          </a:p>
        </c:txPr>
        <c:crossAx val="57161600"/>
        <c:crosses val="autoZero"/>
        <c:auto val="1"/>
        <c:lblAlgn val="ctr"/>
        <c:lblOffset val="100"/>
        <c:noMultiLvlLbl val="0"/>
      </c:catAx>
      <c:valAx>
        <c:axId val="571616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571600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800"/>
          </a:pPr>
          <a:endParaRPr lang="tr-T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0.83051</cdr:x>
      <cdr:y>0.23188</cdr:y>
    </cdr:from>
    <cdr:to>
      <cdr:x>0.93898</cdr:x>
      <cdr:y>0.41739</cdr:y>
    </cdr:to>
    <cdr:sp macro="" textlink="">
      <cdr:nvSpPr>
        <cdr:cNvPr id="2" name="1 Metin kutusu"/>
        <cdr:cNvSpPr txBox="1"/>
      </cdr:nvSpPr>
      <cdr:spPr>
        <a:xfrm xmlns:a="http://schemas.openxmlformats.org/drawingml/2006/main">
          <a:off x="7000924" y="11430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0.2375</cdr:x>
      <cdr:y>0.16092</cdr:y>
    </cdr:from>
    <cdr:to>
      <cdr:x>0.59625</cdr:x>
      <cdr:y>0.31034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1954560" y="1008112"/>
          <a:ext cx="2952328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  <cdr:relSizeAnchor xmlns:cdr="http://schemas.openxmlformats.org/drawingml/2006/chartDrawing">
    <cdr:from>
      <cdr:x>0.79159</cdr:x>
      <cdr:y>0.94105</cdr:y>
    </cdr:from>
    <cdr:to>
      <cdr:x>1</cdr:x>
      <cdr:y>1</cdr:y>
    </cdr:to>
    <cdr:sp macro="" textlink="">
      <cdr:nvSpPr>
        <cdr:cNvPr id="3" name="Metin kutusu 4"/>
        <cdr:cNvSpPr txBox="1"/>
      </cdr:nvSpPr>
      <cdr:spPr>
        <a:xfrm xmlns:a="http://schemas.openxmlformats.org/drawingml/2006/main">
          <a:off x="7071072" y="6216104"/>
          <a:ext cx="171515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b="1" dirty="0"/>
            <a:t>11.12.2020, TTB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0.42308</cdr:x>
      <cdr:y>0.34933</cdr:y>
    </cdr:from>
    <cdr:to>
      <cdr:x>0.65705</cdr:x>
      <cdr:y>0.44</cdr:y>
    </cdr:to>
    <cdr:sp macro="" textlink="">
      <cdr:nvSpPr>
        <cdr:cNvPr id="2" name="1 Metin kutusu"/>
        <cdr:cNvSpPr txBox="1"/>
      </cdr:nvSpPr>
      <cdr:spPr>
        <a:xfrm xmlns:a="http://schemas.openxmlformats.org/drawingml/2006/main">
          <a:off x="2514600" y="1247775"/>
          <a:ext cx="1390650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r-TR" sz="1100"/>
        </a:p>
      </cdr:txBody>
    </cdr:sp>
  </cdr:relSizeAnchor>
  <cdr:relSizeAnchor xmlns:cdr="http://schemas.openxmlformats.org/drawingml/2006/chartDrawing">
    <cdr:from>
      <cdr:x>0.26562</cdr:x>
      <cdr:y>0</cdr:y>
    </cdr:from>
    <cdr:to>
      <cdr:x>0.8125</cdr:x>
      <cdr:y>0.4672</cdr:y>
    </cdr:to>
    <cdr:sp macro="" textlink="">
      <cdr:nvSpPr>
        <cdr:cNvPr id="3" name="2 Metin kutusu"/>
        <cdr:cNvSpPr txBox="1"/>
      </cdr:nvSpPr>
      <cdr:spPr>
        <a:xfrm xmlns:a="http://schemas.openxmlformats.org/drawingml/2006/main" rot="10800000" flipV="1">
          <a:off x="2185970" y="0"/>
          <a:ext cx="4500597" cy="2114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r-TR" sz="2000" b="1" dirty="0"/>
            <a:t>2019 yılında 2018 Yılına göre  ölümlerde </a:t>
          </a:r>
        </a:p>
        <a:p xmlns:a="http://schemas.openxmlformats.org/drawingml/2006/main">
          <a:r>
            <a:rPr lang="tr-TR" sz="2000" b="1" dirty="0">
              <a:solidFill>
                <a:srgbClr val="FF0000"/>
              </a:solidFill>
            </a:rPr>
            <a:t>% 4,1 (1370 fazladan ölüm) </a:t>
          </a:r>
          <a:r>
            <a:rPr lang="tr-TR" sz="2000" b="1" dirty="0"/>
            <a:t>; 2020 yılına</a:t>
          </a:r>
        </a:p>
        <a:p xmlns:a="http://schemas.openxmlformats.org/drawingml/2006/main">
          <a:r>
            <a:rPr lang="tr-TR" sz="2000" b="1" dirty="0"/>
            <a:t>2019 yılına göre </a:t>
          </a:r>
          <a:r>
            <a:rPr lang="tr-TR" sz="2000" b="1" dirty="0">
              <a:solidFill>
                <a:srgbClr val="FF0000"/>
              </a:solidFill>
            </a:rPr>
            <a:t>% 45,6 (15655 ölüm) </a:t>
          </a:r>
          <a:r>
            <a:rPr lang="tr-TR" sz="2000" b="1" dirty="0"/>
            <a:t>artış</a:t>
          </a:r>
        </a:p>
      </cdr:txBody>
    </cdr:sp>
  </cdr:relSizeAnchor>
  <cdr:relSizeAnchor xmlns:cdr="http://schemas.openxmlformats.org/drawingml/2006/chartDrawing">
    <cdr:from>
      <cdr:x>0.36979</cdr:x>
      <cdr:y>0.00947</cdr:y>
    </cdr:from>
    <cdr:to>
      <cdr:x>0.64757</cdr:x>
      <cdr:y>0.30621</cdr:y>
    </cdr:to>
    <cdr:sp macro="" textlink="">
      <cdr:nvSpPr>
        <cdr:cNvPr id="4" name="3 Metin kutusu"/>
        <cdr:cNvSpPr txBox="1"/>
      </cdr:nvSpPr>
      <cdr:spPr>
        <a:xfrm xmlns:a="http://schemas.openxmlformats.org/drawingml/2006/main">
          <a:off x="3043230" y="42850"/>
          <a:ext cx="2286016" cy="1343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0.50208</cdr:x>
      <cdr:y>0.3</cdr:y>
    </cdr:from>
    <cdr:to>
      <cdr:x>0.70208</cdr:x>
      <cdr:y>0.60968</cdr:y>
    </cdr:to>
    <cdr:sp macro="" textlink="">
      <cdr:nvSpPr>
        <cdr:cNvPr id="2" name="1 Metin kutusu"/>
        <cdr:cNvSpPr txBox="1"/>
      </cdr:nvSpPr>
      <cdr:spPr>
        <a:xfrm xmlns:a="http://schemas.openxmlformats.org/drawingml/2006/main">
          <a:off x="2295525" y="8858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r-TR" sz="1100"/>
        </a:p>
      </cdr:txBody>
    </cdr:sp>
  </cdr:relSizeAnchor>
  <cdr:relSizeAnchor xmlns:cdr="http://schemas.openxmlformats.org/drawingml/2006/chartDrawing">
    <cdr:from>
      <cdr:x>0.49167</cdr:x>
      <cdr:y>0.2871</cdr:y>
    </cdr:from>
    <cdr:to>
      <cdr:x>0.69167</cdr:x>
      <cdr:y>0.59677</cdr:y>
    </cdr:to>
    <cdr:sp macro="" textlink="">
      <cdr:nvSpPr>
        <cdr:cNvPr id="3" name="2 Metin kutusu"/>
        <cdr:cNvSpPr txBox="1"/>
      </cdr:nvSpPr>
      <cdr:spPr>
        <a:xfrm xmlns:a="http://schemas.openxmlformats.org/drawingml/2006/main">
          <a:off x="2247900" y="847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tr-TR" sz="1100"/>
        </a:p>
      </cdr:txBody>
    </cdr:sp>
  </cdr:relSizeAnchor>
  <cdr:relSizeAnchor xmlns:cdr="http://schemas.openxmlformats.org/drawingml/2006/chartDrawing">
    <cdr:from>
      <cdr:x>0.2691</cdr:x>
      <cdr:y>0.18605</cdr:y>
    </cdr:from>
    <cdr:to>
      <cdr:x>0.76389</cdr:x>
      <cdr:y>0.38387</cdr:y>
    </cdr:to>
    <cdr:sp macro="" textlink="">
      <cdr:nvSpPr>
        <cdr:cNvPr id="4" name="3 Metin kutusu"/>
        <cdr:cNvSpPr txBox="1"/>
      </cdr:nvSpPr>
      <cdr:spPr>
        <a:xfrm xmlns:a="http://schemas.openxmlformats.org/drawingml/2006/main">
          <a:off x="2214578" y="1143008"/>
          <a:ext cx="4071965" cy="12153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tr-TR" b="1" dirty="0"/>
            <a:t>2</a:t>
          </a:r>
          <a:r>
            <a:rPr lang="tr-TR" sz="1800" b="1" dirty="0">
              <a:latin typeface="+mn-lt"/>
              <a:ea typeface="+mn-ea"/>
              <a:cs typeface="+mn-cs"/>
            </a:rPr>
            <a:t>019 yılında 2018 Yılına göre </a:t>
          </a:r>
          <a:endParaRPr lang="tr-TR" sz="1800" dirty="0"/>
        </a:p>
        <a:p xmlns:a="http://schemas.openxmlformats.org/drawingml/2006/main">
          <a:r>
            <a:rPr lang="tr-TR" sz="1800" b="1" dirty="0">
              <a:latin typeface="+mn-lt"/>
              <a:ea typeface="+mn-ea"/>
              <a:cs typeface="+mn-cs"/>
            </a:rPr>
            <a:t>ölümlerde </a:t>
          </a:r>
          <a:r>
            <a:rPr lang="tr-TR" sz="2800" b="1" dirty="0">
              <a:solidFill>
                <a:srgbClr val="FF0000"/>
              </a:solidFill>
              <a:latin typeface="+mn-lt"/>
              <a:ea typeface="+mn-ea"/>
              <a:cs typeface="+mn-cs"/>
            </a:rPr>
            <a:t>% 2,9 (442 </a:t>
          </a:r>
          <a:r>
            <a:rPr lang="tr-TR" sz="1800" b="1" dirty="0">
              <a:latin typeface="+mn-lt"/>
              <a:ea typeface="+mn-ea"/>
              <a:cs typeface="+mn-cs"/>
            </a:rPr>
            <a:t> ölüm) ; 2020 yılında</a:t>
          </a:r>
        </a:p>
        <a:p xmlns:a="http://schemas.openxmlformats.org/drawingml/2006/main">
          <a:r>
            <a:rPr lang="tr-TR" sz="1800" b="1" dirty="0">
              <a:latin typeface="+mn-lt"/>
              <a:ea typeface="+mn-ea"/>
              <a:cs typeface="+mn-cs"/>
            </a:rPr>
            <a:t>2019 yılına göre </a:t>
          </a:r>
          <a:r>
            <a:rPr lang="tr-TR" sz="3200" b="1" dirty="0">
              <a:solidFill>
                <a:srgbClr val="FF0000"/>
              </a:solidFill>
              <a:latin typeface="+mn-lt"/>
              <a:ea typeface="+mn-ea"/>
              <a:cs typeface="+mn-cs"/>
            </a:rPr>
            <a:t>% 61,0  (9481 ölüm) </a:t>
          </a:r>
          <a:r>
            <a:rPr lang="tr-TR" sz="1800" b="1" dirty="0">
              <a:latin typeface="+mn-lt"/>
              <a:ea typeface="+mn-ea"/>
              <a:cs typeface="+mn-cs"/>
            </a:rPr>
            <a:t>artış</a:t>
          </a:r>
          <a:endParaRPr lang="tr-TR" sz="1800" dirty="0"/>
        </a:p>
        <a:p xmlns:a="http://schemas.openxmlformats.org/drawingml/2006/main">
          <a:endParaRPr lang="tr-TR" sz="1100" dirty="0"/>
        </a:p>
      </cdr:txBody>
    </cdr:sp>
  </cdr:relSizeAnchor>
  <cdr:relSizeAnchor xmlns:cdr="http://schemas.openxmlformats.org/drawingml/2006/chartDrawing">
    <cdr:from>
      <cdr:x>0.79159</cdr:x>
      <cdr:y>0.94214</cdr:y>
    </cdr:from>
    <cdr:to>
      <cdr:x>1</cdr:x>
      <cdr:y>1</cdr:y>
    </cdr:to>
    <cdr:sp macro="" textlink="">
      <cdr:nvSpPr>
        <cdr:cNvPr id="5" name="Metin kutusu 4"/>
        <cdr:cNvSpPr txBox="1"/>
      </cdr:nvSpPr>
      <cdr:spPr>
        <a:xfrm xmlns:a="http://schemas.openxmlformats.org/drawingml/2006/main">
          <a:off x="7071072" y="6216104"/>
          <a:ext cx="171515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b="1" dirty="0"/>
            <a:t>11.12.2020, TTB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0.79159</cdr:x>
      <cdr:y>0.93894</cdr:y>
    </cdr:from>
    <cdr:to>
      <cdr:x>1</cdr:x>
      <cdr:y>1</cdr:y>
    </cdr:to>
    <cdr:sp macro="" textlink="">
      <cdr:nvSpPr>
        <cdr:cNvPr id="2" name="Metin kutusu 3"/>
        <cdr:cNvSpPr txBox="1"/>
      </cdr:nvSpPr>
      <cdr:spPr>
        <a:xfrm xmlns:a="http://schemas.openxmlformats.org/drawingml/2006/main">
          <a:off x="7071072" y="6216104"/>
          <a:ext cx="171515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b="1" dirty="0"/>
            <a:t>11.12.2020, TTB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700F8-7544-4C99-ABAE-1768AA77FD9B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D896F-97D5-4F1A-8D68-5A5DED87576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01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66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996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55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73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11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71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44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07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28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95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E2D9A-47C0-473F-A33C-7BF1FD6C07E2}" type="datetimeFigureOut">
              <a:rPr lang="tr-TR" smtClean="0"/>
              <a:pPr/>
              <a:t>11.12.2020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2F4B-08DD-4FCA-8D87-B6FE24D54A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60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3/cid/ciaa1593" TargetMode="External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3744416"/>
          </a:xfrm>
        </p:spPr>
        <p:txBody>
          <a:bodyPr>
            <a:normAutofit/>
          </a:bodyPr>
          <a:lstStyle/>
          <a:p>
            <a:r>
              <a:rPr lang="tr-TR" b="1" dirty="0"/>
              <a:t>Bir pandeminin Başarılı Yönetilip Yönetilmediğini Ortaya Koyan Altın Standart  ‘Fazladan </a:t>
            </a:r>
            <a:r>
              <a:rPr lang="tr-TR" b="1" dirty="0" err="1"/>
              <a:t>Ölümler’dir</a:t>
            </a:r>
            <a:r>
              <a:rPr lang="tr-TR" b="1" dirty="0"/>
              <a:t>.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915816" y="6165304"/>
            <a:ext cx="3312368" cy="369332"/>
          </a:xfrm>
        </p:spPr>
        <p:txBody>
          <a:bodyPr>
            <a:normAutofit/>
          </a:bodyPr>
          <a:lstStyle/>
          <a:p>
            <a:r>
              <a:rPr lang="tr-TR" sz="1800" b="1" dirty="0">
                <a:solidFill>
                  <a:schemeClr val="tx1"/>
                </a:solidFill>
              </a:rPr>
              <a:t>Türk Tabipler Birliği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  <p:extLst>
      <p:ext uri="{BB962C8B-B14F-4D97-AF65-F5344CB8AC3E}">
        <p14:creationId xmlns:p14="http://schemas.microsoft.com/office/powerpoint/2010/main" val="394921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8208912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  <p:extLst>
      <p:ext uri="{BB962C8B-B14F-4D97-AF65-F5344CB8AC3E}">
        <p14:creationId xmlns:p14="http://schemas.microsoft.com/office/powerpoint/2010/main" val="814651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8" name="Picture 6" descr="https://i.gazeteduvar.com.tr/storage/files/images/2020/11/27/56dd6f2cfcc44bc9844fe8cbbe1ab478-a77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819472"/>
            <a:ext cx="9649072" cy="767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969136" y="1268759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20 il: </a:t>
            </a:r>
            <a:r>
              <a:rPr lang="tr-TR" sz="2800" b="1" dirty="0">
                <a:solidFill>
                  <a:srgbClr val="FF0000"/>
                </a:solidFill>
              </a:rPr>
              <a:t>21084</a:t>
            </a:r>
          </a:p>
          <a:p>
            <a:r>
              <a:rPr lang="tr-TR" sz="2800" b="1" dirty="0"/>
              <a:t> Sağlık Bakanlığı :</a:t>
            </a:r>
            <a:r>
              <a:rPr lang="tr-TR" sz="2800" b="1" dirty="0">
                <a:solidFill>
                  <a:srgbClr val="FF0000"/>
                </a:solidFill>
              </a:rPr>
              <a:t>12511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115616" y="-175552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rgbClr val="002060"/>
                </a:solidFill>
              </a:rPr>
              <a:t>20 İlde Defin Ruhsatında 2COVID-19’ veya Bulaşıcı Hastalık’ Yazan Ölümlerin Sayısı (Mart-23 Kasım 2020)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  <p:extLst>
      <p:ext uri="{BB962C8B-B14F-4D97-AF65-F5344CB8AC3E}">
        <p14:creationId xmlns:p14="http://schemas.microsoft.com/office/powerpoint/2010/main" val="3027087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tr-TR" sz="7600" b="1" dirty="0">
                <a:solidFill>
                  <a:srgbClr val="002060"/>
                </a:solidFill>
              </a:rPr>
              <a:t>16 Mart-26 Ekim 2020 tarihleri ​​arasında Michigan'da COVID-19’a (2341 siyah birey; 3497 beyaz birey) bağlı 6065 ölüm meydana gelmiştir. Siyah bireylerde COVID-19’a bağlı ölüm oranı beyaz bireylere göre 3,6 kat; </a:t>
            </a:r>
          </a:p>
          <a:p>
            <a:endParaRPr lang="tr-TR" sz="7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7600" b="1" dirty="0">
                <a:solidFill>
                  <a:srgbClr val="002060"/>
                </a:solidFill>
              </a:rPr>
              <a:t>   ek hastalığı olmayan 65 yaşın altındaki Siyah bireyler, Beyaz bireylere göre 12.6 kat daha yüksek bir ölüm oranına sahiptir </a:t>
            </a:r>
          </a:p>
          <a:p>
            <a:endParaRPr lang="tr-TR" sz="45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sz="1900" dirty="0"/>
              <a:t>(</a:t>
            </a:r>
            <a:r>
              <a:rPr lang="tr-TR" sz="3000" dirty="0" err="1"/>
              <a:t>Parpia</a:t>
            </a:r>
            <a:r>
              <a:rPr lang="tr-TR" sz="3000" dirty="0"/>
              <a:t> AS, </a:t>
            </a:r>
            <a:r>
              <a:rPr lang="tr-TR" sz="3000" dirty="0" err="1"/>
              <a:t>Pandey</a:t>
            </a:r>
            <a:r>
              <a:rPr lang="tr-TR" sz="3000" dirty="0"/>
              <a:t> A,, </a:t>
            </a:r>
            <a:r>
              <a:rPr lang="tr-TR" sz="3000" dirty="0" err="1"/>
              <a:t>Martinez</a:t>
            </a:r>
            <a:r>
              <a:rPr lang="tr-TR" sz="3000" dirty="0"/>
              <a:t> I, et al </a:t>
            </a:r>
            <a:r>
              <a:rPr lang="tr-TR" sz="3000" dirty="0" err="1"/>
              <a:t>Racial</a:t>
            </a:r>
            <a:r>
              <a:rPr lang="tr-TR" sz="3000" dirty="0"/>
              <a:t> </a:t>
            </a:r>
            <a:r>
              <a:rPr lang="tr-TR" sz="3000" dirty="0" err="1"/>
              <a:t>disparities</a:t>
            </a:r>
            <a:r>
              <a:rPr lang="tr-TR" sz="3000" dirty="0"/>
              <a:t> in COVID-19 </a:t>
            </a:r>
            <a:r>
              <a:rPr lang="tr-TR" sz="3000" dirty="0" err="1"/>
              <a:t>mortalityacross</a:t>
            </a:r>
            <a:r>
              <a:rPr lang="tr-TR" sz="3000" dirty="0"/>
              <a:t> Michigan, United </a:t>
            </a:r>
            <a:r>
              <a:rPr lang="tr-TR" sz="3000" dirty="0" err="1"/>
              <a:t>States</a:t>
            </a:r>
            <a:r>
              <a:rPr lang="tr-TR" sz="3000" dirty="0"/>
              <a:t> </a:t>
            </a:r>
            <a:r>
              <a:rPr lang="tr-TR" sz="3000" dirty="0" err="1"/>
              <a:t>medRxiv</a:t>
            </a:r>
            <a:r>
              <a:rPr lang="tr-TR" sz="3000" dirty="0"/>
              <a:t> 2020.11.30.20241133; </a:t>
            </a:r>
            <a:r>
              <a:rPr lang="tr-TR" sz="3000" dirty="0" err="1"/>
              <a:t>doi</a:t>
            </a:r>
            <a:r>
              <a:rPr lang="tr-TR" sz="3000" dirty="0"/>
              <a:t>: https://doi.org/10.1101/2020.11.30.20241133</a:t>
            </a:r>
          </a:p>
          <a:p>
            <a:r>
              <a:rPr lang="tr-TR" sz="1900" dirty="0"/>
              <a:t>).</a:t>
            </a: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  <p:extLst>
      <p:ext uri="{BB962C8B-B14F-4D97-AF65-F5344CB8AC3E}">
        <p14:creationId xmlns:p14="http://schemas.microsoft.com/office/powerpoint/2010/main" val="2656972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5 Grafik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363490"/>
              </p:ext>
            </p:extLst>
          </p:nvPr>
        </p:nvGraphicFramePr>
        <p:xfrm>
          <a:off x="467544" y="404664"/>
          <a:ext cx="8229600" cy="5678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  <p:extLst>
      <p:ext uri="{BB962C8B-B14F-4D97-AF65-F5344CB8AC3E}">
        <p14:creationId xmlns:p14="http://schemas.microsoft.com/office/powerpoint/2010/main" val="1305654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afik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365226"/>
              </p:ext>
            </p:extLst>
          </p:nvPr>
        </p:nvGraphicFramePr>
        <p:xfrm>
          <a:off x="457200" y="404664"/>
          <a:ext cx="822960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5226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sz="4400" b="1" dirty="0">
                <a:solidFill>
                  <a:srgbClr val="002060"/>
                </a:solidFill>
              </a:rPr>
              <a:t>Sorunu çözecek olan; insan özgürlüğünü, eşitliğini ve doğayı göz ardı etmeyen sınıfsal, politik ve ekolojik bakış açısıdır.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sz="2800" b="1" dirty="0"/>
              <a:t>Teşekkürler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  <p:extLst>
      <p:ext uri="{BB962C8B-B14F-4D97-AF65-F5344CB8AC3E}">
        <p14:creationId xmlns:p14="http://schemas.microsoft.com/office/powerpoint/2010/main" val="171541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br>
              <a:rPr lang="tr-TR" sz="2000" dirty="0"/>
            </a:br>
            <a:r>
              <a:rPr lang="tr-TR" sz="2200" b="1" dirty="0">
                <a:solidFill>
                  <a:srgbClr val="FF0000"/>
                </a:solidFill>
              </a:rPr>
              <a:t> </a:t>
            </a:r>
            <a:r>
              <a:rPr lang="tr-TR" sz="2700" b="1" dirty="0">
                <a:solidFill>
                  <a:srgbClr val="002060"/>
                </a:solidFill>
              </a:rPr>
              <a:t>Türk Tabipler Birliği’nin ‘Fazladan </a:t>
            </a:r>
            <a:r>
              <a:rPr lang="tr-TR" sz="2700" b="1" dirty="0" err="1">
                <a:solidFill>
                  <a:srgbClr val="002060"/>
                </a:solidFill>
              </a:rPr>
              <a:t>Ölümler’e</a:t>
            </a:r>
            <a:r>
              <a:rPr lang="tr-TR" sz="2700" b="1" dirty="0">
                <a:solidFill>
                  <a:srgbClr val="002060"/>
                </a:solidFill>
              </a:rPr>
              <a:t> İlişkin</a:t>
            </a:r>
            <a:br>
              <a:rPr lang="tr-TR" sz="2700" b="1" dirty="0">
                <a:solidFill>
                  <a:srgbClr val="002060"/>
                </a:solidFill>
              </a:rPr>
            </a:br>
            <a:r>
              <a:rPr lang="tr-TR" sz="2700" b="1" dirty="0">
                <a:solidFill>
                  <a:srgbClr val="002060"/>
                </a:solidFill>
              </a:rPr>
              <a:t>28.10.2020 tarihli Açıklaması</a:t>
            </a:r>
          </a:p>
        </p:txBody>
      </p:sp>
      <p:pic>
        <p:nvPicPr>
          <p:cNvPr id="5" name="4 İçerik Yer Tutucusu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643050"/>
            <a:ext cx="8501122" cy="5000660"/>
          </a:xfrm>
          <a:prstGeom prst="rect">
            <a:avLst/>
          </a:prstGeom>
          <a:noFill/>
        </p:spPr>
      </p:pic>
      <p:sp>
        <p:nvSpPr>
          <p:cNvPr id="4" name="Metin kutusu 3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Şekil 1 ve 18 Haftalar arasında </a:t>
            </a:r>
            <a:r>
              <a:rPr lang="en-US" sz="2800" b="1" dirty="0"/>
              <a:t>Stockholm</a:t>
            </a:r>
            <a:r>
              <a:rPr lang="tr-TR" sz="2800" b="1" dirty="0"/>
              <a:t>’de Fazladan Ölümler</a:t>
            </a:r>
          </a:p>
        </p:txBody>
      </p:sp>
      <p:pic>
        <p:nvPicPr>
          <p:cNvPr id="5" name="4 İçerik Yer Tutucusu" descr="isveç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428736"/>
            <a:ext cx="8280920" cy="4357718"/>
          </a:xfrm>
        </p:spPr>
      </p:pic>
      <p:sp>
        <p:nvSpPr>
          <p:cNvPr id="4" name="Metin kutusu 3"/>
          <p:cNvSpPr txBox="1"/>
          <p:nvPr/>
        </p:nvSpPr>
        <p:spPr>
          <a:xfrm>
            <a:off x="1043608" y="5877272"/>
            <a:ext cx="662473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tr-TR" sz="1100" cap="all" dirty="0"/>
              <a:t>ACCEPTED MANUSCRIPT</a:t>
            </a:r>
          </a:p>
          <a:p>
            <a:pPr fontAlgn="base"/>
            <a:r>
              <a:rPr lang="tr-TR" sz="1100" b="1" dirty="0" err="1"/>
              <a:t>Estimating</a:t>
            </a:r>
            <a:r>
              <a:rPr lang="tr-TR" sz="1100" b="1" dirty="0"/>
              <a:t> total </a:t>
            </a:r>
            <a:r>
              <a:rPr lang="tr-TR" sz="1100" b="1" dirty="0" err="1"/>
              <a:t>excess</a:t>
            </a:r>
            <a:r>
              <a:rPr lang="tr-TR" sz="1100" b="1" dirty="0"/>
              <a:t> </a:t>
            </a:r>
            <a:r>
              <a:rPr lang="tr-TR" sz="1100" b="1" dirty="0" err="1"/>
              <a:t>mortality</a:t>
            </a:r>
            <a:r>
              <a:rPr lang="tr-TR" sz="1100" b="1" dirty="0"/>
              <a:t> </a:t>
            </a:r>
            <a:r>
              <a:rPr lang="tr-TR" sz="1100" b="1" dirty="0" err="1"/>
              <a:t>during</a:t>
            </a:r>
            <a:r>
              <a:rPr lang="tr-TR" sz="1100" b="1" dirty="0"/>
              <a:t> a COVID-19 </a:t>
            </a:r>
            <a:r>
              <a:rPr lang="tr-TR" sz="1100" b="1" dirty="0" err="1"/>
              <a:t>outbreak</a:t>
            </a:r>
            <a:r>
              <a:rPr lang="tr-TR" sz="1100" b="1" dirty="0"/>
              <a:t> in Stockholm, </a:t>
            </a:r>
            <a:r>
              <a:rPr lang="tr-TR" sz="1100" b="1" dirty="0" err="1"/>
              <a:t>Sweden</a:t>
            </a:r>
            <a:r>
              <a:rPr lang="tr-TR" sz="1100" b="1" dirty="0"/>
              <a:t> </a:t>
            </a:r>
          </a:p>
          <a:p>
            <a:pPr fontAlgn="base"/>
            <a:r>
              <a:rPr lang="tr-TR" sz="1100" dirty="0" err="1"/>
              <a:t>Ville</a:t>
            </a:r>
            <a:r>
              <a:rPr lang="tr-TR" sz="1100" dirty="0"/>
              <a:t> N </a:t>
            </a:r>
            <a:r>
              <a:rPr lang="tr-TR" sz="1100" dirty="0" err="1"/>
              <a:t>Pimenoff</a:t>
            </a:r>
            <a:r>
              <a:rPr lang="tr-TR" sz="1100" dirty="0"/>
              <a:t>, </a:t>
            </a:r>
            <a:r>
              <a:rPr lang="tr-TR" sz="1100" dirty="0" err="1"/>
              <a:t>PhD</a:t>
            </a:r>
            <a:r>
              <a:rPr lang="tr-TR" sz="1100" dirty="0"/>
              <a:t>, </a:t>
            </a:r>
            <a:r>
              <a:rPr lang="tr-TR" sz="1100" dirty="0" err="1"/>
              <a:t>Miriam</a:t>
            </a:r>
            <a:r>
              <a:rPr lang="tr-TR" sz="1100" dirty="0"/>
              <a:t> </a:t>
            </a:r>
            <a:r>
              <a:rPr lang="tr-TR" sz="1100" dirty="0" err="1"/>
              <a:t>Elfström</a:t>
            </a:r>
            <a:r>
              <a:rPr lang="tr-TR" sz="1100" dirty="0"/>
              <a:t>, </a:t>
            </a:r>
            <a:r>
              <a:rPr lang="tr-TR" sz="1100" dirty="0" err="1"/>
              <a:t>PhD</a:t>
            </a:r>
            <a:r>
              <a:rPr lang="tr-TR" sz="1100" dirty="0"/>
              <a:t>, </a:t>
            </a:r>
            <a:r>
              <a:rPr lang="tr-TR" sz="1100" dirty="0" err="1"/>
              <a:t>Iacopo</a:t>
            </a:r>
            <a:r>
              <a:rPr lang="tr-TR" sz="1100" dirty="0"/>
              <a:t> </a:t>
            </a:r>
            <a:r>
              <a:rPr lang="tr-TR" sz="1100" dirty="0" err="1"/>
              <a:t>Baussano</a:t>
            </a:r>
            <a:r>
              <a:rPr lang="tr-TR" sz="1100" dirty="0"/>
              <a:t>, MD </a:t>
            </a:r>
            <a:r>
              <a:rPr lang="tr-TR" sz="1100" dirty="0" err="1"/>
              <a:t>PhD</a:t>
            </a:r>
            <a:r>
              <a:rPr lang="tr-TR" sz="1100" dirty="0"/>
              <a:t>, </a:t>
            </a:r>
            <a:r>
              <a:rPr lang="tr-TR" sz="1100" dirty="0" err="1"/>
              <a:t>Mikael</a:t>
            </a:r>
            <a:r>
              <a:rPr lang="tr-TR" sz="1100" dirty="0"/>
              <a:t> </a:t>
            </a:r>
            <a:r>
              <a:rPr lang="tr-TR" sz="1100" dirty="0" err="1"/>
              <a:t>Björnstedt</a:t>
            </a:r>
            <a:r>
              <a:rPr lang="tr-TR" sz="1100" dirty="0"/>
              <a:t>, MD </a:t>
            </a:r>
            <a:r>
              <a:rPr lang="tr-TR" sz="1100" dirty="0" err="1"/>
              <a:t>PhD</a:t>
            </a:r>
            <a:r>
              <a:rPr lang="tr-TR" sz="1100" dirty="0"/>
              <a:t>, </a:t>
            </a:r>
            <a:r>
              <a:rPr lang="tr-TR" sz="1100" dirty="0" err="1"/>
              <a:t>Joakim</a:t>
            </a:r>
            <a:r>
              <a:rPr lang="tr-TR" sz="1100" dirty="0"/>
              <a:t> </a:t>
            </a:r>
            <a:r>
              <a:rPr lang="tr-TR" sz="1100" dirty="0" err="1"/>
              <a:t>Dillner</a:t>
            </a:r>
            <a:r>
              <a:rPr lang="tr-TR" sz="1100" dirty="0"/>
              <a:t>, MD </a:t>
            </a:r>
            <a:r>
              <a:rPr lang="tr-TR" sz="1100" dirty="0" err="1"/>
              <a:t>PhD</a:t>
            </a:r>
            <a:endParaRPr lang="tr-TR" sz="1100" dirty="0"/>
          </a:p>
          <a:p>
            <a:pPr fontAlgn="base"/>
            <a:r>
              <a:rPr lang="tr-TR" sz="1100" i="1" dirty="0" err="1"/>
              <a:t>Clinical</a:t>
            </a:r>
            <a:r>
              <a:rPr lang="tr-TR" sz="1100" i="1" dirty="0"/>
              <a:t> </a:t>
            </a:r>
            <a:r>
              <a:rPr lang="tr-TR" sz="1100" i="1" dirty="0" err="1"/>
              <a:t>Infectious</a:t>
            </a:r>
            <a:r>
              <a:rPr lang="tr-TR" sz="1100" i="1" dirty="0"/>
              <a:t> </a:t>
            </a:r>
            <a:r>
              <a:rPr lang="tr-TR" sz="1100" i="1" dirty="0" err="1"/>
              <a:t>Diseases</a:t>
            </a:r>
            <a:r>
              <a:rPr lang="tr-TR" sz="1100" dirty="0"/>
              <a:t>, ciaa1593, </a:t>
            </a:r>
            <a:r>
              <a:rPr lang="tr-TR" sz="1100" dirty="0">
                <a:hlinkClick r:id="rId3"/>
              </a:rPr>
              <a:t>https://doi.org/10.1093/cid/ciaa1593</a:t>
            </a:r>
            <a:endParaRPr lang="tr-TR" sz="11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6643702" y="2357430"/>
            <a:ext cx="756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  <p:extLst>
      <p:ext uri="{BB962C8B-B14F-4D97-AF65-F5344CB8AC3E}">
        <p14:creationId xmlns:p14="http://schemas.microsoft.com/office/powerpoint/2010/main" val="276539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572140"/>
            <a:ext cx="8229600" cy="714380"/>
          </a:xfrm>
        </p:spPr>
        <p:txBody>
          <a:bodyPr>
            <a:noAutofit/>
          </a:bodyPr>
          <a:lstStyle/>
          <a:p>
            <a:r>
              <a:rPr lang="tr-TR" sz="1800" b="1" dirty="0"/>
              <a:t>Türkiye’de Sağlık Bakanlığı da TÜİK gibi verileri tümden gizlemiyor;  ancak açıklarken kapsamını ve sınırlarını kendisinin belirlediği bir veri sunumu gerçekleştiriyor.</a:t>
            </a:r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866378"/>
              </p:ext>
            </p:extLst>
          </p:nvPr>
        </p:nvGraphicFramePr>
        <p:xfrm>
          <a:off x="500034" y="571480"/>
          <a:ext cx="842968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  <p:extLst>
      <p:ext uri="{BB962C8B-B14F-4D97-AF65-F5344CB8AC3E}">
        <p14:creationId xmlns:p14="http://schemas.microsoft.com/office/powerpoint/2010/main" val="123032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6F9E4598-9325-8842-B296-1AC1BE7462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9" y="1600200"/>
            <a:ext cx="771530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7020272" y="6165304"/>
            <a:ext cx="171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11.12.2020, TTB</a:t>
            </a:r>
          </a:p>
        </p:txBody>
      </p:sp>
    </p:spTree>
    <p:extLst>
      <p:ext uri="{BB962C8B-B14F-4D97-AF65-F5344CB8AC3E}">
        <p14:creationId xmlns:p14="http://schemas.microsoft.com/office/powerpoint/2010/main" val="1271314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268027"/>
              </p:ext>
            </p:extLst>
          </p:nvPr>
        </p:nvGraphicFramePr>
        <p:xfrm>
          <a:off x="457200" y="332656"/>
          <a:ext cx="822960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33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solidFill>
                  <a:srgbClr val="002060"/>
                </a:solidFill>
              </a:rPr>
              <a:t>Şekil.2. 10 İlin 2018,2019,2020 Yılları Eylül, Ekim, Kasım Ayları Ölüm Sayıları*</a:t>
            </a:r>
          </a:p>
        </p:txBody>
      </p:sp>
      <p:graphicFrame>
        <p:nvGraphicFramePr>
          <p:cNvPr id="4" name="1 Grafik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4768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1785918" y="6143644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Türkiye nüfusunun % 35,3’ü ( Toplam Nüfus:29384408)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9099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afik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53035"/>
              </p:ext>
            </p:extLst>
          </p:nvPr>
        </p:nvGraphicFramePr>
        <p:xfrm>
          <a:off x="571472" y="285728"/>
          <a:ext cx="8229600" cy="6383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981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8001055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Metin kutusu 2"/>
          <p:cNvSpPr txBox="1"/>
          <p:nvPr/>
        </p:nvSpPr>
        <p:spPr>
          <a:xfrm flipH="1">
            <a:off x="1259632" y="198884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K</a:t>
            </a:r>
            <a:r>
              <a:rPr lang="tr-TR" sz="1400" dirty="0" err="1"/>
              <a:t>aynak:Sarka</a:t>
            </a:r>
            <a:r>
              <a:rPr lang="tr-TR" dirty="0" err="1"/>
              <a:t>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3452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1869</TotalTime>
  <Words>685</Words>
  <Application>Microsoft Office PowerPoint</Application>
  <PresentationFormat>Ekran Gösterisi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Bir pandeminin Başarılı Yönetilip Yönetilmediğini Ortaya Koyan Altın Standart  ‘Fazladan Ölümler’dir.</vt:lpstr>
      <vt:lpstr>  Türk Tabipler Birliği’nin ‘Fazladan Ölümler’e İlişkin 28.10.2020 tarihli Açıklaması</vt:lpstr>
      <vt:lpstr>Şekil 1 ve 18 Haftalar arasında Stockholm’de Fazladan Ölümler</vt:lpstr>
      <vt:lpstr>PowerPoint Sunusu</vt:lpstr>
      <vt:lpstr>PowerPoint Sunusu</vt:lpstr>
      <vt:lpstr>PowerPoint Sunusu</vt:lpstr>
      <vt:lpstr>Şekil.2. 10 İlin 2018,2019,2020 Yılları Eylül, Ekim, Kasım Ayları Ölüm Sayıları*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Halk Sağlığı Tabip Odaları</dc:title>
  <dc:creator>Windows 7</dc:creator>
  <cp:lastModifiedBy>nasır nesanır</cp:lastModifiedBy>
  <cp:revision>221</cp:revision>
  <dcterms:created xsi:type="dcterms:W3CDTF">2020-10-28T13:54:16Z</dcterms:created>
  <dcterms:modified xsi:type="dcterms:W3CDTF">2020-12-11T06:34:12Z</dcterms:modified>
</cp:coreProperties>
</file>