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20" r:id="rId5"/>
    <p:sldId id="270" r:id="rId6"/>
    <p:sldId id="306" r:id="rId7"/>
    <p:sldId id="310" r:id="rId8"/>
    <p:sldId id="272" r:id="rId9"/>
    <p:sldId id="276" r:id="rId10"/>
    <p:sldId id="277" r:id="rId11"/>
    <p:sldId id="316" r:id="rId12"/>
    <p:sldId id="335" r:id="rId13"/>
    <p:sldId id="328" r:id="rId14"/>
    <p:sldId id="257" r:id="rId15"/>
    <p:sldId id="261" r:id="rId16"/>
    <p:sldId id="314" r:id="rId17"/>
    <p:sldId id="259" r:id="rId18"/>
    <p:sldId id="262" r:id="rId19"/>
    <p:sldId id="264" r:id="rId20"/>
    <p:sldId id="263" r:id="rId21"/>
    <p:sldId id="266" r:id="rId22"/>
    <p:sldId id="315" r:id="rId23"/>
    <p:sldId id="329" r:id="rId24"/>
    <p:sldId id="330" r:id="rId25"/>
    <p:sldId id="332" r:id="rId26"/>
    <p:sldId id="333" r:id="rId27"/>
    <p:sldId id="334" r:id="rId28"/>
    <p:sldId id="337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597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87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0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1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3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8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76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0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70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0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17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345C-53FA-419E-BF30-469A92A102A5}" type="datetimeFigureOut">
              <a:rPr lang="tr-TR" smtClean="0"/>
              <a:t>6.06.2024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6D97-EC2F-4254-89CB-2427D82E57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86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GEBELER VE YENİDOĞANLARI BOĞMACA HASTALIĞINDAN KORUMA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Ali CEYLAN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6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</a:t>
            </a:r>
            <a:r>
              <a:rPr lang="tr-TR" dirty="0" smtClean="0">
                <a:solidFill>
                  <a:srgbClr val="FF0000"/>
                </a:solidFill>
              </a:rPr>
              <a:t>nnelerin </a:t>
            </a:r>
            <a:r>
              <a:rPr lang="tr-TR" dirty="0" smtClean="0">
                <a:solidFill>
                  <a:srgbClr val="FF0000"/>
                </a:solidFill>
              </a:rPr>
              <a:t>boğmaca antikor düzeylerinin düşük </a:t>
            </a:r>
            <a:r>
              <a:rPr lang="tr-TR" dirty="0" smtClean="0">
                <a:solidFill>
                  <a:srgbClr val="FF0000"/>
                </a:solidFill>
              </a:rPr>
              <a:t>olduğu, bu </a:t>
            </a:r>
            <a:r>
              <a:rPr lang="tr-TR" dirty="0" smtClean="0">
                <a:solidFill>
                  <a:srgbClr val="FF0000"/>
                </a:solidFill>
              </a:rPr>
              <a:t>durum </a:t>
            </a:r>
            <a:r>
              <a:rPr lang="tr-TR" dirty="0" err="1" smtClean="0">
                <a:solidFill>
                  <a:srgbClr val="FF0000"/>
                </a:solidFill>
              </a:rPr>
              <a:t>yenidoğanların</a:t>
            </a:r>
            <a:r>
              <a:rPr lang="tr-TR" dirty="0" smtClean="0">
                <a:solidFill>
                  <a:srgbClr val="FF0000"/>
                </a:solidFill>
              </a:rPr>
              <a:t> enfeksiyon riski altında olduğunu göstermiştir.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Yenidoğanı</a:t>
            </a:r>
            <a:r>
              <a:rPr lang="tr-TR" dirty="0" smtClean="0">
                <a:solidFill>
                  <a:srgbClr val="FF0000"/>
                </a:solidFill>
              </a:rPr>
              <a:t> boğmacaya karşı korumak için </a:t>
            </a:r>
            <a:r>
              <a:rPr lang="tr-TR" dirty="0" err="1" smtClean="0">
                <a:solidFill>
                  <a:srgbClr val="FF0000"/>
                </a:solidFill>
              </a:rPr>
              <a:t>maternal</a:t>
            </a:r>
            <a:r>
              <a:rPr lang="tr-TR" dirty="0" smtClean="0">
                <a:solidFill>
                  <a:srgbClr val="FF0000"/>
                </a:solidFill>
              </a:rPr>
              <a:t> bağışıklama yapılması en az maliyetli ve en uygun stratejidir. </a:t>
            </a:r>
          </a:p>
          <a:p>
            <a:r>
              <a:rPr lang="tr-TR" dirty="0" smtClean="0"/>
              <a:t>Türkiye’de gebelik dönemi rutin bağışıklama programında yer alan </a:t>
            </a:r>
            <a:r>
              <a:rPr lang="tr-TR" dirty="0" err="1" smtClean="0"/>
              <a:t>tetanoz</a:t>
            </a:r>
            <a:r>
              <a:rPr lang="tr-TR" dirty="0" smtClean="0"/>
              <a:t>-difteri aşısının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Td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dirty="0" err="1" smtClean="0"/>
              <a:t>tetanoz</a:t>
            </a:r>
            <a:r>
              <a:rPr lang="tr-TR" dirty="0" smtClean="0"/>
              <a:t>-difteri-boğmaca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Tdap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dirty="0" smtClean="0"/>
              <a:t>ile değiştirilmesi anneyi ve </a:t>
            </a:r>
            <a:r>
              <a:rPr lang="tr-TR" dirty="0" err="1" smtClean="0"/>
              <a:t>yenidoğanları</a:t>
            </a:r>
            <a:r>
              <a:rPr lang="tr-TR" dirty="0" smtClean="0"/>
              <a:t> boğmaca enfeksiyonundan korumak için uygun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4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Hamile kadınlar için boğmaca aşısı uygulama örnekleri 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Bebekler için boğmaca hastalığının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morbiditesinin</a:t>
            </a:r>
            <a:r>
              <a:rPr lang="tr-TR" dirty="0"/>
              <a:t> en yüksek olduğu </a:t>
            </a:r>
            <a:r>
              <a:rPr lang="tr-TR" dirty="0" smtClean="0"/>
              <a:t>zaman </a:t>
            </a:r>
            <a:r>
              <a:rPr lang="tr-TR" dirty="0" smtClean="0">
                <a:solidFill>
                  <a:srgbClr val="FF0000"/>
                </a:solidFill>
              </a:rPr>
              <a:t>doğumdan </a:t>
            </a:r>
            <a:r>
              <a:rPr lang="tr-TR" dirty="0">
                <a:solidFill>
                  <a:srgbClr val="FF0000"/>
                </a:solidFill>
              </a:rPr>
              <a:t>sonraki ilk 6-8 </a:t>
            </a:r>
            <a:r>
              <a:rPr lang="tr-TR" dirty="0" smtClean="0">
                <a:solidFill>
                  <a:srgbClr val="FF0000"/>
                </a:solidFill>
              </a:rPr>
              <a:t>haftadır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Bebekleri </a:t>
            </a:r>
            <a:r>
              <a:rPr lang="tr-TR" dirty="0"/>
              <a:t>boğmaca enfeksiyonundan </a:t>
            </a:r>
            <a:r>
              <a:rPr lang="tr-TR" dirty="0" smtClean="0"/>
              <a:t>korumak için </a:t>
            </a:r>
            <a:r>
              <a:rPr lang="tr-TR" dirty="0" err="1" smtClean="0">
                <a:solidFill>
                  <a:srgbClr val="FF0000"/>
                </a:solidFill>
              </a:rPr>
              <a:t>intrapartum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veya </a:t>
            </a:r>
            <a:r>
              <a:rPr lang="tr-TR" dirty="0" err="1">
                <a:solidFill>
                  <a:srgbClr val="FF0000"/>
                </a:solidFill>
              </a:rPr>
              <a:t>postpartum</a:t>
            </a:r>
            <a:r>
              <a:rPr lang="tr-TR" dirty="0">
                <a:solidFill>
                  <a:srgbClr val="FF0000"/>
                </a:solidFill>
              </a:rPr>
              <a:t> dönemde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kadınların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bebeğe </a:t>
            </a:r>
            <a:r>
              <a:rPr lang="tr-TR" dirty="0">
                <a:solidFill>
                  <a:srgbClr val="FF0000"/>
                </a:solidFill>
              </a:rPr>
              <a:t>bakım veren </a:t>
            </a:r>
            <a:r>
              <a:rPr lang="tr-TR" dirty="0" smtClean="0">
                <a:solidFill>
                  <a:srgbClr val="FF0000"/>
                </a:solidFill>
              </a:rPr>
              <a:t>kişilerin (</a:t>
            </a:r>
            <a:r>
              <a:rPr lang="tr-TR" dirty="0">
                <a:solidFill>
                  <a:srgbClr val="FF0000"/>
                </a:solidFill>
              </a:rPr>
              <a:t>koza stratejisi) ve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sağlık </a:t>
            </a:r>
            <a:r>
              <a:rPr lang="tr-TR" dirty="0">
                <a:solidFill>
                  <a:srgbClr val="FF0000"/>
                </a:solidFill>
              </a:rPr>
              <a:t>çalışanlarının boğmacaya karşı aşılanması tartışılan </a:t>
            </a:r>
            <a:r>
              <a:rPr lang="tr-TR" dirty="0" smtClean="0">
                <a:solidFill>
                  <a:srgbClr val="FF0000"/>
                </a:solidFill>
              </a:rPr>
              <a:t>stratejiler arasındadır.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merkezli </a:t>
            </a:r>
            <a:r>
              <a:rPr lang="tr-TR" dirty="0" err="1" smtClean="0"/>
              <a:t>randomize</a:t>
            </a:r>
            <a:r>
              <a:rPr lang="tr-TR" dirty="0" smtClean="0"/>
              <a:t> kontrollü bir çalışmada, gebelik döneminde </a:t>
            </a:r>
            <a:r>
              <a:rPr lang="tr-TR" dirty="0" err="1" smtClean="0"/>
              <a:t>tetanoz</a:t>
            </a:r>
            <a:r>
              <a:rPr lang="tr-TR" dirty="0" smtClean="0"/>
              <a:t>- difteri-boğmaca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Tdap</a:t>
            </a:r>
            <a:r>
              <a:rPr lang="tr-TR" dirty="0" smtClean="0">
                <a:solidFill>
                  <a:srgbClr val="FF0000"/>
                </a:solidFill>
              </a:rPr>
              <a:t>) ile aşılanan kadınların bebeklerinde antikor seviyesi kontrol grubuna göre daha yüksek</a:t>
            </a:r>
            <a:r>
              <a:rPr lang="tr-TR" dirty="0" smtClean="0"/>
              <a:t> bulunmuş ve </a:t>
            </a:r>
            <a:r>
              <a:rPr lang="tr-TR" dirty="0" smtClean="0">
                <a:solidFill>
                  <a:srgbClr val="FF0000"/>
                </a:solidFill>
              </a:rPr>
              <a:t>aşıya bağlı önemli bir yan etki gözlenmemiştir.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(FDA</a:t>
            </a:r>
            <a:r>
              <a:rPr lang="tr-TR" dirty="0" smtClean="0">
                <a:solidFill>
                  <a:srgbClr val="FF0000"/>
                </a:solidFill>
              </a:rPr>
              <a:t>) ve (</a:t>
            </a:r>
            <a:r>
              <a:rPr lang="tr-TR" dirty="0">
                <a:solidFill>
                  <a:srgbClr val="FF0000"/>
                </a:solidFill>
              </a:rPr>
              <a:t>CDC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dirty="0">
                <a:solidFill>
                  <a:srgbClr val="FF0000"/>
                </a:solidFill>
              </a:rPr>
              <a:t>de gebede boğmaca aşı uygulaması için </a:t>
            </a:r>
            <a:r>
              <a:rPr lang="tr-TR" dirty="0" err="1">
                <a:solidFill>
                  <a:srgbClr val="FF0000"/>
                </a:solidFill>
              </a:rPr>
              <a:t>kontrendikasyondan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bahsetmemekte ve </a:t>
            </a:r>
            <a:r>
              <a:rPr lang="tr-TR" dirty="0">
                <a:solidFill>
                  <a:srgbClr val="FF0000"/>
                </a:solidFill>
              </a:rPr>
              <a:t>aşı kullanımını </a:t>
            </a:r>
            <a:r>
              <a:rPr lang="tr-TR" dirty="0" smtClean="0">
                <a:solidFill>
                  <a:srgbClr val="FF0000"/>
                </a:solidFill>
              </a:rPr>
              <a:t>sınırlamamaktadır. </a:t>
            </a:r>
          </a:p>
          <a:p>
            <a:pPr lvl="1"/>
            <a:r>
              <a:rPr lang="tr-TR" dirty="0" smtClean="0"/>
              <a:t>Boğmaca </a:t>
            </a:r>
            <a:r>
              <a:rPr lang="tr-TR" dirty="0"/>
              <a:t>içeren aşılar, birçok ülkede on yılı </a:t>
            </a:r>
            <a:r>
              <a:rPr lang="tr-TR" dirty="0" smtClean="0"/>
              <a:t>aşkın süredir </a:t>
            </a:r>
            <a:r>
              <a:rPr lang="tr-TR" dirty="0"/>
              <a:t>güvenle kullanılmaktadır. </a:t>
            </a:r>
            <a:endParaRPr lang="tr-TR" dirty="0" smtClean="0"/>
          </a:p>
          <a:p>
            <a:pPr lvl="1"/>
            <a:r>
              <a:rPr lang="tr-TR" dirty="0" smtClean="0"/>
              <a:t>Türkiye’de </a:t>
            </a:r>
            <a:r>
              <a:rPr lang="tr-TR" dirty="0"/>
              <a:t>ise </a:t>
            </a:r>
            <a:r>
              <a:rPr lang="tr-TR" dirty="0" err="1"/>
              <a:t>maternal</a:t>
            </a:r>
            <a:r>
              <a:rPr lang="tr-TR" dirty="0"/>
              <a:t> bağışıklamada boğmaca </a:t>
            </a:r>
            <a:r>
              <a:rPr lang="tr-TR" dirty="0" smtClean="0"/>
              <a:t>içeren aşı kullanılmamaktadır.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96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Hamile </a:t>
            </a:r>
            <a:r>
              <a:rPr lang="tr-TR" dirty="0"/>
              <a:t>kadınlar için </a:t>
            </a:r>
            <a:r>
              <a:rPr lang="tr-TR" dirty="0" smtClean="0"/>
              <a:t>boğmaca aşısı uygulama örnekleri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İngiltere'de</a:t>
            </a:r>
            <a:r>
              <a:rPr lang="tr-TR" dirty="0" smtClean="0"/>
              <a:t> Ekim </a:t>
            </a:r>
            <a:r>
              <a:rPr lang="tr-TR" dirty="0"/>
              <a:t>2012'de, </a:t>
            </a:r>
            <a:r>
              <a:rPr lang="tr-TR" dirty="0" smtClean="0"/>
              <a:t>bir </a:t>
            </a:r>
            <a:r>
              <a:rPr lang="tr-TR" dirty="0"/>
              <a:t>salgına yanıt olarak hamile kadınlar için bir boğmaca aşısı programı başlatılmıştır. </a:t>
            </a:r>
            <a:endParaRPr lang="tr-TR" dirty="0" smtClean="0"/>
          </a:p>
          <a:p>
            <a:endParaRPr lang="tr-TR" b="1" dirty="0" smtClean="0"/>
          </a:p>
          <a:p>
            <a:endParaRPr lang="tr-TR" dirty="0"/>
          </a:p>
          <a:p>
            <a:r>
              <a:rPr lang="tr-TR" sz="1200" b="1" i="1" dirty="0" smtClean="0">
                <a:solidFill>
                  <a:srgbClr val="FF0000"/>
                </a:solidFill>
              </a:rPr>
              <a:t>İngiltere'de </a:t>
            </a:r>
            <a:r>
              <a:rPr lang="tr-TR" sz="1200" b="1" i="1" dirty="0" err="1" smtClean="0">
                <a:solidFill>
                  <a:srgbClr val="FF0000"/>
                </a:solidFill>
              </a:rPr>
              <a:t>maternal</a:t>
            </a:r>
            <a:r>
              <a:rPr lang="tr-TR" sz="1200" b="1" i="1" dirty="0" smtClean="0">
                <a:solidFill>
                  <a:srgbClr val="FF0000"/>
                </a:solidFill>
              </a:rPr>
              <a:t> boğmaca aşılamasının etkinliği: gözlemsel bir çalışma: </a:t>
            </a:r>
            <a:r>
              <a:rPr lang="tr-TR" sz="1200" b="1" i="1" dirty="0" err="1" smtClean="0">
                <a:solidFill>
                  <a:srgbClr val="FF0000"/>
                </a:solidFill>
              </a:rPr>
              <a:t>Gayatri</a:t>
            </a:r>
            <a:r>
              <a:rPr lang="tr-TR" sz="1200" b="1" i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err="1" smtClean="0">
                <a:solidFill>
                  <a:srgbClr val="FF0000"/>
                </a:solidFill>
              </a:rPr>
              <a:t>Amirthalingam</a:t>
            </a:r>
            <a:r>
              <a:rPr lang="tr-TR" sz="1200" b="1" i="1" dirty="0" smtClean="0">
                <a:solidFill>
                  <a:srgbClr val="FF0000"/>
                </a:solidFill>
              </a:rPr>
              <a:t>, </a:t>
            </a:r>
            <a:r>
              <a:rPr lang="tr-TR" sz="1200" b="1" i="1" dirty="0" err="1" smtClean="0">
                <a:solidFill>
                  <a:srgbClr val="FF0000"/>
                </a:solidFill>
              </a:rPr>
              <a:t>Lancet</a:t>
            </a:r>
            <a:r>
              <a:rPr lang="tr-TR" sz="1200" b="1" i="1" dirty="0" smtClean="0">
                <a:solidFill>
                  <a:srgbClr val="FF0000"/>
                </a:solidFill>
              </a:rPr>
              <a:t> 2014; 384: 1521-28</a:t>
            </a:r>
            <a:endParaRPr lang="tr-TR" sz="1200" b="1" i="1" dirty="0">
              <a:solidFill>
                <a:srgbClr val="FF0000"/>
              </a:solidFill>
            </a:endParaRPr>
          </a:p>
        </p:txBody>
      </p:sp>
      <p:pic>
        <p:nvPicPr>
          <p:cNvPr id="12" name="İçerik Yer Tutucusu 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94114"/>
            <a:ext cx="5181600" cy="34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790297"/>
            <a:ext cx="6172200" cy="3267881"/>
          </a:xfrm>
          <a:prstGeom prst="rect">
            <a:avLst/>
          </a:prstGeom>
        </p:spPr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2013'ün ilk 9 ayında</a:t>
            </a:r>
            <a:r>
              <a:rPr lang="tr-TR" dirty="0" smtClean="0"/>
              <a:t>, 2012'nin aynı dönemiyle karşılaştırıldığında, teyit edilmiş vakalarda (2012'de 328 vakaya karşılık 2013'te 72 vaka, </a:t>
            </a:r>
            <a:r>
              <a:rPr lang="tr-TR" dirty="0" smtClean="0">
                <a:solidFill>
                  <a:srgbClr val="FF0000"/>
                </a:solidFill>
              </a:rPr>
              <a:t>-%78, </a:t>
            </a:r>
            <a:r>
              <a:rPr lang="tr-TR" dirty="0" smtClean="0"/>
              <a:t>%95 GA -72 ila -83) ve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hastaneye yatışlarda </a:t>
            </a:r>
            <a:r>
              <a:rPr lang="tr-TR" dirty="0" smtClean="0"/>
              <a:t>oransal olarak en büyük düşüş (2012'de 440 yatışa karşılık 2013'te 140 yatış, </a:t>
            </a:r>
            <a:r>
              <a:rPr lang="tr-TR" dirty="0" smtClean="0">
                <a:solidFill>
                  <a:srgbClr val="FF0000"/>
                </a:solidFill>
              </a:rPr>
              <a:t>-%68</a:t>
            </a:r>
            <a:r>
              <a:rPr lang="tr-TR" dirty="0" smtClean="0">
                <a:solidFill>
                  <a:srgbClr val="FF0000"/>
                </a:solidFill>
              </a:rPr>
              <a:t>, ile </a:t>
            </a:r>
            <a:r>
              <a:rPr lang="tr-TR" dirty="0" smtClean="0"/>
              <a:t>( </a:t>
            </a:r>
            <a:r>
              <a:rPr lang="tr-TR" dirty="0" smtClean="0"/>
              <a:t>-61 ila -74) </a:t>
            </a:r>
            <a:r>
              <a:rPr lang="tr-TR" dirty="0" smtClean="0">
                <a:solidFill>
                  <a:srgbClr val="FF0000"/>
                </a:solidFill>
              </a:rPr>
              <a:t>3 aydan küçük bebeklerde </a:t>
            </a:r>
            <a:r>
              <a:rPr lang="tr-TR" dirty="0" smtClean="0"/>
              <a:t>meydana gelmiştir,</a:t>
            </a:r>
          </a:p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5670551" y="50581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Yaş gruplarına göre laboratuvarca doğrulanmış boğmaca vakalarının yıllık </a:t>
            </a:r>
            <a:r>
              <a:rPr lang="tr-TR" dirty="0" err="1" smtClean="0"/>
              <a:t>insidansı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76" y="93306"/>
            <a:ext cx="11719248" cy="67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Yorum</a:t>
            </a:r>
            <a:r>
              <a:rPr lang="tr-TR" dirty="0"/>
              <a:t> İngiltere'de gebelikte boğmaca aşılama </a:t>
            </a:r>
            <a:r>
              <a:rPr lang="tr-TR" dirty="0" smtClean="0"/>
              <a:t>programında </a:t>
            </a:r>
            <a:r>
              <a:rPr lang="tr-TR" dirty="0" smtClean="0">
                <a:solidFill>
                  <a:srgbClr val="FF0000"/>
                </a:solidFill>
              </a:rPr>
              <a:t>yüksek </a:t>
            </a:r>
            <a:r>
              <a:rPr lang="tr-TR" dirty="0">
                <a:solidFill>
                  <a:srgbClr val="FF0000"/>
                </a:solidFill>
              </a:rPr>
              <a:t>aşı etkinliği</a:t>
            </a:r>
            <a:r>
              <a:rPr lang="tr-TR" dirty="0"/>
              <a:t> </a:t>
            </a:r>
            <a:r>
              <a:rPr lang="tr-TR" dirty="0" smtClean="0"/>
              <a:t>bulunmuştur. 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etkinlik </a:t>
            </a:r>
            <a:r>
              <a:rPr lang="tr-TR" dirty="0">
                <a:solidFill>
                  <a:srgbClr val="FF0000"/>
                </a:solidFill>
              </a:rPr>
              <a:t>muhtemelen bebeklerin </a:t>
            </a:r>
            <a:r>
              <a:rPr lang="tr-TR" b="1" dirty="0">
                <a:solidFill>
                  <a:srgbClr val="FF0000"/>
                </a:solidFill>
              </a:rPr>
              <a:t>hem pasif antikorlar </a:t>
            </a:r>
            <a:r>
              <a:rPr lang="tr-TR" dirty="0">
                <a:solidFill>
                  <a:srgbClr val="FF0000"/>
                </a:solidFill>
              </a:rPr>
              <a:t>hem de </a:t>
            </a:r>
            <a:r>
              <a:rPr lang="tr-TR" b="1" dirty="0" err="1">
                <a:solidFill>
                  <a:srgbClr val="FF0000"/>
                </a:solidFill>
              </a:rPr>
              <a:t>maternal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maruziyetin</a:t>
            </a:r>
            <a:r>
              <a:rPr lang="tr-TR" b="1" dirty="0">
                <a:solidFill>
                  <a:srgbClr val="FF0000"/>
                </a:solidFill>
              </a:rPr>
              <a:t> azalması </a:t>
            </a:r>
            <a:r>
              <a:rPr lang="tr-TR" dirty="0">
                <a:solidFill>
                  <a:srgbClr val="FF0000"/>
                </a:solidFill>
              </a:rPr>
              <a:t>yoluyla korunmasından </a:t>
            </a:r>
            <a:r>
              <a:rPr lang="tr-TR" dirty="0" smtClean="0">
                <a:solidFill>
                  <a:srgbClr val="FF0000"/>
                </a:solidFill>
              </a:rPr>
              <a:t>kaynaklanmaktad</a:t>
            </a:r>
            <a:r>
              <a:rPr lang="tr-TR" b="1" dirty="0" smtClean="0">
                <a:solidFill>
                  <a:srgbClr val="FF0000"/>
                </a:solidFill>
              </a:rPr>
              <a:t>ır</a:t>
            </a:r>
          </a:p>
          <a:p>
            <a:r>
              <a:rPr lang="tr-TR" b="1" dirty="0" smtClean="0"/>
              <a:t> </a:t>
            </a:r>
            <a:r>
              <a:rPr lang="tr-TR" dirty="0" err="1">
                <a:solidFill>
                  <a:srgbClr val="FF0000"/>
                </a:solidFill>
              </a:rPr>
              <a:t>Aselüler</a:t>
            </a:r>
            <a:r>
              <a:rPr lang="tr-TR" dirty="0">
                <a:solidFill>
                  <a:srgbClr val="FF0000"/>
                </a:solidFill>
              </a:rPr>
              <a:t> boğmaca içeren bir aşı ile </a:t>
            </a:r>
            <a:r>
              <a:rPr lang="tr-TR" dirty="0" err="1">
                <a:solidFill>
                  <a:srgbClr val="FF0000"/>
                </a:solidFill>
              </a:rPr>
              <a:t>maternal</a:t>
            </a:r>
            <a:r>
              <a:rPr lang="tr-TR" dirty="0">
                <a:solidFill>
                  <a:srgbClr val="FF0000"/>
                </a:solidFill>
              </a:rPr>
              <a:t> bağışıklamanın </a:t>
            </a:r>
            <a:r>
              <a:rPr lang="tr-TR" dirty="0" smtClean="0"/>
              <a:t>bebeklere  hastalığa </a:t>
            </a:r>
            <a:r>
              <a:rPr lang="tr-TR" dirty="0"/>
              <a:t>karşı yaklaşık </a:t>
            </a:r>
            <a:r>
              <a:rPr lang="tr-TR" dirty="0">
                <a:solidFill>
                  <a:srgbClr val="FF0000"/>
                </a:solidFill>
              </a:rPr>
              <a:t>%90 koruma </a:t>
            </a:r>
            <a:r>
              <a:rPr lang="tr-TR" dirty="0"/>
              <a:t>sağlayabileceği </a:t>
            </a:r>
            <a:r>
              <a:rPr lang="tr-TR" dirty="0" smtClean="0"/>
              <a:t>bulgusu, </a:t>
            </a:r>
          </a:p>
          <a:p>
            <a:r>
              <a:rPr lang="tr-TR" dirty="0" smtClean="0"/>
              <a:t>En </a:t>
            </a:r>
            <a:r>
              <a:rPr lang="tr-TR" dirty="0"/>
              <a:t>azından gebelikte uygulamaya </a:t>
            </a:r>
            <a:r>
              <a:rPr lang="tr-TR" dirty="0">
                <a:solidFill>
                  <a:srgbClr val="FF0000"/>
                </a:solidFill>
              </a:rPr>
              <a:t>uygun </a:t>
            </a:r>
            <a:r>
              <a:rPr lang="tr-TR" dirty="0" err="1">
                <a:solidFill>
                  <a:srgbClr val="FF0000"/>
                </a:solidFill>
              </a:rPr>
              <a:t>aselüler</a:t>
            </a:r>
            <a:r>
              <a:rPr lang="tr-TR" dirty="0">
                <a:solidFill>
                  <a:srgbClr val="FF0000"/>
                </a:solidFill>
              </a:rPr>
              <a:t> boğmaca içeren bir aşıya erişimi olan ülkelerde tercih edilen </a:t>
            </a:r>
            <a:r>
              <a:rPr lang="tr-TR" dirty="0" smtClean="0">
                <a:solidFill>
                  <a:srgbClr val="FF0000"/>
                </a:solidFill>
              </a:rPr>
              <a:t>yaklaşım olabilir.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Hollanda’da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Güncelleme: 29 Mayıs 2024</a:t>
            </a:r>
          </a:p>
          <a:p>
            <a:pPr lvl="1"/>
            <a:r>
              <a:rPr lang="tr-TR" dirty="0" smtClean="0"/>
              <a:t>Mayıs 2024’de iki </a:t>
            </a:r>
            <a:r>
              <a:rPr lang="tr-TR" dirty="0"/>
              <a:t>hafta içinde, yaklaşık </a:t>
            </a:r>
            <a:r>
              <a:rPr lang="tr-TR" dirty="0">
                <a:solidFill>
                  <a:srgbClr val="FF0000"/>
                </a:solidFill>
              </a:rPr>
              <a:t>70'i bebek</a:t>
            </a:r>
            <a:r>
              <a:rPr lang="tr-TR" dirty="0"/>
              <a:t> olmak üzere </a:t>
            </a:r>
            <a:r>
              <a:rPr lang="tr-TR" dirty="0">
                <a:solidFill>
                  <a:srgbClr val="FF0000"/>
                </a:solidFill>
              </a:rPr>
              <a:t>1.600'den fazla </a:t>
            </a:r>
            <a:r>
              <a:rPr lang="tr-TR" dirty="0"/>
              <a:t>boğmaca hastası bildirildi.  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2024 yılında</a:t>
            </a:r>
            <a:r>
              <a:rPr lang="tr-TR" dirty="0" smtClean="0"/>
              <a:t>, (26 Mayıs dahil) olmak üzere </a:t>
            </a:r>
            <a:r>
              <a:rPr lang="tr-TR" dirty="0" smtClean="0">
                <a:solidFill>
                  <a:srgbClr val="FF0000"/>
                </a:solidFill>
              </a:rPr>
              <a:t>497'si bebek </a:t>
            </a:r>
            <a:r>
              <a:rPr lang="tr-TR" dirty="0" smtClean="0"/>
              <a:t>olmak üzere toplam </a:t>
            </a:r>
            <a:r>
              <a:rPr lang="tr-TR" dirty="0" smtClean="0">
                <a:solidFill>
                  <a:srgbClr val="FF0000"/>
                </a:solidFill>
              </a:rPr>
              <a:t>10.270 </a:t>
            </a:r>
            <a:r>
              <a:rPr lang="tr-TR" dirty="0" smtClean="0"/>
              <a:t>kişide boğmaca vakası bildirildi. </a:t>
            </a: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0-5 ay arası bebeklerin yarısından biraz fazlası hastaneye başvurdu. </a:t>
            </a:r>
            <a:endParaRPr lang="tr-T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6-11 aylık bebekler için bu yaklaşık %25. oranındaydı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5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497 bebekten </a:t>
            </a:r>
            <a:r>
              <a:rPr lang="tr-TR" dirty="0" smtClean="0">
                <a:solidFill>
                  <a:srgbClr val="FF0000"/>
                </a:solidFill>
              </a:rPr>
              <a:t>0-2 </a:t>
            </a:r>
            <a:r>
              <a:rPr lang="tr-TR" dirty="0" err="1" smtClean="0">
                <a:solidFill>
                  <a:srgbClr val="FF0000"/>
                </a:solidFill>
              </a:rPr>
              <a:t>aylıkl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bebeklerin %91'i hamilelik sırasında anne aşısı ile korunmamıştır.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>
                <a:solidFill>
                  <a:srgbClr val="FF0000"/>
                </a:solidFill>
              </a:rPr>
              <a:t>Bazı bebekleri erken doğmuş ya da </a:t>
            </a:r>
          </a:p>
          <a:p>
            <a:pPr lvl="1"/>
            <a:r>
              <a:rPr lang="tr-TR" dirty="0">
                <a:solidFill>
                  <a:srgbClr val="FF0000"/>
                </a:solidFill>
              </a:rPr>
              <a:t>aşı doğuma çok yakın bir zamanda yapılmıştır.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Hamilelikte </a:t>
            </a:r>
            <a:r>
              <a:rPr lang="tr-TR" dirty="0">
                <a:solidFill>
                  <a:srgbClr val="FF0000"/>
                </a:solidFill>
              </a:rPr>
              <a:t>aşı yapılması 0-2 aylık bebeklerde boğmaca enfeksiyonuna karşı yüksek koruma sağlar (%90-95). </a:t>
            </a:r>
          </a:p>
          <a:p>
            <a:pPr lvl="1"/>
            <a:endParaRPr lang="tr-T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Onlarca yıldır etkili aşıların mevcut olmasına rağmen, boğmaca bir </a:t>
            </a:r>
            <a:r>
              <a:rPr lang="tr-TR" dirty="0" smtClean="0"/>
              <a:t>Halk Sağlığı sorunu olmaya </a:t>
            </a:r>
            <a:r>
              <a:rPr lang="tr-TR" dirty="0" smtClean="0"/>
              <a:t>devam etmektedir.</a:t>
            </a:r>
          </a:p>
          <a:p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Avrupa</a:t>
            </a:r>
            <a:r>
              <a:rPr lang="en-US" dirty="0"/>
              <a:t> </a:t>
            </a:r>
            <a:r>
              <a:rPr lang="en-US" dirty="0" err="1"/>
              <a:t>ülkesinde</a:t>
            </a:r>
            <a:r>
              <a:rPr lang="en-US" dirty="0"/>
              <a:t> </a:t>
            </a:r>
            <a:r>
              <a:rPr lang="tr-TR" dirty="0" err="1" smtClean="0"/>
              <a:t>özellike</a:t>
            </a:r>
            <a:r>
              <a:rPr lang="tr-TR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aşı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kapsamının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düşük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olduğu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ülkelerde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yaygın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olarak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görülmekte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yüksek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oranda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aşılanmış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diğer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popülasyonlarda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yeniden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ortaya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çıktığı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bildirilmektedir</a:t>
            </a:r>
            <a:r>
              <a:rPr lang="tr-TR" dirty="0" smtClean="0"/>
              <a:t>. 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sz="1200" dirty="0" smtClean="0">
                <a:solidFill>
                  <a:srgbClr val="FF0000"/>
                </a:solidFill>
              </a:rPr>
              <a:t>Batı Avrupa'da </a:t>
            </a:r>
            <a:r>
              <a:rPr lang="tr-TR" sz="1200" dirty="0" err="1" smtClean="0">
                <a:solidFill>
                  <a:srgbClr val="FF0000"/>
                </a:solidFill>
              </a:rPr>
              <a:t>Bordetella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</a:rPr>
              <a:t>pertussis</a:t>
            </a:r>
            <a:r>
              <a:rPr lang="tr-TR" sz="1200" dirty="0" smtClean="0">
                <a:solidFill>
                  <a:srgbClr val="FF0000"/>
                </a:solidFill>
              </a:rPr>
              <a:t> enfeksiyonunun </a:t>
            </a:r>
            <a:r>
              <a:rPr lang="tr-TR" sz="1200" dirty="0" err="1" smtClean="0">
                <a:solidFill>
                  <a:srgbClr val="FF0000"/>
                </a:solidFill>
              </a:rPr>
              <a:t>seroepidemiyolojisi</a:t>
            </a:r>
            <a:r>
              <a:rPr lang="tr-TR" sz="1200" dirty="0" smtClean="0">
                <a:solidFill>
                  <a:srgbClr val="FF0000"/>
                </a:solidFill>
              </a:rPr>
              <a:t>. Epidemiol. </a:t>
            </a:r>
            <a:r>
              <a:rPr lang="tr-TR" sz="1200" dirty="0" err="1" smtClean="0">
                <a:solidFill>
                  <a:srgbClr val="FF0000"/>
                </a:solidFill>
              </a:rPr>
              <a:t>Infect</a:t>
            </a:r>
            <a:r>
              <a:rPr lang="tr-TR" sz="1200" dirty="0" smtClean="0">
                <a:solidFill>
                  <a:srgbClr val="FF0000"/>
                </a:solidFill>
              </a:rPr>
              <a:t>. (2005), 133, 159-171. f 2004 </a:t>
            </a:r>
            <a:endParaRPr lang="tr-T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22 </a:t>
            </a:r>
            <a:r>
              <a:rPr lang="tr-TR" dirty="0" smtClean="0">
                <a:solidFill>
                  <a:srgbClr val="FF0000"/>
                </a:solidFill>
              </a:rPr>
              <a:t>haftalık </a:t>
            </a:r>
            <a:r>
              <a:rPr lang="tr-TR" dirty="0" smtClean="0">
                <a:solidFill>
                  <a:srgbClr val="FF0000"/>
                </a:solidFill>
              </a:rPr>
              <a:t>enjeksiyon,</a:t>
            </a:r>
            <a:r>
              <a:rPr lang="tr-TR" dirty="0" smtClean="0"/>
              <a:t> </a:t>
            </a:r>
            <a:r>
              <a:rPr lang="tr-TR" dirty="0" smtClean="0"/>
              <a:t>hamile kadınları ve yeni doğan bebeklerini boğmacaya karşı korur. </a:t>
            </a:r>
          </a:p>
          <a:p>
            <a:pPr lvl="1"/>
            <a:r>
              <a:rPr lang="tr-TR" dirty="0" smtClean="0"/>
              <a:t>Aralık 2019'dan bu yana tüm hamile kadınlara boğmaca aşısı teklif edildi. </a:t>
            </a:r>
          </a:p>
          <a:p>
            <a:pPr lvl="1"/>
            <a:r>
              <a:rPr lang="tr-TR" dirty="0" smtClean="0"/>
              <a:t>Bu şekilde bebekler, kendileri tam aşı yapabilecek yaşa gelene kadar en iyi şekilde korunurlar. </a:t>
            </a:r>
          </a:p>
          <a:p>
            <a:endParaRPr lang="tr-TR" dirty="0" smtClean="0"/>
          </a:p>
          <a:p>
            <a:r>
              <a:rPr lang="tr-TR" dirty="0"/>
              <a:t>Boğmaca enjeksiyonu, </a:t>
            </a:r>
            <a:r>
              <a:rPr lang="tr-TR" dirty="0">
                <a:solidFill>
                  <a:srgbClr val="FF0000"/>
                </a:solidFill>
              </a:rPr>
              <a:t>bağışıklık bozukluğu olan hamile kadınlar için güvenlidir, ancak enjeksiyon da işe yaramayabilir.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66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Güvenlik ve yan etkiler</a:t>
            </a:r>
          </a:p>
          <a:p>
            <a:pPr lvl="1"/>
            <a:r>
              <a:rPr lang="tr-TR" dirty="0"/>
              <a:t>İngiltere'de hamile kadınlara </a:t>
            </a:r>
            <a:r>
              <a:rPr lang="tr-TR" dirty="0">
                <a:solidFill>
                  <a:srgbClr val="FF0000"/>
                </a:solidFill>
              </a:rPr>
              <a:t>2012'den bu yana </a:t>
            </a:r>
            <a:r>
              <a:rPr lang="tr-TR" dirty="0" smtClean="0">
                <a:solidFill>
                  <a:srgbClr val="FF0000"/>
                </a:solidFill>
              </a:rPr>
              <a:t>2,7 </a:t>
            </a:r>
            <a:r>
              <a:rPr lang="tr-TR" dirty="0">
                <a:solidFill>
                  <a:srgbClr val="FF0000"/>
                </a:solidFill>
              </a:rPr>
              <a:t>milyondan fazla hamile kadına aşı yapıldı</a:t>
            </a:r>
            <a:r>
              <a:rPr lang="tr-TR" dirty="0"/>
              <a:t>. İlaç ve Sağlık Ürünleri Düzenleme Kurumu (MHRA), </a:t>
            </a:r>
            <a:r>
              <a:rPr lang="tr-TR" dirty="0" smtClean="0">
                <a:solidFill>
                  <a:srgbClr val="FF0000"/>
                </a:solidFill>
              </a:rPr>
              <a:t>hiçbir </a:t>
            </a:r>
            <a:r>
              <a:rPr lang="tr-TR" dirty="0">
                <a:solidFill>
                  <a:srgbClr val="FF0000"/>
                </a:solidFill>
              </a:rPr>
              <a:t>özel veya olumsuz güvenlik sinyali bildirilmemiştir.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4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Zelanda’da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Yeni Zelanda’da. 2012 yılında </a:t>
            </a:r>
            <a:r>
              <a:rPr lang="tr-TR" dirty="0" smtClean="0"/>
              <a:t>Ulusal Aşı Programını henüz tamamlamamış </a:t>
            </a:r>
            <a:r>
              <a:rPr lang="tr-TR" dirty="0" smtClean="0"/>
              <a:t>ve </a:t>
            </a:r>
            <a:r>
              <a:rPr lang="tr-TR" dirty="0" smtClean="0"/>
              <a:t>henüz aşılanmamış çocuklar olmak üzere </a:t>
            </a:r>
            <a:r>
              <a:rPr lang="tr-TR" dirty="0" smtClean="0">
                <a:solidFill>
                  <a:srgbClr val="FF0000"/>
                </a:solidFill>
              </a:rPr>
              <a:t>5793 </a:t>
            </a:r>
            <a:r>
              <a:rPr lang="tr-TR" dirty="0">
                <a:solidFill>
                  <a:srgbClr val="FF0000"/>
                </a:solidFill>
              </a:rPr>
              <a:t>vaka</a:t>
            </a:r>
            <a:r>
              <a:rPr lang="tr-TR" dirty="0"/>
              <a:t> rapor edilmiş ve iki </a:t>
            </a:r>
            <a:r>
              <a:rPr lang="tr-TR" dirty="0" smtClean="0"/>
              <a:t>ölüm. </a:t>
            </a:r>
            <a:endParaRPr lang="tr-TR" dirty="0"/>
          </a:p>
          <a:p>
            <a:pPr lvl="1"/>
            <a:r>
              <a:rPr lang="tr-TR" dirty="0" smtClean="0"/>
              <a:t>Risk </a:t>
            </a:r>
            <a:r>
              <a:rPr lang="tr-TR" dirty="0"/>
              <a:t>altındaki kişileri korumanın en iyi yolu </a:t>
            </a:r>
            <a:r>
              <a:rPr lang="tr-TR" dirty="0" smtClean="0"/>
              <a:t>bireylerin </a:t>
            </a:r>
            <a:r>
              <a:rPr lang="tr-TR" dirty="0"/>
              <a:t>zamanında aşılanması ve toplumda bakteriyi bulaştırabilecek kişi sayısını </a:t>
            </a:r>
            <a:r>
              <a:rPr lang="tr-TR" dirty="0" smtClean="0"/>
              <a:t>azaltmak. 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Yeni Zelanda’da </a:t>
            </a:r>
            <a:r>
              <a:rPr lang="tr-TR" dirty="0" err="1" smtClean="0">
                <a:solidFill>
                  <a:srgbClr val="FF0000"/>
                </a:solidFill>
              </a:rPr>
              <a:t>Tdap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karma aşısı, Ocak 2013 itibariyle </a:t>
            </a:r>
            <a:r>
              <a:rPr lang="tr-TR" dirty="0" smtClean="0">
                <a:solidFill>
                  <a:srgbClr val="FF0000"/>
                </a:solidFill>
              </a:rPr>
              <a:t>28 - 38. gebelik haftaları arasında</a:t>
            </a:r>
            <a:r>
              <a:rPr lang="tr-TR" dirty="0" smtClean="0"/>
              <a:t> hamile </a:t>
            </a:r>
            <a:r>
              <a:rPr lang="tr-TR" dirty="0"/>
              <a:t>kadınlar için tamamen sübvanse </a:t>
            </a:r>
            <a:r>
              <a:rPr lang="tr-TR" dirty="0" smtClean="0"/>
              <a:t>edilmektedir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59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7530" y="569168"/>
            <a:ext cx="10515600" cy="5635787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rgbClr val="FF0000"/>
                </a:solidFill>
              </a:rPr>
              <a:t>Koza stratejisi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Koza stratejisi </a:t>
            </a:r>
            <a:r>
              <a:rPr lang="tr-TR" dirty="0">
                <a:solidFill>
                  <a:srgbClr val="FF0000"/>
                </a:solidFill>
              </a:rPr>
              <a:t>(aşılama</a:t>
            </a:r>
            <a:r>
              <a:rPr lang="tr-TR" dirty="0"/>
              <a:t>) için gerekçe; küçük bebekler boğmacayı genellikle ANNE DAHİL bebekle  yakın teması olan ev halkından alırlar .</a:t>
            </a:r>
          </a:p>
          <a:p>
            <a:pPr lvl="1"/>
            <a:r>
              <a:rPr lang="tr-TR" dirty="0" smtClean="0"/>
              <a:t>Fransa</a:t>
            </a:r>
            <a:r>
              <a:rPr lang="tr-TR" dirty="0"/>
              <a:t>, Almanya ABD ve Kanada'da yürütülen bir çalışmada, Vakaların %76-83'ünde B. </a:t>
            </a:r>
            <a:r>
              <a:rPr lang="tr-TR" dirty="0" err="1"/>
              <a:t>pertussis'in</a:t>
            </a:r>
            <a:r>
              <a:rPr lang="tr-TR" dirty="0"/>
              <a:t> potansiyel kaynağı </a:t>
            </a:r>
            <a:r>
              <a:rPr lang="tr-TR" dirty="0" smtClean="0"/>
              <a:t>ebeveynlerdir. </a:t>
            </a:r>
            <a:endParaRPr lang="tr-TR" dirty="0"/>
          </a:p>
          <a:p>
            <a:pPr lvl="1"/>
            <a:r>
              <a:rPr lang="tr-TR" dirty="0"/>
              <a:t>ABD'de </a:t>
            </a:r>
            <a:r>
              <a:rPr lang="tr-TR" dirty="0" smtClean="0"/>
              <a:t>vakaların </a:t>
            </a:r>
            <a:r>
              <a:rPr lang="tr-TR" dirty="0">
                <a:solidFill>
                  <a:srgbClr val="FF0000"/>
                </a:solidFill>
              </a:rPr>
              <a:t>%70'inden fazlası anne ya da başka bir aile üyesi </a:t>
            </a:r>
            <a:r>
              <a:rPr lang="tr-TR" dirty="0"/>
              <a:t>tarafından </a:t>
            </a:r>
            <a:r>
              <a:rPr lang="tr-TR" dirty="0" err="1"/>
              <a:t>enfekte</a:t>
            </a:r>
            <a:r>
              <a:rPr lang="tr-TR" dirty="0"/>
              <a:t> edilmiştir. ve </a:t>
            </a:r>
            <a:r>
              <a:rPr lang="tr-TR" dirty="0">
                <a:solidFill>
                  <a:srgbClr val="FF0000"/>
                </a:solidFill>
              </a:rPr>
              <a:t>bu kişilerin çoğunluğu 20 yaş ve üzeri. </a:t>
            </a:r>
          </a:p>
          <a:p>
            <a:pPr lvl="1"/>
            <a:r>
              <a:rPr lang="tr-TR" dirty="0" smtClean="0"/>
              <a:t>Birleşik </a:t>
            </a:r>
            <a:r>
              <a:rPr lang="tr-TR" dirty="0" err="1"/>
              <a:t>Krallık'ta</a:t>
            </a:r>
            <a:r>
              <a:rPr lang="tr-TR" dirty="0"/>
              <a:t> hastaneye yatırılan </a:t>
            </a:r>
            <a:r>
              <a:rPr lang="tr-TR" dirty="0" smtClean="0">
                <a:solidFill>
                  <a:srgbClr val="FF0000"/>
                </a:solidFill>
              </a:rPr>
              <a:t>solunum </a:t>
            </a:r>
            <a:r>
              <a:rPr lang="tr-TR" dirty="0">
                <a:solidFill>
                  <a:srgbClr val="FF0000"/>
                </a:solidFill>
              </a:rPr>
              <a:t>komplikasyonları olan pediatrik yoğun </a:t>
            </a:r>
            <a:r>
              <a:rPr lang="tr-TR" dirty="0" smtClean="0">
                <a:solidFill>
                  <a:srgbClr val="FF0000"/>
                </a:solidFill>
              </a:rPr>
              <a:t>bakım hastalarının %</a:t>
            </a:r>
            <a:r>
              <a:rPr lang="tr-TR" dirty="0">
                <a:solidFill>
                  <a:srgbClr val="FF0000"/>
                </a:solidFill>
              </a:rPr>
              <a:t>20 boğmaca </a:t>
            </a:r>
            <a:r>
              <a:rPr lang="tr-TR" dirty="0" smtClean="0">
                <a:solidFill>
                  <a:srgbClr val="FF0000"/>
                </a:solidFill>
              </a:rPr>
              <a:t>tanısı aldığına </a:t>
            </a:r>
            <a:r>
              <a:rPr lang="tr-TR" dirty="0" smtClean="0"/>
              <a:t>dair </a:t>
            </a:r>
            <a:r>
              <a:rPr lang="tr-TR" dirty="0"/>
              <a:t>laboratuvar bulguları </a:t>
            </a:r>
            <a:r>
              <a:rPr lang="tr-TR" dirty="0" smtClean="0"/>
              <a:t>vardı </a:t>
            </a:r>
          </a:p>
          <a:p>
            <a:pPr lvl="1"/>
            <a:r>
              <a:rPr lang="tr-TR" dirty="0" smtClean="0"/>
              <a:t>Bunların </a:t>
            </a:r>
            <a:r>
              <a:rPr lang="tr-TR" dirty="0">
                <a:solidFill>
                  <a:srgbClr val="FF0000"/>
                </a:solidFill>
              </a:rPr>
              <a:t>yarısı </a:t>
            </a:r>
            <a:r>
              <a:rPr lang="tr-TR" dirty="0" smtClean="0">
                <a:solidFill>
                  <a:srgbClr val="FF0000"/>
                </a:solidFill>
              </a:rPr>
              <a:t>muhtemelen </a:t>
            </a:r>
            <a:r>
              <a:rPr lang="tr-TR" dirty="0">
                <a:solidFill>
                  <a:srgbClr val="FF0000"/>
                </a:solidFill>
              </a:rPr>
              <a:t>yetişkin bir aile üyesinden </a:t>
            </a:r>
            <a:r>
              <a:rPr lang="tr-TR" dirty="0"/>
              <a:t>bulaşmıştır</a:t>
            </a:r>
            <a:r>
              <a:rPr lang="tr-TR" dirty="0" smtClean="0"/>
              <a:t>.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endParaRPr lang="tr-TR" sz="1200" dirty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endParaRPr lang="tr-TR" sz="1200" dirty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1200" dirty="0" err="1" smtClean="0">
                <a:solidFill>
                  <a:srgbClr val="FF0000"/>
                </a:solidFill>
              </a:rPr>
              <a:t>Dalhousie</a:t>
            </a:r>
            <a:r>
              <a:rPr lang="tr-TR" sz="1200" dirty="0" smtClean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University</a:t>
            </a:r>
            <a:r>
              <a:rPr lang="tr-TR" sz="1200" dirty="0">
                <a:solidFill>
                  <a:srgbClr val="FF0000"/>
                </a:solidFill>
              </a:rPr>
              <a:t>. </a:t>
            </a:r>
            <a:r>
              <a:rPr lang="tr-TR" sz="1200" dirty="0" err="1">
                <a:solidFill>
                  <a:srgbClr val="FF0000"/>
                </a:solidFill>
              </a:rPr>
              <a:t>Pertussis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maternal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immunization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study</a:t>
            </a:r>
            <a:r>
              <a:rPr lang="tr-TR" sz="1200" dirty="0">
                <a:solidFill>
                  <a:srgbClr val="FF0000"/>
                </a:solidFill>
              </a:rPr>
              <a:t>. NCT00553228. http://clinicaltrials.gov/show/nct00553228 (</a:t>
            </a:r>
            <a:r>
              <a:rPr lang="tr-TR" sz="1200" dirty="0" err="1">
                <a:solidFill>
                  <a:srgbClr val="FF0000"/>
                </a:solidFill>
              </a:rPr>
              <a:t>accessed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June</a:t>
            </a:r>
            <a:r>
              <a:rPr lang="tr-TR" sz="1200" dirty="0">
                <a:solidFill>
                  <a:srgbClr val="FF0000"/>
                </a:solidFill>
              </a:rPr>
              <a:t> 11, 2014).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6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Koza stratejisi Avustralya, ABD ve Fransa'nın da aralarında bulunduğu  bazı ülkelerde tavsiye edilmiştir . 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3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Sağlık çalışanlarının aşılanması</a:t>
            </a:r>
          </a:p>
          <a:p>
            <a:r>
              <a:rPr lang="tr-TR" dirty="0" smtClean="0"/>
              <a:t>Birçok </a:t>
            </a:r>
            <a:r>
              <a:rPr lang="tr-TR" dirty="0"/>
              <a:t>ülkede sağlık çalışanlarının </a:t>
            </a:r>
            <a:r>
              <a:rPr lang="tr-TR" dirty="0" err="1" smtClean="0">
                <a:solidFill>
                  <a:srgbClr val="FF0000"/>
                </a:solidFill>
              </a:rPr>
              <a:t>asellüler</a:t>
            </a:r>
            <a:r>
              <a:rPr lang="tr-TR" dirty="0" smtClean="0">
                <a:solidFill>
                  <a:srgbClr val="FF0000"/>
                </a:solidFill>
              </a:rPr>
              <a:t> boğmaca </a:t>
            </a:r>
            <a:r>
              <a:rPr lang="tr-TR" dirty="0" smtClean="0"/>
              <a:t>aşılarla </a:t>
            </a:r>
            <a:r>
              <a:rPr lang="tr-TR" dirty="0"/>
              <a:t>aşılanması </a:t>
            </a:r>
            <a:r>
              <a:rPr lang="tr-TR" dirty="0" smtClean="0"/>
              <a:t>tavsiye edilir</a:t>
            </a:r>
            <a:endParaRPr lang="tr-TR" dirty="0"/>
          </a:p>
          <a:p>
            <a:r>
              <a:rPr lang="tr-TR" dirty="0" smtClean="0"/>
              <a:t>Gebe</a:t>
            </a:r>
            <a:r>
              <a:rPr lang="tr-TR" dirty="0"/>
              <a:t>, yeni doğanlar ve bebeklerle teması olan sağlık çalışanları</a:t>
            </a:r>
          </a:p>
          <a:p>
            <a:pPr lvl="1"/>
            <a:r>
              <a:rPr lang="tr-TR" dirty="0" smtClean="0"/>
              <a:t>Sağlık </a:t>
            </a:r>
            <a:r>
              <a:rPr lang="tr-TR" dirty="0"/>
              <a:t>çalışanlarının </a:t>
            </a:r>
            <a:r>
              <a:rPr lang="tr-TR" dirty="0" err="1">
                <a:solidFill>
                  <a:srgbClr val="FF0000"/>
                </a:solidFill>
              </a:rPr>
              <a:t>asellüler</a:t>
            </a:r>
            <a:r>
              <a:rPr lang="tr-TR" dirty="0">
                <a:solidFill>
                  <a:srgbClr val="FF0000"/>
                </a:solidFill>
              </a:rPr>
              <a:t> boğmaca</a:t>
            </a:r>
            <a:r>
              <a:rPr lang="tr-TR" dirty="0" smtClean="0"/>
              <a:t> </a:t>
            </a:r>
            <a:r>
              <a:rPr lang="tr-TR" dirty="0"/>
              <a:t>aşılamasının koruyucu bir </a:t>
            </a:r>
            <a:r>
              <a:rPr lang="tr-TR" dirty="0" smtClean="0"/>
              <a:t>etkisini belgeleyen </a:t>
            </a:r>
            <a:r>
              <a:rPr lang="tr-TR" dirty="0"/>
              <a:t>hiçbir kanıt yayınlanmamıştır.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Asellüler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boğmaca</a:t>
            </a:r>
            <a:r>
              <a:rPr lang="tr-TR" dirty="0" smtClean="0"/>
              <a:t> </a:t>
            </a:r>
            <a:r>
              <a:rPr lang="tr-TR" dirty="0"/>
              <a:t>aşısının sağlık bakım ortamlarında enfeksiyon bulaşmasını </a:t>
            </a:r>
            <a:r>
              <a:rPr lang="tr-TR" dirty="0" smtClean="0"/>
              <a:t>ne ölçüde </a:t>
            </a:r>
            <a:r>
              <a:rPr lang="tr-TR" dirty="0"/>
              <a:t>önlediği açık değildir ve önceki 3 yılda </a:t>
            </a:r>
            <a:r>
              <a:rPr lang="tr-TR" dirty="0" err="1"/>
              <a:t>TdaP</a:t>
            </a:r>
            <a:r>
              <a:rPr lang="tr-TR" dirty="0"/>
              <a:t> aşısı </a:t>
            </a:r>
            <a:r>
              <a:rPr lang="tr-TR" dirty="0" smtClean="0"/>
              <a:t>olan sağlık </a:t>
            </a:r>
            <a:r>
              <a:rPr lang="tr-TR" dirty="0"/>
              <a:t>çalışanlarından da bulaşma belgelenmiştir.</a:t>
            </a:r>
          </a:p>
          <a:p>
            <a:r>
              <a:rPr lang="tr-TR" dirty="0" smtClean="0"/>
              <a:t>Sağlık </a:t>
            </a:r>
            <a:r>
              <a:rPr lang="tr-TR" dirty="0"/>
              <a:t>çalışanlarının aşılanması bu nedenle yalnızca </a:t>
            </a:r>
            <a:r>
              <a:rPr lang="tr-TR" dirty="0" err="1" smtClean="0">
                <a:solidFill>
                  <a:srgbClr val="FF0000"/>
                </a:solidFill>
              </a:rPr>
              <a:t>nozokomiyal</a:t>
            </a:r>
            <a:r>
              <a:rPr lang="tr-TR" dirty="0" smtClean="0">
                <a:solidFill>
                  <a:srgbClr val="FF0000"/>
                </a:solidFill>
              </a:rPr>
              <a:t> yayılımını </a:t>
            </a:r>
            <a:r>
              <a:rPr lang="tr-TR" dirty="0">
                <a:solidFill>
                  <a:srgbClr val="FF0000"/>
                </a:solidFill>
              </a:rPr>
              <a:t>önlemede kısmen etkilidir.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93" y="1669529"/>
            <a:ext cx="10951870" cy="49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04" y="65314"/>
            <a:ext cx="11458257" cy="68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03" y="0"/>
            <a:ext cx="11625942" cy="69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Çoğu Avrupa ülkesi 1950'lerde tam hücreli boğmaca aşılarıyla evrensel bebek aşılamasını başlatmıştır. </a:t>
            </a:r>
            <a:endParaRPr lang="tr-TR" dirty="0" smtClean="0"/>
          </a:p>
          <a:p>
            <a:r>
              <a:rPr lang="tr-TR" dirty="0" smtClean="0"/>
              <a:t>1970'lere </a:t>
            </a:r>
            <a:r>
              <a:rPr lang="tr-TR" dirty="0" smtClean="0"/>
              <a:t>gelindiğinde, aşı güvenliği ile ilgili endişeler nedeniyle, bazı ülkeler boğmaca kontrol programlarını durdurmuş (örneğin İsveç, Batı Almanya), bazıları ise aşı kapsamlarında dramatik bir düşüş yaşamıştır (örneğin Birleşik Krallık) </a:t>
            </a:r>
            <a:r>
              <a:rPr lang="tr-TR" dirty="0" smtClean="0"/>
              <a:t>. </a:t>
            </a:r>
          </a:p>
          <a:p>
            <a:r>
              <a:rPr lang="tr-TR" dirty="0" smtClean="0"/>
              <a:t>Bu </a:t>
            </a:r>
            <a:r>
              <a:rPr lang="tr-TR" dirty="0" smtClean="0"/>
              <a:t>olaylar, </a:t>
            </a:r>
            <a:r>
              <a:rPr lang="tr-TR" dirty="0" err="1" smtClean="0"/>
              <a:t>aselüler</a:t>
            </a:r>
            <a:r>
              <a:rPr lang="tr-TR" dirty="0" smtClean="0"/>
              <a:t> </a:t>
            </a:r>
            <a:r>
              <a:rPr lang="tr-TR" dirty="0" smtClean="0"/>
              <a:t>aşıların geliştirilmesini teşvik etmiştir </a:t>
            </a:r>
            <a:r>
              <a:rPr lang="tr-TR" dirty="0" smtClean="0"/>
              <a:t>ve </a:t>
            </a:r>
            <a:r>
              <a:rPr lang="tr-TR" dirty="0" smtClean="0"/>
              <a:t>şu anda birçok ülke bunu uygulamaya </a:t>
            </a:r>
            <a:r>
              <a:rPr lang="tr-TR" dirty="0" smtClean="0"/>
              <a:t>koymuştur.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43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Boğmaca salgınlarının görülme nedenleri arasında </a:t>
            </a:r>
            <a:r>
              <a:rPr lang="tr-TR" dirty="0"/>
              <a:t>aşı kapsamının </a:t>
            </a:r>
            <a:r>
              <a:rPr lang="tr-TR" dirty="0" smtClean="0"/>
              <a:t>yetersizliğinin yanı </a:t>
            </a:r>
            <a:r>
              <a:rPr lang="tr-TR" dirty="0"/>
              <a:t>sıra boğmaca aşılarının ömür boyu bağışıklık bırakmaması yer </a:t>
            </a:r>
            <a:r>
              <a:rPr lang="tr-TR" dirty="0" smtClean="0"/>
              <a:t>almaktadır.</a:t>
            </a:r>
            <a:endParaRPr lang="tr-TR" dirty="0"/>
          </a:p>
          <a:p>
            <a:pPr lvl="1"/>
            <a:r>
              <a:rPr lang="tr-TR" dirty="0" smtClean="0"/>
              <a:t>(</a:t>
            </a:r>
            <a:r>
              <a:rPr lang="tr-TR" dirty="0"/>
              <a:t>DSÖ) göre </a:t>
            </a:r>
            <a:r>
              <a:rPr lang="tr-TR" dirty="0">
                <a:solidFill>
                  <a:srgbClr val="FF0000"/>
                </a:solidFill>
              </a:rPr>
              <a:t>1980 yılında yaklaşık iki milyon boğmaca </a:t>
            </a:r>
            <a:r>
              <a:rPr lang="tr-TR" dirty="0" smtClean="0"/>
              <a:t>olgusu görülürken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2020 yılında bu sayı yaklaşık 69 </a:t>
            </a:r>
            <a:r>
              <a:rPr lang="tr-TR" dirty="0" smtClean="0">
                <a:solidFill>
                  <a:srgbClr val="FF0000"/>
                </a:solidFill>
              </a:rPr>
              <a:t>000’dir. </a:t>
            </a:r>
          </a:p>
          <a:p>
            <a:pPr lvl="1"/>
            <a:r>
              <a:rPr lang="tr-TR" dirty="0" smtClean="0"/>
              <a:t>Bir </a:t>
            </a:r>
            <a:r>
              <a:rPr lang="tr-TR" dirty="0"/>
              <a:t>modelleme çalışmasına göre </a:t>
            </a:r>
            <a:r>
              <a:rPr lang="tr-TR" dirty="0">
                <a:solidFill>
                  <a:srgbClr val="FF0000"/>
                </a:solidFill>
              </a:rPr>
              <a:t>2014 yılında beş yaş altı </a:t>
            </a:r>
            <a:r>
              <a:rPr lang="tr-TR" dirty="0" smtClean="0">
                <a:solidFill>
                  <a:srgbClr val="FF0000"/>
                </a:solidFill>
              </a:rPr>
              <a:t>çocuklarda 24.1 </a:t>
            </a:r>
            <a:r>
              <a:rPr lang="tr-TR" dirty="0">
                <a:solidFill>
                  <a:srgbClr val="FF0000"/>
                </a:solidFill>
              </a:rPr>
              <a:t>milyon boğmaca </a:t>
            </a:r>
            <a:r>
              <a:rPr lang="tr-TR" dirty="0"/>
              <a:t>olgusu ve </a:t>
            </a:r>
            <a:r>
              <a:rPr lang="tr-TR" dirty="0">
                <a:solidFill>
                  <a:srgbClr val="FF0000"/>
                </a:solidFill>
              </a:rPr>
              <a:t>160 700 boğmacaya bağlı ölüm </a:t>
            </a:r>
            <a:r>
              <a:rPr lang="tr-TR" dirty="0"/>
              <a:t>meydana </a:t>
            </a:r>
            <a:r>
              <a:rPr lang="tr-TR" dirty="0" smtClean="0"/>
              <a:t>gelmiştir.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90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9538" y="109071"/>
            <a:ext cx="10209245" cy="851982"/>
          </a:xfrm>
        </p:spPr>
        <p:txBody>
          <a:bodyPr>
            <a:normAutofit fontScale="90000"/>
          </a:bodyPr>
          <a:lstStyle/>
          <a:p>
            <a:r>
              <a:rPr lang="tr-TR" sz="1800" dirty="0" smtClean="0"/>
              <a:t>Batı Avrupa'da </a:t>
            </a:r>
            <a:r>
              <a:rPr lang="tr-TR" sz="1800" dirty="0" err="1" smtClean="0"/>
              <a:t>Bordetella</a:t>
            </a:r>
            <a:r>
              <a:rPr lang="tr-TR" sz="1800" dirty="0" smtClean="0"/>
              <a:t> </a:t>
            </a:r>
            <a:r>
              <a:rPr lang="tr-TR" sz="1800" dirty="0" err="1" smtClean="0"/>
              <a:t>pertussis</a:t>
            </a:r>
            <a:r>
              <a:rPr lang="tr-TR" sz="1800" dirty="0" smtClean="0"/>
              <a:t> enfeksiyonunun </a:t>
            </a:r>
            <a:r>
              <a:rPr lang="tr-TR" sz="1800" dirty="0" err="1" smtClean="0"/>
              <a:t>seroepidemiyolojisi</a:t>
            </a:r>
            <a:r>
              <a:rPr lang="tr-TR" sz="1800" dirty="0" smtClean="0"/>
              <a:t>. Epidemiol. </a:t>
            </a:r>
            <a:r>
              <a:rPr lang="tr-TR" sz="1800" dirty="0" err="1" smtClean="0"/>
              <a:t>Infect</a:t>
            </a:r>
            <a:r>
              <a:rPr lang="tr-TR" sz="1800" dirty="0" smtClean="0"/>
              <a:t>. (2005), 133, 159-171. f 2004</a:t>
            </a: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 smtClean="0"/>
              <a:t>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1212979"/>
            <a:ext cx="10459616" cy="59595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00" y="555709"/>
            <a:ext cx="10364383" cy="5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Aşı takviminde Boğmaca aşısı 2 ayın sonunda uygulanmaya başlanmaktadır. </a:t>
            </a:r>
          </a:p>
          <a:p>
            <a:r>
              <a:rPr lang="tr-TR" dirty="0" smtClean="0"/>
              <a:t>Hamile kadına yapılan </a:t>
            </a:r>
            <a:r>
              <a:rPr lang="tr-TR" dirty="0" err="1" smtClean="0"/>
              <a:t>Tdap</a:t>
            </a:r>
            <a:r>
              <a:rPr lang="tr-TR" dirty="0" smtClean="0"/>
              <a:t> ye karşı </a:t>
            </a:r>
            <a:r>
              <a:rPr lang="tr-TR" dirty="0" err="1" smtClean="0">
                <a:solidFill>
                  <a:srgbClr val="FF0000"/>
                </a:solidFill>
              </a:rPr>
              <a:t>IgA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ve </a:t>
            </a:r>
            <a:r>
              <a:rPr lang="tr-TR" dirty="0" err="1" smtClean="0">
                <a:solidFill>
                  <a:srgbClr val="FF0000"/>
                </a:solidFill>
              </a:rPr>
              <a:t>IgG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maksimum yanıt aşılamadan </a:t>
            </a:r>
            <a:r>
              <a:rPr lang="tr-TR" dirty="0">
                <a:solidFill>
                  <a:srgbClr val="FF0000"/>
                </a:solidFill>
              </a:rPr>
              <a:t>14 gün sonra </a:t>
            </a:r>
            <a:r>
              <a:rPr lang="tr-TR" dirty="0" smtClean="0">
                <a:solidFill>
                  <a:srgbClr val="FF0000"/>
                </a:solidFill>
              </a:rPr>
              <a:t>oluşur ve A</a:t>
            </a:r>
            <a:r>
              <a:rPr lang="tr-TR" dirty="0" smtClean="0"/>
              <a:t>şılamadan sonraki ilk </a:t>
            </a:r>
            <a:r>
              <a:rPr lang="tr-TR" dirty="0" smtClean="0">
                <a:solidFill>
                  <a:srgbClr val="FF0000"/>
                </a:solidFill>
              </a:rPr>
              <a:t>5-7 </a:t>
            </a:r>
            <a:r>
              <a:rPr lang="tr-TR" dirty="0">
                <a:solidFill>
                  <a:srgbClr val="FF0000"/>
                </a:solidFill>
              </a:rPr>
              <a:t>gün </a:t>
            </a:r>
            <a:r>
              <a:rPr lang="tr-TR" dirty="0" smtClean="0">
                <a:solidFill>
                  <a:srgbClr val="FF0000"/>
                </a:solidFill>
              </a:rPr>
              <a:t>de </a:t>
            </a:r>
            <a:r>
              <a:rPr lang="tr-TR" dirty="0" err="1" smtClean="0">
                <a:solidFill>
                  <a:srgbClr val="FF0000"/>
                </a:solidFill>
              </a:rPr>
              <a:t>IgA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ve </a:t>
            </a:r>
            <a:r>
              <a:rPr lang="tr-TR" dirty="0" err="1">
                <a:solidFill>
                  <a:srgbClr val="FF0000"/>
                </a:solidFill>
              </a:rPr>
              <a:t>IgG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tespit </a:t>
            </a:r>
            <a:r>
              <a:rPr lang="tr-TR" dirty="0" smtClean="0">
                <a:solidFill>
                  <a:srgbClr val="FF0000"/>
                </a:solidFill>
              </a:rPr>
              <a:t>edilemez.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Bu da bebek kırılganlığın yüksek olduğu bir dönemde 'potansiyel korumada' 2 haftalık bir gecikmeye yol açmaktadır.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İngiltere'deki </a:t>
            </a:r>
            <a:r>
              <a:rPr lang="tr-TR" dirty="0">
                <a:solidFill>
                  <a:srgbClr val="FF0000"/>
                </a:solidFill>
              </a:rPr>
              <a:t>salgında; 2012 yılında teyit edilen bebek vakalarının %60'ından fazlası 8 haftalıkken meydana gelmiştir. (</a:t>
            </a:r>
            <a:r>
              <a:rPr lang="tr-TR" dirty="0">
                <a:solidFill>
                  <a:srgbClr val="0070C0"/>
                </a:solidFill>
              </a:rPr>
              <a:t>rutin bebek aşılaması için uygunluktan önce,</a:t>
            </a:r>
            <a:endParaRPr lang="tr-TR" dirty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endParaRPr lang="tr-TR" sz="1200" dirty="0">
              <a:solidFill>
                <a:srgbClr val="FF0000"/>
              </a:solidFill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  <a:p>
            <a:r>
              <a:rPr lang="tr-TR" sz="1200" dirty="0" smtClean="0">
                <a:solidFill>
                  <a:srgbClr val="FF0000"/>
                </a:solidFill>
              </a:rPr>
              <a:t>22 </a:t>
            </a:r>
            <a:r>
              <a:rPr lang="tr-TR" sz="1200" dirty="0" err="1">
                <a:solidFill>
                  <a:srgbClr val="FF0000"/>
                </a:solidFill>
              </a:rPr>
              <a:t>Wiley</a:t>
            </a:r>
            <a:r>
              <a:rPr lang="tr-TR" sz="1200" dirty="0">
                <a:solidFill>
                  <a:srgbClr val="FF0000"/>
                </a:solidFill>
              </a:rPr>
              <a:t> KE, </a:t>
            </a:r>
            <a:r>
              <a:rPr lang="tr-TR" sz="1200" dirty="0" err="1">
                <a:solidFill>
                  <a:srgbClr val="FF0000"/>
                </a:solidFill>
              </a:rPr>
              <a:t>Zuo</a:t>
            </a:r>
            <a:r>
              <a:rPr lang="tr-TR" sz="1200" dirty="0">
                <a:solidFill>
                  <a:srgbClr val="FF0000"/>
                </a:solidFill>
              </a:rPr>
              <a:t> Y, </a:t>
            </a:r>
            <a:r>
              <a:rPr lang="tr-TR" sz="1200" dirty="0" err="1">
                <a:solidFill>
                  <a:srgbClr val="FF0000"/>
                </a:solidFill>
              </a:rPr>
              <a:t>Macartney</a:t>
            </a:r>
            <a:r>
              <a:rPr lang="tr-TR" sz="1200" dirty="0">
                <a:solidFill>
                  <a:srgbClr val="FF0000"/>
                </a:solidFill>
              </a:rPr>
              <a:t> KK, </a:t>
            </a:r>
            <a:r>
              <a:rPr lang="tr-TR" sz="1200" dirty="0" err="1">
                <a:solidFill>
                  <a:srgbClr val="FF0000"/>
                </a:solidFill>
              </a:rPr>
              <a:t>McIntyre</a:t>
            </a:r>
            <a:r>
              <a:rPr lang="tr-TR" sz="1200" dirty="0">
                <a:solidFill>
                  <a:srgbClr val="FF0000"/>
                </a:solidFill>
              </a:rPr>
              <a:t> PB. </a:t>
            </a:r>
            <a:r>
              <a:rPr lang="tr-TR" sz="1200" dirty="0" err="1">
                <a:solidFill>
                  <a:srgbClr val="FF0000"/>
                </a:solidFill>
              </a:rPr>
              <a:t>Sources</a:t>
            </a:r>
            <a:r>
              <a:rPr lang="tr-TR" sz="1200" dirty="0">
                <a:solidFill>
                  <a:srgbClr val="FF0000"/>
                </a:solidFill>
              </a:rPr>
              <a:t> of </a:t>
            </a:r>
            <a:r>
              <a:rPr lang="tr-TR" sz="1200" dirty="0" err="1">
                <a:solidFill>
                  <a:srgbClr val="FF0000"/>
                </a:solidFill>
              </a:rPr>
              <a:t>pertussis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infection</a:t>
            </a:r>
            <a:r>
              <a:rPr lang="tr-TR" sz="1200" dirty="0">
                <a:solidFill>
                  <a:srgbClr val="FF0000"/>
                </a:solidFill>
              </a:rPr>
              <a:t> in </a:t>
            </a:r>
            <a:r>
              <a:rPr lang="tr-TR" sz="1200" dirty="0" err="1">
                <a:solidFill>
                  <a:srgbClr val="FF0000"/>
                </a:solidFill>
              </a:rPr>
              <a:t>young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infants</a:t>
            </a:r>
            <a:r>
              <a:rPr lang="tr-TR" sz="1200" dirty="0">
                <a:solidFill>
                  <a:srgbClr val="FF0000"/>
                </a:solidFill>
              </a:rPr>
              <a:t>: a </a:t>
            </a:r>
            <a:r>
              <a:rPr lang="tr-TR" sz="1200" dirty="0" err="1">
                <a:solidFill>
                  <a:srgbClr val="FF0000"/>
                </a:solidFill>
              </a:rPr>
              <a:t>review</a:t>
            </a:r>
            <a:r>
              <a:rPr lang="tr-TR" sz="1200" dirty="0">
                <a:solidFill>
                  <a:srgbClr val="FF0000"/>
                </a:solidFill>
              </a:rPr>
              <a:t> of </a:t>
            </a:r>
            <a:r>
              <a:rPr lang="tr-TR" sz="1200" dirty="0" err="1">
                <a:solidFill>
                  <a:srgbClr val="FF0000"/>
                </a:solidFill>
              </a:rPr>
              <a:t>key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evidence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informing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targeting</a:t>
            </a:r>
            <a:r>
              <a:rPr lang="tr-TR" sz="1200" dirty="0">
                <a:solidFill>
                  <a:srgbClr val="FF0000"/>
                </a:solidFill>
              </a:rPr>
              <a:t> of </a:t>
            </a:r>
            <a:r>
              <a:rPr lang="tr-TR" sz="1200" dirty="0" err="1">
                <a:solidFill>
                  <a:srgbClr val="FF0000"/>
                </a:solidFill>
              </a:rPr>
              <a:t>the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cocoon</a:t>
            </a:r>
            <a:r>
              <a:rPr lang="tr-TR" sz="1200" dirty="0">
                <a:solidFill>
                  <a:srgbClr val="FF0000"/>
                </a:solidFill>
              </a:rPr>
              <a:t> </a:t>
            </a:r>
            <a:r>
              <a:rPr lang="tr-TR" sz="1200" dirty="0" err="1">
                <a:solidFill>
                  <a:srgbClr val="FF0000"/>
                </a:solidFill>
              </a:rPr>
              <a:t>strategy</a:t>
            </a:r>
            <a:r>
              <a:rPr lang="tr-TR" sz="1200" dirty="0">
                <a:solidFill>
                  <a:srgbClr val="FF0000"/>
                </a:solidFill>
              </a:rPr>
              <a:t>. </a:t>
            </a:r>
            <a:r>
              <a:rPr lang="tr-TR" sz="1200" i="1" dirty="0" err="1">
                <a:solidFill>
                  <a:srgbClr val="FF0000"/>
                </a:solidFill>
              </a:rPr>
              <a:t>Vaccine</a:t>
            </a:r>
            <a:r>
              <a:rPr lang="tr-TR" sz="1200" i="1" dirty="0">
                <a:solidFill>
                  <a:srgbClr val="FF0000"/>
                </a:solidFill>
              </a:rPr>
              <a:t> </a:t>
            </a:r>
            <a:r>
              <a:rPr lang="tr-TR" sz="1200" dirty="0">
                <a:solidFill>
                  <a:srgbClr val="FF0000"/>
                </a:solidFill>
              </a:rPr>
              <a:t>2013; </a:t>
            </a:r>
            <a:r>
              <a:rPr lang="tr-TR" sz="1200" b="1" dirty="0">
                <a:solidFill>
                  <a:srgbClr val="FF0000"/>
                </a:solidFill>
              </a:rPr>
              <a:t>31: </a:t>
            </a:r>
            <a:r>
              <a:rPr lang="tr-TR" sz="1200" dirty="0">
                <a:solidFill>
                  <a:srgbClr val="FF0000"/>
                </a:solidFill>
              </a:rPr>
              <a:t>618</a:t>
            </a:r>
            <a:r>
              <a:rPr lang="en-US" sz="1200" dirty="0">
                <a:solidFill>
                  <a:srgbClr val="FF0000"/>
                </a:solidFill>
              </a:rPr>
              <a:t>–</a:t>
            </a:r>
            <a:r>
              <a:rPr lang="tr-TR" sz="1200" dirty="0">
                <a:solidFill>
                  <a:srgbClr val="FF0000"/>
                </a:solidFill>
              </a:rPr>
              <a:t>25.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85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Hamile kadınların </a:t>
            </a:r>
            <a:r>
              <a:rPr lang="tr-TR" dirty="0" smtClean="0">
                <a:solidFill>
                  <a:srgbClr val="FF0000"/>
                </a:solidFill>
              </a:rPr>
              <a:t>üçüncü </a:t>
            </a:r>
            <a:r>
              <a:rPr lang="tr-TR" dirty="0" err="1" smtClean="0">
                <a:solidFill>
                  <a:srgbClr val="FF0000"/>
                </a:solidFill>
              </a:rPr>
              <a:t>trimestr</a:t>
            </a:r>
            <a:r>
              <a:rPr lang="tr-TR" dirty="0" smtClean="0">
                <a:solidFill>
                  <a:srgbClr val="FF0000"/>
                </a:solidFill>
              </a:rPr>
              <a:t> da </a:t>
            </a:r>
            <a:r>
              <a:rPr lang="tr-TR" dirty="0" smtClean="0"/>
              <a:t>aşılanması </a:t>
            </a:r>
            <a:r>
              <a:rPr lang="tr-TR" dirty="0" err="1" smtClean="0">
                <a:solidFill>
                  <a:srgbClr val="0070C0"/>
                </a:solidFill>
              </a:rPr>
              <a:t>maternal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>
                <a:solidFill>
                  <a:srgbClr val="0070C0"/>
                </a:solidFill>
              </a:rPr>
              <a:t>antikorların </a:t>
            </a:r>
            <a:r>
              <a:rPr lang="tr-TR" dirty="0" err="1">
                <a:solidFill>
                  <a:srgbClr val="0070C0"/>
                </a:solidFill>
              </a:rPr>
              <a:t>transplasental</a:t>
            </a:r>
            <a:r>
              <a:rPr lang="tr-TR" dirty="0">
                <a:solidFill>
                  <a:srgbClr val="0070C0"/>
                </a:solidFill>
              </a:rPr>
              <a:t> transferinin </a:t>
            </a:r>
            <a:r>
              <a:rPr lang="tr-TR" dirty="0" smtClean="0"/>
              <a:t>artması aracılığıyla bebeklere </a:t>
            </a:r>
            <a:r>
              <a:rPr lang="tr-TR" dirty="0"/>
              <a:t>erken </a:t>
            </a:r>
            <a:r>
              <a:rPr lang="tr-TR" dirty="0" smtClean="0"/>
              <a:t>korunma </a:t>
            </a:r>
            <a:r>
              <a:rPr lang="tr-TR" dirty="0"/>
              <a:t>sağlama </a:t>
            </a:r>
            <a:r>
              <a:rPr lang="tr-TR" dirty="0" smtClean="0"/>
              <a:t>fırsatı verir.</a:t>
            </a:r>
            <a:endParaRPr lang="tr-TR" dirty="0"/>
          </a:p>
          <a:p>
            <a:r>
              <a:rPr lang="tr-TR" dirty="0"/>
              <a:t>Bir dizi çalışma, </a:t>
            </a:r>
            <a:r>
              <a:rPr lang="tr-TR" dirty="0" smtClean="0"/>
              <a:t>boğmaca </a:t>
            </a:r>
            <a:r>
              <a:rPr lang="tr-TR" dirty="0"/>
              <a:t>antikorlarının etkili </a:t>
            </a:r>
            <a:r>
              <a:rPr lang="tr-TR" dirty="0" err="1"/>
              <a:t>transplasental</a:t>
            </a:r>
            <a:r>
              <a:rPr lang="tr-TR" dirty="0"/>
              <a:t> </a:t>
            </a:r>
            <a:r>
              <a:rPr lang="tr-TR" dirty="0" smtClean="0"/>
              <a:t>geçişinin göstermiştir</a:t>
            </a:r>
            <a:r>
              <a:rPr lang="tr-TR" dirty="0" smtClean="0"/>
              <a:t>. </a:t>
            </a:r>
            <a:endParaRPr lang="tr-TR" dirty="0" smtClean="0"/>
          </a:p>
          <a:p>
            <a:pPr lvl="1"/>
            <a:r>
              <a:rPr lang="tr-TR" dirty="0">
                <a:solidFill>
                  <a:srgbClr val="FF0000"/>
                </a:solidFill>
              </a:rPr>
              <a:t>Anneleri gebelik sırasında veya öncesinde </a:t>
            </a:r>
            <a:r>
              <a:rPr lang="tr-TR" dirty="0" err="1">
                <a:solidFill>
                  <a:srgbClr val="FF0000"/>
                </a:solidFill>
              </a:rPr>
              <a:t>Tdap</a:t>
            </a:r>
            <a:r>
              <a:rPr lang="tr-TR" dirty="0">
                <a:solidFill>
                  <a:srgbClr val="FF0000"/>
                </a:solidFill>
              </a:rPr>
              <a:t> almış </a:t>
            </a:r>
            <a:r>
              <a:rPr lang="tr-TR" dirty="0"/>
              <a:t>olan yeni doğan bebeklerden alınan </a:t>
            </a:r>
            <a:r>
              <a:rPr lang="tr-TR" dirty="0">
                <a:solidFill>
                  <a:srgbClr val="FF0000"/>
                </a:solidFill>
              </a:rPr>
              <a:t>kordon kanı boğmaca antikor konsantrasyonları</a:t>
            </a:r>
            <a:r>
              <a:rPr lang="tr-TR" dirty="0"/>
              <a:t>, </a:t>
            </a:r>
            <a:r>
              <a:rPr lang="tr-TR" dirty="0">
                <a:solidFill>
                  <a:srgbClr val="0070C0"/>
                </a:solidFill>
              </a:rPr>
              <a:t>gebelik sırasında veya öncesinde </a:t>
            </a:r>
            <a:r>
              <a:rPr lang="tr-TR" dirty="0" err="1">
                <a:solidFill>
                  <a:srgbClr val="0070C0"/>
                </a:solidFill>
              </a:rPr>
              <a:t>Tdap</a:t>
            </a:r>
            <a:r>
              <a:rPr lang="tr-TR" dirty="0">
                <a:solidFill>
                  <a:srgbClr val="0070C0"/>
                </a:solidFill>
              </a:rPr>
              <a:t> almamış  olanlara kıyasla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daha yüksekti.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27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3" y="83976"/>
            <a:ext cx="11986727" cy="67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Çalışmada, </a:t>
            </a:r>
            <a:r>
              <a:rPr lang="tr-TR" dirty="0" smtClean="0">
                <a:solidFill>
                  <a:srgbClr val="FF0000"/>
                </a:solidFill>
              </a:rPr>
              <a:t>154 </a:t>
            </a:r>
            <a:r>
              <a:rPr lang="tr-TR" dirty="0" err="1" smtClean="0">
                <a:solidFill>
                  <a:srgbClr val="FF0000"/>
                </a:solidFill>
              </a:rPr>
              <a:t>maternal</a:t>
            </a:r>
            <a:r>
              <a:rPr lang="tr-TR" dirty="0" smtClean="0">
                <a:solidFill>
                  <a:srgbClr val="FF0000"/>
                </a:solidFill>
              </a:rPr>
              <a:t> kan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154 </a:t>
            </a:r>
            <a:r>
              <a:rPr lang="tr-TR" dirty="0" err="1" smtClean="0">
                <a:solidFill>
                  <a:srgbClr val="FF0000"/>
                </a:solidFill>
              </a:rPr>
              <a:t>kord</a:t>
            </a:r>
            <a:r>
              <a:rPr lang="tr-TR" dirty="0" smtClean="0">
                <a:solidFill>
                  <a:srgbClr val="FF0000"/>
                </a:solidFill>
              </a:rPr>
              <a:t> kanı örneğinde anti-PT </a:t>
            </a:r>
            <a:r>
              <a:rPr lang="tr-TR" dirty="0" err="1" smtClean="0">
                <a:solidFill>
                  <a:srgbClr val="FF0000"/>
                </a:solidFill>
              </a:rPr>
              <a:t>IgG</a:t>
            </a:r>
            <a:r>
              <a:rPr lang="tr-TR" dirty="0" smtClean="0">
                <a:solidFill>
                  <a:srgbClr val="FF0000"/>
                </a:solidFill>
              </a:rPr>
              <a:t> (</a:t>
            </a:r>
            <a:r>
              <a:rPr lang="tr-TR" dirty="0" err="1" smtClean="0">
                <a:solidFill>
                  <a:srgbClr val="FF0000"/>
                </a:solidFill>
              </a:rPr>
              <a:t>pertussis</a:t>
            </a:r>
            <a:r>
              <a:rPr lang="tr-TR" dirty="0" smtClean="0">
                <a:solidFill>
                  <a:srgbClr val="FF0000"/>
                </a:solidFill>
              </a:rPr>
              <a:t> toksin IG) ve anti-FHA </a:t>
            </a:r>
            <a:r>
              <a:rPr lang="tr-TR" dirty="0" err="1" smtClean="0">
                <a:solidFill>
                  <a:srgbClr val="FF0000"/>
                </a:solidFill>
              </a:rPr>
              <a:t>IgG</a:t>
            </a:r>
            <a:r>
              <a:rPr lang="tr-TR" dirty="0" smtClean="0">
                <a:solidFill>
                  <a:srgbClr val="FF0000"/>
                </a:solidFill>
              </a:rPr>
              <a:t> düzeyleri (</a:t>
            </a:r>
            <a:r>
              <a:rPr lang="tr-TR" dirty="0" err="1" smtClean="0">
                <a:solidFill>
                  <a:srgbClr val="FF0000"/>
                </a:solidFill>
              </a:rPr>
              <a:t>filamentöz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hemaglütinin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immünglobülin</a:t>
            </a:r>
            <a:r>
              <a:rPr lang="tr-TR" dirty="0" smtClean="0">
                <a:solidFill>
                  <a:srgbClr val="FF0000"/>
                </a:solidFill>
              </a:rPr>
              <a:t> G) </a:t>
            </a:r>
            <a:r>
              <a:rPr lang="tr-TR" dirty="0" smtClean="0"/>
              <a:t>“ (ELISA)” yöntemi ile araştırılmıştır.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Maternal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kan </a:t>
            </a:r>
            <a:r>
              <a:rPr lang="tr-TR" dirty="0" smtClean="0">
                <a:solidFill>
                  <a:srgbClr val="FF0000"/>
                </a:solidFill>
              </a:rPr>
              <a:t>örneklerinde</a:t>
            </a:r>
          </a:p>
          <a:p>
            <a:pPr lvl="1"/>
            <a:r>
              <a:rPr lang="tr-TR" dirty="0" smtClean="0"/>
              <a:t> </a:t>
            </a:r>
            <a:r>
              <a:rPr lang="tr-TR" dirty="0"/>
              <a:t>anti-PT </a:t>
            </a:r>
            <a:r>
              <a:rPr lang="tr-TR" dirty="0" err="1"/>
              <a:t>IgG</a:t>
            </a:r>
            <a:r>
              <a:rPr lang="tr-TR" dirty="0"/>
              <a:t> pozitifliği %18.8</a:t>
            </a:r>
            <a:r>
              <a:rPr lang="tr-TR" dirty="0" smtClean="0"/>
              <a:t>, (</a:t>
            </a:r>
            <a:r>
              <a:rPr lang="tr-TR" dirty="0" smtClean="0">
                <a:solidFill>
                  <a:srgbClr val="FF0000"/>
                </a:solidFill>
              </a:rPr>
              <a:t>yalnız </a:t>
            </a:r>
            <a:r>
              <a:rPr lang="tr-TR" dirty="0" err="1">
                <a:solidFill>
                  <a:srgbClr val="FF0000"/>
                </a:solidFill>
              </a:rPr>
              <a:t>B.pertussis’e</a:t>
            </a:r>
            <a:r>
              <a:rPr lang="tr-TR" dirty="0">
                <a:solidFill>
                  <a:srgbClr val="FF0000"/>
                </a:solidFill>
              </a:rPr>
              <a:t> özgül </a:t>
            </a:r>
            <a:r>
              <a:rPr lang="tr-TR" dirty="0" smtClean="0">
                <a:solidFill>
                  <a:srgbClr val="FF0000"/>
                </a:solidFill>
              </a:rPr>
              <a:t>, enfeksiyon </a:t>
            </a:r>
            <a:r>
              <a:rPr lang="tr-TR" dirty="0">
                <a:solidFill>
                  <a:srgbClr val="FF0000"/>
                </a:solidFill>
              </a:rPr>
              <a:t>veya boğmaca aşı uygulaması sonrası yükselmektedir</a:t>
            </a:r>
            <a:r>
              <a:rPr lang="tr-TR" dirty="0" smtClean="0">
                <a:solidFill>
                  <a:srgbClr val="FF0000"/>
                </a:solidFill>
              </a:rPr>
              <a:t>.) </a:t>
            </a:r>
            <a:endParaRPr lang="tr-TR" dirty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anti-FHA </a:t>
            </a:r>
            <a:r>
              <a:rPr lang="tr-TR" dirty="0" err="1"/>
              <a:t>IgG</a:t>
            </a:r>
            <a:r>
              <a:rPr lang="tr-TR" dirty="0"/>
              <a:t> pozitifliği ise %48.1 olarak belirlenmiştir.</a:t>
            </a:r>
          </a:p>
          <a:p>
            <a:r>
              <a:rPr lang="tr-TR" dirty="0" err="1">
                <a:solidFill>
                  <a:srgbClr val="FF0000"/>
                </a:solidFill>
              </a:rPr>
              <a:t>Kord</a:t>
            </a:r>
            <a:r>
              <a:rPr lang="tr-TR" dirty="0">
                <a:solidFill>
                  <a:srgbClr val="FF0000"/>
                </a:solidFill>
              </a:rPr>
              <a:t> kanı örneklerinde 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anti-PT </a:t>
            </a:r>
            <a:r>
              <a:rPr lang="tr-TR" dirty="0" err="1"/>
              <a:t>IgG</a:t>
            </a:r>
            <a:r>
              <a:rPr lang="tr-TR" dirty="0"/>
              <a:t> pozitifliği %38.3, </a:t>
            </a:r>
            <a:endParaRPr lang="tr-TR" dirty="0" smtClean="0"/>
          </a:p>
          <a:p>
            <a:pPr lvl="1"/>
            <a:r>
              <a:rPr lang="tr-TR" dirty="0" smtClean="0"/>
              <a:t>anti-FHA </a:t>
            </a:r>
            <a:r>
              <a:rPr lang="tr-TR" dirty="0" err="1"/>
              <a:t>IgG</a:t>
            </a:r>
            <a:r>
              <a:rPr lang="tr-TR" dirty="0"/>
              <a:t> ise %55.8 olarak tespit edilmiştir. </a:t>
            </a:r>
          </a:p>
        </p:txBody>
      </p:sp>
    </p:spTree>
    <p:extLst>
      <p:ext uri="{BB962C8B-B14F-4D97-AF65-F5344CB8AC3E}">
        <p14:creationId xmlns:p14="http://schemas.microsoft.com/office/powerpoint/2010/main" val="4037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1296</Words>
  <Application>Microsoft Office PowerPoint</Application>
  <PresentationFormat>Geniş ekran</PresentationFormat>
  <Paragraphs>99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Teması</vt:lpstr>
      <vt:lpstr>GEBELER VE YENİDOĞANLARI BOĞMACA HASTALIĞINDAN KORUMA</vt:lpstr>
      <vt:lpstr>PowerPoint Sunusu</vt:lpstr>
      <vt:lpstr>PowerPoint Sunusu</vt:lpstr>
      <vt:lpstr>PowerPoint Sunusu</vt:lpstr>
      <vt:lpstr>Batı Avrupa'da Bordetella pertussis enfeksiyonunun seroepidemiyolojisi. Epidemiol. Infect. (2005), 133, 159-171. f 2004    </vt:lpstr>
      <vt:lpstr>PowerPoint Sunusu</vt:lpstr>
      <vt:lpstr>PowerPoint Sunusu</vt:lpstr>
      <vt:lpstr>PowerPoint Sunusu</vt:lpstr>
      <vt:lpstr>PowerPoint Sunusu</vt:lpstr>
      <vt:lpstr>PowerPoint Sunusu</vt:lpstr>
      <vt:lpstr>Hamile kadınlar için boğmaca aşısı uygulama örnekleri </vt:lpstr>
      <vt:lpstr>PowerPoint Sunusu</vt:lpstr>
      <vt:lpstr>PowerPoint Sunusu</vt:lpstr>
      <vt:lpstr>Hamile kadınlar için boğmaca aşısı uygulama örnekleri </vt:lpstr>
      <vt:lpstr>PowerPoint Sunusu</vt:lpstr>
      <vt:lpstr>PowerPoint Sunusu</vt:lpstr>
      <vt:lpstr>PowerPoint Sunusu</vt:lpstr>
      <vt:lpstr>Hollanda’da </vt:lpstr>
      <vt:lpstr>PowerPoint Sunusu</vt:lpstr>
      <vt:lpstr>PowerPoint Sunusu</vt:lpstr>
      <vt:lpstr>PowerPoint Sunusu</vt:lpstr>
      <vt:lpstr>Yeni Zelanda’da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97</cp:revision>
  <dcterms:created xsi:type="dcterms:W3CDTF">2024-06-06T04:50:31Z</dcterms:created>
  <dcterms:modified xsi:type="dcterms:W3CDTF">2024-06-06T15:11:00Z</dcterms:modified>
</cp:coreProperties>
</file>