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0" r:id="rId8"/>
    <p:sldId id="261" r:id="rId9"/>
    <p:sldId id="292" r:id="rId10"/>
    <p:sldId id="293" r:id="rId11"/>
    <p:sldId id="298" r:id="rId12"/>
    <p:sldId id="299" r:id="rId13"/>
    <p:sldId id="300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FF09A-FEC8-3946-92C2-709EE628B354}" v="95" dt="2020-12-11T06:21:2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27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D88A65-0E35-7E45-9983-762AA8E5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6C1461D-2A4B-AC4C-AE7E-262851F65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2DEC66-FAEC-D047-9A43-FF267571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2E8C61-C8F6-ED4C-BB10-01906403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FA7DE2-3B6B-854F-A631-2B359BC9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79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47BD3A-3EBF-D749-AD38-1D8554B7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350322-C993-7943-93B1-0D903369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DE4771-766A-2349-A42C-A0A0CD13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E0C900-CD8F-7040-A72F-15A26B81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21BF8B-FA56-F440-B99C-D754CAB6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14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2B049B8-4FDB-274A-ACEF-FC623452C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6A958A6-3AEE-A946-A622-627CA230D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8F715E-6AAC-F344-AADD-C5E932FE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B70888-1767-ED49-A6F3-FC9B64D7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15B259-F30F-304A-A378-33EBB9D1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58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24FFEA-2F1D-3C49-8B4D-A0ACFAE5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6068DD-8A73-2543-9440-B59C3736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9011B1-1886-CE4A-8F8F-EC9B355C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1F5811-DB26-B445-997E-B07D491B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030C8F-7906-B64A-A337-44BAEDAE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47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CE0BC3-9E81-B24F-87D1-815AE4E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83AE62-FCE0-804E-885A-C42E1761C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336AD1-1BD6-E24F-817F-B677388F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4E57FB-DE1D-0345-A8FB-46E46D23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CCF8A1-12D6-3F4F-95C8-E10D6B79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92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4FC90-84F5-1943-9CE2-4B8D54E2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7120C6-3DA8-C746-B3A0-401A0ADD7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B90FF9-7FD2-7A42-A0DF-A43361259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F84847-AB79-1C48-B739-3C7C9296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914DCE-3674-1A46-9EB6-33BA0D57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8D51BC-FB95-F346-9FBE-FBD7D415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51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1BC922-5006-EB49-9631-423BA45E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D92E77-F6A8-C14A-BD3B-F0338084E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775407-C275-F74C-9753-B8C2CC7F3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1CF3082-E8A2-994D-BA66-69FDE490B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6FB2469-289D-224D-B320-ED890C5DF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3269BB0-1356-0E44-A6F7-644FA3D5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DE84671-9616-1442-B49C-DAD9436A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C5CFD8F-55F7-1B4C-8A63-FDDA0241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014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FD432A-53F1-A745-9673-3ADF440A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7AACA1E-4E92-B54D-8A04-9E9886DA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309E31-4ED5-9749-BE26-16489827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7DE5917-E113-E14C-8316-06B73553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0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BD0A71D-C7B9-CE4C-81F6-E0E18DFE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4E25924-6EC8-8545-8183-98F0147F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F68245-A664-724B-BB72-364252F4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EE96C-46E0-9746-8E61-387C25FA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450016-0B49-8B4F-812C-A2C57ABD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761B12-A85E-9744-B6A0-C7703B489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080D83-EC71-2F40-AF01-65ACD9E3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D2EAD9-5C19-CF45-A188-70E10907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B37149-9F62-FF45-9474-B4E3E20F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939D06-8FCC-B34F-B454-AF3D2E9F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C10874F-7D1C-7640-A8BA-C9ABBBE5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86AC37-084D-6344-91E5-C05FA2C6E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73934E-6B4D-5F4C-900A-BD795DC3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CC2347-DEE2-534D-AF56-8FD7FC4D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962BF1-D900-0143-AE3B-411F3C37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22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68F2311-9517-7842-8027-ADC0134F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0B25B0-0C76-1F4A-A3A3-CE16814A4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D575B9-BF4F-3A47-8284-EEBD1E8FF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6E41-F2A5-734C-8748-214213AE9BBD}" type="datetimeFigureOut">
              <a:rPr lang="tr-TR" smtClean="0"/>
              <a:t>11.12.2020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98A03-63F4-5E43-B8A7-E7210D7FC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15C199-277D-EC49-8964-CFBDDB292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59CB-C8D9-BE4C-8E82-F3C985870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73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publications-data/download-todays-data-geographic-distribution-covid-19-cases-worldwide" TargetMode="External"/><Relationship Id="rId2" Type="http://schemas.openxmlformats.org/officeDocument/2006/relationships/hyperlink" Target="https://covid19.who.int/region/euro/country/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CDABDD-DE82-1847-8F69-96EC8B824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338328"/>
            <a:ext cx="4253103" cy="2249424"/>
          </a:xfrm>
        </p:spPr>
        <p:txBody>
          <a:bodyPr anchor="b">
            <a:normAutofit fontScale="90000"/>
          </a:bodyPr>
          <a:lstStyle/>
          <a:p>
            <a:pPr algn="l"/>
            <a:r>
              <a:rPr lang="tr-TR" sz="3400" b="1" dirty="0"/>
              <a:t>TTB COVID-19</a:t>
            </a:r>
            <a:br>
              <a:rPr lang="tr-TR" sz="3400" b="1" dirty="0"/>
            </a:br>
            <a:r>
              <a:rPr lang="tr-TR" sz="3400" b="1" dirty="0"/>
              <a:t>İZLEME KURULU</a:t>
            </a:r>
            <a:br>
              <a:rPr lang="tr-TR" sz="3400" b="1" dirty="0"/>
            </a:br>
            <a:r>
              <a:rPr lang="tr-TR" sz="3400" b="1" dirty="0"/>
              <a:t>COVID-19 PANDEMİSİ  </a:t>
            </a:r>
            <a:br>
              <a:rPr lang="tr-TR" sz="3400" b="1" dirty="0"/>
            </a:br>
            <a:r>
              <a:rPr lang="tr-TR" sz="3400" b="1" dirty="0"/>
              <a:t>9.AY DEĞERLENDİRMESİ</a:t>
            </a:r>
            <a:endParaRPr lang="tr-TR" sz="34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B06CFBA-9E11-144B-9FC1-8EDA1BD20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4912"/>
            <a:ext cx="3209544" cy="1155525"/>
          </a:xfrm>
        </p:spPr>
        <p:txBody>
          <a:bodyPr anchor="t">
            <a:normAutofit/>
          </a:bodyPr>
          <a:lstStyle/>
          <a:p>
            <a:pPr algn="l"/>
            <a:r>
              <a:rPr lang="tr-TR" sz="2000"/>
              <a:t>11 Aralık 2020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7E1EFC7-2D90-934F-AD52-A3473DE0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404271"/>
            <a:ext cx="4416894" cy="24624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33D951-F54E-5443-B278-A51986C5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781" y="4080746"/>
            <a:ext cx="5702113" cy="12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74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2CCBA1CB-25B8-2E42-A739-A727920B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30" y="418883"/>
            <a:ext cx="5211842" cy="628195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5D9A4DB-1090-2844-8F67-CBB26517BD55}"/>
              </a:ext>
            </a:extLst>
          </p:cNvPr>
          <p:cNvSpPr txBox="1"/>
          <p:nvPr/>
        </p:nvSpPr>
        <p:spPr>
          <a:xfrm>
            <a:off x="8250541" y="4949190"/>
            <a:ext cx="1872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% 7,3</a:t>
            </a:r>
          </a:p>
        </p:txBody>
      </p:sp>
    </p:spTree>
    <p:extLst>
      <p:ext uri="{BB962C8B-B14F-4D97-AF65-F5344CB8AC3E}">
        <p14:creationId xmlns:p14="http://schemas.microsoft.com/office/powerpoint/2010/main" val="9898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E90F520-808A-AD4F-8090-05CDB6004D7D}"/>
              </a:ext>
            </a:extLst>
          </p:cNvPr>
          <p:cNvSpPr txBox="1"/>
          <p:nvPr/>
        </p:nvSpPr>
        <p:spPr>
          <a:xfrm>
            <a:off x="540279" y="967417"/>
            <a:ext cx="528046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% 11,3</a:t>
            </a:r>
          </a:p>
        </p:txBody>
      </p:sp>
      <p:pic>
        <p:nvPicPr>
          <p:cNvPr id="1026" name="Picture 2" descr="COVID-19'dan hastalanan sağlık çalışanlarının hakları korunamıyorsa hiç  kimsenin hak talep edebilmesi mümkün olmayacak demektir! - Koronavirüs ( COVID-19)">
            <a:extLst>
              <a:ext uri="{FF2B5EF4-FFF2-40B4-BE49-F238E27FC236}">
                <a16:creationId xmlns:a16="http://schemas.microsoft.com/office/drawing/2014/main" id="{1E01424F-A61D-9D44-8285-FD6FD1AEF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r="1" b="6030"/>
          <a:stretch/>
        </p:blipFill>
        <p:spPr bwMode="auto">
          <a:xfrm>
            <a:off x="6111242" y="-5534"/>
            <a:ext cx="6080758" cy="34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tanede bir şiddet olayı da Manisa'dan - Sağlık son dakika haberler">
            <a:extLst>
              <a:ext uri="{FF2B5EF4-FFF2-40B4-BE49-F238E27FC236}">
                <a16:creationId xmlns:a16="http://schemas.microsoft.com/office/drawing/2014/main" id="{7F857B1E-9D11-1C4B-B4E4-A4D7A4DAB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" b="-1"/>
          <a:stretch/>
        </p:blipFill>
        <p:spPr bwMode="auto">
          <a:xfrm>
            <a:off x="6111242" y="3426232"/>
            <a:ext cx="6080758" cy="34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etin kutusu 36">
            <a:extLst>
              <a:ext uri="{FF2B5EF4-FFF2-40B4-BE49-F238E27FC236}">
                <a16:creationId xmlns:a16="http://schemas.microsoft.com/office/drawing/2014/main" id="{7ED06CE7-7880-4B40-A13E-FE635FA6CED9}"/>
              </a:ext>
            </a:extLst>
          </p:cNvPr>
          <p:cNvSpPr txBox="1"/>
          <p:nvPr/>
        </p:nvSpPr>
        <p:spPr>
          <a:xfrm>
            <a:off x="2809861" y="4949190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% 11,3</a:t>
            </a:r>
          </a:p>
        </p:txBody>
      </p:sp>
    </p:spTree>
    <p:extLst>
      <p:ext uri="{BB962C8B-B14F-4D97-AF65-F5344CB8AC3E}">
        <p14:creationId xmlns:p14="http://schemas.microsoft.com/office/powerpoint/2010/main" val="16022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D57A6E1D-4E11-0248-9E4E-B15A0B4D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255547"/>
            <a:ext cx="11943053" cy="5765612"/>
          </a:xfrm>
          <a:prstGeom prst="rect">
            <a:avLst/>
          </a:prstGeom>
        </p:spPr>
      </p:pic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9E68D4A9-8CFC-A54F-B5D4-DCF75419E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" y="1677203"/>
            <a:ext cx="12192000" cy="5303817"/>
          </a:xfrm>
          <a:prstGeom prst="rect">
            <a:avLst/>
          </a:prstGeom>
        </p:spPr>
      </p:pic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536433" y="-1092503"/>
            <a:ext cx="8911687" cy="122755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#Yönetemiyorsunuz #Tükendik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3977640"/>
            <a:ext cx="5120640" cy="288036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40A8FD1-F994-824A-AD96-A6AD7433C247}"/>
              </a:ext>
            </a:extLst>
          </p:cNvPr>
          <p:cNvSpPr txBox="1"/>
          <p:nvPr/>
        </p:nvSpPr>
        <p:spPr>
          <a:xfrm>
            <a:off x="4629150" y="569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48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2E1CA888-E603-D14E-8113-A6196BD2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tr-TR" sz="4800" dirty="0">
                <a:solidFill>
                  <a:schemeClr val="bg1"/>
                </a:solidFill>
              </a:rPr>
              <a:t>PANDEMİDE TRİYAJ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330281-CCFF-8646-872F-3EB91C9C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65" y="748173"/>
            <a:ext cx="7546295" cy="5399570"/>
          </a:xfrm>
          <a:noFill/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</a:rPr>
              <a:t>COVID-19 salgınının denetimden çıktığı bugünlerde, sağlık kurumlarında </a:t>
            </a:r>
            <a:r>
              <a:rPr lang="tr-TR" sz="2000" dirty="0" err="1">
                <a:solidFill>
                  <a:schemeClr val="bg1"/>
                </a:solidFill>
              </a:rPr>
              <a:t>triyajdan</a:t>
            </a:r>
            <a:r>
              <a:rPr lang="tr-TR" sz="2000" dirty="0">
                <a:solidFill>
                  <a:schemeClr val="bg1"/>
                </a:solidFill>
              </a:rPr>
              <a:t> söz edildiğini, tıbbın kaçınılmaz yönlerinden biri olarak COVID-19 nedeniyle yoğun bakıma, solunum desteğine ya da hastaneye yatarak tedavi görmeye ihtiyacı olan hastalar bağlamında </a:t>
            </a:r>
            <a:r>
              <a:rPr lang="tr-TR" sz="2000" dirty="0" err="1">
                <a:solidFill>
                  <a:schemeClr val="bg1"/>
                </a:solidFill>
              </a:rPr>
              <a:t>triyaj</a:t>
            </a:r>
            <a:r>
              <a:rPr lang="tr-TR" sz="2000" dirty="0">
                <a:solidFill>
                  <a:schemeClr val="bg1"/>
                </a:solidFill>
              </a:rPr>
              <a:t> yapılmasının gündeme geldiğini şaşkınlıkla okuyor ve duyuyoruz. Yaklaşık dokuz aydır sürmekte olan ve bu süreç boyunca tümüyle sağlık otoritesi tarafından yönetilen bir salgında </a:t>
            </a:r>
            <a:r>
              <a:rPr lang="tr-TR" sz="2000" dirty="0" err="1">
                <a:solidFill>
                  <a:schemeClr val="bg1"/>
                </a:solidFill>
              </a:rPr>
              <a:t>triyaj</a:t>
            </a:r>
            <a:r>
              <a:rPr lang="tr-TR" sz="2000" dirty="0">
                <a:solidFill>
                  <a:schemeClr val="bg1"/>
                </a:solidFill>
              </a:rPr>
              <a:t> kavramının yeri olmadığını açıkça vurgulamak gerekir. Sağlık otoritesi tıbbın tümüyle başka bir alanında söz konusu olan ve uygulayıcılarını etik açıdan sorumluluktan muaf kılan bu kavramın arkasına sığınamaz; çünkü içinde bulunulan durum ne beklenmediktir ne de acil.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2418F6B4-15E9-0543-8E55-91B2EBD0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86" y="1612590"/>
            <a:ext cx="3477770" cy="7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3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3337B7-CAB8-EC48-A1E4-526E2B5F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95"/>
            <a:ext cx="10515600" cy="1325563"/>
          </a:xfrm>
        </p:spPr>
        <p:txBody>
          <a:bodyPr/>
          <a:lstStyle/>
          <a:p>
            <a:r>
              <a:rPr lang="tr-TR" b="1" u="sng">
                <a:solidFill>
                  <a:srgbClr val="C00000"/>
                </a:solidFill>
              </a:rPr>
              <a:t>COVID-19 DEĞERLENDİRME RAPORU (9. AY)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04F271-FF79-D84E-97AC-E4F89C931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230"/>
            <a:ext cx="10515600" cy="48653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lvl="0">
              <a:lnSpc>
                <a:spcPct val="150000"/>
              </a:lnSpc>
            </a:pPr>
            <a:r>
              <a:rPr lang="tr-TR" sz="2400" b="1" dirty="0"/>
              <a:t>Salgın Hastalıktan Fazlası: </a:t>
            </a:r>
            <a:r>
              <a:rPr lang="tr-TR" sz="2400" b="1" dirty="0" err="1"/>
              <a:t>Sindemi</a:t>
            </a:r>
            <a:r>
              <a:rPr lang="tr-TR" sz="2400" b="1" dirty="0"/>
              <a:t>:</a:t>
            </a:r>
            <a:r>
              <a:rPr lang="tr-TR" sz="2400" dirty="0"/>
              <a:t> </a:t>
            </a:r>
            <a:r>
              <a:rPr lang="tr-TR" sz="2400" dirty="0" err="1"/>
              <a:t>Karer</a:t>
            </a:r>
            <a:r>
              <a:rPr lang="tr-TR" sz="2400" dirty="0"/>
              <a:t> </a:t>
            </a:r>
            <a:r>
              <a:rPr lang="tr-TR" sz="2400" dirty="0" err="1"/>
              <a:t>Yurtdaş</a:t>
            </a:r>
            <a:r>
              <a:rPr lang="tr-TR" sz="2400"/>
              <a:t>, Mehmet </a:t>
            </a:r>
            <a:r>
              <a:rPr lang="tr-TR" sz="2400" dirty="0" err="1"/>
              <a:t>Zencir</a:t>
            </a:r>
            <a:endParaRPr lang="tr-TR" sz="2400" dirty="0"/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</a:rPr>
              <a:t>Modern Devlet Kapitalizminin Bir Eseri: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COVID-19: </a:t>
            </a:r>
            <a:r>
              <a:rPr lang="tr-TR" sz="2400" dirty="0">
                <a:solidFill>
                  <a:srgbClr val="C00000"/>
                </a:solidFill>
              </a:rPr>
              <a:t>Nasır </a:t>
            </a:r>
            <a:r>
              <a:rPr lang="tr-TR" sz="2400" dirty="0" err="1">
                <a:solidFill>
                  <a:srgbClr val="C00000"/>
                </a:solidFill>
              </a:rPr>
              <a:t>Nesanır</a:t>
            </a:r>
            <a:endParaRPr lang="tr-TR" sz="2400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sz="2400" b="1" dirty="0" err="1"/>
              <a:t>Pandemide</a:t>
            </a:r>
            <a:r>
              <a:rPr lang="tr-TR" sz="2400" b="1" dirty="0"/>
              <a:t> Sağlık Çalışanlarının Sağlığı:</a:t>
            </a:r>
            <a:r>
              <a:rPr lang="tr-TR" sz="2400" dirty="0"/>
              <a:t> Özlem Azap Kurt </a:t>
            </a: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</a:rPr>
              <a:t>Türkiye’de COVID-19 Salgını Sürecinde Ahlaki Sıkıntı (Moral </a:t>
            </a:r>
            <a:r>
              <a:rPr lang="tr-TR" sz="2400" b="1" dirty="0" err="1">
                <a:solidFill>
                  <a:srgbClr val="C00000"/>
                </a:solidFill>
              </a:rPr>
              <a:t>Distress</a:t>
            </a:r>
            <a:r>
              <a:rPr lang="tr-TR" sz="2400" b="1" dirty="0">
                <a:solidFill>
                  <a:srgbClr val="C00000"/>
                </a:solidFill>
              </a:rPr>
              <a:t>) Kaynağı Olarak Hasta Seçme ve </a:t>
            </a:r>
            <a:r>
              <a:rPr lang="tr-TR" sz="2400" b="1" dirty="0" err="1">
                <a:solidFill>
                  <a:srgbClr val="C00000"/>
                </a:solidFill>
              </a:rPr>
              <a:t>Triyaj</a:t>
            </a:r>
            <a:r>
              <a:rPr lang="tr-TR" sz="2400" b="1" dirty="0">
                <a:solidFill>
                  <a:srgbClr val="C00000"/>
                </a:solidFill>
              </a:rPr>
              <a:t>:</a:t>
            </a:r>
            <a:r>
              <a:rPr lang="tr-TR" sz="2400" dirty="0">
                <a:solidFill>
                  <a:srgbClr val="C00000"/>
                </a:solidFill>
              </a:rPr>
              <a:t> Neyyire Yasemin Yalım</a:t>
            </a:r>
          </a:p>
          <a:p>
            <a:pPr lvl="0">
              <a:lnSpc>
                <a:spcPct val="150000"/>
              </a:lnSpc>
            </a:pPr>
            <a:r>
              <a:rPr lang="tr-TR" sz="2400" b="1" dirty="0"/>
              <a:t>Tıp Fakültelerinde Aksayan Eğitim:</a:t>
            </a:r>
            <a:r>
              <a:rPr lang="tr-TR" sz="2400" dirty="0"/>
              <a:t> Zeynep Solakoğlu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B283FD-BB12-8A47-907A-BDFAF818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181" y="5560769"/>
            <a:ext cx="5702113" cy="12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3337B7-CAB8-EC48-A1E4-526E2B5F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95"/>
            <a:ext cx="10515600" cy="1325563"/>
          </a:xfrm>
        </p:spPr>
        <p:txBody>
          <a:bodyPr/>
          <a:lstStyle/>
          <a:p>
            <a:r>
              <a:rPr lang="tr-TR" b="1" u="sng" dirty="0">
                <a:solidFill>
                  <a:srgbClr val="C00000"/>
                </a:solidFill>
              </a:rPr>
              <a:t>COVID-19 DEĞERLENDİRME RAPORU (9. AY)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04F271-FF79-D84E-97AC-E4F89C931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8630"/>
            <a:ext cx="11281410" cy="50939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lvl="0">
              <a:lnSpc>
                <a:spcPct val="150000"/>
              </a:lnSpc>
            </a:pPr>
            <a:r>
              <a:rPr lang="tr-TR" sz="2400" b="1" dirty="0" err="1"/>
              <a:t>Filyasyon</a:t>
            </a:r>
            <a:r>
              <a:rPr lang="tr-TR" sz="2400" b="1" dirty="0"/>
              <a:t>, Temaslı Takibi ve İzolasyonda Yaşanan Sorunlar: </a:t>
            </a:r>
            <a:r>
              <a:rPr lang="tr-TR" sz="2400" dirty="0"/>
              <a:t>TTB Halk Sağlığı Kolu, </a:t>
            </a: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</a:rPr>
              <a:t>Diş Hekimlerinin </a:t>
            </a:r>
            <a:r>
              <a:rPr lang="tr-TR" sz="2400" b="1" dirty="0" err="1">
                <a:solidFill>
                  <a:srgbClr val="C00000"/>
                </a:solidFill>
              </a:rPr>
              <a:t>Filyasyon</a:t>
            </a:r>
            <a:r>
              <a:rPr lang="tr-TR" sz="2400" b="1" dirty="0">
                <a:solidFill>
                  <a:srgbClr val="C00000"/>
                </a:solidFill>
              </a:rPr>
              <a:t> Olarak Tanımlanan Çalışmalarda Yaşadıkları Sorunlar:</a:t>
            </a:r>
            <a:r>
              <a:rPr lang="tr-TR" sz="2400" dirty="0">
                <a:solidFill>
                  <a:srgbClr val="C00000"/>
                </a:solidFill>
              </a:rPr>
              <a:t> Atilla Ataç, Diş Hekimleri Birliği </a:t>
            </a:r>
          </a:p>
          <a:p>
            <a:pPr lvl="0">
              <a:lnSpc>
                <a:spcPct val="150000"/>
              </a:lnSpc>
            </a:pPr>
            <a:r>
              <a:rPr lang="tr-TR" sz="2400" b="1" dirty="0"/>
              <a:t>COVID-19 Aşılarında Güncel Durum:</a:t>
            </a:r>
            <a:r>
              <a:rPr lang="tr-TR" sz="2400" dirty="0"/>
              <a:t> Vedat Bulut</a:t>
            </a: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</a:rPr>
              <a:t>Bizi Bekleyen Kanser </a:t>
            </a:r>
            <a:r>
              <a:rPr lang="tr-TR" sz="2400" b="1" dirty="0" err="1">
                <a:solidFill>
                  <a:srgbClr val="C00000"/>
                </a:solidFill>
              </a:rPr>
              <a:t>Pandemisi</a:t>
            </a:r>
            <a:r>
              <a:rPr lang="tr-TR" sz="2400" b="1" dirty="0">
                <a:solidFill>
                  <a:srgbClr val="C00000"/>
                </a:solidFill>
              </a:rPr>
              <a:t>:</a:t>
            </a:r>
            <a:r>
              <a:rPr lang="tr-TR" sz="2400" dirty="0">
                <a:solidFill>
                  <a:srgbClr val="C00000"/>
                </a:solidFill>
              </a:rPr>
              <a:t> Halis Yerlikaya</a:t>
            </a:r>
          </a:p>
          <a:p>
            <a:pPr lvl="0">
              <a:lnSpc>
                <a:spcPct val="150000"/>
              </a:lnSpc>
            </a:pPr>
            <a:r>
              <a:rPr lang="tr-TR" sz="2400" b="1" dirty="0" err="1"/>
              <a:t>Pandemi</a:t>
            </a:r>
            <a:r>
              <a:rPr lang="tr-TR" sz="2400" b="1" dirty="0"/>
              <a:t> ve Sağlık Bütçesi:</a:t>
            </a:r>
            <a:r>
              <a:rPr lang="tr-TR" sz="2400" dirty="0"/>
              <a:t> Deniz Dülgeroğlu, Mustafa Durmuş</a:t>
            </a:r>
          </a:p>
          <a:p>
            <a:pPr lvl="0">
              <a:lnSpc>
                <a:spcPct val="150000"/>
              </a:lnSpc>
            </a:pPr>
            <a:r>
              <a:rPr lang="tr-TR" sz="2400" b="1" dirty="0" err="1">
                <a:solidFill>
                  <a:srgbClr val="C00000"/>
                </a:solidFill>
              </a:rPr>
              <a:t>Pandemide</a:t>
            </a:r>
            <a:r>
              <a:rPr lang="tr-TR" sz="2400" b="1" dirty="0">
                <a:solidFill>
                  <a:srgbClr val="C00000"/>
                </a:solidFill>
              </a:rPr>
              <a:t> Mevzuat Değişiklikleri (6. Aydan Bugüne Değişiklikler):</a:t>
            </a:r>
            <a:r>
              <a:rPr lang="tr-TR" sz="2400" dirty="0">
                <a:solidFill>
                  <a:srgbClr val="C00000"/>
                </a:solidFill>
              </a:rPr>
              <a:t> Av. Özgür Erbaş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B283FD-BB12-8A47-907A-BDFAF818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300" y="5654665"/>
            <a:ext cx="5289384" cy="120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7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1B62D8B-9E65-6747-85DE-88540D75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COVİD-19 TEDAVİSİNDE SIK SORULAN SORULAR</a:t>
            </a:r>
            <a:br>
              <a:rPr lang="tr-TR">
                <a:solidFill>
                  <a:srgbClr val="FFFFFF"/>
                </a:solidFill>
              </a:rPr>
            </a:br>
            <a:endParaRPr lang="tr-TR">
              <a:solidFill>
                <a:srgbClr val="FFFFFF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5EEE25-D830-ED44-9073-B4ACB38E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tr-TR" sz="2000" b="1" dirty="0"/>
              <a:t>COVID-19 Tanısı Sadece PCR Pozitifliği İle Mi Konulmaktadır? Dünya Sağlık Örgütü Ve Diğer Ülkelerdeki Durum Nedir?      </a:t>
            </a:r>
            <a:r>
              <a:rPr lang="tr-TR" sz="2000" dirty="0"/>
              <a:t>Esin Şenol</a:t>
            </a:r>
          </a:p>
          <a:p>
            <a:pPr lvl="0"/>
            <a:r>
              <a:rPr lang="tr-TR" sz="2000" b="1" dirty="0">
                <a:solidFill>
                  <a:srgbClr val="C00000"/>
                </a:solidFill>
              </a:rPr>
              <a:t>Hidroksiklorokin Kullanımının COVID-19 Tedavisinde Yeri/Etkinliği Var Mıdır? Yan Etkileri Nelerdir?                       </a:t>
            </a:r>
            <a:r>
              <a:rPr lang="tr-TR" sz="2000" dirty="0">
                <a:solidFill>
                  <a:srgbClr val="C00000"/>
                </a:solidFill>
              </a:rPr>
              <a:t>  Esin Şenol,  Nurdan Köktürk</a:t>
            </a:r>
          </a:p>
          <a:p>
            <a:pPr lvl="0"/>
            <a:r>
              <a:rPr lang="tr-TR" sz="2000" b="1" dirty="0"/>
              <a:t>Favipiravir Her COVID-19 Hastasına Verilmeli Midir? Filyasyon Ekiplerince Başlandığında Toplumda Oluşan Yan Etki Korkusu Nedeniyle Kullanılmayan Favipiravirin Bilinen Yan Etkileri Var Mıdır?</a:t>
            </a:r>
            <a:r>
              <a:rPr lang="tr-TR" sz="2000" dirty="0"/>
              <a:t>      Esin Şenol,  Nurdan Köktürk</a:t>
            </a:r>
          </a:p>
          <a:p>
            <a:pPr lvl="0"/>
            <a:r>
              <a:rPr lang="tr-TR" sz="2000" b="1" dirty="0">
                <a:solidFill>
                  <a:srgbClr val="C00000"/>
                </a:solidFill>
              </a:rPr>
              <a:t>Antiviral Tedavilerden Remdesivir Ve  Favipiravir Arasında Kullanım Farklılığı Var Mıdır?  </a:t>
            </a:r>
            <a:r>
              <a:rPr lang="tr-TR" sz="2000" dirty="0">
                <a:solidFill>
                  <a:srgbClr val="C00000"/>
                </a:solidFill>
              </a:rPr>
              <a:t>  Esin Şenol,  Nurdan Köktürk</a:t>
            </a:r>
          </a:p>
          <a:p>
            <a:pPr lvl="0"/>
            <a:r>
              <a:rPr lang="tr-TR" sz="2000" b="1" dirty="0"/>
              <a:t>Anti-sitokin-antiinflamatuar Tedaviler Ve Koagülopati Yönetimindeki Değişiklikler Nelerdir? Antikoagülan Tedaviler Her COVID-19 Hastasına Başlanmalı Mıdır?                            </a:t>
            </a:r>
            <a:r>
              <a:rPr lang="tr-TR" sz="2000" dirty="0"/>
              <a:t> İsmail Cinel,  Umut Kasapoğlu</a:t>
            </a:r>
          </a:p>
        </p:txBody>
      </p:sp>
    </p:spTree>
    <p:extLst>
      <p:ext uri="{BB962C8B-B14F-4D97-AF65-F5344CB8AC3E}">
        <p14:creationId xmlns:p14="http://schemas.microsoft.com/office/powerpoint/2010/main" val="253868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1B62D8B-9E65-6747-85DE-88540D75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COVİD-19 TEDAVİSİNDE SIK SORULAN SORULAR</a:t>
            </a:r>
            <a:br>
              <a:rPr lang="tr-TR">
                <a:solidFill>
                  <a:srgbClr val="FFFFFF"/>
                </a:solidFill>
              </a:rPr>
            </a:b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5EEE25-D830-ED44-9073-B4ACB38E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tr-TR" sz="2200" b="1" dirty="0"/>
              <a:t>COVID-19 Tedavisinde Kortikosteroid Uygulamalarının Ülkemizde Ve Dünyadaki Yeri Nedir?  </a:t>
            </a:r>
            <a:r>
              <a:rPr lang="tr-TR" sz="2200" dirty="0"/>
              <a:t>Nurdan Köktürk</a:t>
            </a:r>
          </a:p>
          <a:p>
            <a:pPr lvl="0"/>
            <a:r>
              <a:rPr lang="tr-TR" sz="2200" b="1" dirty="0">
                <a:solidFill>
                  <a:srgbClr val="C00000"/>
                </a:solidFill>
              </a:rPr>
              <a:t>COVID-19’un Çocuklardaki Tedavi Yaklaşımı Nedir? Çocuklarda Covid-19 İle İlişkili Çoklu Sistemik İnflamatuar Sendrom(MIS-C)’da Dikkat Edilmesi Gereken, Hekimi Uyarıcı Olan Noktalar Nelerdir?       </a:t>
            </a:r>
            <a:r>
              <a:rPr lang="tr-TR" sz="2200" dirty="0">
                <a:solidFill>
                  <a:srgbClr val="C00000"/>
                </a:solidFill>
              </a:rPr>
              <a:t>Dost Zeyrek</a:t>
            </a:r>
          </a:p>
          <a:p>
            <a:pPr lvl="0"/>
            <a:r>
              <a:rPr lang="tr-TR" sz="2200" b="1" dirty="0"/>
              <a:t>Gebelerde Tedavideki Farklılıklar Nelerdir?  </a:t>
            </a:r>
            <a:r>
              <a:rPr lang="tr-TR" sz="2200" dirty="0"/>
              <a:t> Esin Şenol</a:t>
            </a:r>
          </a:p>
          <a:p>
            <a:pPr lvl="0"/>
            <a:r>
              <a:rPr lang="tr-TR" sz="2200" b="1" dirty="0">
                <a:solidFill>
                  <a:srgbClr val="C00000"/>
                </a:solidFill>
              </a:rPr>
              <a:t>COVID-19 Tanılı Hasta Veya Temaslı İzolasyonunda İzolasyon Süreleri Neye Göre Belirlenmelidir?              </a:t>
            </a:r>
            <a:r>
              <a:rPr lang="tr-TR" sz="2200" dirty="0">
                <a:solidFill>
                  <a:srgbClr val="C00000"/>
                </a:solidFill>
              </a:rPr>
              <a:t>Esin Şenol</a:t>
            </a:r>
          </a:p>
          <a:p>
            <a:pPr lvl="0"/>
            <a:r>
              <a:rPr lang="tr-TR" sz="2200" b="1" dirty="0"/>
              <a:t>COVID-19 Hastalarında Respiratuvar Rehabilitasyonun Önemi Nedir?      </a:t>
            </a:r>
            <a:r>
              <a:rPr lang="tr-TR" sz="2200" dirty="0"/>
              <a:t>Deniz Erdoğdu</a:t>
            </a:r>
          </a:p>
          <a:p>
            <a:pPr lvl="0"/>
            <a:r>
              <a:rPr lang="tr-TR" sz="2200" b="1" dirty="0">
                <a:solidFill>
                  <a:srgbClr val="C00000"/>
                </a:solidFill>
              </a:rPr>
              <a:t>Otopsi,morg Ve Defin Uygulamalarında Dikkat Edilmesi Gerekenler Nelerdir?  </a:t>
            </a:r>
            <a:r>
              <a:rPr lang="tr-TR" sz="2200" dirty="0">
                <a:solidFill>
                  <a:srgbClr val="C00000"/>
                </a:solidFill>
              </a:rPr>
              <a:t>    Zuhal Uzunyayla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5076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36F9549-CB0A-294D-9D34-B6491FC5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" y="434340"/>
            <a:ext cx="3657599" cy="5990426"/>
          </a:xfrm>
        </p:spPr>
        <p:txBody>
          <a:bodyPr anchor="ctr">
            <a:normAutofit fontScale="90000"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Nisan’da PCR (+) %20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 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188.243</a:t>
            </a:r>
            <a:r>
              <a:rPr lang="tr-TR" sz="2800" dirty="0">
                <a:solidFill>
                  <a:schemeClr val="bg1"/>
                </a:solidFill>
              </a:rPr>
              <a:t> doğrulanmış vaka       </a:t>
            </a:r>
            <a:r>
              <a:rPr lang="tr-TR" sz="2800" b="1" dirty="0">
                <a:solidFill>
                  <a:schemeClr val="bg1"/>
                </a:solidFill>
              </a:rPr>
              <a:t>81.570      </a:t>
            </a:r>
            <a:r>
              <a:rPr lang="tr-TR" sz="2800" b="1" dirty="0" err="1">
                <a:solidFill>
                  <a:schemeClr val="bg1"/>
                </a:solidFill>
              </a:rPr>
              <a:t>kayıtdışı</a:t>
            </a:r>
            <a:br>
              <a:rPr lang="tr-TR" sz="2800" dirty="0">
                <a:solidFill>
                  <a:schemeClr val="bg1"/>
                </a:solidFill>
              </a:rPr>
            </a:b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Eylül’de yapılan toplam test sayısı 3.241.769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PCR pozitifliği oranı %10 </a:t>
            </a:r>
            <a:br>
              <a:rPr lang="tr-TR" sz="2800" dirty="0">
                <a:solidFill>
                  <a:schemeClr val="bg1"/>
                </a:solidFill>
              </a:rPr>
            </a:br>
            <a:br>
              <a:rPr lang="tr-TR" sz="2800" dirty="0">
                <a:solidFill>
                  <a:schemeClr val="bg1"/>
                </a:solidFill>
              </a:rPr>
            </a:b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324.177</a:t>
            </a:r>
            <a:r>
              <a:rPr lang="tr-TR" sz="2800" dirty="0">
                <a:solidFill>
                  <a:schemeClr val="bg1"/>
                </a:solidFill>
              </a:rPr>
              <a:t> doğrulanmış vaka 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48.530 bildirim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275.647 vaka </a:t>
            </a:r>
            <a:r>
              <a:rPr lang="tr-TR" sz="2800" b="1" dirty="0" err="1">
                <a:solidFill>
                  <a:schemeClr val="bg1"/>
                </a:solidFill>
              </a:rPr>
              <a:t>kayıtdışı</a:t>
            </a:r>
            <a:br>
              <a:rPr lang="tr-TR" sz="2800" dirty="0">
                <a:solidFill>
                  <a:schemeClr val="bg1"/>
                </a:solidFill>
              </a:rPr>
            </a:b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1600" dirty="0">
                <a:solidFill>
                  <a:schemeClr val="bg1"/>
                </a:solidFill>
              </a:rPr>
              <a:t>(</a:t>
            </a:r>
            <a:r>
              <a:rPr lang="tr-TR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https://covid19.who.int/region/euro/country/tr</a:t>
            </a:r>
            <a:r>
              <a:rPr lang="tr-TR" sz="1600" dirty="0">
                <a:solidFill>
                  <a:schemeClr val="bg1"/>
                </a:solidFill>
              </a:rPr>
              <a:t> ) ve Avrupa Birliği (ECDC) </a:t>
            </a:r>
            <a:r>
              <a:rPr lang="tr-TR" sz="1600" dirty="0" err="1">
                <a:solidFill>
                  <a:schemeClr val="bg1"/>
                </a:solidFill>
              </a:rPr>
              <a:t>veritabanında</a:t>
            </a:r>
            <a:r>
              <a:rPr lang="tr-TR" sz="1600" dirty="0">
                <a:solidFill>
                  <a:schemeClr val="bg1"/>
                </a:solidFill>
              </a:rPr>
              <a:t> (</a:t>
            </a:r>
            <a:r>
              <a:rPr lang="tr-TR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https://www.ecdc.europa.eu/en/publications-data/download-todays-data-geographic-distribution-covid-19-cases-worldwide</a:t>
            </a:r>
            <a:r>
              <a:rPr lang="tr-TR" sz="1600" dirty="0">
                <a:solidFill>
                  <a:schemeClr val="bg1"/>
                </a:solidFill>
              </a:rPr>
              <a:t> ) Sağlık Bakanlığı tarafından turkuaz tabloda açıklanan sayılar yer almaktadır.</a:t>
            </a:r>
            <a:br>
              <a:rPr lang="tr-TR" sz="1600" dirty="0">
                <a:solidFill>
                  <a:schemeClr val="bg1"/>
                </a:solidFill>
              </a:rPr>
            </a:b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54716B-4848-1D48-B3FD-022E5DA0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7329" y="5884050"/>
            <a:ext cx="3477770" cy="7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ğ Ok 4">
            <a:extLst>
              <a:ext uri="{FF2B5EF4-FFF2-40B4-BE49-F238E27FC236}">
                <a16:creationId xmlns:a16="http://schemas.microsoft.com/office/drawing/2014/main" id="{BF9C27AD-281B-974F-8F8B-DC5C85C83085}"/>
              </a:ext>
            </a:extLst>
          </p:cNvPr>
          <p:cNvSpPr/>
          <p:nvPr/>
        </p:nvSpPr>
        <p:spPr>
          <a:xfrm>
            <a:off x="1268359" y="1223010"/>
            <a:ext cx="263261" cy="114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>
            <a:extLst>
              <a:ext uri="{FF2B5EF4-FFF2-40B4-BE49-F238E27FC236}">
                <a16:creationId xmlns:a16="http://schemas.microsoft.com/office/drawing/2014/main" id="{0B237A68-BF2A-B84A-B152-FAD43DA3FD21}"/>
              </a:ext>
            </a:extLst>
          </p:cNvPr>
          <p:cNvSpPr/>
          <p:nvPr/>
        </p:nvSpPr>
        <p:spPr>
          <a:xfrm>
            <a:off x="1703070" y="617220"/>
            <a:ext cx="251460" cy="3543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4C41344A-852D-7946-82F1-B67DEEA2940D}"/>
              </a:ext>
            </a:extLst>
          </p:cNvPr>
          <p:cNvSpPr/>
          <p:nvPr/>
        </p:nvSpPr>
        <p:spPr>
          <a:xfrm>
            <a:off x="1771650" y="3120387"/>
            <a:ext cx="251460" cy="48006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image1.png">
            <a:extLst>
              <a:ext uri="{FF2B5EF4-FFF2-40B4-BE49-F238E27FC236}">
                <a16:creationId xmlns:a16="http://schemas.microsoft.com/office/drawing/2014/main" id="{3EF7AF8F-697B-5541-AD4C-B52369AA664B}"/>
              </a:ext>
            </a:extLst>
          </p:cNvPr>
          <p:cNvPicPr/>
          <p:nvPr/>
        </p:nvPicPr>
        <p:blipFill>
          <a:blip r:embed="rId5"/>
          <a:srcRect l="6872" t="25554" r="6698" b="9589"/>
          <a:stretch>
            <a:fillRect/>
          </a:stretch>
        </p:blipFill>
        <p:spPr>
          <a:xfrm>
            <a:off x="5421320" y="435284"/>
            <a:ext cx="4978400" cy="2101215"/>
          </a:xfrm>
          <a:prstGeom prst="rect">
            <a:avLst/>
          </a:prstGeom>
          <a:ln/>
        </p:spPr>
      </p:pic>
      <p:pic>
        <p:nvPicPr>
          <p:cNvPr id="12" name="image2.png">
            <a:extLst>
              <a:ext uri="{FF2B5EF4-FFF2-40B4-BE49-F238E27FC236}">
                <a16:creationId xmlns:a16="http://schemas.microsoft.com/office/drawing/2014/main" id="{CCAF0133-0F83-E842-ADAA-2CDDC9E44FB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438465" y="3360417"/>
            <a:ext cx="4944110" cy="2091055"/>
          </a:xfrm>
          <a:prstGeom prst="rect">
            <a:avLst/>
          </a:prstGeom>
          <a:ln/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DA157341-3734-E84C-A152-FD0D30AFF6A8}"/>
              </a:ext>
            </a:extLst>
          </p:cNvPr>
          <p:cNvSpPr/>
          <p:nvPr/>
        </p:nvSpPr>
        <p:spPr>
          <a:xfrm>
            <a:off x="5611653" y="2558507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ea typeface="Avenir" panose="02000503020000020003" pitchFamily="2" charset="0"/>
              </a:rPr>
              <a:t>Türkiye’de COVID-19 olguları (Nisan 2020)</a:t>
            </a:r>
            <a:r>
              <a:rPr lang="tr-TR" dirty="0">
                <a:effectLst/>
              </a:rPr>
              <a:t> </a:t>
            </a:r>
            <a:endParaRPr lang="tr-TR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629E769-9890-E441-A545-513980D0F4E0}"/>
              </a:ext>
            </a:extLst>
          </p:cNvPr>
          <p:cNvSpPr/>
          <p:nvPr/>
        </p:nvSpPr>
        <p:spPr>
          <a:xfrm>
            <a:off x="5640229" y="5465756"/>
            <a:ext cx="455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ea typeface="Avenir" panose="02000503020000020003" pitchFamily="2" charset="0"/>
              </a:rPr>
              <a:t>Türkiye’de COVID-19 olguları (Eylül 2020)</a:t>
            </a:r>
            <a:r>
              <a:rPr lang="tr-TR" dirty="0">
                <a:effectLst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09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açık hava içeren bir resim&#10;&#10;Açıklama otomatik olarak oluşturuldu">
            <a:extLst>
              <a:ext uri="{FF2B5EF4-FFF2-40B4-BE49-F238E27FC236}">
                <a16:creationId xmlns:a16="http://schemas.microsoft.com/office/drawing/2014/main" id="{5BC5CE45-09E8-7642-8625-AD6600D6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4" y="854849"/>
            <a:ext cx="7134225" cy="3012562"/>
          </a:xfrm>
          <a:prstGeom prst="rect">
            <a:avLst/>
          </a:prstGeom>
        </p:spPr>
      </p:pic>
      <p:pic>
        <p:nvPicPr>
          <p:cNvPr id="4" name="İçerik Yer Tutucusu 8" descr="metin, ekran görüntüsü, açık hava içeren bir resim&#10;&#10;Açıklama otomatik olarak oluşturuldu">
            <a:extLst>
              <a:ext uri="{FF2B5EF4-FFF2-40B4-BE49-F238E27FC236}">
                <a16:creationId xmlns:a16="http://schemas.microsoft.com/office/drawing/2014/main" id="{D9E8992A-546B-2E44-AE9B-2C9D00EA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0" y="2957711"/>
            <a:ext cx="6702324" cy="35432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0DE109-403D-054E-9293-227130659A98}"/>
              </a:ext>
            </a:extLst>
          </p:cNvPr>
          <p:cNvSpPr/>
          <p:nvPr/>
        </p:nvSpPr>
        <p:spPr>
          <a:xfrm>
            <a:off x="9844088" y="1851660"/>
            <a:ext cx="1528762" cy="5772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7BAC77D-D407-9948-9CF0-9ED2DCC4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5596905"/>
            <a:ext cx="4112094" cy="9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3348B5-5B1E-C34D-89EB-4AC6AB32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İLLİYET BAĞI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26099-AF92-A348-B494-7F31F1CE6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Meslek hastalığı ne demek? Bir işçinin yaptığı işten veya işin bütün şartları yüzünden bedensel veya ruhsal olarak zarara uğraması. Eğer çalışan işçi 4/A statüsündeyse bu meslek hastalığı kapsamında oluyor, memursa da vazife malulü kapsamında oluyor. Şu ana kadar bize ulaşmış olan 5 başvuru var, 5 başvurunun 2'si memur statüsünde ve biz 2'sini de vazife malulü kapsamında aylıklarını bağladık. Dolayısıyla var olmayan bir sorunu konuşuyoruz aslında. SGK kuruluna gidiyor sağlık kuruluna, bu şartlar ve </a:t>
            </a:r>
            <a:r>
              <a:rPr lang="tr-TR" sz="2400" dirty="0">
                <a:solidFill>
                  <a:srgbClr val="C00000"/>
                </a:solidFill>
              </a:rPr>
              <a:t>illiyet bağı kurulursa </a:t>
            </a:r>
            <a:r>
              <a:rPr lang="tr-TR" sz="2400" dirty="0"/>
              <a:t>4/A veya 4/C oluşuna göre sağlık çalışanımız vazife malulü ya da meslek hastalığı oluyor; </a:t>
            </a:r>
            <a:r>
              <a:rPr lang="tr-TR" sz="2400" dirty="0">
                <a:solidFill>
                  <a:srgbClr val="C00000"/>
                </a:solidFill>
              </a:rPr>
              <a:t>illiyet bağı kurulup </a:t>
            </a:r>
            <a:r>
              <a:rPr lang="tr-TR" sz="2400" dirty="0"/>
              <a:t>gerekli dokümanlar ve şartlar sağlandığı sürece. Dolayısıyla zaten buna dair bir mevzuatımız geçerli ve yürürlükte olan ve seneler boyunca işleyen bir mevzuatımız söz konusu buna dair.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DE2E96-BAC9-8346-9F6A-43326591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985" y="5884050"/>
            <a:ext cx="3477770" cy="7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75E163B-6591-324B-836A-758A767F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75" y="0"/>
            <a:ext cx="4957749" cy="68580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F8C61A6-429A-F94A-8629-4309EEB6ED27}"/>
              </a:ext>
            </a:extLst>
          </p:cNvPr>
          <p:cNvSpPr txBox="1"/>
          <p:nvPr/>
        </p:nvSpPr>
        <p:spPr>
          <a:xfrm>
            <a:off x="8195310" y="5317450"/>
            <a:ext cx="1872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% 4,4</a:t>
            </a:r>
          </a:p>
        </p:txBody>
      </p:sp>
    </p:spTree>
    <p:extLst>
      <p:ext uri="{BB962C8B-B14F-4D97-AF65-F5344CB8AC3E}">
        <p14:creationId xmlns:p14="http://schemas.microsoft.com/office/powerpoint/2010/main" val="4077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716</Words>
  <Application>Microsoft Macintosh PowerPoint</Application>
  <PresentationFormat>Geniş ekran</PresentationFormat>
  <Paragraphs>42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Teması</vt:lpstr>
      <vt:lpstr>TTB COVID-19 İZLEME KURULU COVID-19 PANDEMİSİ   9.AY DEĞERLENDİRMESİ</vt:lpstr>
      <vt:lpstr>COVID-19 DEĞERLENDİRME RAPORU (9. AY)</vt:lpstr>
      <vt:lpstr>COVID-19 DEĞERLENDİRME RAPORU (9. AY)</vt:lpstr>
      <vt:lpstr>COVİD-19 TEDAVİSİNDE SIK SORULAN SORULAR </vt:lpstr>
      <vt:lpstr>COVİD-19 TEDAVİSİNDE SIK SORULAN SORULAR </vt:lpstr>
      <vt:lpstr>Nisan’da PCR (+) %20   188.243 doğrulanmış vaka       81.570      kayıtdışı  Eylül’de yapılan toplam test sayısı 3.241.769 PCR pozitifliği oranı %10    324.177 doğrulanmış vaka  48.530 bildirim 275.647 vaka kayıtdışı  (https://covid19.who.int/region/euro/country/tr ) ve Avrupa Birliği (ECDC) veritabanında (https://www.ecdc.europa.eu/en/publications-data/download-todays-data-geographic-distribution-covid-19-cases-worldwide ) Sağlık Bakanlığı tarafından turkuaz tabloda açıklanan sayılar yer almaktadır. </vt:lpstr>
      <vt:lpstr>PowerPoint Sunusu</vt:lpstr>
      <vt:lpstr>İLLİYET BAĞI</vt:lpstr>
      <vt:lpstr>PowerPoint Sunusu</vt:lpstr>
      <vt:lpstr>PowerPoint Sunusu</vt:lpstr>
      <vt:lpstr>PowerPoint Sunusu</vt:lpstr>
      <vt:lpstr>#Yönetemiyorsunuz #Tükendik </vt:lpstr>
      <vt:lpstr>PANDEMİDE TRİYAJ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COVİD-19 PANDEMİSİ   9.AY DEĞERLENDİRMESİ</dc:title>
  <dc:creator>Sebnem Korur Fincanci</dc:creator>
  <cp:lastModifiedBy>Sebnem Korur Fincanci</cp:lastModifiedBy>
  <cp:revision>2</cp:revision>
  <dcterms:created xsi:type="dcterms:W3CDTF">2020-12-11T07:47:31Z</dcterms:created>
  <dcterms:modified xsi:type="dcterms:W3CDTF">2020-12-11T07:52:45Z</dcterms:modified>
</cp:coreProperties>
</file>