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321" r:id="rId5"/>
    <p:sldId id="337" r:id="rId6"/>
    <p:sldId id="259" r:id="rId7"/>
    <p:sldId id="324" r:id="rId8"/>
    <p:sldId id="327" r:id="rId9"/>
    <p:sldId id="325" r:id="rId10"/>
    <p:sldId id="322" r:id="rId11"/>
    <p:sldId id="331" r:id="rId12"/>
    <p:sldId id="332" r:id="rId13"/>
    <p:sldId id="333" r:id="rId14"/>
    <p:sldId id="334" r:id="rId15"/>
    <p:sldId id="355" r:id="rId16"/>
    <p:sldId id="335" r:id="rId17"/>
    <p:sldId id="351" r:id="rId18"/>
    <p:sldId id="352" r:id="rId19"/>
    <p:sldId id="261" r:id="rId20"/>
    <p:sldId id="328" r:id="rId21"/>
    <p:sldId id="330" r:id="rId22"/>
    <p:sldId id="353" r:id="rId23"/>
    <p:sldId id="354" r:id="rId24"/>
    <p:sldId id="336" r:id="rId25"/>
    <p:sldId id="329" r:id="rId26"/>
    <p:sldId id="339" r:id="rId27"/>
    <p:sldId id="338" r:id="rId28"/>
    <p:sldId id="340" r:id="rId29"/>
    <p:sldId id="341" r:id="rId30"/>
    <p:sldId id="342" r:id="rId31"/>
    <p:sldId id="343" r:id="rId32"/>
    <p:sldId id="349" r:id="rId33"/>
    <p:sldId id="345" r:id="rId34"/>
    <p:sldId id="346" r:id="rId35"/>
    <p:sldId id="316" r:id="rId36"/>
    <p:sldId id="347" r:id="rId37"/>
    <p:sldId id="348" r:id="rId38"/>
    <p:sldId id="350"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HplhX6Cjk2F0H7Mg0EPlR70hZk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13" autoAdjust="0"/>
  </p:normalViewPr>
  <p:slideViewPr>
    <p:cSldViewPr snapToGrid="0">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1A58B-ECA0-4157-87E1-9616ACCD6F9B}" type="doc">
      <dgm:prSet loTypeId="urn:microsoft.com/office/officeart/2005/8/layout/hProcess9" loCatId="process" qsTypeId="urn:microsoft.com/office/officeart/2005/8/quickstyle/simple1" qsCatId="simple" csTypeId="urn:microsoft.com/office/officeart/2005/8/colors/accent1_2" csCatId="accent1" phldr="1"/>
      <dgm:spPr/>
    </dgm:pt>
    <dgm:pt modelId="{91341F40-5949-46F9-9284-D2D4FF9A0B00}">
      <dgm:prSet phldrT="[Metin]"/>
      <dgm:spPr/>
      <dgm:t>
        <a:bodyPr/>
        <a:lstStyle/>
        <a:p>
          <a:r>
            <a:rPr lang="tr-TR" dirty="0" err="1" smtClean="0"/>
            <a:t>Kapitalosen</a:t>
          </a:r>
          <a:endParaRPr lang="tr-TR" dirty="0"/>
        </a:p>
      </dgm:t>
    </dgm:pt>
    <dgm:pt modelId="{5377DE5D-1384-4269-86FE-6002856DDBA6}" type="parTrans" cxnId="{4A0DBC19-DB5A-4B59-86A0-721214E293B8}">
      <dgm:prSet/>
      <dgm:spPr/>
      <dgm:t>
        <a:bodyPr/>
        <a:lstStyle/>
        <a:p>
          <a:endParaRPr lang="tr-TR"/>
        </a:p>
      </dgm:t>
    </dgm:pt>
    <dgm:pt modelId="{2794CCC9-329E-483A-B438-18AFBBE3ECE8}" type="sibTrans" cxnId="{4A0DBC19-DB5A-4B59-86A0-721214E293B8}">
      <dgm:prSet/>
      <dgm:spPr/>
      <dgm:t>
        <a:bodyPr/>
        <a:lstStyle/>
        <a:p>
          <a:endParaRPr lang="tr-TR"/>
        </a:p>
      </dgm:t>
    </dgm:pt>
    <dgm:pt modelId="{CA695186-1250-4D69-87B5-A5CAE7F28F1A}">
      <dgm:prSet phldrT="[Metin]"/>
      <dgm:spPr/>
      <dgm:t>
        <a:bodyPr/>
        <a:lstStyle/>
        <a:p>
          <a:r>
            <a:rPr lang="tr-TR" dirty="0" err="1" smtClean="0"/>
            <a:t>Antroposen</a:t>
          </a:r>
          <a:endParaRPr lang="tr-TR" dirty="0"/>
        </a:p>
      </dgm:t>
    </dgm:pt>
    <dgm:pt modelId="{B3AAEACB-5212-4ABD-9E59-CAA88B63DECC}" type="parTrans" cxnId="{1BC6DF34-42B1-4E5C-8140-40396A36A9DE}">
      <dgm:prSet/>
      <dgm:spPr/>
      <dgm:t>
        <a:bodyPr/>
        <a:lstStyle/>
        <a:p>
          <a:endParaRPr lang="tr-TR"/>
        </a:p>
      </dgm:t>
    </dgm:pt>
    <dgm:pt modelId="{E020678B-AE6B-4BD1-8CF1-B30CDF8604E5}" type="sibTrans" cxnId="{1BC6DF34-42B1-4E5C-8140-40396A36A9DE}">
      <dgm:prSet/>
      <dgm:spPr/>
      <dgm:t>
        <a:bodyPr/>
        <a:lstStyle/>
        <a:p>
          <a:endParaRPr lang="tr-TR"/>
        </a:p>
      </dgm:t>
    </dgm:pt>
    <dgm:pt modelId="{17FF8B90-9418-4628-BD39-5DDCD7C59DD7}" type="pres">
      <dgm:prSet presAssocID="{8901A58B-ECA0-4157-87E1-9616ACCD6F9B}" presName="CompostProcess" presStyleCnt="0">
        <dgm:presLayoutVars>
          <dgm:dir/>
          <dgm:resizeHandles val="exact"/>
        </dgm:presLayoutVars>
      </dgm:prSet>
      <dgm:spPr/>
    </dgm:pt>
    <dgm:pt modelId="{63FF8324-0664-4202-BD88-5D9926202C78}" type="pres">
      <dgm:prSet presAssocID="{8901A58B-ECA0-4157-87E1-9616ACCD6F9B}" presName="arrow" presStyleLbl="bgShp" presStyleIdx="0" presStyleCnt="1"/>
      <dgm:spPr/>
    </dgm:pt>
    <dgm:pt modelId="{605B874A-5A58-491B-AC54-42E81B35BD4E}" type="pres">
      <dgm:prSet presAssocID="{8901A58B-ECA0-4157-87E1-9616ACCD6F9B}" presName="linearProcess" presStyleCnt="0"/>
      <dgm:spPr/>
    </dgm:pt>
    <dgm:pt modelId="{72285FEB-500F-4631-9277-F2D1CAC7B269}" type="pres">
      <dgm:prSet presAssocID="{91341F40-5949-46F9-9284-D2D4FF9A0B00}" presName="textNode" presStyleLbl="node1" presStyleIdx="0" presStyleCnt="2">
        <dgm:presLayoutVars>
          <dgm:bulletEnabled val="1"/>
        </dgm:presLayoutVars>
      </dgm:prSet>
      <dgm:spPr/>
    </dgm:pt>
    <dgm:pt modelId="{29C4059E-C09B-46E8-B18F-2E4608B0C33A}" type="pres">
      <dgm:prSet presAssocID="{2794CCC9-329E-483A-B438-18AFBBE3ECE8}" presName="sibTrans" presStyleCnt="0"/>
      <dgm:spPr/>
    </dgm:pt>
    <dgm:pt modelId="{B844D005-6324-4DC5-87EB-FAC19F28E7BC}" type="pres">
      <dgm:prSet presAssocID="{CA695186-1250-4D69-87B5-A5CAE7F28F1A}" presName="textNode" presStyleLbl="node1" presStyleIdx="1" presStyleCnt="2">
        <dgm:presLayoutVars>
          <dgm:bulletEnabled val="1"/>
        </dgm:presLayoutVars>
      </dgm:prSet>
      <dgm:spPr/>
    </dgm:pt>
  </dgm:ptLst>
  <dgm:cxnLst>
    <dgm:cxn modelId="{3186B809-35D6-42A3-874E-DF1431DDB5C7}" type="presOf" srcId="{91341F40-5949-46F9-9284-D2D4FF9A0B00}" destId="{72285FEB-500F-4631-9277-F2D1CAC7B269}" srcOrd="0" destOrd="0" presId="urn:microsoft.com/office/officeart/2005/8/layout/hProcess9"/>
    <dgm:cxn modelId="{1BC6DF34-42B1-4E5C-8140-40396A36A9DE}" srcId="{8901A58B-ECA0-4157-87E1-9616ACCD6F9B}" destId="{CA695186-1250-4D69-87B5-A5CAE7F28F1A}" srcOrd="1" destOrd="0" parTransId="{B3AAEACB-5212-4ABD-9E59-CAA88B63DECC}" sibTransId="{E020678B-AE6B-4BD1-8CF1-B30CDF8604E5}"/>
    <dgm:cxn modelId="{4A0DBC19-DB5A-4B59-86A0-721214E293B8}" srcId="{8901A58B-ECA0-4157-87E1-9616ACCD6F9B}" destId="{91341F40-5949-46F9-9284-D2D4FF9A0B00}" srcOrd="0" destOrd="0" parTransId="{5377DE5D-1384-4269-86FE-6002856DDBA6}" sibTransId="{2794CCC9-329E-483A-B438-18AFBBE3ECE8}"/>
    <dgm:cxn modelId="{D56EE66D-8DB2-41A1-89EE-8013F3F35B7C}" type="presOf" srcId="{8901A58B-ECA0-4157-87E1-9616ACCD6F9B}" destId="{17FF8B90-9418-4628-BD39-5DDCD7C59DD7}" srcOrd="0" destOrd="0" presId="urn:microsoft.com/office/officeart/2005/8/layout/hProcess9"/>
    <dgm:cxn modelId="{CC0E81A5-B5EE-42C6-BCEE-A30EABFF84E5}" type="presOf" srcId="{CA695186-1250-4D69-87B5-A5CAE7F28F1A}" destId="{B844D005-6324-4DC5-87EB-FAC19F28E7BC}" srcOrd="0" destOrd="0" presId="urn:microsoft.com/office/officeart/2005/8/layout/hProcess9"/>
    <dgm:cxn modelId="{00896F49-44FB-439D-80F5-E1FB66AB03FB}" type="presParOf" srcId="{17FF8B90-9418-4628-BD39-5DDCD7C59DD7}" destId="{63FF8324-0664-4202-BD88-5D9926202C78}" srcOrd="0" destOrd="0" presId="urn:microsoft.com/office/officeart/2005/8/layout/hProcess9"/>
    <dgm:cxn modelId="{84666920-558C-4293-841E-2AE3151B68D2}" type="presParOf" srcId="{17FF8B90-9418-4628-BD39-5DDCD7C59DD7}" destId="{605B874A-5A58-491B-AC54-42E81B35BD4E}" srcOrd="1" destOrd="0" presId="urn:microsoft.com/office/officeart/2005/8/layout/hProcess9"/>
    <dgm:cxn modelId="{07C1B4BF-8C5E-4D83-8679-EBE4C9D8AAC6}" type="presParOf" srcId="{605B874A-5A58-491B-AC54-42E81B35BD4E}" destId="{72285FEB-500F-4631-9277-F2D1CAC7B269}" srcOrd="0" destOrd="0" presId="urn:microsoft.com/office/officeart/2005/8/layout/hProcess9"/>
    <dgm:cxn modelId="{A8FAB3BB-C747-4ECB-B748-DB2A29A97F5D}" type="presParOf" srcId="{605B874A-5A58-491B-AC54-42E81B35BD4E}" destId="{29C4059E-C09B-46E8-B18F-2E4608B0C33A}" srcOrd="1" destOrd="0" presId="urn:microsoft.com/office/officeart/2005/8/layout/hProcess9"/>
    <dgm:cxn modelId="{D62BE7C6-2FD1-4DE0-A06C-ED0FF10B64BE}" type="presParOf" srcId="{605B874A-5A58-491B-AC54-42E81B35BD4E}" destId="{B844D005-6324-4DC5-87EB-FAC19F28E7BC}" srcOrd="2"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2c8e04081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2c8e040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2c8e0408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2c8e040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4896b81ca_0_1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4896b81ca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2c8e04081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2c8e0408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9"/>
          <p:cNvSpPr>
            <a:spLocks noGrp="1" noChangeArrowheads="1"/>
          </p:cNvSpPr>
          <p:nvPr>
            <p:ph type="sldNum" sz="quarter" idx="5"/>
          </p:nvPr>
        </p:nvSpPr>
        <p:spPr>
          <a:xfrm>
            <a:off x="3884613" y="8685213"/>
            <a:ext cx="2971800" cy="457200"/>
          </a:xfrm>
          <a:prstGeom prst="rect">
            <a:avLst/>
          </a:prstGeom>
          <a:noFill/>
        </p:spPr>
        <p:txBody>
          <a:bodyPr/>
          <a:lstStyle/>
          <a:p>
            <a:fld id="{63FE7574-1349-4B63-980A-797AED55309A}" type="slidenum">
              <a:rPr lang="en-GB" smtClean="0"/>
              <a:pPr/>
              <a:t>23</a:t>
            </a:fld>
            <a:endParaRPr lang="en-GB" smtClean="0"/>
          </a:p>
        </p:txBody>
      </p:sp>
      <p:sp>
        <p:nvSpPr>
          <p:cNvPr id="119811" name="Text Box 1"/>
          <p:cNvSpPr txBox="1">
            <a:spLocks noChangeArrowheads="1"/>
          </p:cNvSpPr>
          <p:nvPr/>
        </p:nvSpPr>
        <p:spPr bwMode="auto">
          <a:xfrm>
            <a:off x="1003300" y="695325"/>
            <a:ext cx="4849813" cy="3427413"/>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tr-TR"/>
          </a:p>
        </p:txBody>
      </p:sp>
      <p:sp>
        <p:nvSpPr>
          <p:cNvPr id="119812" name="Rectangle 2"/>
          <p:cNvSpPr>
            <a:spLocks noGrp="1" noChangeArrowheads="1"/>
          </p:cNvSpPr>
          <p:nvPr>
            <p:ph type="body"/>
          </p:nvPr>
        </p:nvSpPr>
        <p:spPr>
          <a:xfrm>
            <a:off x="685800" y="4343400"/>
            <a:ext cx="5481638" cy="4111625"/>
          </a:xfrm>
          <a:noFill/>
          <a:ln/>
        </p:spPr>
        <p:txBody>
          <a:bodyPr wrap="none" anchor="ct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781321" y="1568565"/>
            <a:ext cx="3988105"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smtClean="0">
                <a:solidFill>
                  <a:srgbClr val="FF0000"/>
                </a:solidFill>
              </a:rPr>
              <a:t>İklim,Hava Kirliliği ve Sağlık </a:t>
            </a:r>
            <a:endParaRPr>
              <a:solidFill>
                <a:srgbClr val="FF0000"/>
              </a:solidFill>
            </a:endParaRPr>
          </a:p>
        </p:txBody>
      </p:sp>
      <p:sp>
        <p:nvSpPr>
          <p:cNvPr id="85" name="Google Shape;85;p1"/>
          <p:cNvSpPr txBox="1">
            <a:spLocks noGrp="1"/>
          </p:cNvSpPr>
          <p:nvPr>
            <p:ph type="subTitle" idx="1"/>
          </p:nvPr>
        </p:nvSpPr>
        <p:spPr>
          <a:xfrm>
            <a:off x="1856343" y="5420298"/>
            <a:ext cx="6400800" cy="1294483"/>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rgbClr val="888888"/>
              </a:buClr>
              <a:buSzPts val="3200"/>
              <a:buNone/>
            </a:pPr>
            <a:r>
              <a:rPr lang="tr-TR" dirty="0" err="1"/>
              <a:t>Prof.Dr</a:t>
            </a:r>
            <a:r>
              <a:rPr lang="tr-TR" dirty="0"/>
              <a:t>. Çiğdem Çağlayan</a:t>
            </a:r>
            <a:endParaRPr/>
          </a:p>
          <a:p>
            <a:pPr marL="0" lvl="0" indent="0" algn="ctr" rtl="0">
              <a:spcBef>
                <a:spcPts val="0"/>
              </a:spcBef>
              <a:spcAft>
                <a:spcPts val="0"/>
              </a:spcAft>
              <a:buClr>
                <a:srgbClr val="888888"/>
              </a:buClr>
              <a:buSzPts val="3200"/>
              <a:buNone/>
            </a:pPr>
            <a:r>
              <a:rPr lang="tr-TR" dirty="0"/>
              <a:t>Kocaeli Üniversitesi</a:t>
            </a:r>
            <a:endParaRPr/>
          </a:p>
          <a:p>
            <a:pPr marL="0" lvl="0" indent="0" algn="ctr" rtl="0">
              <a:spcBef>
                <a:spcPts val="0"/>
              </a:spcBef>
              <a:spcAft>
                <a:spcPts val="0"/>
              </a:spcAft>
              <a:buClr>
                <a:srgbClr val="888888"/>
              </a:buClr>
              <a:buSzPts val="3200"/>
              <a:buNone/>
            </a:pPr>
            <a:r>
              <a:rPr lang="tr-TR" dirty="0" smtClean="0"/>
              <a:t>THHP-ÇİSİP</a:t>
            </a:r>
            <a:endParaRPr/>
          </a:p>
        </p:txBody>
      </p:sp>
      <p:sp>
        <p:nvSpPr>
          <p:cNvPr id="87" name="Google Shape;87;p1"/>
          <p:cNvSpPr txBox="1"/>
          <p:nvPr/>
        </p:nvSpPr>
        <p:spPr>
          <a:xfrm>
            <a:off x="789969" y="482238"/>
            <a:ext cx="3322200" cy="311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a:t> </a:t>
            </a:r>
            <a:endParaRPr/>
          </a:p>
        </p:txBody>
      </p:sp>
      <p:sp>
        <p:nvSpPr>
          <p:cNvPr id="89" name="Google Shape;89;p1"/>
          <p:cNvSpPr txBox="1"/>
          <p:nvPr/>
        </p:nvSpPr>
        <p:spPr>
          <a:xfrm>
            <a:off x="6478850" y="-53744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a:t> </a:t>
            </a:r>
            <a:endParaRPr/>
          </a:p>
        </p:txBody>
      </p:sp>
      <p:pic>
        <p:nvPicPr>
          <p:cNvPr id="1026" name="Picture 2" descr="C:\Users\User\Downloads\WhatsApp Image 2022-09-26 at 09.33.47.jpeg"/>
          <p:cNvPicPr>
            <a:picLocks noChangeAspect="1" noChangeArrowheads="1"/>
          </p:cNvPicPr>
          <p:nvPr/>
        </p:nvPicPr>
        <p:blipFill>
          <a:blip r:embed="rId3"/>
          <a:srcRect/>
          <a:stretch>
            <a:fillRect/>
          </a:stretch>
        </p:blipFill>
        <p:spPr bwMode="auto">
          <a:xfrm>
            <a:off x="242207" y="176270"/>
            <a:ext cx="3944203" cy="51999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smtClean="0"/>
              <a:t>Hava Kirliliği</a:t>
            </a:r>
          </a:p>
        </p:txBody>
      </p:sp>
      <p:sp>
        <p:nvSpPr>
          <p:cNvPr id="9219" name="2 İçerik Yer Tutucusu"/>
          <p:cNvSpPr>
            <a:spLocks noGrp="1"/>
          </p:cNvSpPr>
          <p:nvPr>
            <p:ph idx="1"/>
          </p:nvPr>
        </p:nvSpPr>
        <p:spPr>
          <a:xfrm>
            <a:off x="672029" y="1563936"/>
            <a:ext cx="7821975" cy="3508375"/>
          </a:xfrm>
        </p:spPr>
        <p:txBody>
          <a:bodyPr/>
          <a:lstStyle/>
          <a:p>
            <a:r>
              <a:rPr lang="tr-TR" dirty="0" smtClean="0"/>
              <a:t>İster iç ortamda isterse dış ortamda meydana gelmiş olsun, herhangi bir kimyasal, fiziksel veya biyolojik ajan tarafından </a:t>
            </a:r>
            <a:r>
              <a:rPr lang="tr-TR" b="1" u="sng" dirty="0" smtClean="0"/>
              <a:t>atmosferin doğal özelliklerinin değişmesi olarak </a:t>
            </a:r>
            <a:r>
              <a:rPr lang="tr-TR" dirty="0" smtClean="0"/>
              <a:t>tanımlanmaktadır.</a:t>
            </a:r>
          </a:p>
          <a:p>
            <a:endParaRPr lang="tr-TR" dirty="0" smtClean="0"/>
          </a:p>
        </p:txBody>
      </p:sp>
      <p:sp>
        <p:nvSpPr>
          <p:cNvPr id="4" name="3 Veri Yer Tutucusu"/>
          <p:cNvSpPr>
            <a:spLocks noGrp="1"/>
          </p:cNvSpPr>
          <p:nvPr>
            <p:ph type="dt" sz="quarter" idx="10"/>
          </p:nvPr>
        </p:nvSpPr>
        <p:spPr/>
        <p:txBody>
          <a:bodyPr/>
          <a:lstStyle/>
          <a:p>
            <a:pPr>
              <a:defRPr/>
            </a:pPr>
            <a:fld id="{4E458900-7BA3-48E2-98FD-FC57F4DECAF6}" type="datetime4">
              <a:rPr lang="en-US" smtClean="0"/>
              <a:pPr>
                <a:defRPr/>
              </a:pPr>
              <a:t>September 26, 2022</a:t>
            </a:fld>
            <a:endParaRPr lang="en-US"/>
          </a:p>
        </p:txBody>
      </p:sp>
      <p:sp>
        <p:nvSpPr>
          <p:cNvPr id="5" name="4 Altbilgi Yer Tutucusu"/>
          <p:cNvSpPr>
            <a:spLocks noGrp="1"/>
          </p:cNvSpPr>
          <p:nvPr>
            <p:ph type="ftr" sz="quarter" idx="11"/>
          </p:nvPr>
        </p:nvSpPr>
        <p:spPr/>
        <p:txBody>
          <a:bodyPr/>
          <a:lstStyle/>
          <a:p>
            <a:pPr>
              <a:defRPr/>
            </a:pPr>
            <a:endParaRPr lang="en-US"/>
          </a:p>
        </p:txBody>
      </p:sp>
      <p:sp>
        <p:nvSpPr>
          <p:cNvPr id="6" name="5 Slayt Numarası Yer Tutucusu"/>
          <p:cNvSpPr>
            <a:spLocks noGrp="1"/>
          </p:cNvSpPr>
          <p:nvPr>
            <p:ph type="sldNum" sz="quarter" idx="12"/>
          </p:nvPr>
        </p:nvSpPr>
        <p:spPr/>
        <p:txBody>
          <a:bodyPr/>
          <a:lstStyle/>
          <a:p>
            <a:pPr>
              <a:defRPr/>
            </a:pPr>
            <a:fld id="{DAA2B03D-32B7-4B9F-ACA7-63B31BE613A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2250" y="214313"/>
            <a:ext cx="8921750" cy="1325562"/>
          </a:xfrm>
        </p:spPr>
        <p:txBody>
          <a:bodyPr/>
          <a:lstStyle/>
          <a:p>
            <a:pPr>
              <a:defRPr/>
            </a:pPr>
            <a:r>
              <a:rPr lang="tr-TR" b="1" dirty="0" smtClean="0">
                <a:solidFill>
                  <a:schemeClr val="accent2">
                    <a:lumMod val="50000"/>
                  </a:schemeClr>
                </a:solidFill>
              </a:rPr>
              <a:t>Çevresel sorunlar: Güncel Durum </a:t>
            </a:r>
            <a:endParaRPr lang="tr-TR" b="1" dirty="0">
              <a:solidFill>
                <a:schemeClr val="accent2">
                  <a:lumMod val="50000"/>
                </a:schemeClr>
              </a:solidFill>
            </a:endParaRPr>
          </a:p>
        </p:txBody>
      </p:sp>
      <p:pic>
        <p:nvPicPr>
          <p:cNvPr id="16387" name="Picture 3"/>
          <p:cNvPicPr>
            <a:picLocks noChangeAspect="1" noChangeArrowheads="1"/>
          </p:cNvPicPr>
          <p:nvPr/>
        </p:nvPicPr>
        <p:blipFill>
          <a:blip r:embed="rId2"/>
          <a:srcRect/>
          <a:stretch>
            <a:fillRect/>
          </a:stretch>
        </p:blipFill>
        <p:spPr bwMode="auto">
          <a:xfrm>
            <a:off x="142875" y="1785938"/>
            <a:ext cx="3457575" cy="4676775"/>
          </a:xfrm>
          <a:prstGeom prst="rect">
            <a:avLst/>
          </a:prstGeom>
          <a:noFill/>
          <a:ln w="9525">
            <a:noFill/>
            <a:miter lim="800000"/>
            <a:headEnd/>
            <a:tailEnd/>
          </a:ln>
        </p:spPr>
      </p:pic>
      <p:sp>
        <p:nvSpPr>
          <p:cNvPr id="16388" name="5 Metin kutusu"/>
          <p:cNvSpPr txBox="1">
            <a:spLocks noChangeArrowheads="1"/>
          </p:cNvSpPr>
          <p:nvPr/>
        </p:nvSpPr>
        <p:spPr bwMode="auto">
          <a:xfrm>
            <a:off x="3857625" y="1785938"/>
            <a:ext cx="4857750" cy="3662541"/>
          </a:xfrm>
          <a:prstGeom prst="rect">
            <a:avLst/>
          </a:prstGeom>
          <a:noFill/>
          <a:ln w="9525">
            <a:noFill/>
            <a:miter lim="800000"/>
            <a:headEnd/>
            <a:tailEnd/>
          </a:ln>
        </p:spPr>
        <p:txBody>
          <a:bodyPr>
            <a:spAutoFit/>
          </a:bodyPr>
          <a:lstStyle/>
          <a:p>
            <a:pPr>
              <a:buFont typeface="Arial" charset="0"/>
              <a:buChar char="•"/>
            </a:pPr>
            <a:r>
              <a:rPr lang="tr-TR" dirty="0"/>
              <a:t> </a:t>
            </a:r>
            <a:r>
              <a:rPr lang="tr-TR" sz="2000" dirty="0">
                <a:solidFill>
                  <a:srgbClr val="FF6600"/>
                </a:solidFill>
              </a:rPr>
              <a:t>Acil sistemik çözümler gerektiren sorunlar!</a:t>
            </a:r>
          </a:p>
          <a:p>
            <a:endParaRPr lang="tr-TR" sz="2000" b="1" dirty="0">
              <a:solidFill>
                <a:srgbClr val="FF6600"/>
              </a:solidFill>
            </a:endParaRPr>
          </a:p>
          <a:p>
            <a:pPr>
              <a:buFont typeface="Arial" charset="0"/>
              <a:buChar char="•"/>
            </a:pPr>
            <a:r>
              <a:rPr lang="tr-TR" sz="1800" dirty="0">
                <a:solidFill>
                  <a:srgbClr val="FF6600"/>
                </a:solidFill>
              </a:rPr>
              <a:t>1950’den bu yana küresel nüfus üç misline çıkarak 7,5 milyara ulaşmış; </a:t>
            </a:r>
          </a:p>
          <a:p>
            <a:pPr>
              <a:buFont typeface="Arial" charset="0"/>
              <a:buChar char="•"/>
            </a:pPr>
            <a:r>
              <a:rPr lang="tr-TR" sz="1800" dirty="0">
                <a:solidFill>
                  <a:srgbClr val="FF6600"/>
                </a:solidFill>
              </a:rPr>
              <a:t>Kentlerde yaşayan nüfus dört kat artarak 4 milyarı aşmış; </a:t>
            </a:r>
          </a:p>
          <a:p>
            <a:pPr>
              <a:buFont typeface="Arial" charset="0"/>
              <a:buChar char="•"/>
            </a:pPr>
            <a:r>
              <a:rPr lang="tr-TR" sz="1800" dirty="0">
                <a:solidFill>
                  <a:srgbClr val="FF6600"/>
                </a:solidFill>
              </a:rPr>
              <a:t>Ekonomik çıktı 12 kat büyürken azot, fosfat ve potasyum gübrelerinin kullanımında benzer bir artışa sebep olmuş; ve </a:t>
            </a:r>
          </a:p>
          <a:p>
            <a:pPr>
              <a:buFont typeface="Arial" charset="0"/>
              <a:buChar char="•"/>
            </a:pPr>
            <a:r>
              <a:rPr lang="tr-TR" sz="1800" dirty="0">
                <a:solidFill>
                  <a:srgbClr val="FF6600"/>
                </a:solidFill>
              </a:rPr>
              <a:t>birincil enerji kullanımı beş kat yükselmiştir.</a:t>
            </a:r>
          </a:p>
          <a:p>
            <a:pPr>
              <a:buFont typeface="Arial" charset="0"/>
              <a:buChar char="•"/>
            </a:pPr>
            <a:endParaRPr lang="tr-TR" dirty="0"/>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142875" y="214313"/>
            <a:ext cx="8772525" cy="1325562"/>
          </a:xfrm>
        </p:spPr>
        <p:txBody>
          <a:bodyPr/>
          <a:lstStyle/>
          <a:p>
            <a:pPr>
              <a:defRPr/>
            </a:pPr>
            <a:r>
              <a:rPr lang="tr-TR" b="1" dirty="0" smtClean="0">
                <a:solidFill>
                  <a:schemeClr val="accent2">
                    <a:lumMod val="50000"/>
                  </a:schemeClr>
                </a:solidFill>
              </a:rPr>
              <a:t>Çevresel sorunlar: Güncel Durum </a:t>
            </a:r>
            <a:endParaRPr lang="tr-TR" dirty="0">
              <a:solidFill>
                <a:schemeClr val="accent2">
                  <a:lumMod val="50000"/>
                </a:schemeClr>
              </a:solidFill>
            </a:endParaRPr>
          </a:p>
        </p:txBody>
      </p:sp>
      <p:sp>
        <p:nvSpPr>
          <p:cNvPr id="17411" name="8 Metin Yer Tutucusu"/>
          <p:cNvSpPr>
            <a:spLocks noGrp="1"/>
          </p:cNvSpPr>
          <p:nvPr>
            <p:ph type="body" idx="1"/>
          </p:nvPr>
        </p:nvSpPr>
        <p:spPr>
          <a:xfrm>
            <a:off x="457200" y="1784733"/>
            <a:ext cx="4038600" cy="4341430"/>
          </a:xfrm>
        </p:spPr>
        <p:txBody>
          <a:bodyPr/>
          <a:lstStyle/>
          <a:p>
            <a:r>
              <a:rPr lang="tr-TR" sz="3200" dirty="0" smtClean="0"/>
              <a:t>Küresel olarak, </a:t>
            </a:r>
            <a:r>
              <a:rPr lang="tr-TR" sz="3200" dirty="0" smtClean="0"/>
              <a:t>kara çevresinin yaklaşık %75’i ve deniz çevresinin %40’ı artık ağır bir şekilde tahrip olmuştur. </a:t>
            </a:r>
          </a:p>
          <a:p>
            <a:endParaRPr lang="tr-TR" dirty="0" smtClean="0"/>
          </a:p>
        </p:txBody>
      </p:sp>
      <p:sp>
        <p:nvSpPr>
          <p:cNvPr id="5" name="4 Metin Yer Tutucusu"/>
          <p:cNvSpPr>
            <a:spLocks noGrp="1"/>
          </p:cNvSpPr>
          <p:nvPr>
            <p:ph type="body" idx="2"/>
          </p:nvPr>
        </p:nvSpPr>
        <p:spPr/>
        <p:txBody>
          <a:bodyPr/>
          <a:lstStyle/>
          <a:p>
            <a:r>
              <a:rPr lang="tr-TR" dirty="0" smtClean="0"/>
              <a:t>Dünyada olağanüstü hızda bir biyolojik çeşitlilik kaybı yaşanmakta olup, insan tarihçesinin herhangi bir dönemindekinden fazla sayıda canlı türü soylarının tükenmesi tehdidiyle karşı karşıyadır.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644525" y="465138"/>
            <a:ext cx="7886700" cy="1325562"/>
          </a:xfrm>
        </p:spPr>
        <p:txBody>
          <a:bodyPr>
            <a:normAutofit fontScale="90000"/>
          </a:bodyPr>
          <a:lstStyle/>
          <a:p>
            <a:pPr>
              <a:defRPr/>
            </a:pPr>
            <a:r>
              <a:rPr lang="tr-TR" b="1" dirty="0" smtClean="0">
                <a:solidFill>
                  <a:schemeClr val="accent2">
                    <a:lumMod val="50000"/>
                  </a:schemeClr>
                </a:solidFill>
              </a:rPr>
              <a:t>Çevresel sorunlar: </a:t>
            </a:r>
            <a:r>
              <a:rPr lang="tr-TR" b="1" dirty="0" smtClean="0">
                <a:solidFill>
                  <a:schemeClr val="accent2">
                    <a:lumMod val="50000"/>
                  </a:schemeClr>
                </a:solidFill>
              </a:rPr>
              <a:t>İklim </a:t>
            </a:r>
            <a:r>
              <a:rPr lang="tr-TR" b="1" dirty="0" smtClean="0">
                <a:solidFill>
                  <a:schemeClr val="accent2">
                    <a:lumMod val="50000"/>
                  </a:schemeClr>
                </a:solidFill>
              </a:rPr>
              <a:t>Değişikliği/Krizi</a:t>
            </a:r>
            <a:endParaRPr lang="tr-TR" dirty="0">
              <a:solidFill>
                <a:schemeClr val="accent2">
                  <a:lumMod val="50000"/>
                </a:schemeClr>
              </a:solidFill>
            </a:endParaRPr>
          </a:p>
        </p:txBody>
      </p:sp>
      <p:sp>
        <p:nvSpPr>
          <p:cNvPr id="18435" name="7 Metin Yer Tutucusu"/>
          <p:cNvSpPr>
            <a:spLocks noGrp="1"/>
          </p:cNvSpPr>
          <p:nvPr>
            <p:ph type="body" idx="1"/>
          </p:nvPr>
        </p:nvSpPr>
        <p:spPr/>
        <p:txBody>
          <a:bodyPr>
            <a:normAutofit/>
          </a:bodyPr>
          <a:lstStyle/>
          <a:p>
            <a:r>
              <a:rPr lang="tr-TR" sz="2400" dirty="0" smtClean="0"/>
              <a:t>Sera gazı konsantrasyonları, atmosferde artan oranlarda birikmeye, Dünya'nın yüzeyini ısıtmaya ve iklimi istikrarsızlaştırmaya devam ediyor.</a:t>
            </a:r>
          </a:p>
          <a:p>
            <a:r>
              <a:rPr lang="tr-TR" sz="2400" dirty="0" smtClean="0"/>
              <a:t>CO</a:t>
            </a:r>
            <a:r>
              <a:rPr lang="tr-TR" sz="2400" baseline="-25000" dirty="0" smtClean="0"/>
              <a:t>2 </a:t>
            </a:r>
            <a:r>
              <a:rPr lang="tr-TR" sz="2400" dirty="0" smtClean="0"/>
              <a:t>konsantrasyonu </a:t>
            </a:r>
            <a:r>
              <a:rPr lang="tr-TR" sz="2400" b="1" u="sng" dirty="0" smtClean="0"/>
              <a:t>1850'de </a:t>
            </a:r>
            <a:r>
              <a:rPr lang="tr-TR" sz="2400" b="1" u="sng" dirty="0" smtClean="0"/>
              <a:t>280 </a:t>
            </a:r>
            <a:r>
              <a:rPr lang="tr-TR" sz="2400" b="1" u="sng" dirty="0" err="1" smtClean="0"/>
              <a:t>ppm</a:t>
            </a:r>
            <a:r>
              <a:rPr lang="tr-TR" sz="2400" b="1" u="sng" dirty="0" smtClean="0"/>
              <a:t> iken şu an 415 </a:t>
            </a:r>
            <a:r>
              <a:rPr lang="tr-TR" sz="2400" b="1" u="sng" dirty="0" err="1" smtClean="0"/>
              <a:t>ppm</a:t>
            </a:r>
            <a:r>
              <a:rPr lang="tr-TR" sz="2400" b="1" u="sng" dirty="0" smtClean="0"/>
              <a:t> düzeyindedir</a:t>
            </a:r>
          </a:p>
        </p:txBody>
      </p:sp>
      <p:sp>
        <p:nvSpPr>
          <p:cNvPr id="18436" name="8 Metin Yer Tutucusu"/>
          <p:cNvSpPr>
            <a:spLocks noGrp="1"/>
          </p:cNvSpPr>
          <p:nvPr>
            <p:ph type="body" idx="2"/>
          </p:nvPr>
        </p:nvSpPr>
        <p:spPr/>
        <p:txBody>
          <a:bodyPr/>
          <a:lstStyle/>
          <a:p>
            <a:r>
              <a:rPr lang="tr-TR" sz="2400" smtClean="0"/>
              <a:t>Dünya'nın ortalama yüzey sıcaklığı 2019'da 20. yüzyıl ortalamasının 0,95°C üzerinde ölçülmüş  ve son 19 yılın 18'i, kayıtlardaki en sıcak yıl olmuştur.</a:t>
            </a:r>
          </a:p>
          <a:p>
            <a:r>
              <a:rPr lang="tr-TR" sz="2400" smtClean="0"/>
              <a:t>Batı Antarktika'da 2012'den 2017'ye beş yıllık ortalama erime, 1992'den 1997'ye göre üç kat daha hızlıydı</a:t>
            </a:r>
          </a:p>
          <a:p>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0250" y="0"/>
            <a:ext cx="8229600" cy="1143000"/>
          </a:xfrm>
        </p:spPr>
        <p:txBody>
          <a:bodyPr/>
          <a:lstStyle/>
          <a:p>
            <a:pPr>
              <a:defRPr/>
            </a:pPr>
            <a:r>
              <a:rPr lang="tr-TR" b="1" dirty="0" smtClean="0">
                <a:solidFill>
                  <a:schemeClr val="accent2">
                    <a:lumMod val="50000"/>
                  </a:schemeClr>
                </a:solidFill>
              </a:rPr>
              <a:t>Çevresel sorunlar: </a:t>
            </a:r>
            <a:r>
              <a:rPr lang="tr-TR" dirty="0" smtClean="0">
                <a:solidFill>
                  <a:srgbClr val="48CDC8"/>
                </a:solidFill>
              </a:rPr>
              <a:t>Hava </a:t>
            </a:r>
            <a:r>
              <a:rPr lang="tr-TR" dirty="0" smtClean="0">
                <a:solidFill>
                  <a:srgbClr val="48CDC8"/>
                </a:solidFill>
              </a:rPr>
              <a:t>kirliliği</a:t>
            </a:r>
            <a:endParaRPr lang="tr-TR" dirty="0">
              <a:solidFill>
                <a:srgbClr val="48CDC8"/>
              </a:solidFill>
            </a:endParaRPr>
          </a:p>
        </p:txBody>
      </p:sp>
      <p:pic>
        <p:nvPicPr>
          <p:cNvPr id="25604" name="Picture 2" descr="C:\Users\Exper\Desktop\Belgelerim\havakirliliği-thhp\A-zS9UJmBzXZ80Bua2JaXjxcxL7uoSa8weTOcLdzg6g.PNG"/>
          <p:cNvPicPr>
            <a:picLocks noGrp="1" noChangeAspect="1" noChangeArrowheads="1"/>
          </p:cNvPicPr>
          <p:nvPr>
            <p:ph idx="1"/>
          </p:nvPr>
        </p:nvPicPr>
        <p:blipFill>
          <a:blip r:embed="rId2"/>
          <a:srcRect/>
          <a:stretch>
            <a:fillRect/>
          </a:stretch>
        </p:blipFill>
        <p:spPr>
          <a:xfrm>
            <a:off x="315913" y="1655763"/>
            <a:ext cx="8462962" cy="5016500"/>
          </a:xfrm>
        </p:spPr>
      </p:pic>
      <p:sp>
        <p:nvSpPr>
          <p:cNvPr id="25606" name="7 Dikdörtgen"/>
          <p:cNvSpPr>
            <a:spLocks noChangeArrowheads="1"/>
          </p:cNvSpPr>
          <p:nvPr/>
        </p:nvSpPr>
        <p:spPr bwMode="auto">
          <a:xfrm>
            <a:off x="2218177" y="1128713"/>
            <a:ext cx="4836580" cy="307777"/>
          </a:xfrm>
          <a:prstGeom prst="rect">
            <a:avLst/>
          </a:prstGeom>
          <a:noFill/>
          <a:ln w="9525">
            <a:noFill/>
            <a:miter lim="800000"/>
            <a:headEnd/>
            <a:tailEnd/>
          </a:ln>
        </p:spPr>
        <p:txBody>
          <a:bodyPr wrap="none">
            <a:spAutoFit/>
          </a:bodyPr>
          <a:lstStyle/>
          <a:p>
            <a:pPr>
              <a:defRPr/>
            </a:pPr>
            <a:r>
              <a:rPr lang="tr-TR" b="1" dirty="0">
                <a:solidFill>
                  <a:schemeClr val="accent2">
                    <a:lumMod val="50000"/>
                  </a:schemeClr>
                </a:solidFill>
              </a:rPr>
              <a:t>Dünya nüfusunun </a:t>
            </a:r>
            <a:r>
              <a:rPr lang="tr-TR" b="1" dirty="0" smtClean="0">
                <a:solidFill>
                  <a:schemeClr val="accent2">
                    <a:lumMod val="50000"/>
                  </a:schemeClr>
                </a:solidFill>
              </a:rPr>
              <a:t>neredeyse tamamı kirli </a:t>
            </a:r>
            <a:r>
              <a:rPr lang="tr-TR" b="1" dirty="0">
                <a:solidFill>
                  <a:schemeClr val="accent2">
                    <a:lumMod val="50000"/>
                  </a:schemeClr>
                </a:solidFill>
              </a:rPr>
              <a:t>hava soluyor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b="1" dirty="0" smtClean="0">
                <a:solidFill>
                  <a:schemeClr val="accent2">
                    <a:lumMod val="50000"/>
                  </a:schemeClr>
                </a:solidFill>
              </a:rPr>
              <a:t>Çevresel sorunlar: </a:t>
            </a:r>
            <a:r>
              <a:rPr lang="tr-TR" b="1" dirty="0" smtClean="0">
                <a:solidFill>
                  <a:srgbClr val="FF6600"/>
                </a:solidFill>
              </a:rPr>
              <a:t>Su </a:t>
            </a:r>
            <a:r>
              <a:rPr lang="tr-TR" b="1" dirty="0" smtClean="0">
                <a:solidFill>
                  <a:srgbClr val="FF6600"/>
                </a:solidFill>
              </a:rPr>
              <a:t>kıtlığı</a:t>
            </a:r>
            <a:endParaRPr lang="tr-TR" b="1" dirty="0">
              <a:solidFill>
                <a:srgbClr val="FF6600"/>
              </a:solidFill>
            </a:endParaRPr>
          </a:p>
        </p:txBody>
      </p:sp>
      <p:pic>
        <p:nvPicPr>
          <p:cNvPr id="29699" name="Picture 4"/>
          <p:cNvPicPr>
            <a:picLocks noChangeAspect="1" noChangeArrowheads="1"/>
          </p:cNvPicPr>
          <p:nvPr/>
        </p:nvPicPr>
        <p:blipFill>
          <a:blip r:embed="rId2"/>
          <a:srcRect/>
          <a:stretch>
            <a:fillRect/>
          </a:stretch>
        </p:blipFill>
        <p:spPr bwMode="auto">
          <a:xfrm>
            <a:off x="1066800" y="1773238"/>
            <a:ext cx="3836988" cy="4411662"/>
          </a:xfrm>
          <a:prstGeom prst="rect">
            <a:avLst/>
          </a:prstGeom>
          <a:noFill/>
          <a:ln w="9525">
            <a:noFill/>
            <a:miter lim="800000"/>
            <a:headEnd/>
            <a:tailEnd/>
          </a:ln>
        </p:spPr>
      </p:pic>
      <p:sp>
        <p:nvSpPr>
          <p:cNvPr id="29700" name="7 Dikdörtgen"/>
          <p:cNvSpPr>
            <a:spLocks noChangeArrowheads="1"/>
          </p:cNvSpPr>
          <p:nvPr/>
        </p:nvSpPr>
        <p:spPr bwMode="auto">
          <a:xfrm>
            <a:off x="5394325" y="1893888"/>
            <a:ext cx="3259138" cy="1570037"/>
          </a:xfrm>
          <a:prstGeom prst="rect">
            <a:avLst/>
          </a:prstGeom>
          <a:solidFill>
            <a:srgbClr val="FF6600"/>
          </a:solidFill>
          <a:ln w="9525">
            <a:noFill/>
            <a:miter lim="800000"/>
            <a:headEnd/>
            <a:tailEnd/>
          </a:ln>
        </p:spPr>
        <p:txBody>
          <a:bodyPr>
            <a:spAutoFit/>
          </a:bodyPr>
          <a:lstStyle/>
          <a:p>
            <a:r>
              <a:rPr lang="tr-TR"/>
              <a:t>Dünyada var olan su kitlesinin yalnızca %3’ü içme suyu olarak kullanılabiliyor. </a:t>
            </a:r>
          </a:p>
        </p:txBody>
      </p:sp>
      <p:sp>
        <p:nvSpPr>
          <p:cNvPr id="29701" name="8 Dikdörtgen"/>
          <p:cNvSpPr>
            <a:spLocks noChangeArrowheads="1"/>
          </p:cNvSpPr>
          <p:nvPr/>
        </p:nvSpPr>
        <p:spPr bwMode="auto">
          <a:xfrm>
            <a:off x="5000628" y="3786190"/>
            <a:ext cx="3949700" cy="1939925"/>
          </a:xfrm>
          <a:prstGeom prst="rect">
            <a:avLst/>
          </a:prstGeom>
          <a:solidFill>
            <a:srgbClr val="48CDC8"/>
          </a:solidFill>
          <a:ln w="9525">
            <a:noFill/>
            <a:miter lim="800000"/>
            <a:headEnd/>
            <a:tailEnd/>
          </a:ln>
        </p:spPr>
        <p:txBody>
          <a:bodyPr>
            <a:spAutoFit/>
          </a:bodyPr>
          <a:lstStyle/>
          <a:p>
            <a:r>
              <a:rPr lang="tr-TR" dirty="0"/>
              <a:t>Kirleticiler, tarım, sanayi, kentsel atık su arıtımı, evler ve ulaşım sektörü dahil olmak üzere çeşitli kaynaklardan ortaya çıkar.</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Nedenler</a:t>
            </a:r>
            <a:endParaRPr lang="tr-TR" dirty="0"/>
          </a:p>
        </p:txBody>
      </p:sp>
      <p:sp>
        <p:nvSpPr>
          <p:cNvPr id="4" name="3 Metin Yer Tutucusu"/>
          <p:cNvSpPr>
            <a:spLocks noGrp="1"/>
          </p:cNvSpPr>
          <p:nvPr>
            <p:ph type="body" idx="1"/>
          </p:nvPr>
        </p:nvSpPr>
        <p:spPr/>
        <p:txBody>
          <a:bodyPr/>
          <a:lstStyle/>
          <a:p>
            <a:r>
              <a:rPr lang="tr-TR" dirty="0" smtClean="0"/>
              <a:t>İklim Değişikliği</a:t>
            </a:r>
            <a:endParaRPr lang="tr-TR" dirty="0"/>
          </a:p>
        </p:txBody>
      </p:sp>
      <p:sp>
        <p:nvSpPr>
          <p:cNvPr id="5" name="4 Metin Yer Tutucusu"/>
          <p:cNvSpPr>
            <a:spLocks noGrp="1"/>
          </p:cNvSpPr>
          <p:nvPr>
            <p:ph type="body" idx="2"/>
          </p:nvPr>
        </p:nvSpPr>
        <p:spPr>
          <a:xfrm>
            <a:off x="2429219" y="2362163"/>
            <a:ext cx="4040188" cy="2782716"/>
          </a:xfrm>
        </p:spPr>
        <p:txBody>
          <a:bodyPr/>
          <a:lstStyle/>
          <a:p>
            <a:pPr eaLnBrk="1" hangingPunct="1"/>
            <a:r>
              <a:rPr lang="tr-TR" dirty="0" smtClean="0"/>
              <a:t>Fosil yakıtların kullanılması</a:t>
            </a:r>
          </a:p>
          <a:p>
            <a:pPr eaLnBrk="1" hangingPunct="1"/>
            <a:r>
              <a:rPr lang="tr-TR" dirty="0" smtClean="0"/>
              <a:t>Kentleşme</a:t>
            </a:r>
          </a:p>
          <a:p>
            <a:pPr eaLnBrk="1" hangingPunct="1"/>
            <a:r>
              <a:rPr lang="tr-TR" dirty="0" smtClean="0"/>
              <a:t>Sanayileşme</a:t>
            </a:r>
          </a:p>
          <a:p>
            <a:pPr eaLnBrk="1" hangingPunct="1"/>
            <a:r>
              <a:rPr lang="tr-TR" dirty="0" smtClean="0"/>
              <a:t>Ormansızlaşma </a:t>
            </a:r>
          </a:p>
          <a:p>
            <a:r>
              <a:rPr lang="tr-TR" dirty="0" smtClean="0"/>
              <a:t>Ulaşım </a:t>
            </a:r>
          </a:p>
          <a:p>
            <a:r>
              <a:rPr lang="tr-TR" dirty="0" smtClean="0"/>
              <a:t>Tarımsal üretim</a:t>
            </a:r>
            <a:endParaRPr lang="tr-TR" dirty="0"/>
          </a:p>
        </p:txBody>
      </p:sp>
      <p:sp>
        <p:nvSpPr>
          <p:cNvPr id="6" name="5 Metin Yer Tutucusu"/>
          <p:cNvSpPr>
            <a:spLocks noGrp="1"/>
          </p:cNvSpPr>
          <p:nvPr>
            <p:ph type="body" idx="3"/>
          </p:nvPr>
        </p:nvSpPr>
        <p:spPr/>
        <p:txBody>
          <a:bodyPr/>
          <a:lstStyle/>
          <a:p>
            <a:r>
              <a:rPr lang="tr-TR" dirty="0" smtClean="0"/>
              <a:t>Hava Kirliliği</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d4896b81ca_0_119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tr-TR"/>
              <a:t>NEDENSEL İLİŞKİ</a:t>
            </a:r>
            <a:endParaRPr/>
          </a:p>
        </p:txBody>
      </p:sp>
      <p:grpSp>
        <p:nvGrpSpPr>
          <p:cNvPr id="2" name="Google Shape;300;gd4896b81ca_0_1196"/>
          <p:cNvGrpSpPr/>
          <p:nvPr/>
        </p:nvGrpSpPr>
        <p:grpSpPr>
          <a:xfrm>
            <a:off x="5618942" y="1824693"/>
            <a:ext cx="3305700" cy="3483050"/>
            <a:chOff x="5632317" y="1189775"/>
            <a:chExt cx="3305700" cy="3483050"/>
          </a:xfrm>
        </p:grpSpPr>
        <p:sp>
          <p:nvSpPr>
            <p:cNvPr id="301" name="Google Shape;301;gd4896b81ca_0_1196"/>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solidFill>
                    <a:srgbClr val="FFFFFF"/>
                  </a:solidFill>
                  <a:latin typeface="Roboto"/>
                  <a:ea typeface="Roboto"/>
                  <a:cs typeface="Roboto"/>
                  <a:sym typeface="Roboto"/>
                </a:rPr>
                <a:t>Sonuç</a:t>
              </a:r>
              <a:endParaRPr>
                <a:solidFill>
                  <a:srgbClr val="FFFFFF"/>
                </a:solidFill>
                <a:latin typeface="Roboto"/>
                <a:ea typeface="Roboto"/>
                <a:cs typeface="Roboto"/>
                <a:sym typeface="Roboto"/>
              </a:endParaRPr>
            </a:p>
          </p:txBody>
        </p:sp>
        <p:sp>
          <p:nvSpPr>
            <p:cNvPr id="302" name="Google Shape;302;gd4896b81ca_0_1196"/>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lvl="0">
                <a:lnSpc>
                  <a:spcPct val="115000"/>
                </a:lnSpc>
              </a:pPr>
              <a:r>
                <a:rPr lang="tr-TR" sz="1200" dirty="0" smtClean="0">
                  <a:latin typeface="Roboto"/>
                  <a:ea typeface="Roboto"/>
                  <a:cs typeface="Roboto"/>
                  <a:sym typeface="Roboto"/>
                </a:rPr>
                <a:t>İKLİM DEĞİŞİKLİĞİ</a:t>
              </a:r>
            </a:p>
            <a:p>
              <a:pPr lvl="0">
                <a:lnSpc>
                  <a:spcPct val="115000"/>
                </a:lnSpc>
              </a:pPr>
              <a:r>
                <a:rPr lang="tr-TR" sz="1200" dirty="0" smtClean="0">
                  <a:latin typeface="Roboto"/>
                  <a:ea typeface="Roboto"/>
                  <a:cs typeface="Roboto"/>
                  <a:sym typeface="Roboto"/>
                </a:rPr>
                <a:t>BİOÇEŞİTLİLİK KAYBI</a:t>
              </a:r>
            </a:p>
            <a:p>
              <a:pPr lvl="0">
                <a:lnSpc>
                  <a:spcPct val="115000"/>
                </a:lnSpc>
              </a:pPr>
              <a:r>
                <a:rPr lang="tr-TR" sz="1200" dirty="0" smtClean="0">
                  <a:latin typeface="Roboto"/>
                  <a:ea typeface="Roboto"/>
                  <a:cs typeface="Roboto"/>
                  <a:sym typeface="Roboto"/>
                </a:rPr>
                <a:t>HAVA KİRLİLİĞİ</a:t>
              </a:r>
            </a:p>
            <a:p>
              <a:pPr lvl="0">
                <a:lnSpc>
                  <a:spcPct val="115000"/>
                </a:lnSpc>
              </a:pPr>
              <a:r>
                <a:rPr lang="tr-TR" sz="1200" dirty="0" smtClean="0">
                  <a:latin typeface="Roboto"/>
                  <a:ea typeface="Roboto"/>
                  <a:cs typeface="Roboto"/>
                  <a:sym typeface="Roboto"/>
                </a:rPr>
                <a:t>SU KITLIĞI</a:t>
              </a:r>
            </a:p>
            <a:p>
              <a:pPr lvl="0">
                <a:lnSpc>
                  <a:spcPct val="115000"/>
                </a:lnSpc>
              </a:pPr>
              <a:r>
                <a:rPr lang="tr-TR" sz="1200" dirty="0" smtClean="0">
                  <a:latin typeface="Roboto"/>
                  <a:ea typeface="Roboto"/>
                  <a:cs typeface="Roboto"/>
                  <a:sym typeface="Roboto"/>
                </a:rPr>
                <a:t>GIDA KRİZİ</a:t>
              </a:r>
            </a:p>
            <a:p>
              <a:pPr lvl="0">
                <a:lnSpc>
                  <a:spcPct val="115000"/>
                </a:lnSpc>
              </a:pPr>
              <a:r>
                <a:rPr lang="tr-TR" sz="1200" dirty="0" smtClean="0">
                  <a:latin typeface="Roboto"/>
                  <a:ea typeface="Roboto"/>
                  <a:cs typeface="Roboto"/>
                  <a:sym typeface="Roboto"/>
                </a:rPr>
                <a:t>YERİNDEN </a:t>
              </a:r>
              <a:r>
                <a:rPr lang="tr-TR" sz="1200" dirty="0" smtClean="0">
                  <a:latin typeface="Roboto"/>
                  <a:ea typeface="Roboto"/>
                  <a:cs typeface="Roboto"/>
                  <a:sym typeface="Roboto"/>
                </a:rPr>
                <a:t>EDİLME</a:t>
              </a:r>
            </a:p>
            <a:p>
              <a:pPr lvl="0">
                <a:lnSpc>
                  <a:spcPct val="115000"/>
                </a:lnSpc>
              </a:pPr>
              <a:r>
                <a:rPr lang="tr-TR" sz="1200" dirty="0" smtClean="0">
                  <a:latin typeface="Roboto"/>
                  <a:ea typeface="Roboto"/>
                  <a:cs typeface="Roboto"/>
                  <a:sym typeface="Roboto"/>
                </a:rPr>
                <a:t>PANDEMİLER</a:t>
              </a:r>
            </a:p>
            <a:p>
              <a:pPr lvl="0">
                <a:lnSpc>
                  <a:spcPct val="115000"/>
                </a:lnSpc>
              </a:pPr>
              <a:r>
                <a:rPr lang="tr-TR" sz="1200" dirty="0" smtClean="0">
                  <a:latin typeface="Roboto"/>
                  <a:ea typeface="Roboto"/>
                  <a:cs typeface="Roboto"/>
                  <a:sym typeface="Roboto"/>
                </a:rPr>
                <a:t>HASTALIK</a:t>
              </a:r>
            </a:p>
            <a:p>
              <a:pPr lvl="0">
                <a:lnSpc>
                  <a:spcPct val="115000"/>
                </a:lnSpc>
              </a:pPr>
              <a:r>
                <a:rPr lang="tr-TR" sz="1200" dirty="0" smtClean="0">
                  <a:latin typeface="Roboto"/>
                  <a:ea typeface="Roboto"/>
                  <a:cs typeface="Roboto"/>
                  <a:sym typeface="Roboto"/>
                </a:rPr>
                <a:t>İŞKAZASI</a:t>
              </a:r>
            </a:p>
            <a:p>
              <a:pPr lvl="0">
                <a:lnSpc>
                  <a:spcPct val="115000"/>
                </a:lnSpc>
              </a:pPr>
              <a:r>
                <a:rPr lang="tr-TR" sz="1200" dirty="0" smtClean="0">
                  <a:latin typeface="Roboto"/>
                  <a:ea typeface="Roboto"/>
                  <a:cs typeface="Roboto"/>
                  <a:sym typeface="Roboto"/>
                </a:rPr>
                <a:t>ÖLÜMLER</a:t>
              </a:r>
            </a:p>
            <a:p>
              <a:pPr lvl="0">
                <a:lnSpc>
                  <a:spcPct val="115000"/>
                </a:lnSpc>
              </a:pPr>
              <a:r>
                <a:rPr lang="tr-TR" sz="1200" dirty="0" smtClean="0">
                  <a:latin typeface="Roboto"/>
                  <a:ea typeface="Roboto"/>
                  <a:cs typeface="Roboto"/>
                  <a:sym typeface="Roboto"/>
                </a:rPr>
                <a:t>…</a:t>
              </a:r>
            </a:p>
          </p:txBody>
        </p:sp>
      </p:grpSp>
      <p:grpSp>
        <p:nvGrpSpPr>
          <p:cNvPr id="3" name="Google Shape;303;gd4896b81ca_0_1196"/>
          <p:cNvGrpSpPr/>
          <p:nvPr/>
        </p:nvGrpSpPr>
        <p:grpSpPr>
          <a:xfrm>
            <a:off x="13362" y="1824907"/>
            <a:ext cx="3546900" cy="3482836"/>
            <a:chOff x="0" y="1189989"/>
            <a:chExt cx="3546900" cy="3482836"/>
          </a:xfrm>
        </p:grpSpPr>
        <p:sp>
          <p:nvSpPr>
            <p:cNvPr id="304" name="Google Shape;304;gd4896b81ca_0_1196"/>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solidFill>
                    <a:srgbClr val="FFFFFF"/>
                  </a:solidFill>
                  <a:latin typeface="Roboto"/>
                  <a:ea typeface="Roboto"/>
                  <a:cs typeface="Roboto"/>
                  <a:sym typeface="Roboto"/>
                </a:rPr>
                <a:t>Temel neden</a:t>
              </a:r>
              <a:endParaRPr>
                <a:solidFill>
                  <a:srgbClr val="FFFFFF"/>
                </a:solidFill>
                <a:latin typeface="Roboto"/>
                <a:ea typeface="Roboto"/>
                <a:cs typeface="Roboto"/>
                <a:sym typeface="Roboto"/>
              </a:endParaRPr>
            </a:p>
          </p:txBody>
        </p:sp>
        <p:sp>
          <p:nvSpPr>
            <p:cNvPr id="305" name="Google Shape;305;gd4896b81ca_0_1196"/>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TR" sz="1200" b="1" i="1" dirty="0" smtClean="0">
                  <a:latin typeface="Roboto"/>
                  <a:ea typeface="Roboto"/>
                  <a:cs typeface="Roboto"/>
                  <a:sym typeface="Roboto"/>
                </a:rPr>
                <a:t>Kapitalist Üretim </a:t>
              </a:r>
              <a:r>
                <a:rPr lang="tr-TR" sz="1200" b="1" i="1" dirty="0" smtClean="0">
                  <a:latin typeface="Roboto"/>
                  <a:ea typeface="Roboto"/>
                  <a:cs typeface="Roboto"/>
                  <a:sym typeface="Roboto"/>
                </a:rPr>
                <a:t>/</a:t>
              </a:r>
              <a:r>
                <a:rPr lang="tr-TR" sz="1200" b="1" i="1" dirty="0" err="1" smtClean="0">
                  <a:latin typeface="Roboto"/>
                  <a:ea typeface="Roboto"/>
                  <a:cs typeface="Roboto"/>
                  <a:sym typeface="Roboto"/>
                </a:rPr>
                <a:t>Neoliberal</a:t>
              </a:r>
              <a:r>
                <a:rPr lang="tr-TR" sz="1200" b="1" i="1" dirty="0" smtClean="0">
                  <a:latin typeface="Roboto"/>
                  <a:ea typeface="Roboto"/>
                  <a:cs typeface="Roboto"/>
                  <a:sym typeface="Roboto"/>
                </a:rPr>
                <a:t> Politikalar </a:t>
              </a:r>
              <a:endParaRPr lang="tr-TR" sz="1200" b="1" i="1" dirty="0" smtClean="0">
                <a:latin typeface="Roboto"/>
                <a:ea typeface="Roboto"/>
                <a:cs typeface="Roboto"/>
                <a:sym typeface="Roboto"/>
              </a:endParaRPr>
            </a:p>
            <a:p>
              <a:pPr marL="0" lvl="0" indent="0" algn="l" rtl="0">
                <a:lnSpc>
                  <a:spcPct val="115000"/>
                </a:lnSpc>
                <a:spcBef>
                  <a:spcPts val="0"/>
                </a:spcBef>
                <a:spcAft>
                  <a:spcPts val="0"/>
                </a:spcAft>
                <a:buNone/>
              </a:pPr>
              <a:r>
                <a:rPr lang="tr-TR" sz="1200" b="1" i="1" dirty="0" smtClean="0">
                  <a:latin typeface="Roboto"/>
                  <a:ea typeface="Roboto"/>
                  <a:cs typeface="Roboto"/>
                  <a:sym typeface="Roboto"/>
                </a:rPr>
                <a:t>Ne pahasına olursa olsun karın öncelenmesi</a:t>
              </a:r>
            </a:p>
            <a:p>
              <a:pPr marL="0" lvl="0" indent="0" algn="l" rtl="0">
                <a:lnSpc>
                  <a:spcPct val="115000"/>
                </a:lnSpc>
                <a:spcBef>
                  <a:spcPts val="0"/>
                </a:spcBef>
                <a:spcAft>
                  <a:spcPts val="0"/>
                </a:spcAft>
                <a:buNone/>
              </a:pPr>
              <a:r>
                <a:rPr lang="tr-TR" sz="1200" dirty="0" smtClean="0">
                  <a:latin typeface="Roboto"/>
                  <a:ea typeface="Roboto"/>
                  <a:cs typeface="Roboto"/>
                  <a:sym typeface="Roboto"/>
                </a:rPr>
                <a:t>Üretim maliyetlerinin azaltılması</a:t>
              </a:r>
            </a:p>
            <a:p>
              <a:pPr marL="0" lvl="0" indent="0" algn="l" rtl="0">
                <a:lnSpc>
                  <a:spcPct val="115000"/>
                </a:lnSpc>
                <a:spcBef>
                  <a:spcPts val="0"/>
                </a:spcBef>
                <a:spcAft>
                  <a:spcPts val="0"/>
                </a:spcAft>
                <a:buFont typeface="Arial" pitchFamily="34" charset="0"/>
                <a:buChar char="•"/>
              </a:pPr>
              <a:r>
                <a:rPr lang="tr-TR" sz="1200" dirty="0" smtClean="0">
                  <a:latin typeface="Roboto"/>
                  <a:ea typeface="Roboto"/>
                  <a:cs typeface="Roboto"/>
                  <a:sym typeface="Roboto"/>
                </a:rPr>
                <a:t>Doğal kaynakların tahribatı ve yıkımı</a:t>
              </a:r>
            </a:p>
            <a:p>
              <a:pPr marL="0" lvl="0" indent="0" algn="l" rtl="0">
                <a:lnSpc>
                  <a:spcPct val="115000"/>
                </a:lnSpc>
                <a:spcBef>
                  <a:spcPts val="0"/>
                </a:spcBef>
                <a:spcAft>
                  <a:spcPts val="0"/>
                </a:spcAft>
                <a:buFont typeface="Arial" pitchFamily="34" charset="0"/>
                <a:buChar char="•"/>
              </a:pPr>
              <a:r>
                <a:rPr lang="tr-TR" sz="1200" dirty="0" smtClean="0">
                  <a:latin typeface="Roboto"/>
                  <a:ea typeface="Roboto"/>
                  <a:cs typeface="Roboto"/>
                  <a:sym typeface="Roboto"/>
                </a:rPr>
                <a:t>Emek gücünün ucuzlatılması</a:t>
              </a:r>
              <a:endParaRPr sz="12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4" name="Google Shape;306;gd4896b81ca_0_1196"/>
          <p:cNvGrpSpPr/>
          <p:nvPr/>
        </p:nvGrpSpPr>
        <p:grpSpPr>
          <a:xfrm>
            <a:off x="2930829" y="1824693"/>
            <a:ext cx="3305700" cy="3483050"/>
            <a:chOff x="2944204" y="1189775"/>
            <a:chExt cx="3305700" cy="3483050"/>
          </a:xfrm>
        </p:grpSpPr>
        <p:sp>
          <p:nvSpPr>
            <p:cNvPr id="307" name="Google Shape;307;gd4896b81ca_0_1196"/>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solidFill>
                    <a:srgbClr val="FFFFFF"/>
                  </a:solidFill>
                  <a:latin typeface="Roboto"/>
                  <a:ea typeface="Roboto"/>
                  <a:cs typeface="Roboto"/>
                  <a:sym typeface="Roboto"/>
                </a:rPr>
                <a:t>Ara Neden</a:t>
              </a:r>
              <a:endParaRPr>
                <a:solidFill>
                  <a:srgbClr val="FFFFFF"/>
                </a:solidFill>
                <a:latin typeface="Roboto"/>
                <a:ea typeface="Roboto"/>
                <a:cs typeface="Roboto"/>
                <a:sym typeface="Roboto"/>
              </a:endParaRPr>
            </a:p>
          </p:txBody>
        </p:sp>
        <p:sp>
          <p:nvSpPr>
            <p:cNvPr id="308" name="Google Shape;308;gd4896b81ca_0_1196"/>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lvl="0">
                <a:lnSpc>
                  <a:spcPct val="115000"/>
                </a:lnSpc>
              </a:pPr>
              <a:r>
                <a:rPr lang="tr-TR" sz="1200" dirty="0" smtClean="0">
                  <a:latin typeface="Roboto"/>
                  <a:ea typeface="Roboto"/>
                  <a:cs typeface="Roboto"/>
                  <a:sym typeface="Roboto"/>
                </a:rPr>
                <a:t>KÜRESELLEŞME</a:t>
              </a:r>
            </a:p>
            <a:p>
              <a:pPr lvl="0">
                <a:lnSpc>
                  <a:spcPct val="115000"/>
                </a:lnSpc>
              </a:pPr>
              <a:r>
                <a:rPr lang="tr-TR" sz="1200" dirty="0" smtClean="0">
                  <a:latin typeface="Roboto"/>
                  <a:ea typeface="Roboto"/>
                  <a:cs typeface="Roboto"/>
                  <a:sym typeface="Roboto"/>
                </a:rPr>
                <a:t>YOKSULLUK</a:t>
              </a:r>
            </a:p>
            <a:p>
              <a:pPr lvl="0">
                <a:lnSpc>
                  <a:spcPct val="115000"/>
                </a:lnSpc>
              </a:pPr>
              <a:r>
                <a:rPr lang="tr-TR" sz="1200" dirty="0" smtClean="0">
                  <a:latin typeface="Roboto"/>
                  <a:ea typeface="Roboto"/>
                  <a:cs typeface="Roboto"/>
                  <a:sym typeface="Roboto"/>
                </a:rPr>
                <a:t>EŞİTSİZLİKLER</a:t>
              </a:r>
            </a:p>
            <a:p>
              <a:pPr lvl="0">
                <a:lnSpc>
                  <a:spcPct val="115000"/>
                </a:lnSpc>
              </a:pPr>
              <a:r>
                <a:rPr lang="tr-TR" sz="1200" dirty="0" smtClean="0">
                  <a:latin typeface="Roboto"/>
                  <a:ea typeface="Roboto"/>
                  <a:cs typeface="Roboto"/>
                  <a:sym typeface="Roboto"/>
                </a:rPr>
                <a:t>KENTLEŞME</a:t>
              </a:r>
            </a:p>
            <a:p>
              <a:pPr lvl="0">
                <a:lnSpc>
                  <a:spcPct val="115000"/>
                </a:lnSpc>
              </a:pPr>
              <a:r>
                <a:rPr lang="tr-TR" sz="1200" dirty="0" smtClean="0">
                  <a:latin typeface="Roboto"/>
                  <a:ea typeface="Roboto"/>
                  <a:cs typeface="Roboto"/>
                  <a:sym typeface="Roboto"/>
                </a:rPr>
                <a:t>SANAYİLEŞME</a:t>
              </a:r>
            </a:p>
            <a:p>
              <a:pPr lvl="0">
                <a:lnSpc>
                  <a:spcPct val="115000"/>
                </a:lnSpc>
              </a:pPr>
              <a:r>
                <a:rPr lang="tr-TR" sz="1200" dirty="0" smtClean="0">
                  <a:latin typeface="Roboto"/>
                  <a:ea typeface="Roboto"/>
                  <a:cs typeface="Roboto"/>
                  <a:sym typeface="Roboto"/>
                </a:rPr>
                <a:t>ENERJİ </a:t>
              </a:r>
              <a:r>
                <a:rPr lang="tr-TR" sz="1200" dirty="0" smtClean="0">
                  <a:latin typeface="Roboto"/>
                  <a:ea typeface="Roboto"/>
                  <a:cs typeface="Roboto"/>
                  <a:sym typeface="Roboto"/>
                </a:rPr>
                <a:t>POLİTİKALARI</a:t>
              </a:r>
            </a:p>
            <a:p>
              <a:pPr lvl="0">
                <a:lnSpc>
                  <a:spcPct val="115000"/>
                </a:lnSpc>
              </a:pPr>
              <a:r>
                <a:rPr lang="tr-TR" sz="1200" dirty="0" smtClean="0">
                  <a:latin typeface="Roboto"/>
                  <a:ea typeface="Roboto"/>
                  <a:cs typeface="Roboto"/>
                  <a:sym typeface="Roboto"/>
                </a:rPr>
                <a:t>FOSİL YAKIT KULLANIMI</a:t>
              </a:r>
            </a:p>
            <a:p>
              <a:pPr>
                <a:lnSpc>
                  <a:spcPct val="115000"/>
                </a:lnSpc>
              </a:pPr>
              <a:r>
                <a:rPr lang="tr-TR" sz="1200" dirty="0" smtClean="0">
                  <a:latin typeface="Roboto"/>
                  <a:ea typeface="Roboto"/>
                  <a:cs typeface="Roboto"/>
                  <a:sym typeface="Roboto"/>
                </a:rPr>
                <a:t>ORMANSIZLAŞMA/ORMAN </a:t>
              </a:r>
              <a:r>
                <a:rPr lang="tr-TR" sz="1200" dirty="0" smtClean="0">
                  <a:latin typeface="Roboto"/>
                  <a:ea typeface="Roboto"/>
                  <a:cs typeface="Roboto"/>
                  <a:sym typeface="Roboto"/>
                </a:rPr>
                <a:t>TAHRİBATI</a:t>
              </a:r>
            </a:p>
            <a:p>
              <a:pPr>
                <a:lnSpc>
                  <a:spcPct val="115000"/>
                </a:lnSpc>
              </a:pPr>
              <a:r>
                <a:rPr lang="tr-TR" sz="1200" dirty="0" smtClean="0">
                  <a:latin typeface="Roboto"/>
                  <a:ea typeface="Roboto"/>
                  <a:cs typeface="Roboto"/>
                  <a:sym typeface="Roboto"/>
                </a:rPr>
                <a:t>ULAŞIM SİSTEMLERİ</a:t>
              </a:r>
            </a:p>
            <a:p>
              <a:pPr>
                <a:lnSpc>
                  <a:spcPct val="115000"/>
                </a:lnSpc>
              </a:pPr>
              <a:r>
                <a:rPr lang="tr-TR" sz="1200" dirty="0" smtClean="0">
                  <a:latin typeface="Roboto"/>
                  <a:ea typeface="Roboto"/>
                  <a:cs typeface="Roboto"/>
                  <a:sym typeface="Roboto"/>
                </a:rPr>
                <a:t>SAĞLIK </a:t>
              </a:r>
              <a:r>
                <a:rPr lang="tr-TR" sz="1200" dirty="0" smtClean="0">
                  <a:latin typeface="Roboto"/>
                  <a:ea typeface="Roboto"/>
                  <a:cs typeface="Roboto"/>
                  <a:sym typeface="Roboto"/>
                </a:rPr>
                <a:t>VE DİĞER KAMUSAL HİZMETLERİN YANITI</a:t>
              </a:r>
            </a:p>
            <a:p>
              <a:pPr lvl="0">
                <a:lnSpc>
                  <a:spcPct val="115000"/>
                </a:lnSpc>
              </a:pPr>
              <a:endParaRPr lang="tr-TR" sz="1200" dirty="0" smtClean="0">
                <a:latin typeface="Roboto"/>
                <a:ea typeface="Roboto"/>
                <a:cs typeface="Roboto"/>
                <a:sym typeface="Roboto"/>
              </a:endParaRPr>
            </a:p>
            <a:p>
              <a:pPr lvl="0">
                <a:lnSpc>
                  <a:spcPct val="115000"/>
                </a:lnSpc>
              </a:pPr>
              <a:r>
                <a:rPr lang="tr-TR" sz="1200" dirty="0" smtClean="0">
                  <a:latin typeface="Roboto"/>
                  <a:ea typeface="Roboto"/>
                  <a:cs typeface="Roboto"/>
                  <a:sym typeface="Roboto"/>
                </a:rPr>
                <a:t>…</a:t>
              </a:r>
              <a:endParaRPr lang="tr-TR" sz="1200" dirty="0">
                <a:latin typeface="Roboto"/>
                <a:ea typeface="Roboto"/>
                <a:cs typeface="Roboto"/>
                <a:sym typeface="Roboto"/>
              </a:endParaRPr>
            </a:p>
          </p:txBody>
        </p:sp>
      </p:grpSp>
      <p:graphicFrame>
        <p:nvGraphicFramePr>
          <p:cNvPr id="13" name="12 Diyagram"/>
          <p:cNvGraphicFramePr/>
          <p:nvPr/>
        </p:nvGraphicFramePr>
        <p:xfrm>
          <a:off x="1149427" y="5453349"/>
          <a:ext cx="6096000" cy="140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914400" y="3634783"/>
            <a:ext cx="8229600" cy="1143000"/>
          </a:xfrm>
        </p:spPr>
        <p:txBody>
          <a:bodyPr/>
          <a:lstStyle/>
          <a:p>
            <a:r>
              <a:rPr lang="tr-TR" dirty="0" smtClean="0"/>
              <a:t>Sağlık Etkileri</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22375" y="1092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İklim Değişikliği ve Sağlık Etkileşimi</a:t>
            </a:r>
            <a:endParaRPr/>
          </a:p>
        </p:txBody>
      </p:sp>
      <p:pic>
        <p:nvPicPr>
          <p:cNvPr id="120" name="Google Shape;120;p3"/>
          <p:cNvPicPr preferRelativeResize="0">
            <a:picLocks noGrp="1"/>
          </p:cNvPicPr>
          <p:nvPr>
            <p:ph idx="4294967295"/>
          </p:nvPr>
        </p:nvPicPr>
        <p:blipFill rotWithShape="1">
          <a:blip r:embed="rId3">
            <a:alphaModFix/>
          </a:blip>
          <a:srcRect/>
          <a:stretch/>
        </p:blipFill>
        <p:spPr>
          <a:xfrm>
            <a:off x="255587" y="1112838"/>
            <a:ext cx="8888413" cy="574516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d2c8e04081_1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tr-TR"/>
              <a:t>Sunum Planı</a:t>
            </a:r>
            <a:endParaRPr/>
          </a:p>
        </p:txBody>
      </p:sp>
      <p:sp>
        <p:nvSpPr>
          <p:cNvPr id="95" name="Google Shape;95;gd2c8e04081_1_0"/>
          <p:cNvSpPr txBox="1">
            <a:spLocks noGrp="1"/>
          </p:cNvSpPr>
          <p:nvPr>
            <p:ph type="body" idx="1"/>
          </p:nvPr>
        </p:nvSpPr>
        <p:spPr>
          <a:prstGeom prst="rect">
            <a:avLst/>
          </a:prstGeom>
        </p:spPr>
        <p:txBody>
          <a:bodyPr spcFirstLastPara="1" wrap="square" lIns="91425" tIns="45700" rIns="91425" bIns="45700" anchor="t" anchorCtr="0">
            <a:normAutofit/>
          </a:bodyPr>
          <a:lstStyle/>
          <a:p>
            <a:pPr marL="0" indent="0"/>
            <a:r>
              <a:rPr lang="tr-TR" dirty="0"/>
              <a:t>Tanımlar</a:t>
            </a:r>
            <a:endParaRPr/>
          </a:p>
          <a:p>
            <a:pPr marL="0" indent="0"/>
            <a:r>
              <a:rPr lang="tr-TR" dirty="0" smtClean="0"/>
              <a:t> Çevre, Sağlık Etkileşimi</a:t>
            </a:r>
          </a:p>
          <a:p>
            <a:pPr marL="0" indent="0"/>
            <a:r>
              <a:rPr lang="tr-TR" dirty="0" smtClean="0"/>
              <a:t>Çevre </a:t>
            </a:r>
            <a:r>
              <a:rPr lang="tr-TR" dirty="0" err="1" smtClean="0"/>
              <a:t>sorunlarıan</a:t>
            </a:r>
            <a:r>
              <a:rPr lang="tr-TR" dirty="0" smtClean="0"/>
              <a:t> genel bir bakış</a:t>
            </a:r>
            <a:endParaRPr lang="tr-TR" dirty="0" smtClean="0"/>
          </a:p>
          <a:p>
            <a:pPr marL="0" indent="0"/>
            <a:r>
              <a:rPr lang="tr-TR" dirty="0" smtClean="0"/>
              <a:t>Nedenler</a:t>
            </a:r>
          </a:p>
          <a:p>
            <a:pPr marL="0" indent="0"/>
            <a:r>
              <a:rPr lang="tr-TR" dirty="0" smtClean="0"/>
              <a:t>Sağlık Etkileri</a:t>
            </a:r>
          </a:p>
          <a:p>
            <a:pPr marL="0" indent="0"/>
            <a:r>
              <a:rPr lang="tr-TR" dirty="0" smtClean="0"/>
              <a:t>Sonuç ve Öneriler</a:t>
            </a:r>
          </a:p>
          <a:p>
            <a:pPr marL="0" indent="0"/>
            <a:endParaRPr lang="tr-TR" dirty="0" smtClean="0"/>
          </a:p>
          <a:p>
            <a:pPr marL="0" lvl="0" indent="0" algn="l" rtl="0">
              <a:spcBef>
                <a:spcPts val="36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2c8e04081_0_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tr-TR"/>
              <a:t>İklim Değişikliğinin Sağlık Etkileri</a:t>
            </a:r>
            <a:endParaRPr/>
          </a:p>
        </p:txBody>
      </p:sp>
      <p:pic>
        <p:nvPicPr>
          <p:cNvPr id="126" name="Google Shape;126;gd2c8e04081_0_8"/>
          <p:cNvPicPr preferRelativeResize="0"/>
          <p:nvPr/>
        </p:nvPicPr>
        <p:blipFill>
          <a:blip r:embed="rId3">
            <a:alphaModFix/>
          </a:blip>
          <a:stretch>
            <a:fillRect/>
          </a:stretch>
        </p:blipFill>
        <p:spPr>
          <a:xfrm>
            <a:off x="576908" y="1332745"/>
            <a:ext cx="7974275" cy="5293900"/>
          </a:xfrm>
          <a:prstGeom prst="rect">
            <a:avLst/>
          </a:prstGeom>
          <a:noFill/>
          <a:ln>
            <a:noFill/>
          </a:ln>
        </p:spPr>
      </p:pic>
      <p:sp>
        <p:nvSpPr>
          <p:cNvPr id="127" name="Google Shape;127;gd2c8e04081_0_8"/>
          <p:cNvSpPr txBox="1"/>
          <p:nvPr/>
        </p:nvSpPr>
        <p:spPr>
          <a:xfrm>
            <a:off x="620976" y="1706547"/>
            <a:ext cx="3224100" cy="20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a:t> </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tr-TR" sz="2400" dirty="0"/>
              <a:t>Son 20 yılda, 65 yaşın üzerindeki kişilerde sıcağa bağlı ölümlerde% 53.7'lik bir artış olmuş ve 2018'de toplam 296.000 ölüme ulaşılmıştır</a:t>
            </a:r>
            <a:endParaRPr sz="2400"/>
          </a:p>
        </p:txBody>
      </p:sp>
      <p:pic>
        <p:nvPicPr>
          <p:cNvPr id="302" name="Google Shape;302;p33"/>
          <p:cNvPicPr preferRelativeResize="0">
            <a:picLocks noGrp="1"/>
          </p:cNvPicPr>
          <p:nvPr>
            <p:ph type="body" idx="1"/>
          </p:nvPr>
        </p:nvPicPr>
        <p:blipFill rotWithShape="1">
          <a:blip r:embed="rId3">
            <a:alphaModFix/>
          </a:blip>
          <a:srcRect/>
          <a:stretch/>
        </p:blipFill>
        <p:spPr>
          <a:xfrm>
            <a:off x="686978" y="3309132"/>
            <a:ext cx="7286676" cy="3548868"/>
          </a:xfrm>
          <a:prstGeom prst="rect">
            <a:avLst/>
          </a:prstGeom>
          <a:noFill/>
          <a:ln>
            <a:noFill/>
          </a:ln>
        </p:spPr>
      </p:pic>
      <p:pic>
        <p:nvPicPr>
          <p:cNvPr id="303" name="Google Shape;303;p33"/>
          <p:cNvPicPr preferRelativeResize="0"/>
          <p:nvPr/>
        </p:nvPicPr>
        <p:blipFill rotWithShape="1">
          <a:blip r:embed="rId4">
            <a:alphaModFix/>
          </a:blip>
          <a:srcRect/>
          <a:stretch/>
        </p:blipFill>
        <p:spPr>
          <a:xfrm>
            <a:off x="3798385" y="999079"/>
            <a:ext cx="4733925" cy="22479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Türkiye’de</a:t>
            </a:r>
            <a:endParaRPr lang="tr-TR" dirty="0"/>
          </a:p>
        </p:txBody>
      </p:sp>
      <p:sp>
        <p:nvSpPr>
          <p:cNvPr id="3" name="2 Metin Yer Tutucusu"/>
          <p:cNvSpPr>
            <a:spLocks noGrp="1"/>
          </p:cNvSpPr>
          <p:nvPr>
            <p:ph type="body" idx="1"/>
          </p:nvPr>
        </p:nvSpPr>
        <p:spPr/>
        <p:txBody>
          <a:bodyPr>
            <a:normAutofit lnSpcReduction="10000"/>
          </a:bodyPr>
          <a:lstStyle/>
          <a:p>
            <a:r>
              <a:rPr lang="tr-TR" dirty="0" err="1" smtClean="0"/>
              <a:t>Günay</a:t>
            </a:r>
            <a:r>
              <a:rPr lang="tr-TR" dirty="0" smtClean="0"/>
              <a:t> Can ve ark. İstanbul'da 2013-2017 yılları arasında yaşanan aşırı sıcak hava dalgası olaylarına atfedilebilecek </a:t>
            </a:r>
            <a:r>
              <a:rPr lang="tr-TR" dirty="0" err="1" smtClean="0"/>
              <a:t>mortalite</a:t>
            </a:r>
            <a:r>
              <a:rPr lang="tr-TR" dirty="0" smtClean="0"/>
              <a:t> artışının incelendiği bir çalışmada 2015, 2016 ve 2017 yaz aylarında toplam 14 günü kapsayan üç aşırı sıcak dalgasının ölüm oranını önemli ölçüde artırdığını ve 23 günlük maruz kalma sırasında 419 fazla ölüme neden olduğunu göstermektedir. </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srcRect/>
          <a:stretch>
            <a:fillRect/>
          </a:stretch>
        </p:blipFill>
        <p:spPr bwMode="auto">
          <a:xfrm>
            <a:off x="46039" y="379415"/>
            <a:ext cx="8866607" cy="61817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51682" y="457200"/>
            <a:ext cx="6973677" cy="6141904"/>
          </a:xfrm>
          <a:prstGeom prst="rect">
            <a:avLst/>
          </a:prstGeom>
          <a:noFill/>
          <a:ln w="9525">
            <a:noFill/>
            <a:miter lim="800000"/>
            <a:headEnd/>
            <a:tailEnd/>
          </a:ln>
          <a:effectLst/>
        </p:spPr>
      </p:pic>
      <p:sp>
        <p:nvSpPr>
          <p:cNvPr id="9" name="8 Dikdörtgen"/>
          <p:cNvSpPr/>
          <p:nvPr/>
        </p:nvSpPr>
        <p:spPr>
          <a:xfrm flipH="1">
            <a:off x="208317" y="713493"/>
            <a:ext cx="1537855" cy="1815882"/>
          </a:xfrm>
          <a:prstGeom prst="rect">
            <a:avLst/>
          </a:prstGeom>
          <a:solidFill>
            <a:srgbClr val="48CDC8"/>
          </a:solidFill>
        </p:spPr>
        <p:txBody>
          <a:bodyPr wrap="square">
            <a:spAutoFit/>
          </a:bodyPr>
          <a:lstStyle/>
          <a:p>
            <a:r>
              <a:rPr lang="tr-TR" dirty="0" smtClean="0">
                <a:solidFill>
                  <a:schemeClr val="tx1">
                    <a:lumMod val="95000"/>
                    <a:lumOff val="5000"/>
                  </a:schemeClr>
                </a:solidFill>
              </a:rPr>
              <a:t>İzlenen tüm hastalıklar için küresel olarak hastalığın bulaşmasına yönelik iklim uygunluğu artmıştır.</a:t>
            </a:r>
            <a:endParaRPr lang="tr-TR"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6600"/>
                </a:solidFill>
              </a:rPr>
              <a:t>Hava kirliliği</a:t>
            </a:r>
            <a:endParaRPr lang="tr-TR" dirty="0">
              <a:solidFill>
                <a:srgbClr val="FF6600"/>
              </a:solidFill>
            </a:endParaRPr>
          </a:p>
        </p:txBody>
      </p:sp>
      <p:pic>
        <p:nvPicPr>
          <p:cNvPr id="5123" name="Picture 3"/>
          <p:cNvPicPr>
            <a:picLocks noChangeAspect="1" noChangeArrowheads="1"/>
          </p:cNvPicPr>
          <p:nvPr/>
        </p:nvPicPr>
        <p:blipFill>
          <a:blip r:embed="rId2"/>
          <a:srcRect/>
          <a:stretch>
            <a:fillRect/>
          </a:stretch>
        </p:blipFill>
        <p:spPr bwMode="auto">
          <a:xfrm>
            <a:off x="4101320" y="1233889"/>
            <a:ext cx="4572000" cy="5420488"/>
          </a:xfrm>
          <a:prstGeom prst="rect">
            <a:avLst/>
          </a:prstGeom>
          <a:noFill/>
          <a:ln w="9525">
            <a:noFill/>
            <a:miter lim="800000"/>
            <a:headEnd/>
            <a:tailEnd/>
          </a:ln>
          <a:effectLst/>
        </p:spPr>
      </p:pic>
      <p:sp>
        <p:nvSpPr>
          <p:cNvPr id="9" name="8 Dikdörtgen"/>
          <p:cNvSpPr/>
          <p:nvPr/>
        </p:nvSpPr>
        <p:spPr>
          <a:xfrm>
            <a:off x="484742" y="1551102"/>
            <a:ext cx="2533879" cy="1169551"/>
          </a:xfrm>
          <a:prstGeom prst="rect">
            <a:avLst/>
          </a:prstGeom>
          <a:solidFill>
            <a:srgbClr val="48CDC8"/>
          </a:solidFill>
        </p:spPr>
        <p:txBody>
          <a:bodyPr wrap="square">
            <a:spAutoFit/>
          </a:bodyPr>
          <a:lstStyle/>
          <a:p>
            <a:pPr>
              <a:defRPr/>
            </a:pPr>
            <a:r>
              <a:rPr lang="tr-TR" b="1" dirty="0" smtClean="0">
                <a:solidFill>
                  <a:schemeClr val="tx1">
                    <a:lumMod val="65000"/>
                    <a:lumOff val="35000"/>
                  </a:schemeClr>
                </a:solidFill>
                <a:latin typeface="Arial" pitchFamily="34" charset="0"/>
                <a:cs typeface="Arial" pitchFamily="34" charset="0"/>
              </a:rPr>
              <a:t>DÜNYADA HER YIL 7 MİLYON, GÜNDE 18 BİN ÖLÜM</a:t>
            </a:r>
          </a:p>
          <a:p>
            <a:pPr>
              <a:defRPr/>
            </a:pPr>
            <a:r>
              <a:rPr lang="tr-TR" b="1" dirty="0" smtClean="0">
                <a:solidFill>
                  <a:schemeClr val="tx1">
                    <a:lumMod val="65000"/>
                    <a:lumOff val="35000"/>
                  </a:schemeClr>
                </a:solidFill>
                <a:latin typeface="Arial" pitchFamily="34" charset="0"/>
                <a:cs typeface="Arial" pitchFamily="34" charset="0"/>
              </a:rPr>
              <a:t>TÜRKİYE’DE YILDA 32 BİN ÖLÜM</a:t>
            </a:r>
            <a:endParaRPr lang="tr-TR" b="1" dirty="0">
              <a:solidFill>
                <a:schemeClr val="tx1">
                  <a:lumMod val="65000"/>
                  <a:lumOff val="35000"/>
                </a:schemeClr>
              </a:solidFill>
              <a:latin typeface="Arial" pitchFamily="34" charset="0"/>
              <a:cs typeface="Arial" pitchFamily="34" charset="0"/>
            </a:endParaRPr>
          </a:p>
        </p:txBody>
      </p:sp>
      <p:pic>
        <p:nvPicPr>
          <p:cNvPr id="10" name="Picture 2"/>
          <p:cNvPicPr>
            <a:picLocks noChangeAspect="1" noChangeArrowheads="1"/>
          </p:cNvPicPr>
          <p:nvPr/>
        </p:nvPicPr>
        <p:blipFill>
          <a:blip r:embed="rId3"/>
          <a:srcRect/>
          <a:stretch>
            <a:fillRect/>
          </a:stretch>
        </p:blipFill>
        <p:spPr bwMode="auto">
          <a:xfrm>
            <a:off x="238268" y="3480261"/>
            <a:ext cx="3617636" cy="31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dirty="0" smtClean="0"/>
              <a:t>Küresel Hastalık </a:t>
            </a:r>
            <a:r>
              <a:rPr lang="tr-TR" dirty="0" smtClean="0"/>
              <a:t>Yükü 2019</a:t>
            </a:r>
            <a:endParaRPr lang="tr-TR" dirty="0"/>
          </a:p>
        </p:txBody>
      </p:sp>
      <p:sp>
        <p:nvSpPr>
          <p:cNvPr id="7" name="6 Metin Yer Tutucusu"/>
          <p:cNvSpPr>
            <a:spLocks noGrp="1"/>
          </p:cNvSpPr>
          <p:nvPr>
            <p:ph type="body" idx="1"/>
          </p:nvPr>
        </p:nvSpPr>
        <p:spPr>
          <a:xfrm>
            <a:off x="457200" y="1311008"/>
            <a:ext cx="8229600" cy="4815156"/>
          </a:xfrm>
        </p:spPr>
        <p:txBody>
          <a:bodyPr>
            <a:normAutofit fontScale="85000" lnSpcReduction="10000"/>
          </a:bodyPr>
          <a:lstStyle/>
          <a:p>
            <a:r>
              <a:rPr lang="tr-TR" dirty="0" smtClean="0"/>
              <a:t>Dünya </a:t>
            </a:r>
            <a:r>
              <a:rPr lang="tr-TR" dirty="0" smtClean="0"/>
              <a:t>genelinde kadınlarda 2.92 milyon ölümün (tüm kadın ölümlerinin %11,3’ü), erkeklerde 3.75 milyon ölümün (tüm erkek ölümlerinin %12,2’si) hava kirliliğine bağlı gerçekleştiği hesaplandı</a:t>
            </a:r>
            <a:r>
              <a:rPr lang="tr-TR" dirty="0" smtClean="0"/>
              <a:t>.</a:t>
            </a:r>
          </a:p>
          <a:p>
            <a:r>
              <a:rPr lang="tr-TR" dirty="0" smtClean="0"/>
              <a:t>Türkiye’de </a:t>
            </a:r>
            <a:r>
              <a:rPr lang="tr-TR" dirty="0" smtClean="0"/>
              <a:t>ise Temiz </a:t>
            </a:r>
            <a:r>
              <a:rPr lang="tr-TR" dirty="0" smtClean="0"/>
              <a:t>Hava Hakkı Platformu tarafından 2020 yılında yayınlanan </a:t>
            </a:r>
            <a:r>
              <a:rPr lang="tr-TR" dirty="0" smtClean="0"/>
              <a:t>Kara Raporda 2017 </a:t>
            </a:r>
            <a:r>
              <a:rPr lang="tr-TR" dirty="0" smtClean="0"/>
              <a:t>– 2019 yılları arasında hava kirliliği nedeniyle trafik kazalarının neredeyse 6-7 katı kadar ölüm yaşandı. </a:t>
            </a:r>
            <a:endParaRPr lang="tr-TR" dirty="0" smtClean="0"/>
          </a:p>
          <a:p>
            <a:r>
              <a:rPr lang="tr-TR" dirty="0" smtClean="0"/>
              <a:t>Aynı </a:t>
            </a:r>
            <a:r>
              <a:rPr lang="tr-TR" dirty="0" smtClean="0"/>
              <a:t>araştırmaya göre hava kirliliği DSÖ kılavuz değerine indirilseydi; 2019 yılında tüm ölümlerin %7,9’u (31.476 ölüm) ve 2018 yılındaki tüm ölümlerin %12,13’ü (45.398 ölüm) önlenebilirdi</a:t>
            </a:r>
            <a:r>
              <a:rPr lang="tr-TR" dirty="0" smtClean="0"/>
              <a:t>..</a:t>
            </a:r>
            <a:endParaRPr lang="tr-TR" dirty="0"/>
          </a:p>
        </p:txBody>
      </p:sp>
      <p:sp>
        <p:nvSpPr>
          <p:cNvPr id="2" name="1 Veri Yer Tutucusu"/>
          <p:cNvSpPr>
            <a:spLocks noGrp="1"/>
          </p:cNvSpPr>
          <p:nvPr>
            <p:ph type="dt" idx="10"/>
          </p:nvPr>
        </p:nvSpPr>
        <p:spPr/>
        <p:txBody>
          <a:bodyPr/>
          <a:lstStyle/>
          <a:p>
            <a:pPr>
              <a:defRPr/>
            </a:pPr>
            <a:fld id="{E7475944-89E0-49D6-A27A-AAEE8A16DA49}" type="datetime4">
              <a:rPr lang="en-US" smtClean="0"/>
              <a:pPr>
                <a:defRPr/>
              </a:pPr>
              <a:t>September 26, 2022</a:t>
            </a:fld>
            <a:endParaRPr lang="en-US"/>
          </a:p>
        </p:txBody>
      </p:sp>
      <p:sp>
        <p:nvSpPr>
          <p:cNvPr id="3" name="2 Altbilgi Yer Tutucusu"/>
          <p:cNvSpPr>
            <a:spLocks noGrp="1"/>
          </p:cNvSpPr>
          <p:nvPr>
            <p:ph type="ftr" idx="11"/>
          </p:nvPr>
        </p:nvSpPr>
        <p:spPr/>
        <p:txBody>
          <a:bodyPr/>
          <a:lstStyle/>
          <a:p>
            <a:pPr>
              <a:defRPr/>
            </a:pPr>
            <a:endParaRPr lang="en-US"/>
          </a:p>
        </p:txBody>
      </p:sp>
      <p:sp>
        <p:nvSpPr>
          <p:cNvPr id="4" name="3 Slayt Numarası Yer Tutucusu"/>
          <p:cNvSpPr>
            <a:spLocks noGrp="1"/>
          </p:cNvSpPr>
          <p:nvPr>
            <p:ph type="sldNum" idx="12"/>
          </p:nvPr>
        </p:nvSpPr>
        <p:spPr/>
        <p:txBody>
          <a:bodyPr/>
          <a:lstStyle/>
          <a:p>
            <a:pPr>
              <a:defRPr/>
            </a:pPr>
            <a:fld id="{4715A2E8-2C69-46EF-ACBA-2B3FA794AB81}"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quarter" idx="10"/>
          </p:nvPr>
        </p:nvSpPr>
        <p:spPr/>
        <p:txBody>
          <a:bodyPr/>
          <a:lstStyle/>
          <a:p>
            <a:pPr>
              <a:defRPr/>
            </a:pPr>
            <a:fld id="{50BAA9C5-90DE-485F-B713-F550CE8EB48A}" type="datetime4">
              <a:rPr lang="en-US" smtClean="0"/>
              <a:pPr>
                <a:defRPr/>
              </a:pPr>
              <a:t>September 26, 2022</a:t>
            </a:fld>
            <a:endParaRPr lang="en-US"/>
          </a:p>
        </p:txBody>
      </p:sp>
      <p:sp>
        <p:nvSpPr>
          <p:cNvPr id="3" name="2 Altbilgi Yer Tutucusu"/>
          <p:cNvSpPr>
            <a:spLocks noGrp="1"/>
          </p:cNvSpPr>
          <p:nvPr>
            <p:ph type="ftr" sz="quarter" idx="11"/>
          </p:nvPr>
        </p:nvSpPr>
        <p:spPr/>
        <p:txBody>
          <a:bodyPr/>
          <a:lstStyle/>
          <a:p>
            <a:pPr>
              <a:defRPr/>
            </a:pPr>
            <a:endParaRPr lang="en-US"/>
          </a:p>
        </p:txBody>
      </p:sp>
      <p:sp>
        <p:nvSpPr>
          <p:cNvPr id="4" name="3 Slayt Numarası Yer Tutucusu"/>
          <p:cNvSpPr>
            <a:spLocks noGrp="1"/>
          </p:cNvSpPr>
          <p:nvPr>
            <p:ph type="sldNum" sz="quarter" idx="12"/>
          </p:nvPr>
        </p:nvSpPr>
        <p:spPr/>
        <p:txBody>
          <a:bodyPr/>
          <a:lstStyle/>
          <a:p>
            <a:pPr>
              <a:defRPr/>
            </a:pPr>
            <a:fld id="{E613DA8E-7D78-4201-AC6E-24CE73A7A25A}" type="slidenum">
              <a:rPr lang="en-US" smtClean="0"/>
              <a:pPr>
                <a:defRPr/>
              </a:pPr>
              <a:t>27</a:t>
            </a:fld>
            <a:endParaRPr lang="en-US"/>
          </a:p>
        </p:txBody>
      </p:sp>
      <p:pic>
        <p:nvPicPr>
          <p:cNvPr id="44037" name="Picture 2"/>
          <p:cNvPicPr>
            <a:picLocks noChangeAspect="1" noChangeArrowheads="1"/>
          </p:cNvPicPr>
          <p:nvPr/>
        </p:nvPicPr>
        <p:blipFill>
          <a:blip r:embed="rId2"/>
          <a:srcRect/>
          <a:stretch>
            <a:fillRect/>
          </a:stretch>
        </p:blipFill>
        <p:spPr bwMode="auto">
          <a:xfrm>
            <a:off x="661988" y="725488"/>
            <a:ext cx="7883525" cy="5664200"/>
          </a:xfrm>
          <a:prstGeom prst="rect">
            <a:avLst/>
          </a:prstGeom>
          <a:noFill/>
          <a:ln w="9525">
            <a:noFill/>
            <a:miter lim="800000"/>
            <a:headEnd/>
            <a:tailEnd/>
          </a:ln>
        </p:spPr>
      </p:pic>
      <p:sp>
        <p:nvSpPr>
          <p:cNvPr id="6" name="5 Metin kutusu"/>
          <p:cNvSpPr txBox="1"/>
          <p:nvPr/>
        </p:nvSpPr>
        <p:spPr>
          <a:xfrm>
            <a:off x="1041400" y="5486400"/>
            <a:ext cx="6096000" cy="646113"/>
          </a:xfrm>
          <a:prstGeom prst="rect">
            <a:avLst/>
          </a:prstGeom>
          <a:solidFill>
            <a:schemeClr val="bg2">
              <a:lumMod val="75000"/>
            </a:schemeClr>
          </a:solidFill>
        </p:spPr>
        <p:txBody>
          <a:bodyPr>
            <a:spAutoFit/>
          </a:bodyPr>
          <a:lstStyle/>
          <a:p>
            <a:pPr>
              <a:defRPr/>
            </a:pPr>
            <a:r>
              <a:rPr lang="tr-TR" dirty="0">
                <a:solidFill>
                  <a:srgbClr val="0070C0"/>
                </a:solidFill>
                <a:latin typeface="Arial" charset="0"/>
                <a:cs typeface="Arial" charset="0"/>
              </a:rPr>
              <a:t>Hava kirliliği çocukları ve yetişkinleri yalnızca öldürmüyor, </a:t>
            </a:r>
          </a:p>
          <a:p>
            <a:pPr>
              <a:defRPr/>
            </a:pPr>
            <a:r>
              <a:rPr lang="tr-TR" dirty="0">
                <a:solidFill>
                  <a:srgbClr val="0070C0"/>
                </a:solidFill>
                <a:latin typeface="Arial" charset="0"/>
                <a:cs typeface="Arial" charset="0"/>
              </a:rPr>
              <a:t>aynı zamanda sağlıklarını da etkiliyor.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943837" y="283685"/>
            <a:ext cx="7024687" cy="1143000"/>
          </a:xfrm>
        </p:spPr>
        <p:txBody>
          <a:bodyPr>
            <a:normAutofit fontScale="90000"/>
          </a:bodyPr>
          <a:lstStyle/>
          <a:p>
            <a:r>
              <a:rPr lang="tr-TR" sz="3600" dirty="0" smtClean="0"/>
              <a:t>DSÖ ve Uluslararası Kanser Araştırmaları </a:t>
            </a:r>
            <a:r>
              <a:rPr lang="tr-TR" sz="3600" dirty="0" smtClean="0"/>
              <a:t>Ajansı </a:t>
            </a:r>
            <a:r>
              <a:rPr lang="tr-TR" sz="3600" dirty="0" smtClean="0"/>
              <a:t>(IARC), 17 Ekim 2013</a:t>
            </a:r>
          </a:p>
        </p:txBody>
      </p:sp>
      <p:sp>
        <p:nvSpPr>
          <p:cNvPr id="40963" name="2 İçerik Yer Tutucusu"/>
          <p:cNvSpPr>
            <a:spLocks noGrp="1"/>
          </p:cNvSpPr>
          <p:nvPr>
            <p:ph idx="1"/>
          </p:nvPr>
        </p:nvSpPr>
        <p:spPr>
          <a:xfrm>
            <a:off x="583894" y="2082188"/>
            <a:ext cx="7666344" cy="3750287"/>
          </a:xfrm>
        </p:spPr>
        <p:txBody>
          <a:bodyPr>
            <a:normAutofit fontScale="92500" lnSpcReduction="20000"/>
          </a:bodyPr>
          <a:lstStyle/>
          <a:p>
            <a:r>
              <a:rPr lang="tr-TR" dirty="0" smtClean="0"/>
              <a:t>Dış ortam hava kirliliğini bir bütün olarak </a:t>
            </a:r>
            <a:r>
              <a:rPr lang="tr-TR" b="1" dirty="0" smtClean="0"/>
              <a:t>grup 1 </a:t>
            </a:r>
            <a:r>
              <a:rPr lang="tr-TR" dirty="0" smtClean="0"/>
              <a:t>kanserojen etken olarak ilan etmiştir. </a:t>
            </a:r>
          </a:p>
          <a:p>
            <a:r>
              <a:rPr lang="tr-TR" dirty="0" smtClean="0"/>
              <a:t>Açıklamada dış ortam hava kirliliğinin akciğer kanserine yol açması ile ilgili olarak yeterli bilimsel kanıtın oluştuğu ve yine mesane kanseri olasılığını arttırdığı ifade edilmiştir. </a:t>
            </a:r>
          </a:p>
          <a:p>
            <a:r>
              <a:rPr lang="tr-TR" dirty="0" err="1" smtClean="0"/>
              <a:t>Partiküler</a:t>
            </a:r>
            <a:r>
              <a:rPr lang="tr-TR" dirty="0" smtClean="0"/>
              <a:t> Madde’ de ayrıca tek başına kanser yapıcı olarak ilan edilmiş ve grup 1’e eklenmiştir. </a:t>
            </a:r>
          </a:p>
        </p:txBody>
      </p:sp>
      <p:sp>
        <p:nvSpPr>
          <p:cNvPr id="4" name="3 Veri Yer Tutucusu"/>
          <p:cNvSpPr>
            <a:spLocks noGrp="1"/>
          </p:cNvSpPr>
          <p:nvPr>
            <p:ph type="dt" sz="quarter" idx="10"/>
          </p:nvPr>
        </p:nvSpPr>
        <p:spPr/>
        <p:txBody>
          <a:bodyPr/>
          <a:lstStyle/>
          <a:p>
            <a:pPr>
              <a:defRPr/>
            </a:pPr>
            <a:fld id="{53250D03-033A-4DC6-ACD4-454AB71AF64D}" type="datetime4">
              <a:rPr lang="en-US" smtClean="0"/>
              <a:pPr>
                <a:defRPr/>
              </a:pPr>
              <a:t>September 26, 2022</a:t>
            </a:fld>
            <a:endParaRPr lang="en-US"/>
          </a:p>
        </p:txBody>
      </p:sp>
      <p:sp>
        <p:nvSpPr>
          <p:cNvPr id="5" name="4 Altbilgi Yer Tutucusu"/>
          <p:cNvSpPr>
            <a:spLocks noGrp="1"/>
          </p:cNvSpPr>
          <p:nvPr>
            <p:ph type="ftr" sz="quarter" idx="11"/>
          </p:nvPr>
        </p:nvSpPr>
        <p:spPr/>
        <p:txBody>
          <a:bodyPr/>
          <a:lstStyle/>
          <a:p>
            <a:pPr>
              <a:defRPr/>
            </a:pPr>
            <a:endParaRPr lang="en-US" dirty="0"/>
          </a:p>
        </p:txBody>
      </p:sp>
      <p:sp>
        <p:nvSpPr>
          <p:cNvPr id="6" name="5 Slayt Numarası Yer Tutucusu"/>
          <p:cNvSpPr>
            <a:spLocks noGrp="1"/>
          </p:cNvSpPr>
          <p:nvPr>
            <p:ph type="sldNum" sz="quarter" idx="12"/>
          </p:nvPr>
        </p:nvSpPr>
        <p:spPr/>
        <p:txBody>
          <a:bodyPr/>
          <a:lstStyle/>
          <a:p>
            <a:pPr>
              <a:defRPr/>
            </a:pPr>
            <a:fld id="{8313D19C-3FD2-406B-BEE0-C43CF62A6EC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Hava Kirliliği İle İlgili Mevcut Sorunlar</a:t>
            </a:r>
            <a:endParaRPr lang="tr-TR" dirty="0"/>
          </a:p>
        </p:txBody>
      </p:sp>
      <p:sp>
        <p:nvSpPr>
          <p:cNvPr id="3" name="2 Metin Yer Tutucusu"/>
          <p:cNvSpPr>
            <a:spLocks noGrp="1"/>
          </p:cNvSpPr>
          <p:nvPr>
            <p:ph type="body" idx="1"/>
          </p:nvPr>
        </p:nvSpPr>
        <p:spPr/>
        <p:txBody>
          <a:bodyPr/>
          <a:lstStyle/>
          <a:p>
            <a:pPr marL="628650" indent="-514350">
              <a:buFont typeface="+mj-lt"/>
              <a:buAutoNum type="arabicPeriod"/>
            </a:pPr>
            <a:r>
              <a:rPr lang="tr-TR" dirty="0" smtClean="0"/>
              <a:t>Hava Kirliliği bir sorun olmaya devam ediyor.</a:t>
            </a:r>
          </a:p>
          <a:p>
            <a:pPr marL="1085850" lvl="1" indent="-514350"/>
            <a:r>
              <a:rPr lang="tr-TR" dirty="0" smtClean="0"/>
              <a:t>Her yıl İsviçre merkezli hava kalitesi teknolojisi şirketi </a:t>
            </a:r>
            <a:r>
              <a:rPr lang="tr-TR" dirty="0" err="1" smtClean="0"/>
              <a:t>IqAir</a:t>
            </a:r>
            <a:r>
              <a:rPr lang="tr-TR" dirty="0" smtClean="0"/>
              <a:t> tarafından yayımlanan 2021 Dünya Hava Kirliliği raporuna göre Türkiye 2020 yılındaki gibi dünyanın en kirli havasına sahip 46. ülkesi oldu</a:t>
            </a:r>
            <a:r>
              <a:rPr lang="tr-TR" dirty="0" smtClean="0"/>
              <a:t>.</a:t>
            </a:r>
          </a:p>
          <a:p>
            <a:pPr marL="1085850" lvl="1" indent="-514350"/>
            <a:r>
              <a:rPr lang="tr-TR" b="1" dirty="0" smtClean="0"/>
              <a:t>Buna göre Ankara dünyanın en kirli 54. başkenti olurken Iğdır, Avrupa’nın hava kirliliği en yoğun şehri olarak belirtildi.</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6600"/>
              </a:buClr>
              <a:buSzPct val="100000"/>
              <a:buFont typeface="Calibri"/>
              <a:buNone/>
            </a:pPr>
            <a:r>
              <a:rPr lang="tr-TR">
                <a:solidFill>
                  <a:srgbClr val="FF6600"/>
                </a:solidFill>
              </a:rPr>
              <a:t>Sağlığın en temel belirleyicisi “çevre” </a:t>
            </a:r>
            <a:endParaRPr/>
          </a:p>
        </p:txBody>
      </p:sp>
      <p:sp>
        <p:nvSpPr>
          <p:cNvPr id="101" name="Google Shape;101;p2"/>
          <p:cNvSpPr txBox="1">
            <a:spLocks noGrp="1"/>
          </p:cNvSpPr>
          <p:nvPr>
            <p:ph type="body" idx="1"/>
          </p:nvPr>
        </p:nvSpPr>
        <p:spPr>
          <a:xfrm>
            <a:off x="0" y="1355075"/>
            <a:ext cx="3244467" cy="479312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FF6600"/>
              </a:buClr>
              <a:buSzPts val="2800"/>
              <a:buChar char="•"/>
            </a:pPr>
            <a:r>
              <a:rPr lang="tr-TR" dirty="0">
                <a:solidFill>
                  <a:srgbClr val="FF6600"/>
                </a:solidFill>
              </a:rPr>
              <a:t>Sağlık</a:t>
            </a:r>
            <a:endParaRPr/>
          </a:p>
          <a:p>
            <a:pPr marL="342900" lvl="0" indent="-342900" algn="l" rtl="0">
              <a:spcBef>
                <a:spcPts val="480"/>
              </a:spcBef>
              <a:spcAft>
                <a:spcPts val="0"/>
              </a:spcAft>
              <a:buClr>
                <a:schemeClr val="dk1"/>
              </a:buClr>
              <a:buSzPts val="2400"/>
              <a:buChar char="•"/>
            </a:pPr>
            <a:r>
              <a:rPr lang="tr-TR" sz="2400" b="1" dirty="0"/>
              <a:t>"</a:t>
            </a:r>
            <a:r>
              <a:rPr lang="tr-TR" sz="2400" dirty="0"/>
              <a:t>sadece hastalık ve sakatlığın olmaması değil, </a:t>
            </a:r>
            <a:r>
              <a:rPr lang="tr-TR" sz="2400" b="1" dirty="0"/>
              <a:t>fiziksel, ruhsal ve sosyal yönden tam bir iyilik hali“ </a:t>
            </a:r>
            <a:endParaRPr lang="tr-TR" sz="2400" b="1" dirty="0" smtClean="0"/>
          </a:p>
          <a:p>
            <a:pPr marL="342900" lvl="0" indent="-342900" algn="l" rtl="0">
              <a:spcBef>
                <a:spcPts val="480"/>
              </a:spcBef>
              <a:spcAft>
                <a:spcPts val="0"/>
              </a:spcAft>
              <a:buClr>
                <a:schemeClr val="dk1"/>
              </a:buClr>
              <a:buSzPts val="2400"/>
              <a:buChar char="•"/>
            </a:pPr>
            <a:r>
              <a:rPr lang="tr-TR" sz="2400" b="1" dirty="0" smtClean="0">
                <a:solidFill>
                  <a:srgbClr val="92D050"/>
                </a:solidFill>
              </a:rPr>
              <a:t>Çevre</a:t>
            </a:r>
          </a:p>
          <a:p>
            <a:pPr marL="342900" lvl="0" indent="-342900">
              <a:spcBef>
                <a:spcPts val="480"/>
              </a:spcBef>
              <a:buSzPts val="2400"/>
            </a:pPr>
            <a:r>
              <a:rPr lang="tr-TR" dirty="0" smtClean="0">
                <a:solidFill>
                  <a:schemeClr val="tx1">
                    <a:lumMod val="95000"/>
                    <a:lumOff val="5000"/>
                  </a:schemeClr>
                </a:solidFill>
              </a:rPr>
              <a:t>Organizmanın </a:t>
            </a:r>
            <a:r>
              <a:rPr lang="tr-TR" dirty="0" smtClean="0">
                <a:solidFill>
                  <a:schemeClr val="tx1">
                    <a:lumMod val="95000"/>
                    <a:lumOff val="5000"/>
                  </a:schemeClr>
                </a:solidFill>
              </a:rPr>
              <a:t>dışında kalan ve organizmanın biyolojik doğasını etkileyen bütün faktörleri </a:t>
            </a:r>
            <a:r>
              <a:rPr lang="tr-TR" dirty="0" smtClean="0">
                <a:solidFill>
                  <a:schemeClr val="tx1">
                    <a:lumMod val="95000"/>
                    <a:lumOff val="5000"/>
                  </a:schemeClr>
                </a:solidFill>
              </a:rPr>
              <a:t>kapsar.</a:t>
            </a:r>
            <a:endParaRPr>
              <a:solidFill>
                <a:schemeClr val="tx1">
                  <a:lumMod val="95000"/>
                  <a:lumOff val="5000"/>
                </a:schemeClr>
              </a:solidFill>
            </a:endParaRPr>
          </a:p>
          <a:p>
            <a:pPr marL="342900" lvl="0" indent="-165100" algn="l" rtl="0">
              <a:spcBef>
                <a:spcPts val="560"/>
              </a:spcBef>
              <a:spcAft>
                <a:spcPts val="0"/>
              </a:spcAft>
              <a:buClr>
                <a:schemeClr val="dk1"/>
              </a:buClr>
              <a:buSzPts val="2800"/>
              <a:buNone/>
            </a:pPr>
            <a:endParaRPr>
              <a:solidFill>
                <a:srgbClr val="FF6600"/>
              </a:solidFill>
            </a:endParaRPr>
          </a:p>
        </p:txBody>
      </p:sp>
      <p:pic>
        <p:nvPicPr>
          <p:cNvPr id="102" name="Google Shape;102;p2" descr="C:\Users\user\Documents\HIA\insanlar-2.jpg"/>
          <p:cNvPicPr preferRelativeResize="0">
            <a:picLocks noGrp="1"/>
          </p:cNvPicPr>
          <p:nvPr>
            <p:ph sz="half" idx="4294967295"/>
          </p:nvPr>
        </p:nvPicPr>
        <p:blipFill rotWithShape="1">
          <a:blip r:embed="rId3">
            <a:alphaModFix/>
          </a:blip>
          <a:srcRect/>
          <a:stretch/>
        </p:blipFill>
        <p:spPr>
          <a:xfrm>
            <a:off x="3128790" y="1428750"/>
            <a:ext cx="6015211" cy="523645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Hava Kirliliği İle İlgili Mevcut Sorunlar</a:t>
            </a:r>
            <a:endParaRPr lang="tr-TR" dirty="0"/>
          </a:p>
        </p:txBody>
      </p:sp>
      <p:sp>
        <p:nvSpPr>
          <p:cNvPr id="3" name="2 Metin Yer Tutucusu"/>
          <p:cNvSpPr>
            <a:spLocks noGrp="1"/>
          </p:cNvSpPr>
          <p:nvPr>
            <p:ph type="body" idx="1"/>
          </p:nvPr>
        </p:nvSpPr>
        <p:spPr>
          <a:xfrm>
            <a:off x="457200" y="1600200"/>
            <a:ext cx="8229600" cy="856561"/>
          </a:xfrm>
        </p:spPr>
        <p:txBody>
          <a:bodyPr/>
          <a:lstStyle/>
          <a:p>
            <a:pPr marL="628650" indent="-514350">
              <a:buNone/>
            </a:pPr>
            <a:r>
              <a:rPr lang="tr-TR" dirty="0" smtClean="0"/>
              <a:t>2. Hava kalitesi ölçümleri yetersiz.</a:t>
            </a:r>
          </a:p>
          <a:p>
            <a:pPr marL="628650" indent="-514350">
              <a:buNone/>
            </a:pPr>
            <a:endParaRPr lang="tr-TR" dirty="0"/>
          </a:p>
        </p:txBody>
      </p:sp>
      <p:graphicFrame>
        <p:nvGraphicFramePr>
          <p:cNvPr id="4" name="3 Tablo"/>
          <p:cNvGraphicFramePr>
            <a:graphicFrameLocks noGrp="1"/>
          </p:cNvGraphicFramePr>
          <p:nvPr/>
        </p:nvGraphicFramePr>
        <p:xfrm>
          <a:off x="1134738" y="2456759"/>
          <a:ext cx="6808423" cy="3183878"/>
        </p:xfrm>
        <a:graphic>
          <a:graphicData uri="http://schemas.openxmlformats.org/drawingml/2006/table">
            <a:tbl>
              <a:tblPr/>
              <a:tblGrid>
                <a:gridCol w="1361389"/>
                <a:gridCol w="1361389"/>
                <a:gridCol w="1361389"/>
                <a:gridCol w="1362128"/>
                <a:gridCol w="1362128"/>
              </a:tblGrid>
              <a:tr h="1273550">
                <a:tc>
                  <a:txBody>
                    <a:bodyPr/>
                    <a:lstStyle/>
                    <a:p>
                      <a:pPr algn="just">
                        <a:lnSpc>
                          <a:spcPct val="115000"/>
                        </a:lnSpc>
                        <a:spcAft>
                          <a:spcPts val="0"/>
                        </a:spcAft>
                      </a:pPr>
                      <a:r>
                        <a:rPr lang="tr-TR" sz="1200" b="1">
                          <a:latin typeface="Times New Roman"/>
                          <a:ea typeface="Times New Roman"/>
                          <a:cs typeface="Times New Roman"/>
                        </a:rPr>
                        <a:t>Parametre</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C6D9F1"/>
                    </a:solidFill>
                  </a:tcPr>
                </a:tc>
                <a:tc>
                  <a:txBody>
                    <a:bodyPr/>
                    <a:lstStyle/>
                    <a:p>
                      <a:pPr algn="just">
                        <a:lnSpc>
                          <a:spcPct val="115000"/>
                        </a:lnSpc>
                        <a:spcAft>
                          <a:spcPts val="0"/>
                        </a:spcAft>
                      </a:pPr>
                      <a:r>
                        <a:rPr lang="tr-TR" sz="1200" b="1">
                          <a:latin typeface="Times New Roman"/>
                          <a:ea typeface="Times New Roman"/>
                          <a:cs typeface="Times New Roman"/>
                        </a:rPr>
                        <a:t>Ölçüm yapılan istasyon sayısı</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C6D9F1"/>
                    </a:solidFill>
                  </a:tcPr>
                </a:tc>
                <a:tc>
                  <a:txBody>
                    <a:bodyPr/>
                    <a:lstStyle/>
                    <a:p>
                      <a:pPr algn="just">
                        <a:lnSpc>
                          <a:spcPct val="115000"/>
                        </a:lnSpc>
                        <a:spcAft>
                          <a:spcPts val="0"/>
                        </a:spcAft>
                      </a:pPr>
                      <a:r>
                        <a:rPr lang="tr-TR" sz="1200" b="1">
                          <a:latin typeface="Times New Roman"/>
                          <a:ea typeface="Times New Roman"/>
                          <a:cs typeface="Times New Roman"/>
                        </a:rPr>
                        <a:t>2019’da ölçüm yapmayan istasyon sayısı</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C6D9F1"/>
                    </a:solidFill>
                  </a:tcPr>
                </a:tc>
                <a:tc>
                  <a:txBody>
                    <a:bodyPr/>
                    <a:lstStyle/>
                    <a:p>
                      <a:pPr algn="just">
                        <a:lnSpc>
                          <a:spcPct val="115000"/>
                        </a:lnSpc>
                        <a:spcAft>
                          <a:spcPts val="0"/>
                        </a:spcAft>
                      </a:pPr>
                      <a:r>
                        <a:rPr lang="tr-TR" sz="1200" b="1">
                          <a:latin typeface="Times New Roman"/>
                          <a:ea typeface="Times New Roman"/>
                          <a:cs typeface="Times New Roman"/>
                        </a:rPr>
                        <a:t>Valide edilmiş veri alınamayan istasyon sayısı</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C6D9F1"/>
                    </a:solidFill>
                  </a:tcPr>
                </a:tc>
                <a:tc>
                  <a:txBody>
                    <a:bodyPr/>
                    <a:lstStyle/>
                    <a:p>
                      <a:pPr algn="just">
                        <a:lnSpc>
                          <a:spcPct val="115000"/>
                        </a:lnSpc>
                        <a:spcAft>
                          <a:spcPts val="0"/>
                        </a:spcAft>
                      </a:pPr>
                      <a:r>
                        <a:rPr lang="tr-TR" sz="1200" b="1">
                          <a:latin typeface="Times New Roman"/>
                          <a:ea typeface="Times New Roman"/>
                          <a:cs typeface="Times New Roman"/>
                        </a:rPr>
                        <a:t>Valide edilmiş veri alımı (%)</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C6D9F1"/>
                    </a:solidFill>
                  </a:tcPr>
                </a:tc>
              </a:tr>
              <a:tr h="318388">
                <a:tc>
                  <a:txBody>
                    <a:bodyPr/>
                    <a:lstStyle/>
                    <a:p>
                      <a:pPr algn="just">
                        <a:lnSpc>
                          <a:spcPct val="115000"/>
                        </a:lnSpc>
                        <a:spcAft>
                          <a:spcPts val="0"/>
                        </a:spcAft>
                      </a:pPr>
                      <a:r>
                        <a:rPr lang="tr-TR" sz="1200">
                          <a:latin typeface="Times New Roman"/>
                          <a:ea typeface="Times New Roman"/>
                          <a:cs typeface="Times New Roman"/>
                        </a:rPr>
                        <a:t>PM</a:t>
                      </a:r>
                      <a:r>
                        <a:rPr lang="tr-TR" sz="1200" baseline="-25000">
                          <a:latin typeface="Times New Roman"/>
                          <a:ea typeface="Times New Roman"/>
                          <a:cs typeface="Times New Roman"/>
                        </a:rPr>
                        <a:t>10</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248</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31</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92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50</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r h="318388">
                <a:tc>
                  <a:txBody>
                    <a:bodyPr/>
                    <a:lstStyle/>
                    <a:p>
                      <a:pPr algn="just">
                        <a:lnSpc>
                          <a:spcPct val="115000"/>
                        </a:lnSpc>
                        <a:spcAft>
                          <a:spcPts val="0"/>
                        </a:spcAft>
                      </a:pPr>
                      <a:r>
                        <a:rPr lang="tr-TR" sz="1200">
                          <a:latin typeface="Times New Roman"/>
                          <a:ea typeface="Times New Roman"/>
                          <a:cs typeface="Times New Roman"/>
                        </a:rPr>
                        <a:t>PM</a:t>
                      </a:r>
                      <a:r>
                        <a:rPr lang="tr-TR" sz="1200" baseline="-25000">
                          <a:latin typeface="Times New Roman"/>
                          <a:ea typeface="Times New Roman"/>
                          <a:cs typeface="Times New Roman"/>
                        </a:rPr>
                        <a:t>2,5</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138</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41</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90</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35</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r h="318388">
                <a:tc>
                  <a:txBody>
                    <a:bodyPr/>
                    <a:lstStyle/>
                    <a:p>
                      <a:pPr algn="just">
                        <a:lnSpc>
                          <a:spcPct val="115000"/>
                        </a:lnSpc>
                        <a:spcAft>
                          <a:spcPts val="0"/>
                        </a:spcAft>
                      </a:pPr>
                      <a:r>
                        <a:rPr lang="tr-TR" sz="1200">
                          <a:latin typeface="Times New Roman"/>
                          <a:ea typeface="Times New Roman"/>
                          <a:cs typeface="Times New Roman"/>
                        </a:rPr>
                        <a:t>SO2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229</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26</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99</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57</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r h="318388">
                <a:tc>
                  <a:txBody>
                    <a:bodyPr/>
                    <a:lstStyle/>
                    <a:p>
                      <a:pPr algn="just">
                        <a:lnSpc>
                          <a:spcPct val="115000"/>
                        </a:lnSpc>
                        <a:spcAft>
                          <a:spcPts val="0"/>
                        </a:spcAft>
                      </a:pPr>
                      <a:r>
                        <a:rPr lang="tr-TR" sz="1200">
                          <a:latin typeface="Times New Roman"/>
                          <a:ea typeface="Times New Roman"/>
                          <a:cs typeface="Times New Roman"/>
                        </a:rPr>
                        <a:t>NO2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208</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31</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128</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38</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r h="318388">
                <a:tc>
                  <a:txBody>
                    <a:bodyPr/>
                    <a:lstStyle/>
                    <a:p>
                      <a:pPr algn="just">
                        <a:lnSpc>
                          <a:spcPct val="115000"/>
                        </a:lnSpc>
                        <a:spcAft>
                          <a:spcPts val="0"/>
                        </a:spcAft>
                      </a:pPr>
                      <a:r>
                        <a:rPr lang="tr-TR" sz="1200">
                          <a:latin typeface="Times New Roman"/>
                          <a:ea typeface="Times New Roman"/>
                          <a:cs typeface="Times New Roman"/>
                        </a:rPr>
                        <a:t>CO</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152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54</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45</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35</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r h="318388">
                <a:tc>
                  <a:txBody>
                    <a:bodyPr/>
                    <a:lstStyle/>
                    <a:p>
                      <a:pPr algn="just">
                        <a:lnSpc>
                          <a:spcPct val="115000"/>
                        </a:lnSpc>
                        <a:spcAft>
                          <a:spcPts val="0"/>
                        </a:spcAft>
                      </a:pPr>
                      <a:r>
                        <a:rPr lang="tr-TR" sz="1200">
                          <a:latin typeface="Times New Roman"/>
                          <a:ea typeface="Times New Roman"/>
                          <a:cs typeface="Times New Roman"/>
                        </a:rPr>
                        <a:t>O3</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163</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32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a:latin typeface="Times New Roman"/>
                          <a:ea typeface="Times New Roman"/>
                          <a:cs typeface="Times New Roman"/>
                        </a:rPr>
                        <a:t>42</a:t>
                      </a:r>
                      <a:endParaRPr lang="tr-TR" sz="110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just">
                        <a:lnSpc>
                          <a:spcPct val="115000"/>
                        </a:lnSpc>
                        <a:spcAft>
                          <a:spcPts val="0"/>
                        </a:spcAft>
                      </a:pPr>
                      <a:r>
                        <a:rPr lang="tr-TR" sz="1200" dirty="0">
                          <a:latin typeface="Times New Roman"/>
                          <a:ea typeface="Times New Roman"/>
                          <a:cs typeface="Times New Roman"/>
                        </a:rPr>
                        <a:t>55</a:t>
                      </a:r>
                      <a:endParaRPr lang="tr-TR" sz="1100" dirty="0">
                        <a:latin typeface="Calibri"/>
                        <a:ea typeface="Times New Roman"/>
                        <a:cs typeface="Times New Roman"/>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Hava Kirliliği İle İlgili Mevcut Sorunlar</a:t>
            </a:r>
            <a:endParaRPr lang="tr-TR" dirty="0"/>
          </a:p>
        </p:txBody>
      </p:sp>
      <p:sp>
        <p:nvSpPr>
          <p:cNvPr id="3" name="2 Metin Yer Tutucusu"/>
          <p:cNvSpPr>
            <a:spLocks noGrp="1"/>
          </p:cNvSpPr>
          <p:nvPr>
            <p:ph type="body" idx="1"/>
          </p:nvPr>
        </p:nvSpPr>
        <p:spPr>
          <a:xfrm>
            <a:off x="457200" y="1600201"/>
            <a:ext cx="8229600" cy="1010798"/>
          </a:xfrm>
        </p:spPr>
        <p:txBody>
          <a:bodyPr/>
          <a:lstStyle/>
          <a:p>
            <a:r>
              <a:rPr lang="tr-TR" dirty="0" smtClean="0"/>
              <a:t>3. Limit değerler DSÖ önerilerinin üzerinde </a:t>
            </a:r>
            <a:endParaRPr lang="tr-TR" dirty="0"/>
          </a:p>
        </p:txBody>
      </p:sp>
      <p:pic>
        <p:nvPicPr>
          <p:cNvPr id="87042" name="Picture 2" descr="C:\Users\User\Desktop\2022çalışmalar\tablo_cisip-768x432.png"/>
          <p:cNvPicPr>
            <a:picLocks noChangeAspect="1" noChangeArrowheads="1"/>
          </p:cNvPicPr>
          <p:nvPr/>
        </p:nvPicPr>
        <p:blipFill>
          <a:blip r:embed="rId2"/>
          <a:srcRect/>
          <a:stretch>
            <a:fillRect/>
          </a:stretch>
        </p:blipFill>
        <p:spPr bwMode="auto">
          <a:xfrm>
            <a:off x="749147" y="2396169"/>
            <a:ext cx="7315200" cy="4114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78386" y="3855120"/>
            <a:ext cx="8229600" cy="1143000"/>
          </a:xfrm>
        </p:spPr>
        <p:txBody>
          <a:bodyPr/>
          <a:lstStyle/>
          <a:p>
            <a:r>
              <a:rPr lang="tr-TR" dirty="0" smtClean="0"/>
              <a:t>Sonuç ve Öneriler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accent3">
                    <a:lumMod val="75000"/>
                  </a:schemeClr>
                </a:solidFill>
              </a:rPr>
              <a:t>İklim Değişikliği ve Sağlık </a:t>
            </a:r>
            <a:br>
              <a:rPr lang="tr-TR" dirty="0" smtClean="0">
                <a:solidFill>
                  <a:schemeClr val="accent3">
                    <a:lumMod val="75000"/>
                  </a:schemeClr>
                </a:solidFill>
              </a:rPr>
            </a:br>
            <a:r>
              <a:rPr lang="tr-TR" dirty="0" smtClean="0">
                <a:solidFill>
                  <a:schemeClr val="accent3">
                    <a:lumMod val="75000"/>
                  </a:schemeClr>
                </a:solidFill>
              </a:rPr>
              <a:t>COP26 Özel Raporu</a:t>
            </a:r>
            <a:endParaRPr lang="tr-TR" dirty="0">
              <a:solidFill>
                <a:schemeClr val="accent3">
                  <a:lumMod val="75000"/>
                </a:schemeClr>
              </a:solidFill>
            </a:endParaRPr>
          </a:p>
        </p:txBody>
      </p:sp>
      <p:sp>
        <p:nvSpPr>
          <p:cNvPr id="3" name="2 Metin Yer Tutucusu"/>
          <p:cNvSpPr>
            <a:spLocks noGrp="1"/>
          </p:cNvSpPr>
          <p:nvPr>
            <p:ph type="body" idx="1"/>
          </p:nvPr>
        </p:nvSpPr>
        <p:spPr/>
        <p:txBody>
          <a:bodyPr>
            <a:normAutofit fontScale="92500" lnSpcReduction="20000"/>
          </a:bodyPr>
          <a:lstStyle/>
          <a:p>
            <a:r>
              <a:rPr lang="tr-TR" dirty="0" smtClean="0"/>
              <a:t>Dünya Sağlık Örgütü (DSÖ), İskoçya’nın </a:t>
            </a:r>
            <a:r>
              <a:rPr lang="tr-TR" dirty="0" err="1" smtClean="0"/>
              <a:t>Glasgow</a:t>
            </a:r>
            <a:r>
              <a:rPr lang="tr-TR" dirty="0" smtClean="0"/>
              <a:t> kentinde düzenlenen Birleşmiş Milletler İklim Değişikliği Konferansı (COP26) öncesinde, 11 Ekim 2021'de “İklim Değişikliği ve Sağlık COP26 Özel Raporu”nu yayımladı. </a:t>
            </a:r>
          </a:p>
          <a:p>
            <a:r>
              <a:rPr lang="tr-TR" dirty="0" smtClean="0"/>
              <a:t>Rapor, COVID-19 </a:t>
            </a:r>
            <a:r>
              <a:rPr lang="tr-TR" dirty="0" err="1" smtClean="0"/>
              <a:t>pandemisinin</a:t>
            </a:r>
            <a:r>
              <a:rPr lang="tr-TR" dirty="0" smtClean="0"/>
              <a:t> insanlar, hayvanlar ve çevremiz arasındaki yakın ve hassas bağlara ışık tuttuğunu belirterek, gezegenimize zarar veren sürdürülemez seçimlerin insanlara da zarar verdiğinin altını çizmiş ve </a:t>
            </a:r>
            <a:r>
              <a:rPr lang="tr-TR" b="1" dirty="0" smtClean="0"/>
              <a:t>1,5 °C </a:t>
            </a:r>
            <a:r>
              <a:rPr lang="tr-TR" dirty="0" smtClean="0"/>
              <a:t>çağrısında bulunmuştu.</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chemeClr val="accent3">
                    <a:lumMod val="75000"/>
                  </a:schemeClr>
                </a:solidFill>
              </a:rPr>
              <a:t>Lancet</a:t>
            </a:r>
            <a:r>
              <a:rPr lang="tr-TR" dirty="0" smtClean="0">
                <a:solidFill>
                  <a:schemeClr val="accent3">
                    <a:lumMod val="75000"/>
                  </a:schemeClr>
                </a:solidFill>
              </a:rPr>
              <a:t> Geri Sayım Raporu</a:t>
            </a:r>
            <a:endParaRPr lang="tr-TR" dirty="0">
              <a:solidFill>
                <a:schemeClr val="accent3">
                  <a:lumMod val="75000"/>
                </a:schemeClr>
              </a:solidFill>
            </a:endParaRPr>
          </a:p>
        </p:txBody>
      </p:sp>
      <p:sp>
        <p:nvSpPr>
          <p:cNvPr id="4" name="3 Metin Yer Tutucusu"/>
          <p:cNvSpPr>
            <a:spLocks noGrp="1"/>
          </p:cNvSpPr>
          <p:nvPr>
            <p:ph type="body" idx="2"/>
          </p:nvPr>
        </p:nvSpPr>
        <p:spPr>
          <a:xfrm>
            <a:off x="581891" y="1407622"/>
            <a:ext cx="8022281" cy="4481169"/>
          </a:xfrm>
        </p:spPr>
        <p:txBody>
          <a:bodyPr>
            <a:normAutofit fontScale="85000" lnSpcReduction="20000"/>
          </a:bodyPr>
          <a:lstStyle/>
          <a:p>
            <a:r>
              <a:rPr lang="tr-TR" dirty="0" smtClean="0"/>
              <a:t>“Gelecekte oluşabilecek </a:t>
            </a:r>
            <a:r>
              <a:rPr lang="tr-TR" dirty="0" err="1" smtClean="0"/>
              <a:t>pandemi</a:t>
            </a:r>
            <a:r>
              <a:rPr lang="tr-TR" dirty="0" smtClean="0"/>
              <a:t> riskini azaltmak istiyorsak, günümüzde </a:t>
            </a:r>
            <a:r>
              <a:rPr lang="tr-TR" dirty="0" err="1" smtClean="0"/>
              <a:t>zoonozlara</a:t>
            </a:r>
            <a:r>
              <a:rPr lang="tr-TR" dirty="0" smtClean="0"/>
              <a:t> neden olan en güçlü etkenlerden iklim değişikliğiyle mücadele etmeye öncelik vermeliyiz. </a:t>
            </a:r>
          </a:p>
          <a:p>
            <a:r>
              <a:rPr lang="tr-TR" u="sng" dirty="0" smtClean="0"/>
              <a:t>Bugün hepimiz için, sağlığın çevresel belirleyicilerini daha ciddiye almanın zamanı geldi. </a:t>
            </a:r>
          </a:p>
          <a:p>
            <a:r>
              <a:rPr lang="tr-TR" u="sng" dirty="0" smtClean="0"/>
              <a:t>İklimle mücadelenin </a:t>
            </a:r>
            <a:r>
              <a:rPr lang="tr-TR" u="sng" dirty="0" err="1" smtClean="0"/>
              <a:t>aciliyetini</a:t>
            </a:r>
            <a:r>
              <a:rPr lang="tr-TR" u="sng" dirty="0" smtClean="0"/>
              <a:t> anlamalı, biyolojik çeşitliliği korumalı ve medeniyetimizin temelindeki doğal sistemleri güçlendirmeliyiz. </a:t>
            </a:r>
          </a:p>
          <a:p>
            <a:r>
              <a:rPr lang="tr-TR" dirty="0" smtClean="0"/>
              <a:t>Tıpkı COVID-19'da gördüğümüz gibi, harekete geçmede yaşanan gecikmeler, önlenebilecek ölümlere neden olacak,“</a:t>
            </a:r>
          </a:p>
          <a:p>
            <a:r>
              <a:rPr lang="tr-TR" dirty="0" err="1" smtClean="0"/>
              <a:t>The</a:t>
            </a:r>
            <a:r>
              <a:rPr lang="tr-TR" dirty="0" smtClean="0"/>
              <a:t> </a:t>
            </a:r>
            <a:r>
              <a:rPr lang="tr-TR" dirty="0" err="1" smtClean="0"/>
              <a:t>Lancet’in</a:t>
            </a:r>
            <a:r>
              <a:rPr lang="tr-TR" dirty="0" smtClean="0"/>
              <a:t> </a:t>
            </a:r>
            <a:r>
              <a:rPr lang="tr-TR" dirty="0" err="1" smtClean="0"/>
              <a:t>başeditörü</a:t>
            </a:r>
            <a:r>
              <a:rPr lang="tr-TR" dirty="0" smtClean="0"/>
              <a:t> Dr. Richard </a:t>
            </a:r>
            <a:r>
              <a:rPr lang="tr-TR" dirty="0" err="1" smtClean="0"/>
              <a:t>Horton</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0240" y="365125"/>
            <a:ext cx="6595110" cy="1325563"/>
          </a:xfrm>
        </p:spPr>
        <p:txBody>
          <a:bodyPr>
            <a:normAutofit/>
          </a:bodyPr>
          <a:lstStyle/>
          <a:p>
            <a:r>
              <a:rPr lang="tr-TR" dirty="0" err="1" smtClean="0">
                <a:solidFill>
                  <a:srgbClr val="48CDC8"/>
                </a:solidFill>
              </a:rPr>
              <a:t>Lancet</a:t>
            </a:r>
            <a:r>
              <a:rPr lang="tr-TR" dirty="0" smtClean="0">
                <a:solidFill>
                  <a:srgbClr val="48CDC8"/>
                </a:solidFill>
              </a:rPr>
              <a:t> Geri Sayım Raporu</a:t>
            </a:r>
            <a:endParaRPr lang="tr-TR" dirty="0">
              <a:solidFill>
                <a:srgbClr val="48CDC8"/>
              </a:solidFill>
              <a:effectLst>
                <a:outerShdw blurRad="38100" dist="38100" dir="2700000" algn="tl">
                  <a:srgbClr val="000000">
                    <a:alpha val="43137"/>
                  </a:srgbClr>
                </a:outerShdw>
              </a:effectLst>
            </a:endParaRPr>
          </a:p>
        </p:txBody>
      </p:sp>
      <p:sp>
        <p:nvSpPr>
          <p:cNvPr id="3" name="2 Metin Yer Tutucusu"/>
          <p:cNvSpPr>
            <a:spLocks noGrp="1"/>
          </p:cNvSpPr>
          <p:nvPr>
            <p:ph type="body" idx="1"/>
          </p:nvPr>
        </p:nvSpPr>
        <p:spPr>
          <a:xfrm>
            <a:off x="570461" y="1980796"/>
            <a:ext cx="3886200" cy="4351339"/>
          </a:xfrm>
        </p:spPr>
        <p:txBody>
          <a:bodyPr/>
          <a:lstStyle/>
          <a:p>
            <a:r>
              <a:rPr lang="tr-TR" dirty="0" err="1" smtClean="0"/>
              <a:t>Lancet</a:t>
            </a:r>
            <a:r>
              <a:rPr lang="tr-TR" dirty="0" smtClean="0"/>
              <a:t> raporuna göre ülkelerin yalnızca yarısının ulusal sağlık ve iklim uyum planları hazırladığı ve yalnızca dört tanesinin yeterli miktarda ulusal finansman ayırdığı görülüyor. </a:t>
            </a:r>
          </a:p>
        </p:txBody>
      </p:sp>
      <p:sp>
        <p:nvSpPr>
          <p:cNvPr id="4" name="3 Metin Yer Tutucusu"/>
          <p:cNvSpPr>
            <a:spLocks noGrp="1"/>
          </p:cNvSpPr>
          <p:nvPr>
            <p:ph type="body" idx="2"/>
          </p:nvPr>
        </p:nvSpPr>
        <p:spPr>
          <a:xfrm>
            <a:off x="4620837" y="1925377"/>
            <a:ext cx="3886200" cy="4351339"/>
          </a:xfrm>
        </p:spPr>
        <p:txBody>
          <a:bodyPr>
            <a:normAutofit lnSpcReduction="10000"/>
          </a:bodyPr>
          <a:lstStyle/>
          <a:p>
            <a:r>
              <a:rPr lang="tr-TR" dirty="0" smtClean="0"/>
              <a:t>Aynı zamanda ülkelerin yarısından azının sağlık altyapısındaki kırılganlıkları belirlediği ve iklim değişikliğine uyum kapsamında değerlendirmeler yürüttüğü belirtiliyor.</a:t>
            </a:r>
            <a:endParaRPr lang="tr-TR" dirty="0"/>
          </a:p>
        </p:txBody>
      </p:sp>
      <p:pic>
        <p:nvPicPr>
          <p:cNvPr id="5" name="Google Shape;163;p17"/>
          <p:cNvPicPr preferRelativeResize="0"/>
          <p:nvPr/>
        </p:nvPicPr>
        <p:blipFill rotWithShape="1">
          <a:blip r:embed="rId2">
            <a:alphaModFix/>
          </a:blip>
          <a:srcRect/>
          <a:stretch/>
        </p:blipFill>
        <p:spPr>
          <a:xfrm>
            <a:off x="159387" y="155171"/>
            <a:ext cx="1367206" cy="7008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3">
                    <a:lumMod val="75000"/>
                  </a:schemeClr>
                </a:solidFill>
              </a:rPr>
              <a:t>Yeşil ve adil iyileşme talebi</a:t>
            </a:r>
            <a:endParaRPr lang="tr-TR" dirty="0">
              <a:solidFill>
                <a:schemeClr val="accent3">
                  <a:lumMod val="75000"/>
                </a:schemeClr>
              </a:solidFill>
            </a:endParaRPr>
          </a:p>
        </p:txBody>
      </p:sp>
      <p:sp>
        <p:nvSpPr>
          <p:cNvPr id="3" name="2 Metin Yer Tutucusu"/>
          <p:cNvSpPr>
            <a:spLocks noGrp="1"/>
          </p:cNvSpPr>
          <p:nvPr>
            <p:ph type="body" idx="1"/>
          </p:nvPr>
        </p:nvSpPr>
        <p:spPr/>
        <p:txBody>
          <a:bodyPr>
            <a:normAutofit fontScale="92500" lnSpcReduction="10000"/>
          </a:bodyPr>
          <a:lstStyle/>
          <a:p>
            <a:r>
              <a:rPr lang="tr-TR" dirty="0" smtClean="0"/>
              <a:t>DSÖ, hükümetleri ve politika yapıcıları iklim ve sağlık krizi konusunda acil olarak harekete geçmeye davet ederken, dünyanın dört bir yanındaki sağlık uzmanlarıyla birlikte geliştirdiği tavsiyeleri 10 başlık altında sıraladı. </a:t>
            </a:r>
          </a:p>
          <a:p>
            <a:r>
              <a:rPr lang="tr-TR" b="1" i="1" dirty="0" smtClean="0">
                <a:solidFill>
                  <a:schemeClr val="accent3">
                    <a:lumMod val="50000"/>
                  </a:schemeClr>
                </a:solidFill>
              </a:rPr>
              <a:t>yeşil ve adil iyileşme talebi, özellikle kömür kullanımına son verilmesi, </a:t>
            </a:r>
            <a:r>
              <a:rPr lang="tr-TR" b="1" i="1" dirty="0" smtClean="0">
                <a:solidFill>
                  <a:srgbClr val="FF0000"/>
                </a:solidFill>
              </a:rPr>
              <a:t>sağlık çalışanlarının iklim değişikliğinin etkileri hakkında bilgilendirilmesi ve sağlık sistemlerinin iklime dayanıklı hale getirilmesini içeriyor</a:t>
            </a:r>
            <a:r>
              <a:rPr lang="tr-TR" dirty="0" smtClean="0"/>
              <a:t>. </a:t>
            </a:r>
          </a:p>
          <a:p>
            <a:pPr>
              <a:buNone/>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THHP ve ÇİSİP Hava kirliliği ile ilgili ortak öneriler</a:t>
            </a:r>
            <a:endParaRPr lang="tr-TR" dirty="0"/>
          </a:p>
        </p:txBody>
      </p:sp>
      <p:sp>
        <p:nvSpPr>
          <p:cNvPr id="3" name="2 Metin Yer Tutucusu"/>
          <p:cNvSpPr>
            <a:spLocks noGrp="1"/>
          </p:cNvSpPr>
          <p:nvPr>
            <p:ph type="body" idx="1"/>
          </p:nvPr>
        </p:nvSpPr>
        <p:spPr/>
        <p:txBody>
          <a:bodyPr>
            <a:normAutofit fontScale="92500" lnSpcReduction="20000"/>
          </a:bodyPr>
          <a:lstStyle/>
          <a:p>
            <a:pPr fontAlgn="base"/>
            <a:r>
              <a:rPr lang="tr-TR" dirty="0" smtClean="0"/>
              <a:t>DSÖ Hava Kirliliği Kılavuz Değerlerine Ulusal Aksiyon Planlarında Yer Verilmesi</a:t>
            </a:r>
          </a:p>
          <a:p>
            <a:pPr fontAlgn="base"/>
            <a:r>
              <a:rPr lang="tr-TR" dirty="0" smtClean="0"/>
              <a:t>Kirliliğin İzlenmesi</a:t>
            </a:r>
          </a:p>
          <a:p>
            <a:pPr fontAlgn="base"/>
            <a:r>
              <a:rPr lang="tr-TR" dirty="0" smtClean="0"/>
              <a:t>Sağlık Verilerinin Kamuoyu ile Paylaşılması</a:t>
            </a:r>
          </a:p>
          <a:p>
            <a:pPr fontAlgn="base"/>
            <a:r>
              <a:rPr lang="tr-TR" dirty="0" smtClean="0"/>
              <a:t>Fosil Yakıt Teşvikleri ve Kirliliğe Yol Açan Diğer Teşviklerin Sonlandırılması</a:t>
            </a:r>
          </a:p>
          <a:p>
            <a:pPr fontAlgn="base"/>
            <a:r>
              <a:rPr lang="tr-TR" dirty="0" smtClean="0"/>
              <a:t>Endüstriyel yatırımların izin süreçlerinde Sağlık Etki Değerlendirmesi (SED) Yöntemine Yer Verilmesi</a:t>
            </a:r>
          </a:p>
          <a:p>
            <a:pPr fontAlgn="base"/>
            <a:r>
              <a:rPr lang="tr-TR" dirty="0" smtClean="0"/>
              <a:t>Sağlık Çalışanlarının Karar Alma Süreçlerine Dahil Olması</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İklim, Hava, </a:t>
            </a:r>
            <a:r>
              <a:rPr lang="tr-TR" b="1" dirty="0" smtClean="0"/>
              <a:t>Sağlık: Hepsini Birlikte Korumak Mümkün!</a:t>
            </a:r>
            <a:endParaRPr lang="tr-TR" dirty="0"/>
          </a:p>
        </p:txBody>
      </p:sp>
      <p:sp>
        <p:nvSpPr>
          <p:cNvPr id="3" name="2 İçerik Yer Tutucusu"/>
          <p:cNvSpPr>
            <a:spLocks noGrp="1"/>
          </p:cNvSpPr>
          <p:nvPr>
            <p:ph idx="1"/>
          </p:nvPr>
        </p:nvSpPr>
        <p:spPr/>
        <p:txBody>
          <a:bodyPr/>
          <a:lstStyle/>
          <a:p>
            <a:r>
              <a:rPr lang="tr-TR" dirty="0" smtClean="0"/>
              <a:t>Hastalık </a:t>
            </a:r>
            <a:r>
              <a:rPr lang="tr-TR" dirty="0" smtClean="0"/>
              <a:t>veya daha genel anlamda sağlık sorunlarını </a:t>
            </a:r>
            <a:r>
              <a:rPr lang="tr-TR" b="1" u="sng" dirty="0" smtClean="0"/>
              <a:t>ortaya çıkartan nedenleri </a:t>
            </a:r>
            <a:r>
              <a:rPr lang="tr-TR" dirty="0" smtClean="0"/>
              <a:t>saptayabildiğimiz ölçüde, bu sorunları çözme gücüne sahibiz.</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Çevrenin Sağlığımıza Etkisi</a:t>
            </a:r>
            <a:endParaRPr lang="tr-TR" dirty="0"/>
          </a:p>
        </p:txBody>
      </p:sp>
      <p:pic>
        <p:nvPicPr>
          <p:cNvPr id="5" name="Picture 4"/>
          <p:cNvPicPr>
            <a:picLocks noChangeAspect="1" noChangeArrowheads="1"/>
          </p:cNvPicPr>
          <p:nvPr/>
        </p:nvPicPr>
        <p:blipFill>
          <a:blip r:embed="rId2"/>
          <a:srcRect/>
          <a:stretch>
            <a:fillRect/>
          </a:stretch>
        </p:blipFill>
        <p:spPr bwMode="auto">
          <a:xfrm>
            <a:off x="4814371" y="1377943"/>
            <a:ext cx="3933021" cy="5119311"/>
          </a:xfrm>
          <a:prstGeom prst="rect">
            <a:avLst/>
          </a:prstGeom>
          <a:noFill/>
          <a:ln w="9525">
            <a:noFill/>
            <a:miter lim="800000"/>
            <a:headEnd/>
            <a:tailEnd/>
          </a:ln>
        </p:spPr>
      </p:pic>
      <p:pic>
        <p:nvPicPr>
          <p:cNvPr id="6" name="Picture 2" descr="C:\Users\Exper\Desktop\Belgelerim\havakirliliği-thhp\15107221_1283040005074713_3694097671722164786_n.jpg"/>
          <p:cNvPicPr>
            <a:picLocks noChangeAspect="1" noChangeArrowheads="1"/>
          </p:cNvPicPr>
          <p:nvPr/>
        </p:nvPicPr>
        <p:blipFill>
          <a:blip r:embed="rId3"/>
          <a:srcRect/>
          <a:stretch>
            <a:fillRect/>
          </a:stretch>
        </p:blipFill>
        <p:spPr bwMode="auto">
          <a:xfrm>
            <a:off x="231354" y="1388125"/>
            <a:ext cx="4245262" cy="5122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Başlık"/>
          <p:cNvSpPr txBox="1">
            <a:spLocks/>
          </p:cNvSpPr>
          <p:nvPr/>
        </p:nvSpPr>
        <p:spPr bwMode="auto">
          <a:xfrm>
            <a:off x="368300" y="860425"/>
            <a:ext cx="8643938" cy="571500"/>
          </a:xfrm>
          <a:prstGeom prst="rect">
            <a:avLst/>
          </a:prstGeom>
          <a:noFill/>
          <a:ln w="9525">
            <a:noFill/>
            <a:miter lim="800000"/>
            <a:headEnd/>
            <a:tailEnd/>
          </a:ln>
        </p:spPr>
        <p:txBody>
          <a:bodyPr lIns="68580" tIns="34290" rIns="68580" bIns="34290" anchor="ctr"/>
          <a:lstStyle/>
          <a:p>
            <a:pPr>
              <a:defRPr/>
            </a:pPr>
            <a:r>
              <a:rPr kumimoji="1" lang="tr-TR" sz="3200" i="1" dirty="0">
                <a:solidFill>
                  <a:srgbClr val="FF6600"/>
                </a:solidFill>
                <a:latin typeface="+mj-lt"/>
                <a:ea typeface="+mj-ea"/>
                <a:cs typeface="+mj-cs"/>
              </a:rPr>
              <a:t>DSÖ bölgelerine göre Çevresel Hastalık Yükü</a:t>
            </a:r>
          </a:p>
        </p:txBody>
      </p:sp>
      <p:sp>
        <p:nvSpPr>
          <p:cNvPr id="41987" name="1 Veri Yer Tutucusu"/>
          <p:cNvSpPr>
            <a:spLocks noGrp="1"/>
          </p:cNvSpPr>
          <p:nvPr>
            <p:ph type="dt" sz="quarter" idx="10"/>
          </p:nvPr>
        </p:nvSpPr>
        <p:spPr>
          <a:xfrm>
            <a:off x="5997575" y="223838"/>
            <a:ext cx="2133600" cy="365125"/>
          </a:xfrm>
          <a:noFill/>
        </p:spPr>
        <p:txBody>
          <a:bodyPr/>
          <a:lstStyle/>
          <a:p>
            <a:fld id="{74DE3BC3-1795-4508-BD90-90F797CF960C}" type="datetime4">
              <a:rPr lang="en-US" smtClean="0"/>
              <a:pPr/>
              <a:t>September 26, 2022</a:t>
            </a:fld>
            <a:endParaRPr lang="en-US" smtClean="0"/>
          </a:p>
        </p:txBody>
      </p:sp>
      <p:sp>
        <p:nvSpPr>
          <p:cNvPr id="41988" name="2 Altbilgi Yer Tutucusu"/>
          <p:cNvSpPr>
            <a:spLocks noGrp="1"/>
          </p:cNvSpPr>
          <p:nvPr>
            <p:ph type="ftr" sz="quarter" idx="11"/>
          </p:nvPr>
        </p:nvSpPr>
        <p:spPr>
          <a:xfrm>
            <a:off x="4641850" y="5851525"/>
            <a:ext cx="3502025" cy="365125"/>
          </a:xfrm>
          <a:noFill/>
        </p:spPr>
        <p:txBody>
          <a:bodyPr/>
          <a:lstStyle/>
          <a:p>
            <a:endParaRPr lang="tr-TR" smtClean="0"/>
          </a:p>
        </p:txBody>
      </p:sp>
      <p:sp>
        <p:nvSpPr>
          <p:cNvPr id="41989" name="3 Slayt Numarası Yer Tutucusu"/>
          <p:cNvSpPr>
            <a:spLocks noGrp="1"/>
          </p:cNvSpPr>
          <p:nvPr>
            <p:ph type="sldNum" sz="quarter" idx="12"/>
          </p:nvPr>
        </p:nvSpPr>
        <p:spPr>
          <a:xfrm>
            <a:off x="4649788" y="223838"/>
            <a:ext cx="1331912" cy="365125"/>
          </a:xfrm>
          <a:noFill/>
        </p:spPr>
        <p:txBody>
          <a:bodyPr/>
          <a:lstStyle/>
          <a:p>
            <a:endParaRPr lang="tr-TR" smtClean="0"/>
          </a:p>
        </p:txBody>
      </p:sp>
      <p:pic>
        <p:nvPicPr>
          <p:cNvPr id="41990" name="Picture 3"/>
          <p:cNvPicPr>
            <a:picLocks noChangeAspect="1" noChangeArrowheads="1"/>
          </p:cNvPicPr>
          <p:nvPr/>
        </p:nvPicPr>
        <p:blipFill>
          <a:blip r:embed="rId2"/>
          <a:srcRect/>
          <a:stretch>
            <a:fillRect/>
          </a:stretch>
        </p:blipFill>
        <p:spPr bwMode="auto">
          <a:xfrm>
            <a:off x="617538" y="2247900"/>
            <a:ext cx="7972425" cy="34766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d2c8e04081_0_2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tr-TR"/>
              <a:t>İklim Değişikliği</a:t>
            </a:r>
            <a:endParaRPr/>
          </a:p>
        </p:txBody>
      </p:sp>
      <p:sp>
        <p:nvSpPr>
          <p:cNvPr id="108" name="Google Shape;108;gd2c8e04081_0_25"/>
          <p:cNvSpPr txBox="1">
            <a:spLocks noGrp="1"/>
          </p:cNvSpPr>
          <p:nvPr>
            <p:ph type="body" idx="1"/>
          </p:nvPr>
        </p:nvSpPr>
        <p:spPr>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360"/>
              </a:spcBef>
              <a:spcAft>
                <a:spcPts val="0"/>
              </a:spcAft>
              <a:buSzPct val="56250"/>
              <a:buChar char="•"/>
            </a:pPr>
            <a:r>
              <a:rPr lang="tr-TR" dirty="0" smtClean="0"/>
              <a:t>Nedeni ne olursa olsun iklimin ortalama durumunda veya değişkenliğinde onlarca yıl ya da daha uzun süre boyunca gerçekleşen değişikliklerdir. </a:t>
            </a:r>
            <a:endParaRPr smtClean="0"/>
          </a:p>
          <a:p>
            <a:pPr marL="457200" lvl="0" indent="-334327" algn="l" rtl="0">
              <a:spcBef>
                <a:spcPts val="0"/>
              </a:spcBef>
              <a:spcAft>
                <a:spcPts val="0"/>
              </a:spcAft>
              <a:buSzPct val="56250"/>
              <a:buChar char="•"/>
            </a:pPr>
            <a:r>
              <a:rPr lang="tr-TR" b="1" dirty="0" smtClean="0"/>
              <a:t>BM“</a:t>
            </a:r>
            <a:r>
              <a:rPr lang="tr-TR" dirty="0" smtClean="0"/>
              <a:t>karşılaştırılabilir </a:t>
            </a:r>
            <a:r>
              <a:rPr lang="tr-TR" dirty="0"/>
              <a:t>bir zaman periyodunda gözlenen doğal iklim değişikliğine ek olarak, doğrudan ya da dolaylı olarak küresel atmosferin bileşimini bozan </a:t>
            </a:r>
            <a:r>
              <a:rPr lang="tr-TR" b="1" u="sng" dirty="0"/>
              <a:t>insan etkinlikleri </a:t>
            </a:r>
            <a:r>
              <a:rPr lang="tr-TR" dirty="0"/>
              <a:t>sonucunda </a:t>
            </a:r>
            <a:r>
              <a:rPr lang="tr-TR" b="1" u="sng" dirty="0"/>
              <a:t>iklimde oluşan bir değişiklik</a:t>
            </a:r>
            <a:r>
              <a:rPr lang="tr-TR" b="1" dirty="0"/>
              <a:t>”</a:t>
            </a:r>
            <a:r>
              <a:rPr lang="tr-TR" dirty="0"/>
              <a:t> biçiminde tanımlanmaktadır.</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Değişimdeki “İnsan” Etkisi</a:t>
            </a:r>
            <a:endParaRPr lang="tr-TR" dirty="0"/>
          </a:p>
        </p:txBody>
      </p:sp>
      <p:sp>
        <p:nvSpPr>
          <p:cNvPr id="5" name="4 Metin Yer Tutucusu"/>
          <p:cNvSpPr>
            <a:spLocks noGrp="1"/>
          </p:cNvSpPr>
          <p:nvPr>
            <p:ph type="body" idx="1"/>
          </p:nvPr>
        </p:nvSpPr>
        <p:spPr/>
        <p:txBody>
          <a:bodyPr>
            <a:normAutofit lnSpcReduction="10000"/>
          </a:bodyPr>
          <a:lstStyle/>
          <a:p>
            <a:pPr eaLnBrk="1" hangingPunct="1"/>
            <a:r>
              <a:rPr lang="tr-TR" dirty="0" err="1" smtClean="0"/>
              <a:t>Intergovernmental</a:t>
            </a:r>
            <a:r>
              <a:rPr lang="tr-TR" dirty="0" smtClean="0"/>
              <a:t> Panel on </a:t>
            </a:r>
            <a:r>
              <a:rPr lang="tr-TR" dirty="0" err="1" smtClean="0"/>
              <a:t>Climate</a:t>
            </a:r>
            <a:r>
              <a:rPr lang="tr-TR" dirty="0" smtClean="0"/>
              <a:t> </a:t>
            </a:r>
            <a:r>
              <a:rPr lang="tr-TR" dirty="0" err="1" smtClean="0"/>
              <a:t>Change</a:t>
            </a:r>
            <a:r>
              <a:rPr lang="tr-TR" dirty="0" smtClean="0"/>
              <a:t> (IPCC)</a:t>
            </a:r>
          </a:p>
          <a:p>
            <a:pPr lvl="1" eaLnBrk="1" hangingPunct="1"/>
            <a:r>
              <a:rPr lang="tr-TR" dirty="0" smtClean="0"/>
              <a:t>“Yeni ve daha kuvvetli bulgular, son 50 yıldaki ısınmanın büyük kısmına </a:t>
            </a:r>
            <a:r>
              <a:rPr lang="tr-TR" b="1" dirty="0" smtClean="0"/>
              <a:t>insan etkinlikleri (</a:t>
            </a:r>
            <a:r>
              <a:rPr lang="tr-TR" b="1" dirty="0" err="1" smtClean="0"/>
              <a:t>antropojenik</a:t>
            </a:r>
            <a:r>
              <a:rPr lang="tr-TR" b="1" dirty="0" smtClean="0"/>
              <a:t>)</a:t>
            </a:r>
            <a:r>
              <a:rPr lang="tr-TR" dirty="0" smtClean="0"/>
              <a:t> neden olmuştur</a:t>
            </a:r>
            <a:r>
              <a:rPr lang="tr-TR" dirty="0" smtClean="0"/>
              <a:t>.”</a:t>
            </a:r>
          </a:p>
          <a:p>
            <a:pPr lvl="1" eaLnBrk="1" hangingPunct="1"/>
            <a:r>
              <a:rPr lang="tr-TR" dirty="0" smtClean="0"/>
              <a:t>Küresel İklim Değişikliği </a:t>
            </a:r>
            <a:r>
              <a:rPr lang="tr-TR" dirty="0" smtClean="0"/>
              <a:t>fosil  yakıt tüketimi</a:t>
            </a:r>
            <a:r>
              <a:rPr lang="tr-TR" dirty="0" smtClean="0"/>
              <a:t>, endüstriyel ve tarımsal gibi insani </a:t>
            </a:r>
            <a:r>
              <a:rPr lang="tr-TR" dirty="0" smtClean="0"/>
              <a:t>faaliyetlerinin </a:t>
            </a:r>
            <a:r>
              <a:rPr lang="tr-TR" dirty="0" smtClean="0"/>
              <a:t>sonucu olarak atmosferdeki miktarı ve yoğunluğu </a:t>
            </a:r>
            <a:r>
              <a:rPr lang="tr-TR" b="1" dirty="0" smtClean="0"/>
              <a:t>artan sera gazlarının </a:t>
            </a:r>
            <a:r>
              <a:rPr lang="tr-TR" dirty="0" smtClean="0"/>
              <a:t>neden olduğu küresel ısınmanın neden olduğu iklim değişiklikleridir. </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Küresel Isınma</a:t>
            </a:r>
            <a:endParaRPr lang="tr-TR" dirty="0"/>
          </a:p>
        </p:txBody>
      </p:sp>
      <p:pic>
        <p:nvPicPr>
          <p:cNvPr id="4" name="Picture 4"/>
          <p:cNvPicPr>
            <a:picLocks noChangeAspect="1" noChangeArrowheads="1"/>
          </p:cNvPicPr>
          <p:nvPr/>
        </p:nvPicPr>
        <p:blipFill>
          <a:blip r:embed="rId2">
            <a:lum bright="6000" contrast="22000"/>
          </a:blip>
          <a:srcRect l="1347" t="2051" r="1347" b="1805"/>
          <a:stretch>
            <a:fillRect/>
          </a:stretch>
        </p:blipFill>
        <p:spPr bwMode="auto">
          <a:xfrm>
            <a:off x="561859" y="1696598"/>
            <a:ext cx="7678757" cy="45499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err="1" smtClean="0"/>
              <a:t>Antropojenik</a:t>
            </a:r>
            <a:r>
              <a:rPr lang="tr-TR" dirty="0" smtClean="0"/>
              <a:t> Etki</a:t>
            </a:r>
            <a:endParaRPr lang="tr-TR" dirty="0"/>
          </a:p>
        </p:txBody>
      </p:sp>
      <p:pic>
        <p:nvPicPr>
          <p:cNvPr id="10" name="Picture 2"/>
          <p:cNvPicPr>
            <a:picLocks noChangeAspect="1" noChangeArrowheads="1"/>
          </p:cNvPicPr>
          <p:nvPr/>
        </p:nvPicPr>
        <p:blipFill>
          <a:blip r:embed="rId2"/>
          <a:srcRect l="54564" t="28685" r="13971" b="43697"/>
          <a:stretch>
            <a:fillRect/>
          </a:stretch>
        </p:blipFill>
        <p:spPr bwMode="auto">
          <a:xfrm>
            <a:off x="0" y="1833582"/>
            <a:ext cx="4560983" cy="4386263"/>
          </a:xfrm>
          <a:prstGeom prst="rect">
            <a:avLst/>
          </a:prstGeom>
          <a:noFill/>
          <a:ln w="9525">
            <a:noFill/>
            <a:miter lim="800000"/>
            <a:headEnd/>
            <a:tailEnd/>
          </a:ln>
        </p:spPr>
      </p:pic>
      <p:pic>
        <p:nvPicPr>
          <p:cNvPr id="11" name="Picture 3"/>
          <p:cNvPicPr>
            <a:picLocks noChangeAspect="1" noChangeArrowheads="1"/>
          </p:cNvPicPr>
          <p:nvPr/>
        </p:nvPicPr>
        <p:blipFill>
          <a:blip r:embed="rId3"/>
          <a:srcRect/>
          <a:stretch>
            <a:fillRect/>
          </a:stretch>
        </p:blipFill>
        <p:spPr bwMode="auto">
          <a:xfrm>
            <a:off x="4572000" y="1850834"/>
            <a:ext cx="4572000" cy="436267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1332</Words>
  <PresentationFormat>Ekran Gösterisi (4:3)</PresentationFormat>
  <Paragraphs>193</Paragraphs>
  <Slides>38</Slides>
  <Notes>9</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İklim,Hava Kirliliği ve Sağlık </vt:lpstr>
      <vt:lpstr>Sunum Planı</vt:lpstr>
      <vt:lpstr>Sağlığın en temel belirleyicisi “çevre” </vt:lpstr>
      <vt:lpstr>Çevrenin Sağlığımıza Etkisi</vt:lpstr>
      <vt:lpstr>Slayt 5</vt:lpstr>
      <vt:lpstr>İklim Değişikliği</vt:lpstr>
      <vt:lpstr>Değişimdeki “İnsan” Etkisi</vt:lpstr>
      <vt:lpstr>Küresel Isınma</vt:lpstr>
      <vt:lpstr>Antropojenik Etki</vt:lpstr>
      <vt:lpstr>Hava Kirliliği</vt:lpstr>
      <vt:lpstr>Çevresel sorunlar: Güncel Durum </vt:lpstr>
      <vt:lpstr>Çevresel sorunlar: Güncel Durum </vt:lpstr>
      <vt:lpstr>Çevresel sorunlar: İklim Değişikliği/Krizi</vt:lpstr>
      <vt:lpstr>Çevresel sorunlar: Hava kirliliği</vt:lpstr>
      <vt:lpstr>Çevresel sorunlar: Su kıtlığı</vt:lpstr>
      <vt:lpstr>Nedenler</vt:lpstr>
      <vt:lpstr>NEDENSEL İLİŞKİ</vt:lpstr>
      <vt:lpstr>Sağlık Etkileri</vt:lpstr>
      <vt:lpstr>İklim Değişikliği ve Sağlık Etkileşimi</vt:lpstr>
      <vt:lpstr>İklim Değişikliğinin Sağlık Etkileri</vt:lpstr>
      <vt:lpstr>Son 20 yılda, 65 yaşın üzerindeki kişilerde sıcağa bağlı ölümlerde% 53.7'lik bir artış olmuş ve 2018'de toplam 296.000 ölüme ulaşılmıştır</vt:lpstr>
      <vt:lpstr>Türkiye’de</vt:lpstr>
      <vt:lpstr>Slayt 23</vt:lpstr>
      <vt:lpstr>Slayt 24</vt:lpstr>
      <vt:lpstr>Hava kirliliği</vt:lpstr>
      <vt:lpstr>Küresel Hastalık Yükü 2019</vt:lpstr>
      <vt:lpstr>Slayt 27</vt:lpstr>
      <vt:lpstr>DSÖ ve Uluslararası Kanser Araştırmaları Ajansı (IARC), 17 Ekim 2013</vt:lpstr>
      <vt:lpstr>Hava Kirliliği İle İlgili Mevcut Sorunlar</vt:lpstr>
      <vt:lpstr>Hava Kirliliği İle İlgili Mevcut Sorunlar</vt:lpstr>
      <vt:lpstr>Hava Kirliliği İle İlgili Mevcut Sorunlar</vt:lpstr>
      <vt:lpstr>Sonuç ve Öneriler</vt:lpstr>
      <vt:lpstr>İklim Değişikliği ve Sağlık  COP26 Özel Raporu</vt:lpstr>
      <vt:lpstr>Lancet Geri Sayım Raporu</vt:lpstr>
      <vt:lpstr>Lancet Geri Sayım Raporu</vt:lpstr>
      <vt:lpstr>Yeşil ve adil iyileşme talebi</vt:lpstr>
      <vt:lpstr>THHP ve ÇİSİP Hava kirliliği ile ilgili ortak öneriler</vt:lpstr>
      <vt:lpstr>İklim, Hava, Sağlık: Hepsini Birlikte Korumak Mümkün!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 Değişikliği ve İnsan Sağlığı</dc:title>
  <dc:creator>User</dc:creator>
  <cp:lastModifiedBy>User</cp:lastModifiedBy>
  <cp:revision>41</cp:revision>
  <dcterms:created xsi:type="dcterms:W3CDTF">2021-04-16T11:23:07Z</dcterms:created>
  <dcterms:modified xsi:type="dcterms:W3CDTF">2022-09-26T14:35:53Z</dcterms:modified>
</cp:coreProperties>
</file>