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439" r:id="rId2"/>
    <p:sldId id="257" r:id="rId3"/>
    <p:sldId id="893" r:id="rId4"/>
    <p:sldId id="434" r:id="rId5"/>
    <p:sldId id="436" r:id="rId6"/>
    <p:sldId id="437" r:id="rId7"/>
    <p:sldId id="438" r:id="rId8"/>
    <p:sldId id="856" r:id="rId9"/>
    <p:sldId id="892" r:id="rId10"/>
    <p:sldId id="433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24338-E699-44D0-B89F-3EB85FA38A3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51F00624-95CD-4DB1-80C6-E16E550061FE}">
      <dgm:prSet phldrT="[Metin]" custT="1"/>
      <dgm:spPr>
        <a:solidFill>
          <a:srgbClr val="1106F4"/>
        </a:solidFill>
      </dgm:spPr>
      <dgm:t>
        <a:bodyPr/>
        <a:lstStyle/>
        <a:p>
          <a:r>
            <a:rPr lang="tr-TR" sz="2400" b="1" dirty="0"/>
            <a:t>Yaşama hakkı</a:t>
          </a:r>
        </a:p>
      </dgm:t>
    </dgm:pt>
    <dgm:pt modelId="{342A7202-5D2A-4E00-A79A-DBDAE9D385A2}" type="parTrans" cxnId="{6C4CE92A-0117-4EE9-AA3F-46FEA150D668}">
      <dgm:prSet/>
      <dgm:spPr/>
      <dgm:t>
        <a:bodyPr/>
        <a:lstStyle/>
        <a:p>
          <a:endParaRPr lang="tr-TR"/>
        </a:p>
      </dgm:t>
    </dgm:pt>
    <dgm:pt modelId="{986A9A50-02D2-4D1A-8BFA-BF48DCA193AE}" type="sibTrans" cxnId="{6C4CE92A-0117-4EE9-AA3F-46FEA150D668}">
      <dgm:prSet/>
      <dgm:spPr/>
      <dgm:t>
        <a:bodyPr/>
        <a:lstStyle/>
        <a:p>
          <a:endParaRPr lang="tr-TR"/>
        </a:p>
      </dgm:t>
    </dgm:pt>
    <dgm:pt modelId="{CE638E4F-F62F-4C82-B664-F2696C1CAE5D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2400" b="1" dirty="0">
              <a:latin typeface="Calibri" panose="020F0502020204030204" pitchFamily="34" charset="0"/>
              <a:cs typeface="Calibri" panose="020F0502020204030204" pitchFamily="34" charset="0"/>
            </a:rPr>
            <a:t>Sağlık hakkı</a:t>
          </a:r>
        </a:p>
      </dgm:t>
    </dgm:pt>
    <dgm:pt modelId="{09E93F19-5E52-4B1C-8854-D52F20A9F955}" type="parTrans" cxnId="{FF955C7B-6FEA-4CD2-9867-07D0AF33E975}">
      <dgm:prSet/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05D07108-0FF7-4BB8-B6FB-AAAC2143995F}" type="sibTrans" cxnId="{FF955C7B-6FEA-4CD2-9867-07D0AF33E975}">
      <dgm:prSet/>
      <dgm:spPr/>
      <dgm:t>
        <a:bodyPr/>
        <a:lstStyle/>
        <a:p>
          <a:endParaRPr lang="tr-TR"/>
        </a:p>
      </dgm:t>
    </dgm:pt>
    <dgm:pt modelId="{A7E36E47-1B58-4850-BD23-C21D63DAF661}">
      <dgm:prSet phldrT="[Metin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r-TR" sz="2400" b="1" dirty="0"/>
            <a:t>Sağlık hizmetleri</a:t>
          </a:r>
        </a:p>
      </dgm:t>
    </dgm:pt>
    <dgm:pt modelId="{5C5920E9-D8C1-468C-86D7-7C61E3AB6C94}" type="parTrans" cxnId="{27C52D54-B94F-44FB-A6FE-124575846782}">
      <dgm:prSet/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E9E4B5CA-1AFA-4DA8-8030-FFE26C92863C}" type="sibTrans" cxnId="{27C52D54-B94F-44FB-A6FE-124575846782}">
      <dgm:prSet/>
      <dgm:spPr/>
      <dgm:t>
        <a:bodyPr/>
        <a:lstStyle/>
        <a:p>
          <a:endParaRPr lang="tr-TR"/>
        </a:p>
      </dgm:t>
    </dgm:pt>
    <dgm:pt modelId="{D304EC86-F593-4F80-9F23-A3D867813E32}">
      <dgm:prSet phldrT="[Metin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r-TR" sz="1800" b="1" dirty="0"/>
            <a:t>Sağlığın toplumsal  belirleyicileri</a:t>
          </a:r>
        </a:p>
      </dgm:t>
    </dgm:pt>
    <dgm:pt modelId="{53B15F72-D003-4D28-A610-7070C370CD19}" type="parTrans" cxnId="{F67873DC-C9F8-4D35-9B1D-AE553495D72C}">
      <dgm:prSet/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106A3B2E-2767-4DE9-A9F4-1F64F6560348}" type="sibTrans" cxnId="{F67873DC-C9F8-4D35-9B1D-AE553495D72C}">
      <dgm:prSet/>
      <dgm:spPr/>
      <dgm:t>
        <a:bodyPr/>
        <a:lstStyle/>
        <a:p>
          <a:endParaRPr lang="tr-TR"/>
        </a:p>
      </dgm:t>
    </dgm:pt>
    <dgm:pt modelId="{F6A9EB05-EE62-4FDF-8206-CF2042F23F4B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2000" b="1" dirty="0"/>
            <a:t>Çalışma hakkı</a:t>
          </a:r>
        </a:p>
      </dgm:t>
    </dgm:pt>
    <dgm:pt modelId="{98B76D3D-A12A-4F64-9D2D-02AE5133B87A}" type="parTrans" cxnId="{FBA8CFBF-6670-497B-A105-EAD3141CD77A}">
      <dgm:prSet/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5683492E-57B2-4E22-91D1-C81C943E9A5B}" type="sibTrans" cxnId="{FBA8CFBF-6670-497B-A105-EAD3141CD77A}">
      <dgm:prSet/>
      <dgm:spPr/>
      <dgm:t>
        <a:bodyPr/>
        <a:lstStyle/>
        <a:p>
          <a:endParaRPr lang="tr-TR"/>
        </a:p>
      </dgm:t>
    </dgm:pt>
    <dgm:pt modelId="{89C6DFF8-8024-48B0-974B-B3BC513DB504}">
      <dgm:prSet custT="1"/>
      <dgm:spPr>
        <a:solidFill>
          <a:srgbClr val="FFFF66"/>
        </a:solidFill>
      </dgm:spPr>
      <dgm:t>
        <a:bodyPr/>
        <a:lstStyle/>
        <a:p>
          <a:r>
            <a:rPr lang="tr-TR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Aşılama</a:t>
          </a:r>
        </a:p>
        <a:p>
          <a:r>
            <a:rPr lang="tr-T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Test-tanı</a:t>
          </a:r>
        </a:p>
        <a:p>
          <a:r>
            <a:rPr lang="tr-T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Tedavi</a:t>
          </a:r>
        </a:p>
        <a:p>
          <a:r>
            <a:rPr lang="tr-T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Karantina</a:t>
          </a:r>
        </a:p>
        <a:p>
          <a:r>
            <a:rPr lang="tr-T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İzolasyon</a:t>
          </a:r>
        </a:p>
        <a:p>
          <a:r>
            <a:rPr lang="tr-TR" sz="2000" b="1" dirty="0">
              <a:solidFill>
                <a:srgbClr val="1106F4"/>
              </a:solidFill>
              <a:latin typeface="Calibri" panose="020F0502020204030204" pitchFamily="34" charset="0"/>
              <a:cs typeface="Calibri" panose="020F0502020204030204" pitchFamily="34" charset="0"/>
            </a:rPr>
            <a:t>Diğer SH</a:t>
          </a:r>
        </a:p>
      </dgm:t>
    </dgm:pt>
    <dgm:pt modelId="{C74576CF-BB0A-44C1-9784-093AC271C6F9}" type="parTrans" cxnId="{7946FA07-63F7-49E3-8173-81ADCD7E1CAB}">
      <dgm:prSet/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5AE1A27A-6252-45F2-BF69-350427401437}" type="sibTrans" cxnId="{7946FA07-63F7-49E3-8173-81ADCD7E1CAB}">
      <dgm:prSet/>
      <dgm:spPr/>
      <dgm:t>
        <a:bodyPr/>
        <a:lstStyle/>
        <a:p>
          <a:endParaRPr lang="tr-TR"/>
        </a:p>
      </dgm:t>
    </dgm:pt>
    <dgm:pt modelId="{6DCBEC7E-9360-4C90-8AA7-093E9D20F8D7}">
      <dgm:prSet custT="1"/>
      <dgm:spPr>
        <a:solidFill>
          <a:srgbClr val="FFFF66"/>
        </a:solidFill>
      </dgm:spPr>
      <dgm:t>
        <a:bodyPr/>
        <a:lstStyle/>
        <a:p>
          <a:r>
            <a:rPr lang="tr-T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Besin Güvenliği</a:t>
          </a:r>
        </a:p>
        <a:p>
          <a:r>
            <a:rPr lang="tr-TR" sz="1800" b="1" dirty="0">
              <a:solidFill>
                <a:srgbClr val="1106F4"/>
              </a:solidFill>
              <a:latin typeface="Calibri" panose="020F0502020204030204" pitchFamily="34" charset="0"/>
              <a:cs typeface="Calibri" panose="020F0502020204030204" pitchFamily="34" charset="0"/>
            </a:rPr>
            <a:t>Güvenli Su </a:t>
          </a:r>
        </a:p>
        <a:p>
          <a:r>
            <a:rPr lang="tr-T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Sanitasyon</a:t>
          </a:r>
        </a:p>
        <a:p>
          <a:r>
            <a:rPr lang="tr-TR" sz="1800" b="1" dirty="0">
              <a:solidFill>
                <a:srgbClr val="1106F4"/>
              </a:solidFill>
              <a:latin typeface="Calibri" panose="020F0502020204030204" pitchFamily="34" charset="0"/>
              <a:cs typeface="Calibri" panose="020F0502020204030204" pitchFamily="34" charset="0"/>
            </a:rPr>
            <a:t>Ev </a:t>
          </a:r>
        </a:p>
        <a:p>
          <a:r>
            <a:rPr lang="tr-T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Sağlıklı çalışma koşuları</a:t>
          </a:r>
        </a:p>
        <a:p>
          <a:r>
            <a:rPr lang="tr-TR" sz="1800" b="1" dirty="0">
              <a:solidFill>
                <a:srgbClr val="1106F4"/>
              </a:solidFill>
              <a:latin typeface="Calibri" panose="020F0502020204030204" pitchFamily="34" charset="0"/>
              <a:cs typeface="Calibri" panose="020F0502020204030204" pitchFamily="34" charset="0"/>
            </a:rPr>
            <a:t> Çevre sağlığı</a:t>
          </a:r>
        </a:p>
        <a:p>
          <a:r>
            <a:rPr lang="tr-T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Eğitim</a:t>
          </a:r>
        </a:p>
        <a:p>
          <a:r>
            <a:rPr lang="tr-TR" sz="1800" b="1" dirty="0">
              <a:solidFill>
                <a:srgbClr val="1106F4"/>
              </a:solidFill>
              <a:latin typeface="Calibri" panose="020F0502020204030204" pitchFamily="34" charset="0"/>
              <a:cs typeface="Calibri" panose="020F0502020204030204" pitchFamily="34" charset="0"/>
            </a:rPr>
            <a:t>Cinsiyet eşitliği</a:t>
          </a:r>
        </a:p>
        <a:p>
          <a:r>
            <a:rPr lang="tr-TR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Özgürlük</a:t>
          </a:r>
        </a:p>
      </dgm:t>
    </dgm:pt>
    <dgm:pt modelId="{C75742DF-7721-4C43-92A4-7389903138D3}" type="parTrans" cxnId="{B9929442-A3F0-4015-9A4A-0262DEFD37E2}">
      <dgm:prSet/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4DE9EC46-FDB8-45D8-A2CF-0B692F291146}" type="sibTrans" cxnId="{B9929442-A3F0-4015-9A4A-0262DEFD37E2}">
      <dgm:prSet/>
      <dgm:spPr/>
      <dgm:t>
        <a:bodyPr/>
        <a:lstStyle/>
        <a:p>
          <a:endParaRPr lang="tr-TR"/>
        </a:p>
      </dgm:t>
    </dgm:pt>
    <dgm:pt modelId="{19CD6FE3-00D7-4432-A0F1-4C8B4EB353A8}" type="pres">
      <dgm:prSet presAssocID="{A3124338-E699-44D0-B89F-3EB85FA38A3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116E8C7-F374-4AD2-BDC0-5AA85FBEDB72}" type="pres">
      <dgm:prSet presAssocID="{51F00624-95CD-4DB1-80C6-E16E550061FE}" presName="root1" presStyleCnt="0"/>
      <dgm:spPr/>
    </dgm:pt>
    <dgm:pt modelId="{E0938291-A9F4-4AD7-B6DA-C19F820D9E29}" type="pres">
      <dgm:prSet presAssocID="{51F00624-95CD-4DB1-80C6-E16E550061FE}" presName="LevelOneTextNode" presStyleLbl="node0" presStyleIdx="0" presStyleCnt="1" custLinFactNeighborX="1696">
        <dgm:presLayoutVars>
          <dgm:chPref val="3"/>
        </dgm:presLayoutVars>
      </dgm:prSet>
      <dgm:spPr/>
    </dgm:pt>
    <dgm:pt modelId="{A5A32B5A-17A4-413D-A7F8-BA8E5D624FC8}" type="pres">
      <dgm:prSet presAssocID="{51F00624-95CD-4DB1-80C6-E16E550061FE}" presName="level2hierChild" presStyleCnt="0"/>
      <dgm:spPr/>
    </dgm:pt>
    <dgm:pt modelId="{7AD7340F-DE1D-48A9-B358-24F72A07C1D0}" type="pres">
      <dgm:prSet presAssocID="{09E93F19-5E52-4B1C-8854-D52F20A9F955}" presName="conn2-1" presStyleLbl="parChTrans1D2" presStyleIdx="0" presStyleCnt="2"/>
      <dgm:spPr/>
    </dgm:pt>
    <dgm:pt modelId="{CE09313E-3546-4D0A-8656-A21562D28D80}" type="pres">
      <dgm:prSet presAssocID="{09E93F19-5E52-4B1C-8854-D52F20A9F955}" presName="connTx" presStyleLbl="parChTrans1D2" presStyleIdx="0" presStyleCnt="2"/>
      <dgm:spPr/>
    </dgm:pt>
    <dgm:pt modelId="{D3AE543A-216D-4877-A8F1-AA6F343E4F67}" type="pres">
      <dgm:prSet presAssocID="{CE638E4F-F62F-4C82-B664-F2696C1CAE5D}" presName="root2" presStyleCnt="0"/>
      <dgm:spPr/>
    </dgm:pt>
    <dgm:pt modelId="{7D4CF3CB-197A-4130-B42A-86B52732E61F}" type="pres">
      <dgm:prSet presAssocID="{CE638E4F-F62F-4C82-B664-F2696C1CAE5D}" presName="LevelTwoTextNode" presStyleLbl="node2" presStyleIdx="0" presStyleCnt="2">
        <dgm:presLayoutVars>
          <dgm:chPref val="3"/>
        </dgm:presLayoutVars>
      </dgm:prSet>
      <dgm:spPr/>
    </dgm:pt>
    <dgm:pt modelId="{90AC9F5F-6001-48B5-BB17-392D2B97F929}" type="pres">
      <dgm:prSet presAssocID="{CE638E4F-F62F-4C82-B664-F2696C1CAE5D}" presName="level3hierChild" presStyleCnt="0"/>
      <dgm:spPr/>
    </dgm:pt>
    <dgm:pt modelId="{1C6980F9-AC12-444D-9822-BE7E41F7E2A4}" type="pres">
      <dgm:prSet presAssocID="{5C5920E9-D8C1-468C-86D7-7C61E3AB6C94}" presName="conn2-1" presStyleLbl="parChTrans1D3" presStyleIdx="0" presStyleCnt="2"/>
      <dgm:spPr/>
    </dgm:pt>
    <dgm:pt modelId="{96EAE357-A2D2-4AD4-A97B-AA8C7769661F}" type="pres">
      <dgm:prSet presAssocID="{5C5920E9-D8C1-468C-86D7-7C61E3AB6C94}" presName="connTx" presStyleLbl="parChTrans1D3" presStyleIdx="0" presStyleCnt="2"/>
      <dgm:spPr/>
    </dgm:pt>
    <dgm:pt modelId="{CCF564E8-78A0-47E8-8338-A40DB3399232}" type="pres">
      <dgm:prSet presAssocID="{A7E36E47-1B58-4850-BD23-C21D63DAF661}" presName="root2" presStyleCnt="0"/>
      <dgm:spPr/>
    </dgm:pt>
    <dgm:pt modelId="{14B443F1-F0F8-4CF6-87D8-303FDFEC423C}" type="pres">
      <dgm:prSet presAssocID="{A7E36E47-1B58-4850-BD23-C21D63DAF661}" presName="LevelTwoTextNode" presStyleLbl="node3" presStyleIdx="0" presStyleCnt="2">
        <dgm:presLayoutVars>
          <dgm:chPref val="3"/>
        </dgm:presLayoutVars>
      </dgm:prSet>
      <dgm:spPr/>
    </dgm:pt>
    <dgm:pt modelId="{64B252B1-CA48-4AE9-8959-7FF0EDDB9D5B}" type="pres">
      <dgm:prSet presAssocID="{A7E36E47-1B58-4850-BD23-C21D63DAF661}" presName="level3hierChild" presStyleCnt="0"/>
      <dgm:spPr/>
    </dgm:pt>
    <dgm:pt modelId="{49AE34F5-44DE-4832-BD48-A24620FDBE0C}" type="pres">
      <dgm:prSet presAssocID="{C74576CF-BB0A-44C1-9784-093AC271C6F9}" presName="conn2-1" presStyleLbl="parChTrans1D4" presStyleIdx="0" presStyleCnt="2"/>
      <dgm:spPr/>
    </dgm:pt>
    <dgm:pt modelId="{77E2A86B-666D-4434-A0A9-35F56ABD6E54}" type="pres">
      <dgm:prSet presAssocID="{C74576CF-BB0A-44C1-9784-093AC271C6F9}" presName="connTx" presStyleLbl="parChTrans1D4" presStyleIdx="0" presStyleCnt="2"/>
      <dgm:spPr/>
    </dgm:pt>
    <dgm:pt modelId="{44349466-B7E0-4604-9E3D-B05931FEDF3A}" type="pres">
      <dgm:prSet presAssocID="{89C6DFF8-8024-48B0-974B-B3BC513DB504}" presName="root2" presStyleCnt="0"/>
      <dgm:spPr/>
    </dgm:pt>
    <dgm:pt modelId="{20FA63A5-480E-479D-933F-AD02190BA277}" type="pres">
      <dgm:prSet presAssocID="{89C6DFF8-8024-48B0-974B-B3BC513DB504}" presName="LevelTwoTextNode" presStyleLbl="node4" presStyleIdx="0" presStyleCnt="2" custScaleY="231224" custLinFactNeighborX="-4010">
        <dgm:presLayoutVars>
          <dgm:chPref val="3"/>
        </dgm:presLayoutVars>
      </dgm:prSet>
      <dgm:spPr/>
    </dgm:pt>
    <dgm:pt modelId="{8B12AD17-C6D3-4874-A43A-ADBE3D00041D}" type="pres">
      <dgm:prSet presAssocID="{89C6DFF8-8024-48B0-974B-B3BC513DB504}" presName="level3hierChild" presStyleCnt="0"/>
      <dgm:spPr/>
    </dgm:pt>
    <dgm:pt modelId="{0C7B147E-E6C3-48B1-AAEC-78E3C4ED8171}" type="pres">
      <dgm:prSet presAssocID="{53B15F72-D003-4D28-A610-7070C370CD19}" presName="conn2-1" presStyleLbl="parChTrans1D3" presStyleIdx="1" presStyleCnt="2"/>
      <dgm:spPr/>
    </dgm:pt>
    <dgm:pt modelId="{39B9E00D-CDED-4C2C-849F-1327CCFB59B7}" type="pres">
      <dgm:prSet presAssocID="{53B15F72-D003-4D28-A610-7070C370CD19}" presName="connTx" presStyleLbl="parChTrans1D3" presStyleIdx="1" presStyleCnt="2"/>
      <dgm:spPr/>
    </dgm:pt>
    <dgm:pt modelId="{F9902926-90B7-47D3-92CD-DEC73158BE25}" type="pres">
      <dgm:prSet presAssocID="{D304EC86-F593-4F80-9F23-A3D867813E32}" presName="root2" presStyleCnt="0"/>
      <dgm:spPr/>
    </dgm:pt>
    <dgm:pt modelId="{9DA39237-47D8-47DB-8542-F4E01C9EFEF7}" type="pres">
      <dgm:prSet presAssocID="{D304EC86-F593-4F80-9F23-A3D867813E32}" presName="LevelTwoTextNode" presStyleLbl="node3" presStyleIdx="1" presStyleCnt="2">
        <dgm:presLayoutVars>
          <dgm:chPref val="3"/>
        </dgm:presLayoutVars>
      </dgm:prSet>
      <dgm:spPr/>
    </dgm:pt>
    <dgm:pt modelId="{D0C51CCF-090D-4A39-8D57-FF8FE88851B3}" type="pres">
      <dgm:prSet presAssocID="{D304EC86-F593-4F80-9F23-A3D867813E32}" presName="level3hierChild" presStyleCnt="0"/>
      <dgm:spPr/>
    </dgm:pt>
    <dgm:pt modelId="{6B5790EA-7F3D-486E-8651-D52CC4718258}" type="pres">
      <dgm:prSet presAssocID="{C75742DF-7721-4C43-92A4-7389903138D3}" presName="conn2-1" presStyleLbl="parChTrans1D4" presStyleIdx="1" presStyleCnt="2"/>
      <dgm:spPr/>
    </dgm:pt>
    <dgm:pt modelId="{63A349DC-E043-43B3-BDB4-E417D0F084CC}" type="pres">
      <dgm:prSet presAssocID="{C75742DF-7721-4C43-92A4-7389903138D3}" presName="connTx" presStyleLbl="parChTrans1D4" presStyleIdx="1" presStyleCnt="2"/>
      <dgm:spPr/>
    </dgm:pt>
    <dgm:pt modelId="{DC33CA4C-6B9B-4479-9A4D-4F7FB2FFFF69}" type="pres">
      <dgm:prSet presAssocID="{6DCBEC7E-9360-4C90-8AA7-093E9D20F8D7}" presName="root2" presStyleCnt="0"/>
      <dgm:spPr/>
    </dgm:pt>
    <dgm:pt modelId="{8B1BDB29-5B75-4BC3-9D71-AA009BE5FA3A}" type="pres">
      <dgm:prSet presAssocID="{6DCBEC7E-9360-4C90-8AA7-093E9D20F8D7}" presName="LevelTwoTextNode" presStyleLbl="node4" presStyleIdx="1" presStyleCnt="2" custScaleY="289510" custLinFactNeighborX="-3489">
        <dgm:presLayoutVars>
          <dgm:chPref val="3"/>
        </dgm:presLayoutVars>
      </dgm:prSet>
      <dgm:spPr/>
    </dgm:pt>
    <dgm:pt modelId="{8A060481-3E4D-4BB4-BF91-C0679407C740}" type="pres">
      <dgm:prSet presAssocID="{6DCBEC7E-9360-4C90-8AA7-093E9D20F8D7}" presName="level3hierChild" presStyleCnt="0"/>
      <dgm:spPr/>
    </dgm:pt>
    <dgm:pt modelId="{566DA388-1EC5-4E34-A223-41F219D599B8}" type="pres">
      <dgm:prSet presAssocID="{98B76D3D-A12A-4F64-9D2D-02AE5133B87A}" presName="conn2-1" presStyleLbl="parChTrans1D2" presStyleIdx="1" presStyleCnt="2"/>
      <dgm:spPr/>
    </dgm:pt>
    <dgm:pt modelId="{59808551-6C41-4E3F-866E-E1050CF7203E}" type="pres">
      <dgm:prSet presAssocID="{98B76D3D-A12A-4F64-9D2D-02AE5133B87A}" presName="connTx" presStyleLbl="parChTrans1D2" presStyleIdx="1" presStyleCnt="2"/>
      <dgm:spPr/>
    </dgm:pt>
    <dgm:pt modelId="{61906FA2-EECA-485A-91B8-F525D5BE9D42}" type="pres">
      <dgm:prSet presAssocID="{F6A9EB05-EE62-4FDF-8206-CF2042F23F4B}" presName="root2" presStyleCnt="0"/>
      <dgm:spPr/>
    </dgm:pt>
    <dgm:pt modelId="{371BED3C-434D-49C2-B291-5DFCFDA459CB}" type="pres">
      <dgm:prSet presAssocID="{F6A9EB05-EE62-4FDF-8206-CF2042F23F4B}" presName="LevelTwoTextNode" presStyleLbl="node2" presStyleIdx="1" presStyleCnt="2">
        <dgm:presLayoutVars>
          <dgm:chPref val="3"/>
        </dgm:presLayoutVars>
      </dgm:prSet>
      <dgm:spPr/>
    </dgm:pt>
    <dgm:pt modelId="{04A1C7A7-AEED-4F52-BD5E-34D14C23BA53}" type="pres">
      <dgm:prSet presAssocID="{F6A9EB05-EE62-4FDF-8206-CF2042F23F4B}" presName="level3hierChild" presStyleCnt="0"/>
      <dgm:spPr/>
    </dgm:pt>
  </dgm:ptLst>
  <dgm:cxnLst>
    <dgm:cxn modelId="{7946FA07-63F7-49E3-8173-81ADCD7E1CAB}" srcId="{A7E36E47-1B58-4850-BD23-C21D63DAF661}" destId="{89C6DFF8-8024-48B0-974B-B3BC513DB504}" srcOrd="0" destOrd="0" parTransId="{C74576CF-BB0A-44C1-9784-093AC271C6F9}" sibTransId="{5AE1A27A-6252-45F2-BF69-350427401437}"/>
    <dgm:cxn modelId="{888F1D1D-F650-4B6F-B582-12CC370777C2}" type="presOf" srcId="{5C5920E9-D8C1-468C-86D7-7C61E3AB6C94}" destId="{1C6980F9-AC12-444D-9822-BE7E41F7E2A4}" srcOrd="0" destOrd="0" presId="urn:microsoft.com/office/officeart/2005/8/layout/hierarchy2"/>
    <dgm:cxn modelId="{01CA6626-308D-496A-89A2-898509BEB26D}" type="presOf" srcId="{53B15F72-D003-4D28-A610-7070C370CD19}" destId="{39B9E00D-CDED-4C2C-849F-1327CCFB59B7}" srcOrd="1" destOrd="0" presId="urn:microsoft.com/office/officeart/2005/8/layout/hierarchy2"/>
    <dgm:cxn modelId="{6C4CE92A-0117-4EE9-AA3F-46FEA150D668}" srcId="{A3124338-E699-44D0-B89F-3EB85FA38A3F}" destId="{51F00624-95CD-4DB1-80C6-E16E550061FE}" srcOrd="0" destOrd="0" parTransId="{342A7202-5D2A-4E00-A79A-DBDAE9D385A2}" sibTransId="{986A9A50-02D2-4D1A-8BFA-BF48DCA193AE}"/>
    <dgm:cxn modelId="{03A60341-3F88-40B0-A038-B45D13FE07A0}" type="presOf" srcId="{C74576CF-BB0A-44C1-9784-093AC271C6F9}" destId="{49AE34F5-44DE-4832-BD48-A24620FDBE0C}" srcOrd="0" destOrd="0" presId="urn:microsoft.com/office/officeart/2005/8/layout/hierarchy2"/>
    <dgm:cxn modelId="{B9929442-A3F0-4015-9A4A-0262DEFD37E2}" srcId="{D304EC86-F593-4F80-9F23-A3D867813E32}" destId="{6DCBEC7E-9360-4C90-8AA7-093E9D20F8D7}" srcOrd="0" destOrd="0" parTransId="{C75742DF-7721-4C43-92A4-7389903138D3}" sibTransId="{4DE9EC46-FDB8-45D8-A2CF-0B692F291146}"/>
    <dgm:cxn modelId="{79D80246-9F6B-4C7A-87B8-E3A66AEF02CD}" type="presOf" srcId="{A7E36E47-1B58-4850-BD23-C21D63DAF661}" destId="{14B443F1-F0F8-4CF6-87D8-303FDFEC423C}" srcOrd="0" destOrd="0" presId="urn:microsoft.com/office/officeart/2005/8/layout/hierarchy2"/>
    <dgm:cxn modelId="{973EBC6E-3136-4FF6-A481-AB243C5DBA78}" type="presOf" srcId="{98B76D3D-A12A-4F64-9D2D-02AE5133B87A}" destId="{59808551-6C41-4E3F-866E-E1050CF7203E}" srcOrd="1" destOrd="0" presId="urn:microsoft.com/office/officeart/2005/8/layout/hierarchy2"/>
    <dgm:cxn modelId="{CEDBEF6F-BF37-4577-B235-A7B90F903D4C}" type="presOf" srcId="{53B15F72-D003-4D28-A610-7070C370CD19}" destId="{0C7B147E-E6C3-48B1-AAEC-78E3C4ED8171}" srcOrd="0" destOrd="0" presId="urn:microsoft.com/office/officeart/2005/8/layout/hierarchy2"/>
    <dgm:cxn modelId="{F3272352-F92C-4267-9F1E-9FB2F7A587E6}" type="presOf" srcId="{A3124338-E699-44D0-B89F-3EB85FA38A3F}" destId="{19CD6FE3-00D7-4432-A0F1-4C8B4EB353A8}" srcOrd="0" destOrd="0" presId="urn:microsoft.com/office/officeart/2005/8/layout/hierarchy2"/>
    <dgm:cxn modelId="{B1F0F573-FA2C-45B6-A001-D6CE8AF8FD0A}" type="presOf" srcId="{C75742DF-7721-4C43-92A4-7389903138D3}" destId="{63A349DC-E043-43B3-BDB4-E417D0F084CC}" srcOrd="1" destOrd="0" presId="urn:microsoft.com/office/officeart/2005/8/layout/hierarchy2"/>
    <dgm:cxn modelId="{27C52D54-B94F-44FB-A6FE-124575846782}" srcId="{CE638E4F-F62F-4C82-B664-F2696C1CAE5D}" destId="{A7E36E47-1B58-4850-BD23-C21D63DAF661}" srcOrd="0" destOrd="0" parTransId="{5C5920E9-D8C1-468C-86D7-7C61E3AB6C94}" sibTransId="{E9E4B5CA-1AFA-4DA8-8030-FFE26C92863C}"/>
    <dgm:cxn modelId="{BD081656-E1F7-45A3-A815-0D43F5FAFE20}" type="presOf" srcId="{C75742DF-7721-4C43-92A4-7389903138D3}" destId="{6B5790EA-7F3D-486E-8651-D52CC4718258}" srcOrd="0" destOrd="0" presId="urn:microsoft.com/office/officeart/2005/8/layout/hierarchy2"/>
    <dgm:cxn modelId="{FF955C7B-6FEA-4CD2-9867-07D0AF33E975}" srcId="{51F00624-95CD-4DB1-80C6-E16E550061FE}" destId="{CE638E4F-F62F-4C82-B664-F2696C1CAE5D}" srcOrd="0" destOrd="0" parTransId="{09E93F19-5E52-4B1C-8854-D52F20A9F955}" sibTransId="{05D07108-0FF7-4BB8-B6FB-AAAC2143995F}"/>
    <dgm:cxn modelId="{8B71B77E-7727-409C-88E4-83C3E62B3517}" type="presOf" srcId="{09E93F19-5E52-4B1C-8854-D52F20A9F955}" destId="{CE09313E-3546-4D0A-8656-A21562D28D80}" srcOrd="1" destOrd="0" presId="urn:microsoft.com/office/officeart/2005/8/layout/hierarchy2"/>
    <dgm:cxn modelId="{84A04C81-6EDD-473E-8A28-0B29FD6A437C}" type="presOf" srcId="{D304EC86-F593-4F80-9F23-A3D867813E32}" destId="{9DA39237-47D8-47DB-8542-F4E01C9EFEF7}" srcOrd="0" destOrd="0" presId="urn:microsoft.com/office/officeart/2005/8/layout/hierarchy2"/>
    <dgm:cxn modelId="{C72D178B-6CE6-4CAF-ACD7-6A42A3094271}" type="presOf" srcId="{98B76D3D-A12A-4F64-9D2D-02AE5133B87A}" destId="{566DA388-1EC5-4E34-A223-41F219D599B8}" srcOrd="0" destOrd="0" presId="urn:microsoft.com/office/officeart/2005/8/layout/hierarchy2"/>
    <dgm:cxn modelId="{04F388A6-5B46-43BE-B1D8-5982BCDD5FE2}" type="presOf" srcId="{5C5920E9-D8C1-468C-86D7-7C61E3AB6C94}" destId="{96EAE357-A2D2-4AD4-A97B-AA8C7769661F}" srcOrd="1" destOrd="0" presId="urn:microsoft.com/office/officeart/2005/8/layout/hierarchy2"/>
    <dgm:cxn modelId="{933569B6-1E8B-4ECA-A903-176F67C4F5AC}" type="presOf" srcId="{C74576CF-BB0A-44C1-9784-093AC271C6F9}" destId="{77E2A86B-666D-4434-A0A9-35F56ABD6E54}" srcOrd="1" destOrd="0" presId="urn:microsoft.com/office/officeart/2005/8/layout/hierarchy2"/>
    <dgm:cxn modelId="{FBA8CFBF-6670-497B-A105-EAD3141CD77A}" srcId="{51F00624-95CD-4DB1-80C6-E16E550061FE}" destId="{F6A9EB05-EE62-4FDF-8206-CF2042F23F4B}" srcOrd="1" destOrd="0" parTransId="{98B76D3D-A12A-4F64-9D2D-02AE5133B87A}" sibTransId="{5683492E-57B2-4E22-91D1-C81C943E9A5B}"/>
    <dgm:cxn modelId="{C6E390C0-FCD9-4927-8985-487C82FE131A}" type="presOf" srcId="{89C6DFF8-8024-48B0-974B-B3BC513DB504}" destId="{20FA63A5-480E-479D-933F-AD02190BA277}" srcOrd="0" destOrd="0" presId="urn:microsoft.com/office/officeart/2005/8/layout/hierarchy2"/>
    <dgm:cxn modelId="{5904A6C3-B804-42B4-9540-414562E595CE}" type="presOf" srcId="{09E93F19-5E52-4B1C-8854-D52F20A9F955}" destId="{7AD7340F-DE1D-48A9-B358-24F72A07C1D0}" srcOrd="0" destOrd="0" presId="urn:microsoft.com/office/officeart/2005/8/layout/hierarchy2"/>
    <dgm:cxn modelId="{B0ACC8D0-2187-40A6-8444-EB1CD99EE096}" type="presOf" srcId="{6DCBEC7E-9360-4C90-8AA7-093E9D20F8D7}" destId="{8B1BDB29-5B75-4BC3-9D71-AA009BE5FA3A}" srcOrd="0" destOrd="0" presId="urn:microsoft.com/office/officeart/2005/8/layout/hierarchy2"/>
    <dgm:cxn modelId="{E9C0E3D0-D843-4B43-A2B9-1DF319BEF866}" type="presOf" srcId="{F6A9EB05-EE62-4FDF-8206-CF2042F23F4B}" destId="{371BED3C-434D-49C2-B291-5DFCFDA459CB}" srcOrd="0" destOrd="0" presId="urn:microsoft.com/office/officeart/2005/8/layout/hierarchy2"/>
    <dgm:cxn modelId="{F67873DC-C9F8-4D35-9B1D-AE553495D72C}" srcId="{CE638E4F-F62F-4C82-B664-F2696C1CAE5D}" destId="{D304EC86-F593-4F80-9F23-A3D867813E32}" srcOrd="1" destOrd="0" parTransId="{53B15F72-D003-4D28-A610-7070C370CD19}" sibTransId="{106A3B2E-2767-4DE9-A9F4-1F64F6560348}"/>
    <dgm:cxn modelId="{EEFC59DC-AE2C-41A4-9B2B-D27D47855FBB}" type="presOf" srcId="{CE638E4F-F62F-4C82-B664-F2696C1CAE5D}" destId="{7D4CF3CB-197A-4130-B42A-86B52732E61F}" srcOrd="0" destOrd="0" presId="urn:microsoft.com/office/officeart/2005/8/layout/hierarchy2"/>
    <dgm:cxn modelId="{B4A0D9F3-27AD-4A0E-AC97-9F56CC0B76E2}" type="presOf" srcId="{51F00624-95CD-4DB1-80C6-E16E550061FE}" destId="{E0938291-A9F4-4AD7-B6DA-C19F820D9E29}" srcOrd="0" destOrd="0" presId="urn:microsoft.com/office/officeart/2005/8/layout/hierarchy2"/>
    <dgm:cxn modelId="{0ED57CEC-78C1-4396-B9E9-50D44F66A265}" type="presParOf" srcId="{19CD6FE3-00D7-4432-A0F1-4C8B4EB353A8}" destId="{B116E8C7-F374-4AD2-BDC0-5AA85FBEDB72}" srcOrd="0" destOrd="0" presId="urn:microsoft.com/office/officeart/2005/8/layout/hierarchy2"/>
    <dgm:cxn modelId="{FE79E3EA-06F8-4376-8D52-39A03CE09D37}" type="presParOf" srcId="{B116E8C7-F374-4AD2-BDC0-5AA85FBEDB72}" destId="{E0938291-A9F4-4AD7-B6DA-C19F820D9E29}" srcOrd="0" destOrd="0" presId="urn:microsoft.com/office/officeart/2005/8/layout/hierarchy2"/>
    <dgm:cxn modelId="{0BB77564-8E69-4DD4-A697-B1D5971F7FC7}" type="presParOf" srcId="{B116E8C7-F374-4AD2-BDC0-5AA85FBEDB72}" destId="{A5A32B5A-17A4-413D-A7F8-BA8E5D624FC8}" srcOrd="1" destOrd="0" presId="urn:microsoft.com/office/officeart/2005/8/layout/hierarchy2"/>
    <dgm:cxn modelId="{56F981C1-5A02-483F-A654-433D0A526829}" type="presParOf" srcId="{A5A32B5A-17A4-413D-A7F8-BA8E5D624FC8}" destId="{7AD7340F-DE1D-48A9-B358-24F72A07C1D0}" srcOrd="0" destOrd="0" presId="urn:microsoft.com/office/officeart/2005/8/layout/hierarchy2"/>
    <dgm:cxn modelId="{937DEF0A-32B1-45E7-95ED-884D83C76EC3}" type="presParOf" srcId="{7AD7340F-DE1D-48A9-B358-24F72A07C1D0}" destId="{CE09313E-3546-4D0A-8656-A21562D28D80}" srcOrd="0" destOrd="0" presId="urn:microsoft.com/office/officeart/2005/8/layout/hierarchy2"/>
    <dgm:cxn modelId="{459DC259-AB5B-4105-AB5D-9599A41C49F4}" type="presParOf" srcId="{A5A32B5A-17A4-413D-A7F8-BA8E5D624FC8}" destId="{D3AE543A-216D-4877-A8F1-AA6F343E4F67}" srcOrd="1" destOrd="0" presId="urn:microsoft.com/office/officeart/2005/8/layout/hierarchy2"/>
    <dgm:cxn modelId="{DC9321CA-ED98-499F-94CC-DE34F9339BE3}" type="presParOf" srcId="{D3AE543A-216D-4877-A8F1-AA6F343E4F67}" destId="{7D4CF3CB-197A-4130-B42A-86B52732E61F}" srcOrd="0" destOrd="0" presId="urn:microsoft.com/office/officeart/2005/8/layout/hierarchy2"/>
    <dgm:cxn modelId="{DD340B41-321D-43B2-ACCC-48E574DAC5CF}" type="presParOf" srcId="{D3AE543A-216D-4877-A8F1-AA6F343E4F67}" destId="{90AC9F5F-6001-48B5-BB17-392D2B97F929}" srcOrd="1" destOrd="0" presId="urn:microsoft.com/office/officeart/2005/8/layout/hierarchy2"/>
    <dgm:cxn modelId="{F17EB99F-B99F-4EFE-BD6B-9FEF69646118}" type="presParOf" srcId="{90AC9F5F-6001-48B5-BB17-392D2B97F929}" destId="{1C6980F9-AC12-444D-9822-BE7E41F7E2A4}" srcOrd="0" destOrd="0" presId="urn:microsoft.com/office/officeart/2005/8/layout/hierarchy2"/>
    <dgm:cxn modelId="{B9C10334-AFD0-4FBD-B9D4-5DDA54E9D015}" type="presParOf" srcId="{1C6980F9-AC12-444D-9822-BE7E41F7E2A4}" destId="{96EAE357-A2D2-4AD4-A97B-AA8C7769661F}" srcOrd="0" destOrd="0" presId="urn:microsoft.com/office/officeart/2005/8/layout/hierarchy2"/>
    <dgm:cxn modelId="{173859FA-8B69-4699-814F-B32694776963}" type="presParOf" srcId="{90AC9F5F-6001-48B5-BB17-392D2B97F929}" destId="{CCF564E8-78A0-47E8-8338-A40DB3399232}" srcOrd="1" destOrd="0" presId="urn:microsoft.com/office/officeart/2005/8/layout/hierarchy2"/>
    <dgm:cxn modelId="{3A167473-72CB-4542-98A4-62E434E32179}" type="presParOf" srcId="{CCF564E8-78A0-47E8-8338-A40DB3399232}" destId="{14B443F1-F0F8-4CF6-87D8-303FDFEC423C}" srcOrd="0" destOrd="0" presId="urn:microsoft.com/office/officeart/2005/8/layout/hierarchy2"/>
    <dgm:cxn modelId="{004F04C4-CFB9-4022-BFAE-B10A8CB1ABF6}" type="presParOf" srcId="{CCF564E8-78A0-47E8-8338-A40DB3399232}" destId="{64B252B1-CA48-4AE9-8959-7FF0EDDB9D5B}" srcOrd="1" destOrd="0" presId="urn:microsoft.com/office/officeart/2005/8/layout/hierarchy2"/>
    <dgm:cxn modelId="{52B2C808-A5C4-4B31-9522-9F9E259135E5}" type="presParOf" srcId="{64B252B1-CA48-4AE9-8959-7FF0EDDB9D5B}" destId="{49AE34F5-44DE-4832-BD48-A24620FDBE0C}" srcOrd="0" destOrd="0" presId="urn:microsoft.com/office/officeart/2005/8/layout/hierarchy2"/>
    <dgm:cxn modelId="{8CA2BC74-7A55-447B-996F-7A15AE9CE0E0}" type="presParOf" srcId="{49AE34F5-44DE-4832-BD48-A24620FDBE0C}" destId="{77E2A86B-666D-4434-A0A9-35F56ABD6E54}" srcOrd="0" destOrd="0" presId="urn:microsoft.com/office/officeart/2005/8/layout/hierarchy2"/>
    <dgm:cxn modelId="{0493EFBB-A5CB-44A4-A050-6261151170AA}" type="presParOf" srcId="{64B252B1-CA48-4AE9-8959-7FF0EDDB9D5B}" destId="{44349466-B7E0-4604-9E3D-B05931FEDF3A}" srcOrd="1" destOrd="0" presId="urn:microsoft.com/office/officeart/2005/8/layout/hierarchy2"/>
    <dgm:cxn modelId="{0D51E6AD-910C-4566-BF68-81FB953923E4}" type="presParOf" srcId="{44349466-B7E0-4604-9E3D-B05931FEDF3A}" destId="{20FA63A5-480E-479D-933F-AD02190BA277}" srcOrd="0" destOrd="0" presId="urn:microsoft.com/office/officeart/2005/8/layout/hierarchy2"/>
    <dgm:cxn modelId="{67139966-338B-4301-AC08-D05B857F71DA}" type="presParOf" srcId="{44349466-B7E0-4604-9E3D-B05931FEDF3A}" destId="{8B12AD17-C6D3-4874-A43A-ADBE3D00041D}" srcOrd="1" destOrd="0" presId="urn:microsoft.com/office/officeart/2005/8/layout/hierarchy2"/>
    <dgm:cxn modelId="{50718FDD-F856-4B90-99CA-984367FF2AC6}" type="presParOf" srcId="{90AC9F5F-6001-48B5-BB17-392D2B97F929}" destId="{0C7B147E-E6C3-48B1-AAEC-78E3C4ED8171}" srcOrd="2" destOrd="0" presId="urn:microsoft.com/office/officeart/2005/8/layout/hierarchy2"/>
    <dgm:cxn modelId="{02444DD7-D7CC-485F-A17A-52175FB702F3}" type="presParOf" srcId="{0C7B147E-E6C3-48B1-AAEC-78E3C4ED8171}" destId="{39B9E00D-CDED-4C2C-849F-1327CCFB59B7}" srcOrd="0" destOrd="0" presId="urn:microsoft.com/office/officeart/2005/8/layout/hierarchy2"/>
    <dgm:cxn modelId="{EEEC5851-8F0D-42E8-B264-15AB9FEEA111}" type="presParOf" srcId="{90AC9F5F-6001-48B5-BB17-392D2B97F929}" destId="{F9902926-90B7-47D3-92CD-DEC73158BE25}" srcOrd="3" destOrd="0" presId="urn:microsoft.com/office/officeart/2005/8/layout/hierarchy2"/>
    <dgm:cxn modelId="{33DFDA06-8B1B-47A7-8D55-F92AD6660AC7}" type="presParOf" srcId="{F9902926-90B7-47D3-92CD-DEC73158BE25}" destId="{9DA39237-47D8-47DB-8542-F4E01C9EFEF7}" srcOrd="0" destOrd="0" presId="urn:microsoft.com/office/officeart/2005/8/layout/hierarchy2"/>
    <dgm:cxn modelId="{63627E20-04F7-4E22-BCF5-F784014FC25A}" type="presParOf" srcId="{F9902926-90B7-47D3-92CD-DEC73158BE25}" destId="{D0C51CCF-090D-4A39-8D57-FF8FE88851B3}" srcOrd="1" destOrd="0" presId="urn:microsoft.com/office/officeart/2005/8/layout/hierarchy2"/>
    <dgm:cxn modelId="{929DDDDB-0991-4794-AF6B-FA3BE76E5B2C}" type="presParOf" srcId="{D0C51CCF-090D-4A39-8D57-FF8FE88851B3}" destId="{6B5790EA-7F3D-486E-8651-D52CC4718258}" srcOrd="0" destOrd="0" presId="urn:microsoft.com/office/officeart/2005/8/layout/hierarchy2"/>
    <dgm:cxn modelId="{83564B6F-1771-4022-AA04-1E04FB883F4F}" type="presParOf" srcId="{6B5790EA-7F3D-486E-8651-D52CC4718258}" destId="{63A349DC-E043-43B3-BDB4-E417D0F084CC}" srcOrd="0" destOrd="0" presId="urn:microsoft.com/office/officeart/2005/8/layout/hierarchy2"/>
    <dgm:cxn modelId="{0FB5F173-3715-4689-8736-C92B93737798}" type="presParOf" srcId="{D0C51CCF-090D-4A39-8D57-FF8FE88851B3}" destId="{DC33CA4C-6B9B-4479-9A4D-4F7FB2FFFF69}" srcOrd="1" destOrd="0" presId="urn:microsoft.com/office/officeart/2005/8/layout/hierarchy2"/>
    <dgm:cxn modelId="{0CAB20CC-997D-45EA-9BC3-B026F4AA67EC}" type="presParOf" srcId="{DC33CA4C-6B9B-4479-9A4D-4F7FB2FFFF69}" destId="{8B1BDB29-5B75-4BC3-9D71-AA009BE5FA3A}" srcOrd="0" destOrd="0" presId="urn:microsoft.com/office/officeart/2005/8/layout/hierarchy2"/>
    <dgm:cxn modelId="{344308F2-BD46-47EA-BED2-38837804720E}" type="presParOf" srcId="{DC33CA4C-6B9B-4479-9A4D-4F7FB2FFFF69}" destId="{8A060481-3E4D-4BB4-BF91-C0679407C740}" srcOrd="1" destOrd="0" presId="urn:microsoft.com/office/officeart/2005/8/layout/hierarchy2"/>
    <dgm:cxn modelId="{47893EA3-7D04-44CC-92C3-6C171B4C89DD}" type="presParOf" srcId="{A5A32B5A-17A4-413D-A7F8-BA8E5D624FC8}" destId="{566DA388-1EC5-4E34-A223-41F219D599B8}" srcOrd="2" destOrd="0" presId="urn:microsoft.com/office/officeart/2005/8/layout/hierarchy2"/>
    <dgm:cxn modelId="{38997591-5BC2-4A56-8802-F06CF70DE062}" type="presParOf" srcId="{566DA388-1EC5-4E34-A223-41F219D599B8}" destId="{59808551-6C41-4E3F-866E-E1050CF7203E}" srcOrd="0" destOrd="0" presId="urn:microsoft.com/office/officeart/2005/8/layout/hierarchy2"/>
    <dgm:cxn modelId="{C3DC4987-2F13-4581-AD81-677097C83778}" type="presParOf" srcId="{A5A32B5A-17A4-413D-A7F8-BA8E5D624FC8}" destId="{61906FA2-EECA-485A-91B8-F525D5BE9D42}" srcOrd="3" destOrd="0" presId="urn:microsoft.com/office/officeart/2005/8/layout/hierarchy2"/>
    <dgm:cxn modelId="{34F6278F-AF11-4DF0-B29D-0FB68CB12BE7}" type="presParOf" srcId="{61906FA2-EECA-485A-91B8-F525D5BE9D42}" destId="{371BED3C-434D-49C2-B291-5DFCFDA459CB}" srcOrd="0" destOrd="0" presId="urn:microsoft.com/office/officeart/2005/8/layout/hierarchy2"/>
    <dgm:cxn modelId="{AE4A6A4B-AA5F-4893-8E41-A587747D4EF0}" type="presParOf" srcId="{61906FA2-EECA-485A-91B8-F525D5BE9D42}" destId="{04A1C7A7-AEED-4F52-BD5E-34D14C23BA53}" srcOrd="1" destOrd="0" presId="urn:microsoft.com/office/officeart/2005/8/layout/hierarchy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38291-A9F4-4AD7-B6DA-C19F820D9E29}">
      <dsp:nvSpPr>
        <dsp:cNvPr id="0" name=""/>
        <dsp:cNvSpPr/>
      </dsp:nvSpPr>
      <dsp:spPr>
        <a:xfrm>
          <a:off x="47156" y="3346201"/>
          <a:ext cx="2341753" cy="1170876"/>
        </a:xfrm>
        <a:prstGeom prst="roundRect">
          <a:avLst>
            <a:gd name="adj" fmla="val 10000"/>
          </a:avLst>
        </a:prstGeom>
        <a:solidFill>
          <a:srgbClr val="1106F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Yaşama hakkı</a:t>
          </a:r>
        </a:p>
      </dsp:txBody>
      <dsp:txXfrm>
        <a:off x="81450" y="3380495"/>
        <a:ext cx="2273165" cy="1102288"/>
      </dsp:txXfrm>
    </dsp:sp>
    <dsp:sp modelId="{7AD7340F-DE1D-48A9-B358-24F72A07C1D0}">
      <dsp:nvSpPr>
        <dsp:cNvPr id="0" name=""/>
        <dsp:cNvSpPr/>
      </dsp:nvSpPr>
      <dsp:spPr>
        <a:xfrm rot="19386543">
          <a:off x="2276632" y="3579646"/>
          <a:ext cx="1121540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1121540" y="15365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809364" y="3566974"/>
        <a:ext cx="56077" cy="56077"/>
      </dsp:txXfrm>
    </dsp:sp>
    <dsp:sp modelId="{7D4CF3CB-197A-4130-B42A-86B52732E61F}">
      <dsp:nvSpPr>
        <dsp:cNvPr id="0" name=""/>
        <dsp:cNvSpPr/>
      </dsp:nvSpPr>
      <dsp:spPr>
        <a:xfrm>
          <a:off x="3285895" y="2672947"/>
          <a:ext cx="2341753" cy="1170876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Sağlık hakkı</a:t>
          </a:r>
        </a:p>
      </dsp:txBody>
      <dsp:txXfrm>
        <a:off x="3320189" y="2707241"/>
        <a:ext cx="2273165" cy="1102288"/>
      </dsp:txXfrm>
    </dsp:sp>
    <dsp:sp modelId="{1C6980F9-AC12-444D-9822-BE7E41F7E2A4}">
      <dsp:nvSpPr>
        <dsp:cNvPr id="0" name=""/>
        <dsp:cNvSpPr/>
      </dsp:nvSpPr>
      <dsp:spPr>
        <a:xfrm rot="18009505">
          <a:off x="5163759" y="2436967"/>
          <a:ext cx="1864481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1864481" y="15365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/>
        </a:p>
      </dsp:txBody>
      <dsp:txXfrm>
        <a:off x="6049387" y="2405721"/>
        <a:ext cx="93224" cy="93224"/>
      </dsp:txXfrm>
    </dsp:sp>
    <dsp:sp modelId="{14B443F1-F0F8-4CF6-87D8-303FDFEC423C}">
      <dsp:nvSpPr>
        <dsp:cNvPr id="0" name=""/>
        <dsp:cNvSpPr/>
      </dsp:nvSpPr>
      <dsp:spPr>
        <a:xfrm>
          <a:off x="6564350" y="1060842"/>
          <a:ext cx="2341753" cy="117087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Sağlık hizmetleri</a:t>
          </a:r>
        </a:p>
      </dsp:txBody>
      <dsp:txXfrm>
        <a:off x="6598644" y="1095136"/>
        <a:ext cx="2273165" cy="1102288"/>
      </dsp:txXfrm>
    </dsp:sp>
    <dsp:sp modelId="{49AE34F5-44DE-4832-BD48-A24620FDBE0C}">
      <dsp:nvSpPr>
        <dsp:cNvPr id="0" name=""/>
        <dsp:cNvSpPr/>
      </dsp:nvSpPr>
      <dsp:spPr>
        <a:xfrm>
          <a:off x="8906104" y="1630915"/>
          <a:ext cx="842797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842797" y="15365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9306433" y="1625211"/>
        <a:ext cx="42139" cy="42139"/>
      </dsp:txXfrm>
    </dsp:sp>
    <dsp:sp modelId="{20FA63A5-480E-479D-933F-AD02190BA277}">
      <dsp:nvSpPr>
        <dsp:cNvPr id="0" name=""/>
        <dsp:cNvSpPr/>
      </dsp:nvSpPr>
      <dsp:spPr>
        <a:xfrm>
          <a:off x="9748901" y="292607"/>
          <a:ext cx="2341753" cy="2707348"/>
        </a:xfrm>
        <a:prstGeom prst="roundRect">
          <a:avLst>
            <a:gd name="adj" fmla="val 10000"/>
          </a:avLst>
        </a:prstGeom>
        <a:solidFill>
          <a:srgbClr val="FFFF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Aşılama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Test-tanı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Tedavi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Karantina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İzolasyon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rgbClr val="1106F4"/>
              </a:solidFill>
              <a:latin typeface="Calibri" panose="020F0502020204030204" pitchFamily="34" charset="0"/>
              <a:cs typeface="Calibri" panose="020F0502020204030204" pitchFamily="34" charset="0"/>
            </a:rPr>
            <a:t>Diğer SH</a:t>
          </a:r>
        </a:p>
      </dsp:txBody>
      <dsp:txXfrm>
        <a:off x="9817489" y="361195"/>
        <a:ext cx="2204577" cy="2570172"/>
      </dsp:txXfrm>
    </dsp:sp>
    <dsp:sp modelId="{0C7B147E-E6C3-48B1-AAEC-78E3C4ED8171}">
      <dsp:nvSpPr>
        <dsp:cNvPr id="0" name=""/>
        <dsp:cNvSpPr/>
      </dsp:nvSpPr>
      <dsp:spPr>
        <a:xfrm rot="3590495">
          <a:off x="5163759" y="4049071"/>
          <a:ext cx="1864481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1864481" y="15365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/>
        </a:p>
      </dsp:txBody>
      <dsp:txXfrm>
        <a:off x="6049387" y="4017825"/>
        <a:ext cx="93224" cy="93224"/>
      </dsp:txXfrm>
    </dsp:sp>
    <dsp:sp modelId="{9DA39237-47D8-47DB-8542-F4E01C9EFEF7}">
      <dsp:nvSpPr>
        <dsp:cNvPr id="0" name=""/>
        <dsp:cNvSpPr/>
      </dsp:nvSpPr>
      <dsp:spPr>
        <a:xfrm>
          <a:off x="6564350" y="4285051"/>
          <a:ext cx="2341753" cy="117087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Sağlığın toplumsal  belirleyicileri</a:t>
          </a:r>
        </a:p>
      </dsp:txBody>
      <dsp:txXfrm>
        <a:off x="6598644" y="4319345"/>
        <a:ext cx="2273165" cy="1102288"/>
      </dsp:txXfrm>
    </dsp:sp>
    <dsp:sp modelId="{6B5790EA-7F3D-486E-8651-D52CC4718258}">
      <dsp:nvSpPr>
        <dsp:cNvPr id="0" name=""/>
        <dsp:cNvSpPr/>
      </dsp:nvSpPr>
      <dsp:spPr>
        <a:xfrm>
          <a:off x="8906104" y="4855124"/>
          <a:ext cx="854997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854997" y="15365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9312228" y="4849115"/>
        <a:ext cx="42749" cy="42749"/>
      </dsp:txXfrm>
    </dsp:sp>
    <dsp:sp modelId="{8B1BDB29-5B75-4BC3-9D71-AA009BE5FA3A}">
      <dsp:nvSpPr>
        <dsp:cNvPr id="0" name=""/>
        <dsp:cNvSpPr/>
      </dsp:nvSpPr>
      <dsp:spPr>
        <a:xfrm>
          <a:off x="9761102" y="3175587"/>
          <a:ext cx="2341753" cy="3389805"/>
        </a:xfrm>
        <a:prstGeom prst="roundRect">
          <a:avLst>
            <a:gd name="adj" fmla="val 10000"/>
          </a:avLst>
        </a:prstGeom>
        <a:solidFill>
          <a:srgbClr val="FFFF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Besin Güvenliği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srgbClr val="1106F4"/>
              </a:solidFill>
              <a:latin typeface="Calibri" panose="020F0502020204030204" pitchFamily="34" charset="0"/>
              <a:cs typeface="Calibri" panose="020F0502020204030204" pitchFamily="34" charset="0"/>
            </a:rPr>
            <a:t>Güvenli Su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Sanitasyon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srgbClr val="1106F4"/>
              </a:solidFill>
              <a:latin typeface="Calibri" panose="020F0502020204030204" pitchFamily="34" charset="0"/>
              <a:cs typeface="Calibri" panose="020F0502020204030204" pitchFamily="34" charset="0"/>
            </a:rPr>
            <a:t>Ev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Sağlıklı çalışma koşuları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srgbClr val="1106F4"/>
              </a:solidFill>
              <a:latin typeface="Calibri" panose="020F0502020204030204" pitchFamily="34" charset="0"/>
              <a:cs typeface="Calibri" panose="020F0502020204030204" pitchFamily="34" charset="0"/>
            </a:rPr>
            <a:t> Çevre sağlığı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Eğitim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srgbClr val="1106F4"/>
              </a:solidFill>
              <a:latin typeface="Calibri" panose="020F0502020204030204" pitchFamily="34" charset="0"/>
              <a:cs typeface="Calibri" panose="020F0502020204030204" pitchFamily="34" charset="0"/>
            </a:rPr>
            <a:t>Cinsiyet eşitliği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Özgürlük</a:t>
          </a:r>
        </a:p>
      </dsp:txBody>
      <dsp:txXfrm>
        <a:off x="9829690" y="3244175"/>
        <a:ext cx="2204577" cy="3252629"/>
      </dsp:txXfrm>
    </dsp:sp>
    <dsp:sp modelId="{566DA388-1EC5-4E34-A223-41F219D599B8}">
      <dsp:nvSpPr>
        <dsp:cNvPr id="0" name=""/>
        <dsp:cNvSpPr/>
      </dsp:nvSpPr>
      <dsp:spPr>
        <a:xfrm rot="2213457">
          <a:off x="2276632" y="4252901"/>
          <a:ext cx="1121540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1121540" y="15365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2809364" y="4240228"/>
        <a:ext cx="56077" cy="56077"/>
      </dsp:txXfrm>
    </dsp:sp>
    <dsp:sp modelId="{371BED3C-434D-49C2-B291-5DFCFDA459CB}">
      <dsp:nvSpPr>
        <dsp:cNvPr id="0" name=""/>
        <dsp:cNvSpPr/>
      </dsp:nvSpPr>
      <dsp:spPr>
        <a:xfrm>
          <a:off x="3285895" y="4019455"/>
          <a:ext cx="2341753" cy="1170876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Çalışma hakkı</a:t>
          </a:r>
        </a:p>
      </dsp:txBody>
      <dsp:txXfrm>
        <a:off x="3320189" y="4053749"/>
        <a:ext cx="2273165" cy="1102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0918A-FF0B-467B-A988-2BB5EA7C4BC6}" type="datetimeFigureOut">
              <a:rPr lang="tr-TR" smtClean="0"/>
              <a:t>4.06.2024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C38DC-272F-477D-B33B-9D2D919A96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0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action/showPdf?pii=S0140-6736%2824%2900850-X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mmunizationdata.who.int/global/wiise-detail-page/pertussis-reported-cases-and-incidence?CODE=TUR&amp;YEAR=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Andrew J </a:t>
            </a:r>
            <a:r>
              <a:rPr lang="tr-TR" dirty="0" err="1"/>
              <a:t>Shattock</a:t>
            </a:r>
            <a:r>
              <a:rPr lang="tr-TR" dirty="0"/>
              <a:t>, Helen C Johnson, </a:t>
            </a:r>
            <a:r>
              <a:rPr lang="tr-TR" dirty="0" err="1"/>
              <a:t>So</a:t>
            </a:r>
            <a:r>
              <a:rPr lang="tr-TR" dirty="0"/>
              <a:t> </a:t>
            </a:r>
            <a:r>
              <a:rPr lang="tr-TR" dirty="0" err="1"/>
              <a:t>Yoon</a:t>
            </a:r>
            <a:r>
              <a:rPr lang="tr-TR" dirty="0"/>
              <a:t> Sim, Austin Carter, </a:t>
            </a:r>
            <a:r>
              <a:rPr lang="tr-TR" dirty="0" err="1"/>
              <a:t>Philipp</a:t>
            </a:r>
            <a:r>
              <a:rPr lang="tr-TR" dirty="0"/>
              <a:t> </a:t>
            </a:r>
            <a:r>
              <a:rPr lang="tr-TR" dirty="0" err="1"/>
              <a:t>Lambach</a:t>
            </a:r>
            <a:r>
              <a:rPr lang="tr-TR" dirty="0"/>
              <a:t>, Raymond C W </a:t>
            </a:r>
            <a:r>
              <a:rPr lang="tr-TR" dirty="0" err="1"/>
              <a:t>Hutubessy</a:t>
            </a:r>
            <a:r>
              <a:rPr lang="tr-TR" dirty="0"/>
              <a:t>, </a:t>
            </a:r>
            <a:r>
              <a:rPr lang="tr-TR" dirty="0" err="1"/>
              <a:t>Kimberly</a:t>
            </a:r>
            <a:r>
              <a:rPr lang="tr-TR" dirty="0"/>
              <a:t> M Thompson, Kamran </a:t>
            </a:r>
            <a:r>
              <a:rPr lang="tr-TR" dirty="0" err="1"/>
              <a:t>Badizadegan</a:t>
            </a:r>
            <a:r>
              <a:rPr lang="tr-TR" dirty="0"/>
              <a:t>, </a:t>
            </a:r>
            <a:r>
              <a:rPr lang="tr-TR" dirty="0" err="1"/>
              <a:t>Brian</a:t>
            </a:r>
            <a:r>
              <a:rPr lang="tr-TR" dirty="0"/>
              <a:t> Lambert, Matthew J Ferrari, Mark </a:t>
            </a:r>
            <a:r>
              <a:rPr lang="tr-TR" dirty="0" err="1"/>
              <a:t>Jit</a:t>
            </a:r>
            <a:r>
              <a:rPr lang="tr-TR" dirty="0"/>
              <a:t>, Han Fu, </a:t>
            </a:r>
            <a:r>
              <a:rPr lang="tr-TR" dirty="0" err="1"/>
              <a:t>Sheetal</a:t>
            </a:r>
            <a:r>
              <a:rPr lang="tr-TR" dirty="0"/>
              <a:t> P </a:t>
            </a:r>
            <a:r>
              <a:rPr lang="tr-TR" dirty="0" err="1"/>
              <a:t>Silal</a:t>
            </a:r>
            <a:r>
              <a:rPr lang="tr-TR" dirty="0"/>
              <a:t>, </a:t>
            </a:r>
            <a:r>
              <a:rPr lang="tr-TR" dirty="0" err="1"/>
              <a:t>Rachel</a:t>
            </a:r>
            <a:r>
              <a:rPr lang="tr-TR" dirty="0"/>
              <a:t> A </a:t>
            </a:r>
            <a:r>
              <a:rPr lang="tr-TR" dirty="0" err="1"/>
              <a:t>Hounsell</a:t>
            </a:r>
            <a:r>
              <a:rPr lang="tr-TR" dirty="0"/>
              <a:t>, Richard G White, Jonathan F </a:t>
            </a:r>
            <a:r>
              <a:rPr lang="tr-TR" dirty="0" err="1"/>
              <a:t>Mosser</a:t>
            </a:r>
            <a:r>
              <a:rPr lang="tr-TR" dirty="0"/>
              <a:t>, </a:t>
            </a:r>
            <a:r>
              <a:rPr lang="tr-TR" dirty="0" err="1"/>
              <a:t>Katy</a:t>
            </a:r>
            <a:r>
              <a:rPr lang="tr-TR" dirty="0"/>
              <a:t> A M </a:t>
            </a:r>
            <a:r>
              <a:rPr lang="tr-TR" dirty="0" err="1"/>
              <a:t>Gaythorpe</a:t>
            </a:r>
            <a:r>
              <a:rPr lang="tr-TR" dirty="0"/>
              <a:t>, Caroline L </a:t>
            </a:r>
            <a:r>
              <a:rPr lang="tr-TR" dirty="0" err="1"/>
              <a:t>Trotter</a:t>
            </a:r>
            <a:r>
              <a:rPr lang="tr-TR" dirty="0"/>
              <a:t>, Ann </a:t>
            </a:r>
            <a:r>
              <a:rPr lang="tr-TR" dirty="0" err="1"/>
              <a:t>Lindstrand</a:t>
            </a:r>
            <a:r>
              <a:rPr lang="tr-TR" dirty="0"/>
              <a:t>, Katherine L </a:t>
            </a:r>
            <a:r>
              <a:rPr lang="tr-TR" dirty="0" err="1"/>
              <a:t>O’Brien</a:t>
            </a:r>
            <a:r>
              <a:rPr lang="tr-TR" dirty="0"/>
              <a:t>, </a:t>
            </a:r>
            <a:r>
              <a:rPr lang="tr-TR" dirty="0" err="1"/>
              <a:t>Naor</a:t>
            </a:r>
            <a:r>
              <a:rPr lang="tr-TR" dirty="0"/>
              <a:t> Bar-</a:t>
            </a:r>
            <a:r>
              <a:rPr lang="tr-TR" dirty="0" err="1"/>
              <a:t>Zeev</a:t>
            </a:r>
            <a:r>
              <a:rPr lang="tr-TR" dirty="0"/>
              <a:t>, </a:t>
            </a:r>
            <a:br>
              <a:rPr lang="tr-TR" dirty="0"/>
            </a:br>
            <a:r>
              <a:rPr lang="en-US" dirty="0"/>
              <a:t>Contribution of vaccination to improved survival and health: modelling 50 years of the Expanded </a:t>
            </a:r>
            <a:r>
              <a:rPr lang="en-US" dirty="0" err="1"/>
              <a:t>Programme</a:t>
            </a:r>
            <a:r>
              <a:rPr lang="en-US" dirty="0"/>
              <a:t> on Immunization</a:t>
            </a:r>
            <a:r>
              <a:rPr lang="tr-TR" dirty="0"/>
              <a:t>, </a:t>
            </a:r>
            <a:r>
              <a:rPr lang="en-US" dirty="0">
                <a:hlinkClick r:id="rId3"/>
              </a:rPr>
              <a:t>Contribution of vaccination to improved survival and health: modelling 50 years of the Expanded </a:t>
            </a:r>
            <a:r>
              <a:rPr lang="en-US" dirty="0" err="1">
                <a:hlinkClick r:id="rId3"/>
              </a:rPr>
              <a:t>Programme</a:t>
            </a:r>
            <a:r>
              <a:rPr lang="en-US" dirty="0">
                <a:hlinkClick r:id="rId3"/>
              </a:rPr>
              <a:t> on Immunization (thelancet.com)</a:t>
            </a:r>
            <a:r>
              <a:rPr lang="tr-TR" dirty="0"/>
              <a:t>, https://www.thelancet.com/action/showPdf?pii=S0140-6736%2824%2900850-X, </a:t>
            </a:r>
            <a:r>
              <a:rPr lang="tr-TR" dirty="0" err="1"/>
              <a:t>Vol</a:t>
            </a:r>
            <a:r>
              <a:rPr lang="tr-TR" dirty="0"/>
              <a:t> 403 May 25, 2024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4AC0B-21F6-4FFC-82E6-95898E3DDEC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98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Pertussis reported cases and incidence (who.int)</a:t>
            </a:r>
            <a:r>
              <a:rPr lang="tr-TR" dirty="0"/>
              <a:t>, 04.06.2024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C38DC-272F-477D-B33B-9D2D919A96B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61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F464C-FCD4-40CA-B4AE-F22DDDF49D4D}" type="slidenum">
              <a:rPr lang="tr-TR" altLang="tr-TR" smtClean="0"/>
              <a:pPr/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8137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9CDE"/>
                </a:solidFill>
                <a:latin typeface="Arial" panose="020B0604020202020204" pitchFamily="34" charset="0"/>
              </a:rPr>
              <a:t>Routine immunization summary—WHO European Region, 2021</a:t>
            </a:r>
            <a:r>
              <a:rPr lang="tr-TR" sz="1800" b="1" i="0" u="none" strike="noStrike" baseline="0" dirty="0">
                <a:solidFill>
                  <a:srgbClr val="009CDE"/>
                </a:solidFill>
                <a:latin typeface="Arial" panose="020B0604020202020204" pitchFamily="34" charset="0"/>
              </a:rPr>
              <a:t>, </a:t>
            </a:r>
          </a:p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Vaccine-preventable Diseases and Immunization </a:t>
            </a:r>
            <a:r>
              <a:rPr lang="en-US" sz="1800" b="1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</a:rPr>
              <a:t>programme</a:t>
            </a:r>
            <a:endParaRPr lang="en-US" sz="1800" b="0" i="0" u="none" strike="noStrik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Division of country health </a:t>
            </a:r>
            <a:r>
              <a:rPr lang="en-US" sz="1800" b="1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</a:rPr>
              <a:t>programmes</a:t>
            </a:r>
            <a:endParaRPr lang="en-US" sz="1800" b="0" i="0" u="none" strike="noStrik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Data as of 20 July 2022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355E6-5C65-442D-A569-CEF1153E8043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59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A164D1-84CE-CA62-B436-C837E879B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E2A11CB-1295-691D-1DC5-31555E5FF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4E2582-8A0C-DC4D-DF7E-22709154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75B7DB-41E2-ED16-79B2-704DB313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AA5573-DCE1-EB4C-595C-772F6E2B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50CA-1CCC-4026-B334-57B6FA206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17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22AAB0-BA6E-3143-8899-73BB041E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C47424-109C-2A5B-AFB3-ABD55F8C5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35162D-585D-F292-BDEC-70122D78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7BE62F-ED61-893C-BFAD-5530EB29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1EE90C-095C-ABAB-B58D-73C9AD25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50CA-1CCC-4026-B334-57B6FA206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009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99D8730-1035-8070-C31E-6E4E71B1A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80B7378-C60A-778E-A33C-6B2965B54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990E3B-160C-87C6-86BD-B32B9312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8BA852-B502-E27A-53EF-087B2515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84F934-E292-583C-4050-DF67299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50CA-1CCC-4026-B334-57B6FA206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652AA0-142C-46D8-2CEE-45D815BD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54B57B-DC7F-654D-FEDA-077926BA2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E370982-1D01-AA5D-D73B-FE71CB6B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FB3357-A2F1-0C6A-1699-7B820CE4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5DC9A8-29C0-32DF-F938-02C34A49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50CA-1CCC-4026-B334-57B6FA206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71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BD3321-C382-CC6D-CC9F-73B00687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6627C42-A5B4-4BD7-9615-133672A46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317BC0-9CA8-C684-CC89-710D32D1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9EC40E-6C13-CC78-062A-B824CFFD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A9855A-EEC5-D2BD-0D75-2D2709E2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50CA-1CCC-4026-B334-57B6FA206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43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AE19BC-2D35-88BE-CB73-A01C0793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0B69AD-2456-AF08-3B3B-AF9EA4895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3073E0F-E1A0-90C0-E982-971F30BC6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07784C-045F-3634-E7FD-451EC46E3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14EB067-C7C4-8C67-E5FA-785D380F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8554F9B-3A3E-D2FC-3B03-B22152E1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50CA-1CCC-4026-B334-57B6FA206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17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46500E-2E5B-A9AF-1E36-14945A89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92D966-00E9-34D1-AD7F-407919977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DDF33B1-A44E-0C78-2A25-FB0094330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B7A4C9F-714E-049C-6ED6-8DDAB33A3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D51E388-3923-3DD2-428A-D22B0AFE3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7A30741-B66A-4508-5054-0FCEE047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77E0860-EA86-B061-3723-428BCE4D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0F8879D-5FAD-B829-57FF-55C541B8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50CA-1CCC-4026-B334-57B6FA206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091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AC747B-99D6-CE77-D564-5188A488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D2B93B7-AE77-C011-2A0D-D79EBACE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1D0BD9D-4911-9257-249D-83015264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4F6E195-248C-1F57-23DE-99F82DC6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50CA-1CCC-4026-B334-57B6FA206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798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6FDE454-DC89-F5F8-38B0-032CE1DF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D4191A7-EF20-3A89-03AC-CF9AD818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1F486D5-7476-C015-95D8-1254166A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50CA-1CCC-4026-B334-57B6FA206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43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E85BCE-63D8-4D2C-6C67-0D39DCA2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9AA454-F37A-85AD-E879-F72AD8159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DEA7BA7-C026-4C16-942E-374FC86E0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135EC46-DD0C-3769-296B-67C21CBA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36D9E6F-2F61-A755-B2F0-FA6FCC43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C57885-9584-1D1A-4806-908D5B5D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50CA-1CCC-4026-B334-57B6FA206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66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9240EA-3757-B14B-EC44-BB66B6C6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5AE7B74-0120-77EA-405B-3DBA0E3B1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26CD40D-24AB-FC09-93CE-9A8A55833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9AE3008-3B06-A806-143F-4E647E81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129F47E-342E-3D31-AF99-25C59BA6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720DE9-D562-02FA-7ADE-A40869AD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50CA-1CCC-4026-B334-57B6FA206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0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D24207C-F351-7DF2-F442-4B7AFE9A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0744EC5-A47F-074F-492C-D64DBA8EC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084084-DB66-ADE1-E4E7-F037736C2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3.06.2024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286E55-5472-C8A0-4E29-58903F039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Dr.Muzaffer Eskiocak, GBP.50. Yılında Boğmaca, BAGUP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3C75A2-4B7B-99D0-A9F2-8D3331B61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150CA-1CCC-4026-B334-57B6FA2066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23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accine-schedule.ecdc.europa.eu/Scheduler/ByDisease?SelectedDiseaseId=3&amp;SelectedCountryIdByDisease=-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munizationdata.who.int/pages/indicators-by-category/system_performance.html?ISO_3_CODE=TUR&amp;YEAR=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dn.who.int/media/docs/librariesprovider2/euro-health-topics/vaccines-and-immunization/eur_ri_summary_en_2022.pdf?sfvrsn=1a86cfc0_2&amp;download=true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63ABA40-CFB0-1062-B583-96486D2AD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12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02C828-6754-CE57-95A3-A3300523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70B9EB9-4FBD-5F41-1860-DF4616FE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</p:spTree>
    <p:extLst>
      <p:ext uri="{BB962C8B-B14F-4D97-AF65-F5344CB8AC3E}">
        <p14:creationId xmlns:p14="http://schemas.microsoft.com/office/powerpoint/2010/main" val="306859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86D74710-8F27-4065-91AC-407C546FB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16944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k: Sol 4">
            <a:extLst>
              <a:ext uri="{FF2B5EF4-FFF2-40B4-BE49-F238E27FC236}">
                <a16:creationId xmlns:a16="http://schemas.microsoft.com/office/drawing/2014/main" id="{94FE62B2-87E3-45EF-9D37-1584C8559A03}"/>
              </a:ext>
            </a:extLst>
          </p:cNvPr>
          <p:cNvSpPr/>
          <p:nvPr/>
        </p:nvSpPr>
        <p:spPr>
          <a:xfrm>
            <a:off x="408562" y="5880156"/>
            <a:ext cx="9114817" cy="389106"/>
          </a:xfrm>
          <a:prstGeom prst="lef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0947B27-CAAD-723F-853A-034CCC3C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0554E74-B9D0-94BC-A9F7-AC5486C3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</p:spTree>
    <p:extLst>
      <p:ext uri="{BB962C8B-B14F-4D97-AF65-F5344CB8AC3E}">
        <p14:creationId xmlns:p14="http://schemas.microsoft.com/office/powerpoint/2010/main" val="246236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0ECEC0-315D-B09F-D2AD-1E9080A1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Boğmaca Hastalığı ve Korunma</a:t>
            </a:r>
            <a:endParaRPr lang="tr-TR" dirty="0"/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05891124-FCB4-B6C0-7F26-F853DCDEB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775812"/>
              </p:ext>
            </p:extLst>
          </p:nvPr>
        </p:nvGraphicFramePr>
        <p:xfrm>
          <a:off x="838200" y="1825625"/>
          <a:ext cx="10515597" cy="391229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191540">
                  <a:extLst>
                    <a:ext uri="{9D8B030D-6E8A-4147-A177-3AD203B41FA5}">
                      <a16:colId xmlns:a16="http://schemas.microsoft.com/office/drawing/2014/main" val="2155945773"/>
                    </a:ext>
                  </a:extLst>
                </a:gridCol>
                <a:gridCol w="2870790">
                  <a:extLst>
                    <a:ext uri="{9D8B030D-6E8A-4147-A177-3AD203B41FA5}">
                      <a16:colId xmlns:a16="http://schemas.microsoft.com/office/drawing/2014/main" val="520126415"/>
                    </a:ext>
                  </a:extLst>
                </a:gridCol>
                <a:gridCol w="4453267">
                  <a:extLst>
                    <a:ext uri="{9D8B030D-6E8A-4147-A177-3AD203B41FA5}">
                      <a16:colId xmlns:a16="http://schemas.microsoft.com/office/drawing/2014/main" val="702490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Konu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Görev yeri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5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kern="100" dirty="0">
                          <a:effectLst/>
                        </a:rPr>
                        <a:t>Diyarbakır’da bebeklerde Boğmaca vakaları</a:t>
                      </a:r>
                      <a:endParaRPr lang="tr-TR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00" dirty="0" err="1">
                          <a:effectLst/>
                        </a:rPr>
                        <a:t>Prof.Dr.Ali</a:t>
                      </a:r>
                      <a:r>
                        <a:rPr lang="tr-TR" sz="1800" kern="100" dirty="0">
                          <a:effectLst/>
                        </a:rPr>
                        <a:t> Ceylan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Balıkesir </a:t>
                      </a:r>
                      <a:r>
                        <a:rPr lang="tr-TR" dirty="0" err="1"/>
                        <a:t>Üni.Tıp</a:t>
                      </a:r>
                      <a:r>
                        <a:rPr lang="tr-TR" dirty="0"/>
                        <a:t> Fak. Halk Sağlığı Anabilim Dalı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084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00" dirty="0">
                          <a:effectLst/>
                        </a:rPr>
                        <a:t>Çocuklarda boğmaca kliniği,  </a:t>
                      </a:r>
                      <a:br>
                        <a:rPr lang="tr-TR" sz="1800" b="1" kern="100" dirty="0">
                          <a:effectLst/>
                        </a:rPr>
                      </a:br>
                      <a:r>
                        <a:rPr lang="tr-TR" sz="1800" b="1" kern="100" dirty="0">
                          <a:effectLst/>
                        </a:rPr>
                        <a:t>tanısı ve korunma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00" dirty="0" err="1">
                          <a:effectLst/>
                        </a:rPr>
                        <a:t>Doç.Dr.Yasemin</a:t>
                      </a:r>
                      <a:r>
                        <a:rPr lang="tr-TR" sz="1800" kern="100" dirty="0">
                          <a:effectLst/>
                        </a:rPr>
                        <a:t> </a:t>
                      </a:r>
                      <a:r>
                        <a:rPr lang="tr-TR" sz="1800" kern="100" dirty="0" err="1">
                          <a:effectLst/>
                        </a:rPr>
                        <a:t>Özsürekçi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Hacettepe </a:t>
                      </a:r>
                      <a:r>
                        <a:rPr lang="tr-TR" dirty="0" err="1"/>
                        <a:t>Üni.Tıp</a:t>
                      </a:r>
                      <a:r>
                        <a:rPr lang="tr-TR" dirty="0"/>
                        <a:t> Fak. </a:t>
                      </a:r>
                      <a:br>
                        <a:rPr lang="tr-TR" dirty="0"/>
                      </a:br>
                      <a:r>
                        <a:rPr lang="tr-TR" dirty="0"/>
                        <a:t>Çocuk Enfeksiyon Hastalıklar Bilim Dalı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301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00" dirty="0">
                          <a:effectLst/>
                        </a:rPr>
                        <a:t>Erişkinlerde boğmaca kliniği  </a:t>
                      </a:r>
                      <a:br>
                        <a:rPr lang="tr-TR" sz="1800" b="1" kern="100" dirty="0">
                          <a:effectLst/>
                        </a:rPr>
                      </a:br>
                      <a:r>
                        <a:rPr lang="tr-TR" sz="1800" b="1" kern="100" dirty="0">
                          <a:effectLst/>
                        </a:rPr>
                        <a:t>ve tanısı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00" dirty="0" err="1">
                          <a:effectLst/>
                        </a:rPr>
                        <a:t>Doç.Dr</a:t>
                      </a:r>
                      <a:r>
                        <a:rPr lang="tr-TR" sz="1800" kern="100" dirty="0">
                          <a:effectLst/>
                        </a:rPr>
                        <a:t>. İrem Akdemir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Ankara </a:t>
                      </a:r>
                      <a:r>
                        <a:rPr lang="tr-TR" dirty="0" err="1"/>
                        <a:t>Üni.Tıp</a:t>
                      </a:r>
                      <a:r>
                        <a:rPr lang="tr-TR" dirty="0"/>
                        <a:t> Fak. </a:t>
                      </a:r>
                      <a:r>
                        <a:rPr lang="tr-TR" sz="1800" b="0" kern="1200" dirty="0">
                          <a:solidFill>
                            <a:schemeClr val="dk1"/>
                          </a:solidFill>
                          <a:effectLst/>
                        </a:rPr>
                        <a:t>Enfeksiyon Hastalıkları Ve Klinik Mikrobiyoloji Anabilim Dal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91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kern="100" dirty="0">
                          <a:effectLst/>
                        </a:rPr>
                        <a:t>Erişkinleri</a:t>
                      </a:r>
                      <a:r>
                        <a:rPr lang="tr-TR" sz="1800" kern="100" dirty="0">
                          <a:effectLst/>
                        </a:rPr>
                        <a:t> </a:t>
                      </a:r>
                      <a:r>
                        <a:rPr lang="tr-TR" sz="1800" b="1" kern="100" dirty="0">
                          <a:effectLst/>
                        </a:rPr>
                        <a:t>Boğmaca hastalığından koruma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00" dirty="0" err="1">
                          <a:effectLst/>
                        </a:rPr>
                        <a:t>Doç.Dr</a:t>
                      </a:r>
                      <a:r>
                        <a:rPr lang="tr-TR" sz="1800" kern="100" dirty="0">
                          <a:effectLst/>
                        </a:rPr>
                        <a:t>. Çiğdem Erol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Başkent </a:t>
                      </a:r>
                      <a:r>
                        <a:rPr lang="tr-TR" dirty="0" err="1"/>
                        <a:t>Üni.Tıp</a:t>
                      </a:r>
                      <a:r>
                        <a:rPr lang="tr-TR" dirty="0"/>
                        <a:t> Fak. </a:t>
                      </a:r>
                      <a:r>
                        <a:rPr lang="tr-TR" sz="1800" b="0" kern="1200" dirty="0">
                          <a:solidFill>
                            <a:schemeClr val="dk1"/>
                          </a:solidFill>
                          <a:effectLst/>
                        </a:rPr>
                        <a:t>Enfeksiyon Hastalıkları ve Klinik Mikrobiyoloji Anabilim Dal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52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kern="100" dirty="0">
                          <a:effectLst/>
                        </a:rPr>
                        <a:t>Gebeler ve yenidoğanları Boğmaca hastalığından koruma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00" dirty="0" err="1">
                          <a:effectLst/>
                        </a:rPr>
                        <a:t>Prof.Dr.Ali</a:t>
                      </a:r>
                      <a:r>
                        <a:rPr lang="tr-TR" sz="1800" kern="100" dirty="0">
                          <a:effectLst/>
                        </a:rPr>
                        <a:t> Ceylan</a:t>
                      </a:r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Balıkesir </a:t>
                      </a:r>
                      <a:r>
                        <a:rPr lang="tr-TR" dirty="0" err="1"/>
                        <a:t>Üni.Tıp</a:t>
                      </a:r>
                      <a:r>
                        <a:rPr lang="tr-TR" dirty="0"/>
                        <a:t> Fak. Halk Sağlığı </a:t>
                      </a:r>
                      <a:r>
                        <a:rPr lang="tr-TR" dirty="0" err="1"/>
                        <a:t>AbD</a:t>
                      </a:r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285311"/>
                  </a:ext>
                </a:extLst>
              </a:tr>
            </a:tbl>
          </a:graphicData>
        </a:graphic>
      </p:graphicFrame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E535783-854E-A468-7F98-C2CAD8C5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68CC492-5781-04C1-7C12-9CE5BCDF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</p:spTree>
    <p:extLst>
      <p:ext uri="{BB962C8B-B14F-4D97-AF65-F5344CB8AC3E}">
        <p14:creationId xmlns:p14="http://schemas.microsoft.com/office/powerpoint/2010/main" val="266705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A6FBA63-9DB6-BC2A-87E3-678C337B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 fontScale="90000"/>
          </a:bodyPr>
          <a:lstStyle/>
          <a:p>
            <a:r>
              <a:rPr lang="tr-TR" sz="4300" b="1"/>
              <a:t>Prof.Dr.Muzaffer Eskiocak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3A470E-8090-14D7-D6BC-970C83317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tr-TR" sz="2000" b="1" dirty="0">
                <a:solidFill>
                  <a:schemeClr val="tx1">
                    <a:alpha val="80000"/>
                  </a:schemeClr>
                </a:solidFill>
              </a:rPr>
              <a:t>Ankara Tıp, 1984</a:t>
            </a:r>
          </a:p>
          <a:p>
            <a:r>
              <a:rPr lang="tr-TR" sz="2000" b="1" dirty="0">
                <a:solidFill>
                  <a:schemeClr val="tx1">
                    <a:alpha val="80000"/>
                  </a:schemeClr>
                </a:solidFill>
              </a:rPr>
              <a:t>OMÜ Tıp, 1993, </a:t>
            </a:r>
            <a:r>
              <a:rPr lang="tr-TR" sz="2000" b="1" dirty="0">
                <a:solidFill>
                  <a:srgbClr val="3333FF">
                    <a:alpha val="80000"/>
                  </a:srgbClr>
                </a:solidFill>
              </a:rPr>
              <a:t>Halk Sağlığı Uzmanı</a:t>
            </a:r>
          </a:p>
          <a:p>
            <a:r>
              <a:rPr lang="tr-TR" sz="2000" b="1" dirty="0">
                <a:solidFill>
                  <a:schemeClr val="tx1">
                    <a:alpha val="80000"/>
                  </a:schemeClr>
                </a:solidFill>
              </a:rPr>
              <a:t>Trakya Tıp, Öğretim Üyesi, 2020’de emekli</a:t>
            </a:r>
          </a:p>
          <a:p>
            <a:r>
              <a:rPr lang="tr-TR" sz="2000" b="1" dirty="0">
                <a:solidFill>
                  <a:schemeClr val="tx1">
                    <a:alpha val="80000"/>
                  </a:schemeClr>
                </a:solidFill>
              </a:rPr>
              <a:t>SANKO Tıp, 2020- </a:t>
            </a:r>
          </a:p>
          <a:p>
            <a:r>
              <a:rPr lang="tr-TR" sz="2000" b="1" dirty="0">
                <a:solidFill>
                  <a:srgbClr val="3333FF">
                    <a:alpha val="80000"/>
                  </a:srgbClr>
                </a:solidFill>
              </a:rPr>
              <a:t>HASUDER Bulaşıcı Hastalıklar ÇG</a:t>
            </a:r>
          </a:p>
          <a:p>
            <a:r>
              <a:rPr lang="tr-TR" sz="2000" b="1" dirty="0">
                <a:solidFill>
                  <a:srgbClr val="3333FF">
                    <a:alpha val="80000"/>
                  </a:srgbClr>
                </a:solidFill>
              </a:rPr>
              <a:t>TTB-Aşı Çalışma Grubu</a:t>
            </a:r>
          </a:p>
          <a:p>
            <a:r>
              <a:rPr lang="tr-TR" sz="2000" b="1" dirty="0">
                <a:solidFill>
                  <a:srgbClr val="3333FF">
                    <a:alpha val="80000"/>
                  </a:srgbClr>
                </a:solidFill>
              </a:rPr>
              <a:t>Bağışıklama İçin </a:t>
            </a:r>
            <a:r>
              <a:rPr lang="tr-TR" sz="2000" b="1" dirty="0" err="1">
                <a:solidFill>
                  <a:srgbClr val="3333FF">
                    <a:alpha val="80000"/>
                  </a:srgbClr>
                </a:solidFill>
              </a:rPr>
              <a:t>Güçbirliği</a:t>
            </a:r>
            <a:r>
              <a:rPr lang="tr-TR" sz="2000" b="1" dirty="0">
                <a:solidFill>
                  <a:srgbClr val="3333FF">
                    <a:alpha val="80000"/>
                  </a:srgbClr>
                </a:solidFill>
              </a:rPr>
              <a:t> Platformu</a:t>
            </a:r>
          </a:p>
          <a:p>
            <a:endParaRPr lang="tr-TR" sz="2000" b="1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Resim 4" descr="metin, konteyner, kutu, işaret içeren bir resim&#10;&#10;Açıklama otomatik olarak oluşturuldu">
            <a:extLst>
              <a:ext uri="{FF2B5EF4-FFF2-40B4-BE49-F238E27FC236}">
                <a16:creationId xmlns:a16="http://schemas.microsoft.com/office/drawing/2014/main" id="{B2616A68-E92D-3E1E-D56B-2AF3ABADE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53" y="1389484"/>
            <a:ext cx="3548404" cy="4731205"/>
          </a:xfrm>
          <a:prstGeom prst="rect">
            <a:avLst/>
          </a:prstGeom>
        </p:spPr>
      </p:pic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D7FA6B15-E0EA-6808-E92B-03302694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E6848AEA-65CD-F342-0AC2-F54ED4C5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</p:spTree>
    <p:extLst>
      <p:ext uri="{BB962C8B-B14F-4D97-AF65-F5344CB8AC3E}">
        <p14:creationId xmlns:p14="http://schemas.microsoft.com/office/powerpoint/2010/main" val="271242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FF65B4B-8A79-BB86-E570-CE45A2FFC9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1" t="15043" r="25000" b="4616"/>
          <a:stretch/>
        </p:blipFill>
        <p:spPr>
          <a:xfrm>
            <a:off x="3213743" y="-11077"/>
            <a:ext cx="9017618" cy="6869077"/>
          </a:xfrm>
          <a:prstGeom prst="rect">
            <a:avLst/>
          </a:prstGeom>
        </p:spPr>
      </p:pic>
      <p:sp>
        <p:nvSpPr>
          <p:cNvPr id="7" name="Başlık 6">
            <a:extLst>
              <a:ext uri="{FF2B5EF4-FFF2-40B4-BE49-F238E27FC236}">
                <a16:creationId xmlns:a16="http://schemas.microsoft.com/office/drawing/2014/main" id="{AB139870-5512-73D4-AFFF-5B01792C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17" y="701749"/>
            <a:ext cx="2819400" cy="5454501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3333FF"/>
                </a:solidFill>
              </a:rPr>
              <a:t>Boğmacaya karşı aşılama/ </a:t>
            </a:r>
            <a:r>
              <a:rPr lang="tr-TR" sz="3200" b="1" dirty="0">
                <a:solidFill>
                  <a:srgbClr val="FF0000"/>
                </a:solidFill>
              </a:rPr>
              <a:t>GBP ile </a:t>
            </a:r>
            <a:br>
              <a:rPr lang="tr-TR" sz="3200" b="1" dirty="0">
                <a:solidFill>
                  <a:srgbClr val="3333FF"/>
                </a:solidFill>
              </a:rPr>
            </a:br>
            <a:r>
              <a:rPr lang="tr-TR" sz="3200" b="1" dirty="0"/>
              <a:t>önlenen ölümler, </a:t>
            </a:r>
            <a:r>
              <a:rPr lang="tr-TR" sz="3200" b="1" dirty="0">
                <a:solidFill>
                  <a:srgbClr val="3333FF"/>
                </a:solidFill>
              </a:rPr>
              <a:t>kazanılan yaşam yılları ve </a:t>
            </a:r>
            <a:r>
              <a:rPr lang="tr-TR" sz="3200" b="1" dirty="0"/>
              <a:t>kazanılan sağlıklı yaşam yılları, </a:t>
            </a:r>
            <a:br>
              <a:rPr lang="tr-TR" sz="3200" b="1" dirty="0">
                <a:solidFill>
                  <a:srgbClr val="3333FF"/>
                </a:solidFill>
              </a:rPr>
            </a:br>
            <a:r>
              <a:rPr lang="tr-TR" sz="3200" b="1" dirty="0" err="1">
                <a:solidFill>
                  <a:srgbClr val="3333FF"/>
                </a:solidFill>
              </a:rPr>
              <a:t>The</a:t>
            </a:r>
            <a:r>
              <a:rPr lang="tr-TR" sz="3200" b="1" dirty="0">
                <a:solidFill>
                  <a:srgbClr val="3333FF"/>
                </a:solidFill>
              </a:rPr>
              <a:t> Lancet, 2024</a:t>
            </a:r>
            <a:br>
              <a:rPr lang="tr-TR" sz="3200" dirty="0">
                <a:solidFill>
                  <a:srgbClr val="3333FF"/>
                </a:solidFill>
              </a:rPr>
            </a:br>
            <a:endParaRPr lang="tr-TR" sz="32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A5CE6A-159A-BFE8-1324-A13F52E151BC}"/>
              </a:ext>
            </a:extLst>
          </p:cNvPr>
          <p:cNvSpPr txBox="1"/>
          <p:nvPr/>
        </p:nvSpPr>
        <p:spPr>
          <a:xfrm>
            <a:off x="4077499" y="1397874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3333FF"/>
                </a:solidFill>
              </a:rPr>
              <a:t>Önlenen ölümler:</a:t>
            </a:r>
          </a:p>
          <a:p>
            <a:r>
              <a:rPr lang="tr-TR" b="1" dirty="0">
                <a:solidFill>
                  <a:srgbClr val="3333FF"/>
                </a:solidFill>
              </a:rPr>
              <a:t>13,2 </a:t>
            </a:r>
            <a:r>
              <a:rPr lang="tr-TR" b="1" dirty="0">
                <a:solidFill>
                  <a:srgbClr val="FF0000"/>
                </a:solidFill>
              </a:rPr>
              <a:t>/154 milyon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85839E5-2D0C-3F96-2789-79B94F7DF5B3}"/>
              </a:ext>
            </a:extLst>
          </p:cNvPr>
          <p:cNvSpPr txBox="1"/>
          <p:nvPr/>
        </p:nvSpPr>
        <p:spPr>
          <a:xfrm>
            <a:off x="6740814" y="1397873"/>
            <a:ext cx="2649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3333FF"/>
                </a:solidFill>
              </a:rPr>
              <a:t>Kazanılan yaşam yılları:</a:t>
            </a:r>
            <a:br>
              <a:rPr lang="tr-TR" b="1" dirty="0">
                <a:solidFill>
                  <a:srgbClr val="3333FF"/>
                </a:solidFill>
              </a:rPr>
            </a:br>
            <a:r>
              <a:rPr lang="tr-TR" b="1" dirty="0">
                <a:solidFill>
                  <a:srgbClr val="3333FF"/>
                </a:solidFill>
              </a:rPr>
              <a:t>0,8/</a:t>
            </a:r>
            <a:r>
              <a:rPr lang="tr-TR" b="1" dirty="0">
                <a:solidFill>
                  <a:srgbClr val="FF0000"/>
                </a:solidFill>
              </a:rPr>
              <a:t>3 milyar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911ACE3-6E08-9EC2-7A55-4C8F9531F793}"/>
              </a:ext>
            </a:extLst>
          </p:cNvPr>
          <p:cNvSpPr txBox="1"/>
          <p:nvPr/>
        </p:nvSpPr>
        <p:spPr>
          <a:xfrm>
            <a:off x="9831189" y="1397873"/>
            <a:ext cx="2203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3333FF"/>
                </a:solidFill>
              </a:rPr>
              <a:t>Kazanılan Sağlıklı Yaşam Yılları: </a:t>
            </a:r>
            <a:br>
              <a:rPr lang="tr-TR" b="1" dirty="0">
                <a:solidFill>
                  <a:srgbClr val="3333FF"/>
                </a:solidFill>
              </a:rPr>
            </a:br>
            <a:r>
              <a:rPr lang="tr-TR" b="1" dirty="0">
                <a:solidFill>
                  <a:srgbClr val="3333FF"/>
                </a:solidFill>
              </a:rPr>
              <a:t>1/</a:t>
            </a:r>
            <a:r>
              <a:rPr lang="tr-TR" b="1" dirty="0">
                <a:solidFill>
                  <a:srgbClr val="FF0000"/>
                </a:solidFill>
              </a:rPr>
              <a:t>10,2 milyar</a:t>
            </a:r>
          </a:p>
        </p:txBody>
      </p:sp>
      <p:sp>
        <p:nvSpPr>
          <p:cNvPr id="15" name="Veri Yer Tutucusu 14">
            <a:extLst>
              <a:ext uri="{FF2B5EF4-FFF2-40B4-BE49-F238E27FC236}">
                <a16:creationId xmlns:a16="http://schemas.microsoft.com/office/drawing/2014/main" id="{B9F96C57-2A66-8431-146A-45F8E367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16" name="Alt Bilgi Yer Tutucusu 15">
            <a:extLst>
              <a:ext uri="{FF2B5EF4-FFF2-40B4-BE49-F238E27FC236}">
                <a16:creationId xmlns:a16="http://schemas.microsoft.com/office/drawing/2014/main" id="{C3FD6C59-7A37-53EC-D7EA-4E097B7E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</p:spTree>
    <p:extLst>
      <p:ext uri="{BB962C8B-B14F-4D97-AF65-F5344CB8AC3E}">
        <p14:creationId xmlns:p14="http://schemas.microsoft.com/office/powerpoint/2010/main" val="91074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35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aşlık 12">
            <a:extLst>
              <a:ext uri="{FF2B5EF4-FFF2-40B4-BE49-F238E27FC236}">
                <a16:creationId xmlns:a16="http://schemas.microsoft.com/office/drawing/2014/main" id="{B2EC71BA-1524-4E23-E013-0270CB711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1" y="2074363"/>
            <a:ext cx="3203248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tr-TR" sz="2600" b="1" dirty="0">
                <a:solidFill>
                  <a:srgbClr val="FFFFFF"/>
                </a:solidFill>
              </a:rPr>
              <a:t>Avrupa’da kullanılan aşı: </a:t>
            </a:r>
            <a:r>
              <a:rPr lang="tr-TR" sz="2600" b="1" dirty="0" err="1">
                <a:solidFill>
                  <a:srgbClr val="FFFF00"/>
                </a:solidFill>
              </a:rPr>
              <a:t>Asellüler</a:t>
            </a:r>
            <a:r>
              <a:rPr lang="tr-TR" sz="2600" b="1" dirty="0">
                <a:solidFill>
                  <a:srgbClr val="FFFF00"/>
                </a:solidFill>
              </a:rPr>
              <a:t> Boğmaca Aşısı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541530D-63B1-824C-551A-8615D974C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" t="28205" r="26300" b="9021"/>
          <a:stretch/>
        </p:blipFill>
        <p:spPr>
          <a:xfrm>
            <a:off x="2900599" y="1113691"/>
            <a:ext cx="9197616" cy="496828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DF36DF43-ACC7-8CBC-556A-1F6A6E94F299}"/>
              </a:ext>
            </a:extLst>
          </p:cNvPr>
          <p:cNvSpPr txBox="1"/>
          <p:nvPr/>
        </p:nvSpPr>
        <p:spPr>
          <a:xfrm>
            <a:off x="2824716" y="63618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 err="1">
                <a:hlinkClick r:id="rId3"/>
              </a:rPr>
              <a:t>Vaccine</a:t>
            </a:r>
            <a:r>
              <a:rPr lang="tr-TR" dirty="0">
                <a:hlinkClick r:id="rId3"/>
              </a:rPr>
              <a:t> </a:t>
            </a:r>
            <a:r>
              <a:rPr lang="tr-TR" dirty="0" err="1">
                <a:hlinkClick r:id="rId3"/>
              </a:rPr>
              <a:t>Scheduler</a:t>
            </a:r>
            <a:r>
              <a:rPr lang="tr-TR" dirty="0">
                <a:hlinkClick r:id="rId3"/>
              </a:rPr>
              <a:t> | ECDC (europa.eu)</a:t>
            </a:r>
            <a:endParaRPr lang="tr-TR" dirty="0"/>
          </a:p>
        </p:txBody>
      </p:sp>
      <p:sp>
        <p:nvSpPr>
          <p:cNvPr id="16" name="Veri Yer Tutucusu 15">
            <a:extLst>
              <a:ext uri="{FF2B5EF4-FFF2-40B4-BE49-F238E27FC236}">
                <a16:creationId xmlns:a16="http://schemas.microsoft.com/office/drawing/2014/main" id="{C2A303ED-F871-0825-66D8-65C91456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17" name="Alt Bilgi Yer Tutucusu 16">
            <a:extLst>
              <a:ext uri="{FF2B5EF4-FFF2-40B4-BE49-F238E27FC236}">
                <a16:creationId xmlns:a16="http://schemas.microsoft.com/office/drawing/2014/main" id="{62173FE8-AAD9-A809-B63B-BD6F8D52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</p:spTree>
    <p:extLst>
      <p:ext uri="{BB962C8B-B14F-4D97-AF65-F5344CB8AC3E}">
        <p14:creationId xmlns:p14="http://schemas.microsoft.com/office/powerpoint/2010/main" val="29375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3F4A34-CA1C-184B-EB62-1D2B535C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27598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Türkiye’de </a:t>
            </a:r>
            <a:b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Boğmaca Olgularının Zamana Göre Dağılımı</a:t>
            </a:r>
            <a:endParaRPr lang="tr-TR" sz="32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3AC47CF-44E2-D024-23FD-6EF9B3B18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598" y="85061"/>
            <a:ext cx="9964402" cy="6858000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BB700D-C7E6-09A9-324B-49093B2A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6C72E9-8498-9080-F8C2-CFE59889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</p:spTree>
    <p:extLst>
      <p:ext uri="{BB962C8B-B14F-4D97-AF65-F5344CB8AC3E}">
        <p14:creationId xmlns:p14="http://schemas.microsoft.com/office/powerpoint/2010/main" val="220204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308E5C7-89D6-5191-B94C-7F3301F3E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" t="9059" r="39850" b="25812"/>
          <a:stretch/>
        </p:blipFill>
        <p:spPr>
          <a:xfrm>
            <a:off x="2807404" y="0"/>
            <a:ext cx="9501554" cy="666070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1D1CBFCA-194F-9FF3-CA53-58CEDE59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168502" cy="685800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r-TR" sz="3600" b="1">
                <a:latin typeface="Calibri" panose="020F0502020204030204" pitchFamily="34" charset="0"/>
                <a:cs typeface="Calibri" panose="020F0502020204030204" pitchFamily="34" charset="0"/>
              </a:rPr>
              <a:t>Türkiye’de </a:t>
            </a:r>
            <a:br>
              <a:rPr lang="tr-TR" sz="36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600" b="1">
                <a:latin typeface="Calibri" panose="020F0502020204030204" pitchFamily="34" charset="0"/>
                <a:cs typeface="Calibri" panose="020F0502020204030204" pitchFamily="34" charset="0"/>
              </a:rPr>
              <a:t>DBT3 Aşılamasında Durum</a:t>
            </a:r>
            <a:endParaRPr lang="tr-T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4C9999C-FF01-ACA0-CFC8-3FC358484A59}"/>
              </a:ext>
            </a:extLst>
          </p:cNvPr>
          <p:cNvSpPr txBox="1"/>
          <p:nvPr/>
        </p:nvSpPr>
        <p:spPr>
          <a:xfrm>
            <a:off x="-74428" y="5571655"/>
            <a:ext cx="6294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CMR12"/>
              </a:rPr>
              <a:t>T</a:t>
            </a:r>
            <a:r>
              <a:rPr lang="tr-TR" sz="1800" b="1" i="0" u="none" strike="noStrike" baseline="0" dirty="0">
                <a:latin typeface="CMR12"/>
              </a:rPr>
              <a:t>ü</a:t>
            </a:r>
            <a:r>
              <a:rPr lang="en-US" sz="1800" b="1" i="0" u="none" strike="noStrike" baseline="0" dirty="0" err="1">
                <a:latin typeface="CMR12"/>
              </a:rPr>
              <a:t>rkiye</a:t>
            </a:r>
            <a:r>
              <a:rPr lang="en-US" sz="1800" b="1" i="0" u="none" strike="noStrike" baseline="0" dirty="0">
                <a:latin typeface="CMR12"/>
              </a:rPr>
              <a:t>: </a:t>
            </a:r>
            <a:endParaRPr lang="tr-TR" sz="1800" b="1" i="0" u="none" strike="noStrike" baseline="0" dirty="0">
              <a:latin typeface="CMR12"/>
            </a:endParaRPr>
          </a:p>
          <a:p>
            <a:r>
              <a:rPr lang="en-US" sz="1800" b="1" i="0" u="none" strike="noStrike" baseline="0" dirty="0">
                <a:latin typeface="CMR12"/>
              </a:rPr>
              <a:t>WHO and UNICEF </a:t>
            </a:r>
            <a:endParaRPr lang="tr-TR" sz="1800" b="1" i="0" u="none" strike="noStrike" baseline="0" dirty="0">
              <a:latin typeface="CMR12"/>
            </a:endParaRPr>
          </a:p>
          <a:p>
            <a:r>
              <a:rPr lang="en-US" sz="1800" b="1" i="0" u="none" strike="noStrike" baseline="0" dirty="0">
                <a:latin typeface="CMR12"/>
              </a:rPr>
              <a:t>estimates of immunization </a:t>
            </a:r>
            <a:endParaRPr lang="tr-TR" sz="1800" b="1" i="0" u="none" strike="noStrike" baseline="0" dirty="0">
              <a:latin typeface="CMR12"/>
            </a:endParaRPr>
          </a:p>
          <a:p>
            <a:r>
              <a:rPr lang="en-US" sz="1800" b="1" i="0" u="none" strike="noStrike" baseline="0" dirty="0">
                <a:latin typeface="CMR12"/>
              </a:rPr>
              <a:t>coverage: 2022 revision</a:t>
            </a:r>
            <a:endParaRPr lang="tr-TR" b="1" dirty="0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70C2129-8CB3-AB9B-9608-8D701BFC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3.06.2024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E03EF6F-36B1-7539-A1C5-EEDC9860F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</p:spTree>
    <p:extLst>
      <p:ext uri="{BB962C8B-B14F-4D97-AF65-F5344CB8AC3E}">
        <p14:creationId xmlns:p14="http://schemas.microsoft.com/office/powerpoint/2010/main" val="5315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67832" y="531628"/>
            <a:ext cx="11610753" cy="1287855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0000CC"/>
                </a:solidFill>
              </a:rPr>
              <a:t>Türkiye’de </a:t>
            </a:r>
            <a:r>
              <a:rPr lang="tr-TR" sz="3200" b="1" dirty="0">
                <a:solidFill>
                  <a:srgbClr val="FF0000"/>
                </a:solidFill>
              </a:rPr>
              <a:t>Toplum Bağışıklığı Sağlama </a:t>
            </a:r>
            <a:r>
              <a:rPr lang="tr-TR" sz="3200" b="1" dirty="0">
                <a:solidFill>
                  <a:srgbClr val="0000CC"/>
                </a:solidFill>
              </a:rPr>
              <a:t>Performansı izlemi- </a:t>
            </a:r>
            <a:br>
              <a:rPr lang="tr-TR" sz="3200" b="1" dirty="0">
                <a:solidFill>
                  <a:srgbClr val="0000CC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Sağlık Bakanlığı</a:t>
            </a:r>
            <a:br>
              <a:rPr lang="tr-TR" sz="3200" b="1" dirty="0">
                <a:solidFill>
                  <a:srgbClr val="0000CC"/>
                </a:solidFill>
              </a:rPr>
            </a:br>
            <a:endParaRPr lang="tr-TR" sz="3200" b="1" dirty="0">
              <a:solidFill>
                <a:srgbClr val="0000CC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  <a:endParaRPr lang="tr-TR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37839797"/>
              </p:ext>
            </p:extLst>
          </p:nvPr>
        </p:nvGraphicFramePr>
        <p:xfrm>
          <a:off x="691117" y="1819484"/>
          <a:ext cx="10388009" cy="3829591"/>
        </p:xfrm>
        <a:graphic>
          <a:graphicData uri="http://schemas.openxmlformats.org/drawingml/2006/table">
            <a:tbl>
              <a:tblPr/>
              <a:tblGrid>
                <a:gridCol w="2809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682">
                  <a:extLst>
                    <a:ext uri="{9D8B030D-6E8A-4147-A177-3AD203B41FA5}">
                      <a16:colId xmlns:a16="http://schemas.microsoft.com/office/drawing/2014/main" val="3239776222"/>
                    </a:ext>
                  </a:extLst>
                </a:gridCol>
                <a:gridCol w="1040682">
                  <a:extLst>
                    <a:ext uri="{9D8B030D-6E8A-4147-A177-3AD203B41FA5}">
                      <a16:colId xmlns:a16="http://schemas.microsoft.com/office/drawing/2014/main" val="3551255056"/>
                    </a:ext>
                  </a:extLst>
                </a:gridCol>
                <a:gridCol w="1040682">
                  <a:extLst>
                    <a:ext uri="{9D8B030D-6E8A-4147-A177-3AD203B41FA5}">
                      <a16:colId xmlns:a16="http://schemas.microsoft.com/office/drawing/2014/main" val="3177836137"/>
                    </a:ext>
                  </a:extLst>
                </a:gridCol>
                <a:gridCol w="1138636">
                  <a:extLst>
                    <a:ext uri="{9D8B030D-6E8A-4147-A177-3AD203B41FA5}">
                      <a16:colId xmlns:a16="http://schemas.microsoft.com/office/drawing/2014/main" val="934770195"/>
                    </a:ext>
                  </a:extLst>
                </a:gridCol>
                <a:gridCol w="1138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51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Aşı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Düzey</a:t>
                      </a:r>
                      <a:endParaRPr lang="tr-TR" sz="1800" b="1" dirty="0">
                        <a:solidFill>
                          <a:srgbClr val="0000C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tr-TR" sz="18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Times New Roman"/>
                        </a:rPr>
                        <a:t>İl sayısı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2021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608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tr-TR" sz="18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81 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81 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09">
                <a:tc rowSpan="2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kumimoji="0" lang="tr-TR" sz="1800" b="1" kern="1200" dirty="0">
                          <a:solidFill>
                            <a:srgbClr val="2B30F5"/>
                          </a:solidFill>
                          <a:latin typeface="Calibri"/>
                          <a:ea typeface="Calibri"/>
                          <a:cs typeface="Times New Roman"/>
                        </a:rPr>
                        <a:t>DBT3</a:t>
                      </a:r>
                      <a:r>
                        <a:rPr kumimoji="0" lang="tr-TR" sz="1800" kern="1200" dirty="0">
                          <a:solidFill>
                            <a:srgbClr val="2B30F5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tr-TR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aşısı kapsamının </a:t>
                      </a:r>
                      <a:r>
                        <a:rPr kumimoji="0" lang="tr-TR" sz="1800" b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%80 </a:t>
                      </a:r>
                      <a:r>
                        <a:rPr kumimoji="0" lang="tr-TR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ve üzerinde olduğu il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Sayı 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79 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5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97 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5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>
                          <a:solidFill>
                            <a:srgbClr val="2B30F5"/>
                          </a:solidFill>
                          <a:latin typeface="+mn-lt"/>
                          <a:ea typeface="Calibri"/>
                          <a:cs typeface="Times New Roman"/>
                        </a:rPr>
                        <a:t>DBT3</a:t>
                      </a:r>
                      <a:r>
                        <a:rPr kumimoji="0" lang="tr-TR" sz="1800" kern="1200" dirty="0">
                          <a:solidFill>
                            <a:srgbClr val="2B30F5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tr-TR" sz="18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aşısı kapsamının </a:t>
                      </a:r>
                      <a:r>
                        <a:rPr kumimoji="0" lang="tr-TR" sz="1800" b="1" kern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%95 </a:t>
                      </a:r>
                      <a:r>
                        <a:rPr kumimoji="0" lang="tr-TR" sz="18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ve üzerinde olduğu il</a:t>
                      </a:r>
                      <a:endParaRPr kumimoji="0" lang="tr-TR" sz="18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Sayı 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718818"/>
                  </a:ext>
                </a:extLst>
              </a:tr>
              <a:tr h="398156">
                <a:tc vMerge="1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kumimoji="0" lang="tr-TR" sz="16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05538"/>
                  </a:ext>
                </a:extLst>
              </a:tr>
              <a:tr h="340109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2B30F5"/>
                          </a:solidFill>
                          <a:latin typeface="Calibri"/>
                          <a:ea typeface="Calibri"/>
                          <a:cs typeface="Times New Roman"/>
                        </a:rPr>
                        <a:t>Kızamık1</a:t>
                      </a:r>
                      <a:r>
                        <a:rPr lang="tr-TR" sz="1800" dirty="0">
                          <a:solidFill>
                            <a:srgbClr val="2B30F5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aşısı kapsamının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%95 </a:t>
                      </a: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ve üzerinde olduğu il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Sayı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5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65 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109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2B30F5"/>
                          </a:solidFill>
                          <a:latin typeface="Calibri"/>
                          <a:ea typeface="Calibri"/>
                          <a:cs typeface="Times New Roman"/>
                        </a:rPr>
                        <a:t>Kızamık2</a:t>
                      </a: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 aşısı kapsamının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%95 </a:t>
                      </a:r>
                      <a:r>
                        <a:rPr lang="tr-TR" sz="1800" dirty="0">
                          <a:latin typeface="Calibri"/>
                          <a:ea typeface="Calibri"/>
                          <a:cs typeface="Times New Roman"/>
                        </a:rPr>
                        <a:t>ve üzerinde olduğu il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Sayı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5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571683" y="6082506"/>
            <a:ext cx="1600200" cy="273844"/>
          </a:xfrm>
        </p:spPr>
        <p:txBody>
          <a:bodyPr/>
          <a:lstStyle/>
          <a:p>
            <a:r>
              <a:rPr lang="tr-TR"/>
              <a:t>3.06.2024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981200" y="6128705"/>
            <a:ext cx="6172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err="1">
                <a:hlinkClick r:id="rId3"/>
              </a:rPr>
              <a:t>System</a:t>
            </a:r>
            <a:r>
              <a:rPr lang="tr-TR" sz="900" dirty="0">
                <a:hlinkClick r:id="rId3"/>
              </a:rPr>
              <a:t> </a:t>
            </a:r>
            <a:r>
              <a:rPr lang="tr-TR" sz="900" dirty="0" err="1">
                <a:hlinkClick r:id="rId3"/>
              </a:rPr>
              <a:t>performance</a:t>
            </a:r>
            <a:r>
              <a:rPr lang="tr-TR" sz="900" dirty="0">
                <a:hlinkClick r:id="rId3"/>
              </a:rPr>
              <a:t> (who.int) </a:t>
            </a:r>
            <a:r>
              <a:rPr lang="tr-TR" sz="900" dirty="0"/>
              <a:t>27.09.2022</a:t>
            </a:r>
          </a:p>
        </p:txBody>
      </p:sp>
    </p:spTree>
    <p:extLst>
      <p:ext uri="{BB962C8B-B14F-4D97-AF65-F5344CB8AC3E}">
        <p14:creationId xmlns:p14="http://schemas.microsoft.com/office/powerpoint/2010/main" val="278744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EAC9C3-44A0-082D-ED7F-69090BF7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835" y="1194454"/>
            <a:ext cx="8040514" cy="900160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tr-TR" sz="3600" b="1" cap="all" dirty="0">
                <a:solidFill>
                  <a:srgbClr val="2B30F5"/>
                </a:solidFill>
              </a:rPr>
              <a:t>DBT3</a:t>
            </a:r>
            <a:r>
              <a:rPr lang="tr-TR" sz="3600" b="1" cap="all" dirty="0">
                <a:solidFill>
                  <a:srgbClr val="C00000"/>
                </a:solidFill>
              </a:rPr>
              <a:t> Toplum bağışıklığı </a:t>
            </a:r>
            <a:br>
              <a:rPr lang="tr-TR" sz="3600" b="1" cap="all" dirty="0">
                <a:solidFill>
                  <a:srgbClr val="C00000"/>
                </a:solidFill>
              </a:rPr>
            </a:br>
            <a:r>
              <a:rPr lang="tr-TR" sz="3600" b="1" cap="all" dirty="0">
                <a:solidFill>
                  <a:srgbClr val="C00000"/>
                </a:solidFill>
              </a:rPr>
              <a:t>izlemi- </a:t>
            </a:r>
            <a:r>
              <a:rPr lang="tr-TR" sz="3600" b="1" cap="all" dirty="0">
                <a:solidFill>
                  <a:srgbClr val="2B30F5"/>
                </a:solidFill>
              </a:rPr>
              <a:t>2022</a:t>
            </a:r>
            <a:endParaRPr lang="en-US" sz="3600" b="1" cap="all" dirty="0">
              <a:solidFill>
                <a:srgbClr val="2B30F5"/>
              </a:solidFill>
            </a:endParaRPr>
          </a:p>
        </p:txBody>
      </p:sp>
      <p:sp>
        <p:nvSpPr>
          <p:cNvPr id="8" name="Veri Yer Tutucusu 7">
            <a:extLst>
              <a:ext uri="{FF2B5EF4-FFF2-40B4-BE49-F238E27FC236}">
                <a16:creationId xmlns:a16="http://schemas.microsoft.com/office/drawing/2014/main" id="{13FFE3AE-C93B-2805-792F-E85A44C6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052" y="6492875"/>
            <a:ext cx="2743200" cy="365125"/>
          </a:xfrm>
        </p:spPr>
        <p:txBody>
          <a:bodyPr/>
          <a:lstStyle/>
          <a:p>
            <a:r>
              <a:rPr lang="tr-TR"/>
              <a:t>3.06.2024</a:t>
            </a:r>
            <a:endParaRPr lang="tr-TR" dirty="0"/>
          </a:p>
        </p:txBody>
      </p:sp>
      <p:sp>
        <p:nvSpPr>
          <p:cNvPr id="9" name="Alt Bilgi Yer Tutucusu 8">
            <a:extLst>
              <a:ext uri="{FF2B5EF4-FFF2-40B4-BE49-F238E27FC236}">
                <a16:creationId xmlns:a16="http://schemas.microsoft.com/office/drawing/2014/main" id="{76F12114-62B1-F769-2577-C992AC7D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Dr.Muzaffer Eskiocak, GBP.50. Yılında Boğmaca, BAGUP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02066128-EC2E-C844-06D7-2F089F677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75" t="23787" r="38576" b="16840"/>
          <a:stretch/>
        </p:blipFill>
        <p:spPr>
          <a:xfrm>
            <a:off x="153328" y="766888"/>
            <a:ext cx="4320480" cy="339312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C47B6AD-DBD7-0310-A8A4-0DE28D6EEF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51152" r="12988" b="15981"/>
          <a:stretch/>
        </p:blipFill>
        <p:spPr>
          <a:xfrm>
            <a:off x="2992252" y="2758090"/>
            <a:ext cx="5173840" cy="287151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7F2EE49E-0EF0-8EA2-9928-872146C47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12507" r="5000" b="75200"/>
          <a:stretch/>
        </p:blipFill>
        <p:spPr>
          <a:xfrm>
            <a:off x="408760" y="288741"/>
            <a:ext cx="7931224" cy="70257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F9CEB24-0BBE-A6C1-C3DE-63082C9E1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984" y="4763387"/>
            <a:ext cx="1539836" cy="156665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F5E9AFB-5A47-BAB5-906F-E1EB37627F22}"/>
              </a:ext>
            </a:extLst>
          </p:cNvPr>
          <p:cNvSpPr txBox="1"/>
          <p:nvPr/>
        </p:nvSpPr>
        <p:spPr>
          <a:xfrm>
            <a:off x="319863" y="5713820"/>
            <a:ext cx="6097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200" dirty="0">
                <a:hlinkClick r:id="rId6"/>
              </a:rPr>
              <a:t>https://cdn.who.int/media/docs/librariesprovider2/euro-health-topics/vaccines-and-immunization/eur_ri_summary_en_2022.pdf?sfvrsn=1a86cfc0_2&amp;download=true</a:t>
            </a:r>
            <a:endParaRPr lang="tr-TR" sz="1200" dirty="0"/>
          </a:p>
          <a:p>
            <a:r>
              <a:rPr lang="tr-TR" sz="1200" dirty="0"/>
              <a:t>https://immunizationdata.who.int/global/wiise-detail-page/system-performance?ISO_3_CODE=TUR&amp;YEAR=</a:t>
            </a:r>
          </a:p>
        </p:txBody>
      </p:sp>
      <p:graphicFrame>
        <p:nvGraphicFramePr>
          <p:cNvPr id="3" name="Tablo 8">
            <a:extLst>
              <a:ext uri="{FF2B5EF4-FFF2-40B4-BE49-F238E27FC236}">
                <a16:creationId xmlns:a16="http://schemas.microsoft.com/office/drawing/2014/main" id="{927B513E-B52B-E885-6064-83B7B2D9E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921668"/>
              </p:ext>
            </p:extLst>
          </p:nvPr>
        </p:nvGraphicFramePr>
        <p:xfrm>
          <a:off x="8518322" y="2968763"/>
          <a:ext cx="33152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835">
                  <a:extLst>
                    <a:ext uri="{9D8B030D-6E8A-4147-A177-3AD203B41FA5}">
                      <a16:colId xmlns:a16="http://schemas.microsoft.com/office/drawing/2014/main" val="2140352207"/>
                    </a:ext>
                  </a:extLst>
                </a:gridCol>
                <a:gridCol w="1401417">
                  <a:extLst>
                    <a:ext uri="{9D8B030D-6E8A-4147-A177-3AD203B41FA5}">
                      <a16:colId xmlns:a16="http://schemas.microsoft.com/office/drawing/2014/main" val="3172259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DBT3 Oran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İl sayısı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269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80-89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10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90-94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87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95 ve üstü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598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672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820</Words>
  <Application>Microsoft Office PowerPoint</Application>
  <PresentationFormat>Geniş ekran</PresentationFormat>
  <Paragraphs>181</Paragraphs>
  <Slides>10</Slides>
  <Notes>4</Notes>
  <HiddenSlides>2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CMR12</vt:lpstr>
      <vt:lpstr>Office Teması</vt:lpstr>
      <vt:lpstr>PowerPoint Sunusu</vt:lpstr>
      <vt:lpstr>Boğmaca Hastalığı ve Korunma</vt:lpstr>
      <vt:lpstr>Prof.Dr.Muzaffer Eskiocak</vt:lpstr>
      <vt:lpstr>Boğmacaya karşı aşılama/ GBP ile  önlenen ölümler, kazanılan yaşam yılları ve kazanılan sağlıklı yaşam yılları,  The Lancet, 2024 </vt:lpstr>
      <vt:lpstr>Avrupa’da kullanılan aşı: Asellüler Boğmaca Aşısı</vt:lpstr>
      <vt:lpstr>Türkiye’de  Boğmaca Olgularının Zamana Göre Dağılımı</vt:lpstr>
      <vt:lpstr>Türkiye’de  DBT3 Aşılamasında Durum</vt:lpstr>
      <vt:lpstr>Türkiye’de Toplum Bağışıklığı Sağlama Performansı izlemi-  Sağlık Bakanlığı </vt:lpstr>
      <vt:lpstr>DBT3 Toplum bağışıklığı  izlemi- 2022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Genişletilmiş Bağışıklama Programının 50.Yılında  Boğmaca Hastalığı ve Korunma</dc:title>
  <dc:creator>Muzaffer Eskiocak</dc:creator>
  <cp:lastModifiedBy>Muzaffer Eskiocak</cp:lastModifiedBy>
  <cp:revision>9</cp:revision>
  <dcterms:created xsi:type="dcterms:W3CDTF">2024-06-03T10:02:13Z</dcterms:created>
  <dcterms:modified xsi:type="dcterms:W3CDTF">2024-06-06T10:35:18Z</dcterms:modified>
</cp:coreProperties>
</file>