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74" r:id="rId3"/>
    <p:sldId id="320" r:id="rId4"/>
    <p:sldId id="366" r:id="rId5"/>
    <p:sldId id="373" r:id="rId6"/>
    <p:sldId id="321" r:id="rId7"/>
    <p:sldId id="322" r:id="rId8"/>
    <p:sldId id="376" r:id="rId9"/>
    <p:sldId id="377" r:id="rId10"/>
    <p:sldId id="375" r:id="rId11"/>
    <p:sldId id="378" r:id="rId12"/>
    <p:sldId id="379" r:id="rId13"/>
    <p:sldId id="380" r:id="rId14"/>
    <p:sldId id="381" r:id="rId15"/>
    <p:sldId id="382" r:id="rId16"/>
    <p:sldId id="383" r:id="rId17"/>
    <p:sldId id="38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E00C0"/>
    <a:srgbClr val="FFFFCC"/>
    <a:srgbClr val="010010"/>
    <a:srgbClr val="33CCFF"/>
    <a:srgbClr val="080808"/>
    <a:srgbClr val="FFFFFF"/>
    <a:srgbClr val="FFFF66"/>
    <a:srgbClr val="CCFFFF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5CF6CAF-89A3-4418-A91B-900575C0E76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08680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.euro.who.int/en/indicators/infl_2-influenza-vaccination-recommendation-pregnant-women/visualization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 dirty="0"/>
          </a:p>
        </p:txBody>
      </p:sp>
      <p:sp>
        <p:nvSpPr>
          <p:cNvPr id="512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B409A-48C9-4CA1-AB00-CB5130473561}" type="slidenum">
              <a:rPr lang="tr-TR" altLang="tr-TR"/>
              <a:pPr/>
              <a:t>1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25200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Nairobi Statement on ICPD25: Accelerating the Promise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F6CAF-89A3-4418-A91B-900575C0E76C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5799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Influenza vaccination recommendation, pregnant women - European Health Information Gateway (who.int)</a:t>
            </a:r>
            <a:r>
              <a:rPr lang="tr-TR" dirty="0"/>
              <a:t>, 25.01.2023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F6CAF-89A3-4418-A91B-900575C0E76C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8197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68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Asıl başlık stili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4156D-42F3-4C4D-8930-4FDF822F3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00F86-8F94-4DDE-BDCA-D074553A6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10450" y="274638"/>
            <a:ext cx="165735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438400" y="274638"/>
            <a:ext cx="481965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AE1A7-287C-4548-BFF8-C42E49143A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629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2438400" y="1600200"/>
            <a:ext cx="66294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317B0-E124-4A83-8C65-97FF02190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25D4C-9B25-49C3-BFB7-722C01DBB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C59CC-2018-4C2B-99E0-E2313632B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829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4E60A-2CF9-4FEF-A97C-CD7B5C1C62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D0A49-0CE4-4E47-97CE-2AB3AA647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25A76-E877-4ED4-9360-60A7C3B1B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0EC94-8A45-4752-9A56-DB22EAE2C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B97BA-F6BE-4EDD-9520-1868AC895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9BA38-1D88-456C-B6E7-071FC3D68B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74638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629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Asıl metin stillerini düzenlemek için tıklatın</a:t>
            </a:r>
          </a:p>
          <a:p>
            <a:pPr lvl="1"/>
            <a:r>
              <a:rPr lang="en-US" altLang="tr-TR"/>
              <a:t>İkinci düzey</a:t>
            </a:r>
          </a:p>
          <a:p>
            <a:pPr lvl="2"/>
            <a:r>
              <a:rPr lang="en-US" altLang="tr-TR"/>
              <a:t>Üçüncü düzey</a:t>
            </a:r>
          </a:p>
          <a:p>
            <a:pPr lvl="3"/>
            <a:r>
              <a:rPr lang="en-US" altLang="tr-TR"/>
              <a:t>Dördüncü düzey</a:t>
            </a:r>
          </a:p>
          <a:p>
            <a:pPr lvl="4"/>
            <a:r>
              <a:rPr lang="en-US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7BB8FBC-B52E-4105-A865-09B2A4AF6F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itglobal.org/explore/public-health-authorities/pregnanc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ata/gho/publications/world-health-" TargetMode="External"/><Relationship Id="rId2" Type="http://schemas.openxmlformats.org/officeDocument/2006/relationships/hyperlink" Target="https://www.who.int/data/gho/publications/world-health-statistic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D9F80A25-4B3D-550D-BCF9-3AD5BD9573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05469"/>
            <a:ext cx="9129769" cy="513549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353" y="1700808"/>
            <a:ext cx="7772400" cy="2505794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tr-TR" altLang="tr-TR" b="1" dirty="0">
                <a:solidFill>
                  <a:srgbClr val="FFFFFF"/>
                </a:solidFill>
                <a:latin typeface="+mn-lt"/>
              </a:rPr>
              <a:t>Aşı ile Önlenebilir Hastalıklardan</a:t>
            </a:r>
            <a:br>
              <a:rPr lang="tr-TR" altLang="tr-TR" b="1" dirty="0">
                <a:solidFill>
                  <a:srgbClr val="FFFFFF"/>
                </a:solidFill>
                <a:latin typeface="+mn-lt"/>
              </a:rPr>
            </a:br>
            <a:r>
              <a:rPr lang="tr-TR" altLang="tr-TR" b="1" dirty="0">
                <a:solidFill>
                  <a:srgbClr val="FFFFFF"/>
                </a:solidFill>
                <a:latin typeface="+mn-lt"/>
              </a:rPr>
              <a:t>(</a:t>
            </a:r>
            <a:r>
              <a:rPr lang="tr-TR" altLang="tr-TR" b="1" dirty="0">
                <a:solidFill>
                  <a:srgbClr val="FFFF00"/>
                </a:solidFill>
                <a:latin typeface="+mn-lt"/>
              </a:rPr>
              <a:t>COVID-19, Grip ve Tetanos</a:t>
            </a:r>
            <a:r>
              <a:rPr lang="tr-TR" altLang="tr-TR" b="1" dirty="0">
                <a:solidFill>
                  <a:srgbClr val="FFFFFF"/>
                </a:solidFill>
                <a:latin typeface="+mn-lt"/>
              </a:rPr>
              <a:t>)</a:t>
            </a:r>
            <a:br>
              <a:rPr lang="tr-TR" altLang="tr-TR" b="1" dirty="0">
                <a:solidFill>
                  <a:srgbClr val="FFFFFF"/>
                </a:solidFill>
                <a:latin typeface="+mn-lt"/>
              </a:rPr>
            </a:br>
            <a:r>
              <a:rPr lang="tr-TR" altLang="tr-TR" b="1" dirty="0">
                <a:solidFill>
                  <a:srgbClr val="FFFFFF"/>
                </a:solidFill>
                <a:latin typeface="+mn-lt"/>
              </a:rPr>
              <a:t>Anne Ölümlerinin Önlenmesi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21764B0A-CA5C-49B3-74BE-AEA1877628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4758" y="5384875"/>
            <a:ext cx="6163590" cy="13778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6437E655-BD25-8B25-E68D-CDA4C61CF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5" r="2837" b="8398"/>
          <a:stretch/>
        </p:blipFill>
        <p:spPr bwMode="auto">
          <a:xfrm>
            <a:off x="1489408" y="2131517"/>
            <a:ext cx="7632848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1AC721-A5F4-0F19-E697-0DA1B27DCEE6}"/>
              </a:ext>
            </a:extLst>
          </p:cNvPr>
          <p:cNvSpPr txBox="1">
            <a:spLocks/>
          </p:cNvSpPr>
          <p:nvPr/>
        </p:nvSpPr>
        <p:spPr>
          <a:xfrm>
            <a:off x="1489408" y="692696"/>
            <a:ext cx="7632848" cy="14859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tr-TR" altLang="tr-TR" sz="3700" b="1" kern="0" dirty="0">
                <a:solidFill>
                  <a:srgbClr val="0E0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Kadınlarda sağlık hizmeti gereksinimi üreme döneminde artar!</a:t>
            </a:r>
          </a:p>
          <a:p>
            <a:pPr algn="ctr" fontAlgn="auto">
              <a:spcAft>
                <a:spcPts val="0"/>
              </a:spcAft>
              <a:defRPr/>
            </a:pPr>
            <a:endParaRPr lang="tr-TR" altLang="tr-TR" sz="3700" b="1" kern="0" dirty="0">
              <a:solidFill>
                <a:srgbClr val="0E0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A816832E-E5A9-0542-7C11-3D778A37D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887" y="5301208"/>
            <a:ext cx="682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sz="2000" dirty="0">
                <a:solidFill>
                  <a:srgbClr val="0E00C0"/>
                </a:solidFill>
              </a:rPr>
              <a:t>Üreme Sağlığına Giriş. Cinsel Sağlı/Üreme Sağlığı, TC SB, 2009</a:t>
            </a:r>
          </a:p>
        </p:txBody>
      </p:sp>
    </p:spTree>
    <p:extLst>
      <p:ext uri="{BB962C8B-B14F-4D97-AF65-F5344CB8AC3E}">
        <p14:creationId xmlns="" xmlns:p14="http://schemas.microsoft.com/office/powerpoint/2010/main" val="61778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9C656BE-371F-9526-4593-7414A51A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4638"/>
            <a:ext cx="7160096" cy="1143000"/>
          </a:xfrm>
        </p:spPr>
        <p:txBody>
          <a:bodyPr/>
          <a:lstStyle/>
          <a:p>
            <a:pPr algn="ctr"/>
            <a:r>
              <a:rPr lang="tr-TR" sz="3600" b="1" dirty="0">
                <a:solidFill>
                  <a:srgbClr val="0000FF"/>
                </a:solidFill>
                <a:latin typeface="+mn-lt"/>
              </a:rPr>
              <a:t>Gebelere COVID-19 aşılaması </a:t>
            </a:r>
            <a:br>
              <a:rPr lang="tr-TR" sz="3600" b="1" dirty="0">
                <a:solidFill>
                  <a:srgbClr val="0000FF"/>
                </a:solidFill>
                <a:latin typeface="+mn-lt"/>
              </a:rPr>
            </a:br>
            <a:r>
              <a:rPr lang="tr-TR" sz="3600" b="1" dirty="0">
                <a:solidFill>
                  <a:srgbClr val="0000FF"/>
                </a:solidFill>
                <a:latin typeface="+mn-lt"/>
              </a:rPr>
              <a:t>yapan ülkeler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F009BC87-5EC4-B417-5FD1-EC5B6352D3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350" t="10940" r="13775" b="8421"/>
          <a:stretch/>
        </p:blipFill>
        <p:spPr>
          <a:xfrm>
            <a:off x="1907704" y="1526389"/>
            <a:ext cx="6840760" cy="48645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D93576DE-D9FF-3638-CA13-89C51A481A78}"/>
              </a:ext>
            </a:extLst>
          </p:cNvPr>
          <p:cNvSpPr txBox="1"/>
          <p:nvPr/>
        </p:nvSpPr>
        <p:spPr>
          <a:xfrm>
            <a:off x="1907704" y="6260196"/>
            <a:ext cx="684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1"/>
                </a:solidFill>
                <a:hlinkClick r:id="rId3"/>
              </a:rPr>
              <a:t>https://www.comitglobal.org/explore/public-health-authorities/pregnancy</a:t>
            </a:r>
            <a:r>
              <a:rPr lang="tr-TR" dirty="0">
                <a:solidFill>
                  <a:schemeClr val="accent1"/>
                </a:solidFill>
              </a:rPr>
              <a:t>, 25.01.2023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30CD4350-CBC9-5C70-109E-C3364C94462A}"/>
              </a:ext>
            </a:extLst>
          </p:cNvPr>
          <p:cNvSpPr txBox="1"/>
          <p:nvPr/>
        </p:nvSpPr>
        <p:spPr>
          <a:xfrm>
            <a:off x="1907704" y="1557885"/>
            <a:ext cx="68407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Gebelikte COVID-19 Aşılama Politikaları</a:t>
            </a:r>
          </a:p>
        </p:txBody>
      </p:sp>
    </p:spTree>
    <p:extLst>
      <p:ext uri="{BB962C8B-B14F-4D97-AF65-F5344CB8AC3E}">
        <p14:creationId xmlns="" xmlns:p14="http://schemas.microsoft.com/office/powerpoint/2010/main" val="354635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528C5FD-6155-6686-F6D7-26CEC2C3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453" y="644308"/>
            <a:ext cx="6629400" cy="1143000"/>
          </a:xfrm>
        </p:spPr>
        <p:txBody>
          <a:bodyPr/>
          <a:lstStyle/>
          <a:p>
            <a:pPr algn="ctr"/>
            <a:r>
              <a:rPr lang="tr-TR" sz="4400" b="1" dirty="0">
                <a:solidFill>
                  <a:srgbClr val="0000FF"/>
                </a:solidFill>
                <a:latin typeface="+mn-lt"/>
              </a:rPr>
              <a:t>Gebelere COVID-19 Aşılaması güvenlidir!</a:t>
            </a:r>
            <a:endParaRPr lang="tr-TR" dirty="0">
              <a:latin typeface="+mn-lt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7D97E5D3-F7B7-BB86-5C8B-FE7F78339B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826596"/>
            <a:ext cx="5962099" cy="325384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5DA3FEC3-B593-BE10-DBD6-3D39EA456E00}"/>
              </a:ext>
            </a:extLst>
          </p:cNvPr>
          <p:cNvSpPr txBox="1"/>
          <p:nvPr/>
        </p:nvSpPr>
        <p:spPr>
          <a:xfrm>
            <a:off x="2555776" y="2060848"/>
            <a:ext cx="6200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Aşılanmayanlarda ölü doğum daha sıktır!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769F2892-32DB-6753-8637-D57DC6ADF6D5}"/>
              </a:ext>
            </a:extLst>
          </p:cNvPr>
          <p:cNvSpPr txBox="1"/>
          <p:nvPr/>
        </p:nvSpPr>
        <p:spPr>
          <a:xfrm>
            <a:off x="3491880" y="5517232"/>
            <a:ext cx="136815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Gebelikte 1 ya da daha fazla doz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E99C5BF-0B62-CF4E-E5FB-9EFCB5498090}"/>
              </a:ext>
            </a:extLst>
          </p:cNvPr>
          <p:cNvSpPr txBox="1"/>
          <p:nvPr/>
        </p:nvSpPr>
        <p:spPr>
          <a:xfrm>
            <a:off x="4972068" y="5517232"/>
            <a:ext cx="136815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Gebelikte aşılanma yok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AD846C60-0D8A-300D-2478-43640B4D872A}"/>
              </a:ext>
            </a:extLst>
          </p:cNvPr>
          <p:cNvSpPr txBox="1"/>
          <p:nvPr/>
        </p:nvSpPr>
        <p:spPr>
          <a:xfrm>
            <a:off x="6516216" y="5517232"/>
            <a:ext cx="1228221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tr-TR" sz="1400" dirty="0"/>
              <a:t>Tüm kadınlar</a:t>
            </a:r>
          </a:p>
        </p:txBody>
      </p:sp>
    </p:spTree>
    <p:extLst>
      <p:ext uri="{BB962C8B-B14F-4D97-AF65-F5344CB8AC3E}">
        <p14:creationId xmlns="" xmlns:p14="http://schemas.microsoft.com/office/powerpoint/2010/main" val="36375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528C5FD-6155-6686-F6D7-26CEC2C3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773832"/>
            <a:ext cx="6629400" cy="1143000"/>
          </a:xfrm>
        </p:spPr>
        <p:txBody>
          <a:bodyPr/>
          <a:lstStyle/>
          <a:p>
            <a:pPr algn="ctr"/>
            <a:r>
              <a:rPr lang="tr-TR" sz="4400" b="1" dirty="0">
                <a:solidFill>
                  <a:srgbClr val="0000FF"/>
                </a:solidFill>
                <a:latin typeface="+mn-lt"/>
              </a:rPr>
              <a:t>Gebelere COVID-19 Aşılaması güvenlidir!</a:t>
            </a:r>
            <a:endParaRPr lang="tr-TR" dirty="0">
              <a:latin typeface="+mn-lt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5DA3FEC3-B593-BE10-DBD6-3D39EA456E00}"/>
              </a:ext>
            </a:extLst>
          </p:cNvPr>
          <p:cNvSpPr txBox="1"/>
          <p:nvPr/>
        </p:nvSpPr>
        <p:spPr>
          <a:xfrm>
            <a:off x="2555776" y="2060848"/>
            <a:ext cx="656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Aşılanmayanlarda erken doğum daha sıktır!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32705C36-B097-A98C-941C-0ADA889EE9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918045"/>
            <a:ext cx="6336704" cy="345031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8D0A851C-BEDF-4113-2A34-DE2EEC0346AB}"/>
              </a:ext>
            </a:extLst>
          </p:cNvPr>
          <p:cNvSpPr txBox="1"/>
          <p:nvPr/>
        </p:nvSpPr>
        <p:spPr>
          <a:xfrm>
            <a:off x="3131840" y="5775647"/>
            <a:ext cx="216024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Gebelikte 1 ya da daha fazla doz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313C3524-DE06-3D16-51CD-6D7CCEDF7F76}"/>
              </a:ext>
            </a:extLst>
          </p:cNvPr>
          <p:cNvSpPr txBox="1"/>
          <p:nvPr/>
        </p:nvSpPr>
        <p:spPr>
          <a:xfrm>
            <a:off x="5541980" y="5816879"/>
            <a:ext cx="15503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Gebelikte aşılanma yok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055C3D4A-810A-0E38-E71D-560C9081438B}"/>
              </a:ext>
            </a:extLst>
          </p:cNvPr>
          <p:cNvSpPr txBox="1"/>
          <p:nvPr/>
        </p:nvSpPr>
        <p:spPr>
          <a:xfrm>
            <a:off x="7232039" y="5909337"/>
            <a:ext cx="1228221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tr-TR" sz="1400" dirty="0"/>
              <a:t>Tüm kadınlar</a:t>
            </a:r>
          </a:p>
        </p:txBody>
      </p:sp>
    </p:spTree>
    <p:extLst>
      <p:ext uri="{BB962C8B-B14F-4D97-AF65-F5344CB8AC3E}">
        <p14:creationId xmlns="" xmlns:p14="http://schemas.microsoft.com/office/powerpoint/2010/main" val="14327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FEB7253-4EFA-08CC-D517-55D57BF0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608" y="1061864"/>
            <a:ext cx="6629400" cy="1143000"/>
          </a:xfrm>
        </p:spPr>
        <p:txBody>
          <a:bodyPr/>
          <a:lstStyle/>
          <a:p>
            <a:r>
              <a:rPr lang="tr-T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Öneriler</a:t>
            </a:r>
            <a:endParaRPr lang="tr-TR" sz="8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1AA2473-919D-B836-6C2E-D902A969F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608" y="2204864"/>
            <a:ext cx="7232104" cy="4525963"/>
          </a:xfrm>
        </p:spPr>
        <p:txBody>
          <a:bodyPr/>
          <a:lstStyle/>
          <a:p>
            <a:pPr marL="0" lvl="0" indent="0">
              <a:buNone/>
            </a:pPr>
            <a:r>
              <a:rPr lang="tr-T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Gebeler; </a:t>
            </a:r>
            <a:r>
              <a:rPr lang="tr-TR" sz="28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COVID-19, Grip ve Tetanosa karşı aşılanma </a:t>
            </a:r>
            <a:r>
              <a:rPr lang="tr-T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açısından mutlaka değerlendirilmeli ve gerekli aşılar uygulanmalıdır </a:t>
            </a:r>
            <a:endParaRPr lang="tr-TR" sz="2800" b="1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Sağlık Bakanlığı    </a:t>
            </a:r>
          </a:p>
          <a:p>
            <a:pPr marL="742950" lvl="1" indent="-285750">
              <a:buFont typeface="+mj-lt"/>
              <a:buAutoNum type="alphaLcPeriod"/>
            </a:pPr>
            <a:r>
              <a:rPr lang="tr-TR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Uzmanlık dernekleri  </a:t>
            </a:r>
            <a:endParaRPr lang="tr-TR" b="1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tr-TR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Gebe izlemi yapan hekimler  </a:t>
            </a:r>
          </a:p>
          <a:p>
            <a:endParaRPr lang="tr-TR" sz="2800" b="1" dirty="0"/>
          </a:p>
        </p:txBody>
      </p:sp>
    </p:spTree>
    <p:extLst>
      <p:ext uri="{BB962C8B-B14F-4D97-AF65-F5344CB8AC3E}">
        <p14:creationId xmlns="" xmlns:p14="http://schemas.microsoft.com/office/powerpoint/2010/main" val="94516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32DBBDE-A317-4418-263A-F9561C324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999381"/>
            <a:ext cx="7664152" cy="4525963"/>
          </a:xfrm>
        </p:spPr>
        <p:txBody>
          <a:bodyPr/>
          <a:lstStyle/>
          <a:p>
            <a:pPr marL="0" indent="0">
              <a:buNone/>
            </a:pPr>
            <a:r>
              <a:rPr lang="tr-TR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Gebeler: </a:t>
            </a:r>
          </a:p>
          <a:p>
            <a:r>
              <a:rPr lang="tr-TR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Grip ve COVID-19’dan korunmak için, </a:t>
            </a:r>
            <a:r>
              <a:rPr lang="tr-TR" sz="2600" b="1" dirty="0">
                <a:solidFill>
                  <a:srgbClr val="0E00C0"/>
                </a:solidFill>
                <a:effectLst/>
                <a:ea typeface="Times New Roman" panose="02020603050405020304" pitchFamily="18" charset="0"/>
              </a:rPr>
              <a:t>aşılanmalı</a:t>
            </a:r>
            <a:r>
              <a:rPr lang="tr-TR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</a:p>
          <a:p>
            <a:r>
              <a:rPr lang="tr-TR" sz="2600" b="1" dirty="0">
                <a:solidFill>
                  <a:srgbClr val="000000"/>
                </a:solidFill>
                <a:ea typeface="Times New Roman" panose="02020603050405020304" pitchFamily="18" charset="0"/>
              </a:rPr>
              <a:t>K</a:t>
            </a:r>
            <a:r>
              <a:rPr lang="tr-TR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apalı alanlarda ve kalabalıkta </a:t>
            </a:r>
            <a:r>
              <a:rPr lang="tr-TR" sz="2600" b="1" dirty="0">
                <a:solidFill>
                  <a:srgbClr val="0E00C0"/>
                </a:solidFill>
                <a:effectLst/>
                <a:ea typeface="Times New Roman" panose="02020603050405020304" pitchFamily="18" charset="0"/>
              </a:rPr>
              <a:t>maske takmalı</a:t>
            </a:r>
            <a:r>
              <a:rPr lang="tr-TR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tr-TR" sz="26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h</a:t>
            </a:r>
            <a:r>
              <a:rPr lang="tr-TR" sz="2600" b="1" dirty="0">
                <a:solidFill>
                  <a:srgbClr val="0E00C0"/>
                </a:solidFill>
                <a:effectLst/>
                <a:ea typeface="Times New Roman" panose="02020603050405020304" pitchFamily="18" charset="0"/>
              </a:rPr>
              <a:t>avalandırma</a:t>
            </a:r>
            <a:r>
              <a:rPr lang="tr-TR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temizlik, </a:t>
            </a:r>
            <a:r>
              <a:rPr lang="tr-TR" sz="2600" b="1" dirty="0">
                <a:solidFill>
                  <a:srgbClr val="0E00C0"/>
                </a:solidFill>
                <a:effectLst/>
                <a:ea typeface="Times New Roman" panose="02020603050405020304" pitchFamily="18" charset="0"/>
              </a:rPr>
              <a:t>koruma mesafesi </a:t>
            </a:r>
            <a:r>
              <a:rPr lang="tr-TR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ve </a:t>
            </a:r>
            <a:r>
              <a:rPr lang="tr-TR" sz="2600" b="1" dirty="0">
                <a:solidFill>
                  <a:srgbClr val="0E00C0"/>
                </a:solidFill>
                <a:effectLst/>
                <a:ea typeface="Times New Roman" panose="02020603050405020304" pitchFamily="18" charset="0"/>
              </a:rPr>
              <a:t>temas süresini </a:t>
            </a:r>
            <a:r>
              <a:rPr lang="tr-TR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kısa tutma konusunda dikkatli davranmalı,</a:t>
            </a:r>
          </a:p>
          <a:p>
            <a:r>
              <a:rPr lang="tr-TR" sz="2600" b="1" dirty="0">
                <a:solidFill>
                  <a:srgbClr val="C00000"/>
                </a:solidFill>
                <a:effectLst/>
              </a:rPr>
              <a:t>Kendilerinde hastalık belirtisi olduğunda </a:t>
            </a:r>
            <a:r>
              <a:rPr lang="tr-TR" sz="2600" b="1" dirty="0">
                <a:solidFill>
                  <a:srgbClr val="0000FF"/>
                </a:solidFill>
                <a:effectLst/>
              </a:rPr>
              <a:t>gecikmeden sağlık hizmet birimlerine başvurmalıdırlar.</a:t>
            </a:r>
          </a:p>
          <a:p>
            <a:pPr marL="0" lvl="0" indent="0">
              <a:lnSpc>
                <a:spcPct val="150000"/>
              </a:lnSpc>
              <a:buNone/>
            </a:pPr>
            <a:endParaRPr lang="tr-TR" sz="2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tr-TR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2600" b="1" dirty="0"/>
          </a:p>
        </p:txBody>
      </p:sp>
      <p:sp>
        <p:nvSpPr>
          <p:cNvPr id="4" name="Başlık 1">
            <a:extLst>
              <a:ext uri="{FF2B5EF4-FFF2-40B4-BE49-F238E27FC236}">
                <a16:creationId xmlns="" xmlns:a16="http://schemas.microsoft.com/office/drawing/2014/main" id="{0DE1AFF0-E2EB-05E6-E7F9-45A26069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910004"/>
            <a:ext cx="6629400" cy="1143000"/>
          </a:xfrm>
        </p:spPr>
        <p:txBody>
          <a:bodyPr/>
          <a:lstStyle/>
          <a:p>
            <a:r>
              <a:rPr lang="tr-T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Öneriler</a:t>
            </a:r>
            <a:endParaRPr lang="tr-TR" sz="8800" dirty="0"/>
          </a:p>
        </p:txBody>
      </p:sp>
    </p:spTree>
    <p:extLst>
      <p:ext uri="{BB962C8B-B14F-4D97-AF65-F5344CB8AC3E}">
        <p14:creationId xmlns="" xmlns:p14="http://schemas.microsoft.com/office/powerpoint/2010/main" val="395507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AE21AE2-B7FF-32CA-06EA-021EBFC55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1600200"/>
            <a:ext cx="7088088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Sağlık Bakanlığı: </a:t>
            </a:r>
          </a:p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Grip aşısına erişimi kolaylaştırmalı, </a:t>
            </a:r>
          </a:p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Gerekli </a:t>
            </a:r>
            <a:r>
              <a:rPr lang="tr-T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aşıların sağlık kurumlarında yeterli miktarda bulunmasını sağlamalı  </a:t>
            </a:r>
          </a:p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Aşı kararsızlığına yol açacak duruma düşmekten kaçınmalıdır.</a:t>
            </a:r>
            <a:endParaRPr lang="tr-TR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4400" b="1" dirty="0"/>
          </a:p>
        </p:txBody>
      </p:sp>
      <p:sp>
        <p:nvSpPr>
          <p:cNvPr id="4" name="Başlık 1">
            <a:extLst>
              <a:ext uri="{FF2B5EF4-FFF2-40B4-BE49-F238E27FC236}">
                <a16:creationId xmlns="" xmlns:a16="http://schemas.microsoft.com/office/drawing/2014/main" id="{9B74AD1D-3643-77FA-BAEF-23BFDE7FD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620688"/>
            <a:ext cx="6629400" cy="1143000"/>
          </a:xfrm>
        </p:spPr>
        <p:txBody>
          <a:bodyPr/>
          <a:lstStyle/>
          <a:p>
            <a:r>
              <a:rPr lang="tr-T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Öneriler</a:t>
            </a:r>
            <a:endParaRPr lang="tr-TR" sz="8800" dirty="0"/>
          </a:p>
        </p:txBody>
      </p:sp>
    </p:spTree>
    <p:extLst>
      <p:ext uri="{BB962C8B-B14F-4D97-AF65-F5344CB8AC3E}">
        <p14:creationId xmlns="" xmlns:p14="http://schemas.microsoft.com/office/powerpoint/2010/main" val="64911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FDDB43EE-DE1A-3419-7701-12945C12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608" y="4437112"/>
            <a:ext cx="7772400" cy="1500187"/>
          </a:xfrm>
        </p:spPr>
        <p:txBody>
          <a:bodyPr/>
          <a:lstStyle/>
          <a:p>
            <a:pPr algn="r"/>
            <a:r>
              <a:rPr lang="tr-TR" sz="4000" b="1" dirty="0">
                <a:solidFill>
                  <a:srgbClr val="0E00C0"/>
                </a:solidFill>
              </a:rPr>
              <a:t>Sabrınız için teşekkürler,</a:t>
            </a:r>
          </a:p>
          <a:p>
            <a:pPr algn="r"/>
            <a:r>
              <a:rPr lang="tr-TR" sz="4000" b="1" dirty="0">
                <a:solidFill>
                  <a:srgbClr val="0E00C0"/>
                </a:solidFill>
              </a:rPr>
              <a:t>Soru, katkı?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37998B9D-765A-95F6-5FD1-7B70F74781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343635"/>
            <a:ext cx="3076575" cy="3076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411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2CE029B-0D1D-6944-F2B2-27809063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42" y="274638"/>
            <a:ext cx="6898758" cy="1143000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chemeClr val="accent1"/>
                </a:solidFill>
                <a:latin typeface="+mn-lt"/>
              </a:rPr>
              <a:t>Birleşmiş Milletler: </a:t>
            </a:r>
            <a:br>
              <a:rPr lang="tr-TR" sz="3200" b="1" dirty="0">
                <a:solidFill>
                  <a:schemeClr val="accent1"/>
                </a:solidFill>
                <a:latin typeface="+mn-lt"/>
              </a:rPr>
            </a:br>
            <a:r>
              <a:rPr lang="tr-TR" sz="3200" b="1" dirty="0">
                <a:solidFill>
                  <a:srgbClr val="0000FF"/>
                </a:solidFill>
                <a:latin typeface="+mn-lt"/>
              </a:rPr>
              <a:t>Verilen sözü tutmak</a:t>
            </a:r>
            <a:r>
              <a:rPr lang="tr-TR" sz="3200" b="1" dirty="0">
                <a:solidFill>
                  <a:schemeClr val="accent1"/>
                </a:solidFill>
                <a:latin typeface="+mn-lt"/>
              </a:rPr>
              <a:t>: Nairobi, 2019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3302446-0986-DD84-E0F8-2509C3C8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1600200"/>
            <a:ext cx="6944072" cy="4525963"/>
          </a:xfrm>
          <a:solidFill>
            <a:srgbClr val="FFFFCC"/>
          </a:solidFill>
        </p:spPr>
        <p:txBody>
          <a:bodyPr/>
          <a:lstStyle/>
          <a:p>
            <a:pPr marL="0" indent="0" algn="ctr" fontAlgn="auto">
              <a:buNone/>
              <a:defRPr/>
            </a:pPr>
            <a:r>
              <a:rPr lang="tr-TR" sz="2400" b="1" dirty="0">
                <a:solidFill>
                  <a:schemeClr val="accent1"/>
                </a:solidFill>
              </a:rPr>
              <a:t>2030’a dek ulaşılması gereken 3</a:t>
            </a:r>
            <a:r>
              <a:rPr lang="tr-TR" sz="2400" b="1" u="sng" dirty="0">
                <a:solidFill>
                  <a:schemeClr val="accent1"/>
                </a:solidFill>
              </a:rPr>
              <a:t> Hedef </a:t>
            </a:r>
            <a:r>
              <a:rPr lang="tr-TR" sz="2400" b="1" dirty="0">
                <a:solidFill>
                  <a:schemeClr val="accent1"/>
                </a:solidFill>
              </a:rPr>
              <a:t>:</a:t>
            </a:r>
            <a:endParaRPr lang="tr-TR" sz="2400" dirty="0">
              <a:solidFill>
                <a:schemeClr val="accent1"/>
              </a:solidFill>
            </a:endParaRPr>
          </a:p>
          <a:p>
            <a:pPr marL="801815" lvl="1" indent="-271463" fontAlgn="auto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chemeClr val="accent1"/>
                </a:solidFill>
              </a:rPr>
              <a:t>Aile Planlamasında </a:t>
            </a:r>
            <a:r>
              <a:rPr lang="tr-TR" sz="2400" b="1" dirty="0">
                <a:solidFill>
                  <a:schemeClr val="accent1"/>
                </a:solidFill>
              </a:rPr>
              <a:t>karşılanmayan gereksinimin</a:t>
            </a:r>
            <a:r>
              <a:rPr lang="tr-TR" sz="2400" dirty="0">
                <a:solidFill>
                  <a:schemeClr val="accent1"/>
                </a:solidFill>
              </a:rPr>
              <a:t> </a:t>
            </a:r>
            <a:r>
              <a:rPr lang="tr-TR" sz="2400" b="1" dirty="0">
                <a:solidFill>
                  <a:schemeClr val="accent1"/>
                </a:solidFill>
              </a:rPr>
              <a:t>“SIFIRA İNDİRİLMESİ”</a:t>
            </a:r>
            <a:endParaRPr lang="tr-TR" sz="2400" dirty="0">
              <a:solidFill>
                <a:schemeClr val="accent1"/>
              </a:solidFill>
            </a:endParaRPr>
          </a:p>
          <a:p>
            <a:pPr marL="801815" lvl="1" indent="-271463" fontAlgn="auto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solidFill>
                  <a:srgbClr val="0E00C0"/>
                </a:solidFill>
              </a:rPr>
              <a:t>Önlenebilir nedenlere bağlı </a:t>
            </a:r>
            <a:r>
              <a:rPr lang="tr-TR" sz="2400" b="1" dirty="0">
                <a:solidFill>
                  <a:srgbClr val="FF0000"/>
                </a:solidFill>
              </a:rPr>
              <a:t>anne ölümlerinin</a:t>
            </a:r>
            <a:r>
              <a:rPr lang="tr-TR" sz="2400" dirty="0">
                <a:solidFill>
                  <a:srgbClr val="0E00C0"/>
                </a:solidFill>
              </a:rPr>
              <a:t>  </a:t>
            </a:r>
            <a:r>
              <a:rPr lang="tr-TR" sz="2400" b="1" dirty="0">
                <a:solidFill>
                  <a:srgbClr val="0E00C0"/>
                </a:solidFill>
              </a:rPr>
              <a:t>“SIFIRA İNDİRİLMESİ”</a:t>
            </a:r>
          </a:p>
          <a:p>
            <a:pPr marL="801815" lvl="1" indent="-271463" fontAlgn="auto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chemeClr val="accent1"/>
                </a:solidFill>
              </a:rPr>
              <a:t>“Cinsiyet temelli </a:t>
            </a:r>
            <a:r>
              <a:rPr lang="tr-TR" sz="2400" b="1" dirty="0">
                <a:solidFill>
                  <a:schemeClr val="accent1"/>
                </a:solidFill>
              </a:rPr>
              <a:t>şiddet</a:t>
            </a:r>
            <a:r>
              <a:rPr lang="tr-TR" sz="2400" dirty="0">
                <a:solidFill>
                  <a:schemeClr val="accent1"/>
                </a:solidFill>
              </a:rPr>
              <a:t>  ve </a:t>
            </a:r>
            <a:r>
              <a:rPr lang="tr-TR" sz="2400" b="1" dirty="0">
                <a:solidFill>
                  <a:schemeClr val="accent1"/>
                </a:solidFill>
              </a:rPr>
              <a:t>çocuk yaşta evliliklerin</a:t>
            </a:r>
            <a:r>
              <a:rPr lang="tr-TR" sz="2400" dirty="0">
                <a:solidFill>
                  <a:schemeClr val="accent1"/>
                </a:solidFill>
              </a:rPr>
              <a:t> </a:t>
            </a:r>
            <a:r>
              <a:rPr lang="tr-TR" sz="2400" b="1" dirty="0">
                <a:solidFill>
                  <a:schemeClr val="accent1"/>
                </a:solidFill>
              </a:rPr>
              <a:t>“SIFIRA İNDİRİLMESİ”</a:t>
            </a:r>
            <a:r>
              <a:rPr lang="tr-TR" sz="2400" dirty="0">
                <a:solidFill>
                  <a:schemeClr val="accent1"/>
                </a:solidFill>
              </a:rPr>
              <a:t>  </a:t>
            </a:r>
          </a:p>
          <a:p>
            <a:pPr marL="801815" lvl="1" indent="-271463" fontAlgn="auto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chemeClr val="accent1"/>
              </a:solidFill>
            </a:endParaRPr>
          </a:p>
          <a:p>
            <a:endParaRPr lang="tr-T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15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tr-TR" altLang="tr-TR" b="1">
                <a:solidFill>
                  <a:schemeClr val="accent1"/>
                </a:solidFill>
              </a:rPr>
              <a:t>Anne ölümü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4" y="1259633"/>
            <a:ext cx="6876256" cy="5149106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 kadının,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gebelik sırasında ya da gebeliğin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sonlanmasından sonraki </a:t>
            </a:r>
            <a:r>
              <a:rPr lang="tr-TR" altLang="tr-TR" sz="25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 gün </a:t>
            </a:r>
            <a:r>
              <a:rPr lang="tr-TR" altLang="tr-TR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içerisinde,</a:t>
            </a:r>
            <a:r>
              <a:rPr lang="tr-TR" altLang="tr-TR" sz="25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5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gebeliğin süresine ve yerine bakılmaksızın</a:t>
            </a:r>
            <a:r>
              <a:rPr lang="tr-TR" altLang="tr-TR" sz="25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gebelik durumunun doğrudan ya da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dolaylı nedenlerle şiddetlendirdiği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500" b="1" i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tesadüfi olmayan</a:t>
            </a:r>
            <a:r>
              <a:rPr lang="tr-TR" altLang="tr-TR" sz="25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nedenlerden kaynaklanan </a:t>
            </a:r>
            <a:r>
              <a:rPr lang="tr-TR" altLang="tr-TR" sz="25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ölümüdür.</a:t>
            </a:r>
            <a:r>
              <a:rPr lang="tr-TR" altLang="tr-TR" sz="25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tr-TR" altLang="tr-TR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Unvan 1"/>
          <p:cNvSpPr>
            <a:spLocks noGrp="1"/>
          </p:cNvSpPr>
          <p:nvPr>
            <p:ph type="title"/>
          </p:nvPr>
        </p:nvSpPr>
        <p:spPr>
          <a:xfrm>
            <a:off x="1187624" y="534626"/>
            <a:ext cx="8383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3600" b="1" dirty="0">
                <a:solidFill>
                  <a:schemeClr val="accent1"/>
                </a:solidFill>
                <a:latin typeface="+mn-lt"/>
              </a:rPr>
              <a:t>Avrupa’da ve Türkiye’de </a:t>
            </a:r>
            <a:br>
              <a:rPr lang="tr-TR" altLang="tr-TR" sz="3600" b="1" dirty="0">
                <a:solidFill>
                  <a:schemeClr val="accent1"/>
                </a:solidFill>
                <a:latin typeface="+mn-lt"/>
              </a:rPr>
            </a:br>
            <a:r>
              <a:rPr lang="tr-TR" altLang="tr-TR" sz="3600" b="1" dirty="0">
                <a:solidFill>
                  <a:schemeClr val="accent1"/>
                </a:solidFill>
                <a:latin typeface="+mn-lt"/>
              </a:rPr>
              <a:t>Anne Ölümlerinde Değişim (DSÖ, 2017)</a:t>
            </a:r>
            <a:br>
              <a:rPr lang="tr-TR" altLang="tr-TR" sz="3600" b="1" dirty="0">
                <a:solidFill>
                  <a:schemeClr val="accent1"/>
                </a:solidFill>
                <a:latin typeface="+mn-lt"/>
              </a:rPr>
            </a:br>
            <a:endParaRPr lang="tr-TR" altLang="tr-TR" sz="3600" b="1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6566842"/>
              </p:ext>
            </p:extLst>
          </p:nvPr>
        </p:nvGraphicFramePr>
        <p:xfrm>
          <a:off x="2172793" y="1772816"/>
          <a:ext cx="6413250" cy="2628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5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8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86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chemeClr val="tx1"/>
                          </a:solidFill>
                          <a:effectLst/>
                        </a:rPr>
                        <a:t>Ana Ölüm Hızı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chemeClr val="tx1"/>
                          </a:solidFill>
                          <a:effectLst/>
                        </a:rPr>
                        <a:t>(100000 canlı doğumda)</a:t>
                      </a:r>
                      <a:endParaRPr lang="tr-TR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rgbClr val="FFFF00"/>
                          </a:solidFill>
                          <a:effectLst/>
                        </a:rPr>
                        <a:t>2017</a:t>
                      </a:r>
                      <a:endParaRPr lang="tr-TR" sz="2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rgbClr val="33CCFF"/>
                          </a:solidFill>
                          <a:effectLst/>
                        </a:rPr>
                        <a:t>Avrupa’da en düşük </a:t>
                      </a:r>
                      <a:endParaRPr lang="tr-TR" sz="2800" b="1" dirty="0">
                        <a:solidFill>
                          <a:srgbClr val="33CC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4" marR="68584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rgbClr val="33CCFF"/>
                          </a:solidFill>
                          <a:effectLst/>
                        </a:rPr>
                        <a:t>Türkiye’de </a:t>
                      </a:r>
                      <a:endParaRPr lang="tr-TR" sz="2800" b="1" dirty="0">
                        <a:solidFill>
                          <a:srgbClr val="33CC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FFFF00"/>
                          </a:solidFill>
                          <a:effectLst/>
                        </a:rPr>
                        <a:t>17</a:t>
                      </a:r>
                      <a:endParaRPr lang="tr-TR" sz="2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709783E2-ECC1-EC08-FFEE-489C1C11AB8E}"/>
              </a:ext>
            </a:extLst>
          </p:cNvPr>
          <p:cNvSpPr txBox="1"/>
          <p:nvPr/>
        </p:nvSpPr>
        <p:spPr>
          <a:xfrm>
            <a:off x="1280340" y="6211669"/>
            <a:ext cx="781236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1719C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World Health Statistics (who.int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tr-TR" dirty="0">
                <a:solidFill>
                  <a:schemeClr val="accent1"/>
                </a:solidFill>
              </a:rPr>
              <a:t>, 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https://www.who.int/data/gho/publications/world-health-</a:t>
            </a:r>
            <a:r>
              <a:rPr lang="tr-TR" dirty="0">
                <a:solidFill>
                  <a:schemeClr val="accent1"/>
                </a:solidFill>
              </a:rPr>
              <a:t>, 24.01.2023,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5022B2C1-041F-8E9F-2867-609829C237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01" t="13723" r="12444" b="10498"/>
          <a:stretch/>
        </p:blipFill>
        <p:spPr bwMode="auto">
          <a:xfrm>
            <a:off x="846844" y="1356435"/>
            <a:ext cx="8194244" cy="5501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Başlık 4">
            <a:extLst>
              <a:ext uri="{FF2B5EF4-FFF2-40B4-BE49-F238E27FC236}">
                <a16:creationId xmlns="" xmlns:a16="http://schemas.microsoft.com/office/drawing/2014/main" id="{1AE502DE-B5DD-ECEA-6F59-05261B2D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74638"/>
            <a:ext cx="7088088" cy="1143000"/>
          </a:xfrm>
        </p:spPr>
        <p:txBody>
          <a:bodyPr/>
          <a:lstStyle/>
          <a:p>
            <a:r>
              <a:rPr lang="tr-TR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Türkiye’de Anne Ölümleri-2020</a:t>
            </a:r>
          </a:p>
        </p:txBody>
      </p:sp>
    </p:spTree>
    <p:extLst>
      <p:ext uri="{BB962C8B-B14F-4D97-AF65-F5344CB8AC3E}">
        <p14:creationId xmlns="" xmlns:p14="http://schemas.microsoft.com/office/powerpoint/2010/main" val="357725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795" y="1061864"/>
            <a:ext cx="7016750" cy="1143000"/>
          </a:xfrm>
          <a:solidFill>
            <a:schemeClr val="accent1"/>
          </a:solidFill>
        </p:spPr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FFFF00"/>
                </a:solidFill>
                <a:latin typeface="+mn-lt"/>
              </a:rPr>
              <a:t>Doğrudan nedenlerle </a:t>
            </a:r>
            <a:br>
              <a:rPr lang="tr-TR" altLang="tr-TR" sz="4000" b="1" dirty="0">
                <a:solidFill>
                  <a:srgbClr val="FFFF00"/>
                </a:solidFill>
                <a:latin typeface="+mn-lt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+mn-lt"/>
              </a:rPr>
              <a:t>anne ölümleri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1050" y="2204864"/>
            <a:ext cx="7016750" cy="3456384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altLang="tr-TR" b="1" dirty="0">
                <a:solidFill>
                  <a:srgbClr val="0E0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Gebelik, doğum ya da loğusalığa bağlı komplikasyonlardan kaynaklardan ölümlerdir.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1" y="485800"/>
            <a:ext cx="7345238" cy="1143000"/>
          </a:xfrm>
          <a:solidFill>
            <a:schemeClr val="accent1"/>
          </a:solidFill>
        </p:spPr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FFFF00"/>
                </a:solidFill>
                <a:latin typeface="+mn-lt"/>
              </a:rPr>
              <a:t>Dolaylı nedenlerle</a:t>
            </a:r>
            <a:r>
              <a:rPr lang="tr-TR" altLang="tr-TR" sz="4000" b="1" dirty="0">
                <a:solidFill>
                  <a:schemeClr val="tx1"/>
                </a:solidFill>
                <a:latin typeface="+mn-lt"/>
              </a:rPr>
              <a:t> anne ölümleri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628800"/>
            <a:ext cx="7345238" cy="4032448"/>
          </a:xfrm>
          <a:solidFill>
            <a:srgbClr val="0E00C0"/>
          </a:solidFill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tr-TR" altLang="tr-TR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Gebelik, doğum, loğusalık kaynaklı olmayan</a:t>
            </a:r>
            <a:r>
              <a:rPr lang="tr-TR" altLang="tr-TR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ancak gebeliğin  etkisi ile şiddetlenen nedenlerden meydana gelen ölümlerdir.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tr-TR" alt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altLang="tr-TR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kalp hastalığı, Şeker hastalığı, enfeksiyon hastalıkları: </a:t>
            </a:r>
            <a:r>
              <a:rPr lang="tr-TR" altLang="tr-TR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Tetanos, Grip, COVID-19, </a:t>
            </a:r>
            <a:r>
              <a:rPr lang="tr-TR" altLang="tr-TR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vs.)</a:t>
            </a:r>
            <a:endParaRPr lang="tr-TR" altLang="tr-TR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CF4B3E04-2D26-FA6A-9CEF-69CA95D3E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26" t="6778" r="8390" b="16099"/>
          <a:stretch/>
        </p:blipFill>
        <p:spPr>
          <a:xfrm>
            <a:off x="14670" y="1863140"/>
            <a:ext cx="9254887" cy="4608512"/>
          </a:xfrm>
          <a:prstGeom prst="rect">
            <a:avLst/>
          </a:prstGeom>
        </p:spPr>
      </p:pic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8DBCDF08-FCF4-1E0B-160A-DDB4E2A1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720140"/>
            <a:ext cx="7088088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E0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 ve Yenidoğan tetanosu sorununu çözdük!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9BF17B50-BA48-EBBC-D002-C865E661A550}"/>
              </a:ext>
            </a:extLst>
          </p:cNvPr>
          <p:cNvSpPr txBox="1"/>
          <p:nvPr/>
        </p:nvSpPr>
        <p:spPr>
          <a:xfrm>
            <a:off x="395536" y="3284984"/>
            <a:ext cx="47102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E0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Çocuklara,</a:t>
            </a:r>
          </a:p>
          <a:p>
            <a:r>
              <a:rPr lang="tr-TR" sz="2400" b="1" dirty="0">
                <a:solidFill>
                  <a:srgbClr val="0E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Kadınlara </a:t>
            </a:r>
          </a:p>
          <a:p>
            <a:r>
              <a:rPr lang="tr-TR" sz="2400" b="1" dirty="0">
                <a:solidFill>
                  <a:srgbClr val="0E0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Gebelere </a:t>
            </a:r>
          </a:p>
          <a:p>
            <a:r>
              <a:rPr lang="tr-TR" sz="2400" b="1" dirty="0">
                <a:solidFill>
                  <a:srgbClr val="0E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Tetanos aşısı ile </a:t>
            </a:r>
          </a:p>
          <a:p>
            <a:r>
              <a:rPr lang="tr-TR" sz="2400" b="1" dirty="0">
                <a:solidFill>
                  <a:srgbClr val="0E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tr-TR" sz="2400" b="1" dirty="0" err="1">
                <a:solidFill>
                  <a:srgbClr val="0E0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Td</a:t>
            </a:r>
            <a:r>
              <a:rPr lang="tr-TR" sz="2400" b="1" dirty="0">
                <a:solidFill>
                  <a:srgbClr val="0E0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tr-TR" sz="2400" b="1" dirty="0" err="1">
                <a:solidFill>
                  <a:srgbClr val="0E0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TdaB</a:t>
            </a:r>
            <a:r>
              <a:rPr lang="tr-TR" sz="2400" b="1" dirty="0">
                <a:solidFill>
                  <a:srgbClr val="0E0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)</a:t>
            </a:r>
            <a:endParaRPr lang="tr-TR" sz="2400" dirty="0">
              <a:solidFill>
                <a:srgbClr val="0E00C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F7D400E9-3383-688A-17A6-688CFF644C8C}"/>
              </a:ext>
            </a:extLst>
          </p:cNvPr>
          <p:cNvSpPr txBox="1"/>
          <p:nvPr/>
        </p:nvSpPr>
        <p:spPr>
          <a:xfrm>
            <a:off x="251520" y="1988840"/>
            <a:ext cx="8959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Anne ve yenidoğan tetanosunda eliminasyon hedefine erişim durumu </a:t>
            </a:r>
          </a:p>
        </p:txBody>
      </p:sp>
    </p:spTree>
    <p:extLst>
      <p:ext uri="{BB962C8B-B14F-4D97-AF65-F5344CB8AC3E}">
        <p14:creationId xmlns="" xmlns:p14="http://schemas.microsoft.com/office/powerpoint/2010/main" val="259888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CF06BBDE-591E-B126-4DA3-C0B1299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49" y="-31271"/>
            <a:ext cx="6629400" cy="1143000"/>
          </a:xfrm>
        </p:spPr>
        <p:txBody>
          <a:bodyPr/>
          <a:lstStyle/>
          <a:p>
            <a:r>
              <a:rPr lang="tr-TR" b="1" dirty="0" err="1">
                <a:solidFill>
                  <a:srgbClr val="0000FF"/>
                </a:solidFill>
                <a:latin typeface="+mn-lt"/>
              </a:rPr>
              <a:t>Grip’e</a:t>
            </a:r>
            <a:r>
              <a:rPr lang="tr-TR" b="1" dirty="0">
                <a:solidFill>
                  <a:srgbClr val="0000FF"/>
                </a:solidFill>
                <a:latin typeface="+mn-lt"/>
              </a:rPr>
              <a:t> karşı aşılama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410457B4-63FB-57B4-7164-2F3131182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908720"/>
            <a:ext cx="7135324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Gebeliğin son 6 ayı grip mevsiminde (Ekim-Nisan) geçecek gebelere 1 doz</a:t>
            </a:r>
            <a:endParaRPr lang="tr-TR" sz="4800" b="1" dirty="0"/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A2CA4C43-1769-82E1-4F41-9518A6945C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3700" t="8420" r="11413" b="33621"/>
          <a:stretch/>
        </p:blipFill>
        <p:spPr>
          <a:xfrm>
            <a:off x="1979712" y="1916832"/>
            <a:ext cx="7004628" cy="513909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E9428398-44F0-3246-BDFD-892928709887}"/>
              </a:ext>
            </a:extLst>
          </p:cNvPr>
          <p:cNvSpPr txBox="1"/>
          <p:nvPr/>
        </p:nvSpPr>
        <p:spPr>
          <a:xfrm>
            <a:off x="2771800" y="2051356"/>
            <a:ext cx="1176925" cy="24622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tr-TR" sz="1000" dirty="0"/>
              <a:t>Tüm gebelere aşı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1D7CC81D-0DAC-ACB3-25D7-59ABE2B31BDF}"/>
              </a:ext>
            </a:extLst>
          </p:cNvPr>
          <p:cNvSpPr txBox="1"/>
          <p:nvPr/>
        </p:nvSpPr>
        <p:spPr>
          <a:xfrm>
            <a:off x="2771800" y="2249394"/>
            <a:ext cx="2058577" cy="24622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tr-TR" sz="1000" dirty="0"/>
              <a:t>Belirlenmiş gebelik dönemlerinde</a:t>
            </a:r>
          </a:p>
        </p:txBody>
      </p:sp>
    </p:spTree>
    <p:extLst>
      <p:ext uri="{BB962C8B-B14F-4D97-AF65-F5344CB8AC3E}">
        <p14:creationId xmlns="" xmlns:p14="http://schemas.microsoft.com/office/powerpoint/2010/main" val="1621252966"/>
      </p:ext>
    </p:extLst>
  </p:cSld>
  <p:clrMapOvr>
    <a:masterClrMapping/>
  </p:clrMapOvr>
</p:sld>
</file>

<file path=ppt/theme/theme1.xml><?xml version="1.0" encoding="utf-8"?>
<a:theme xmlns:a="http://schemas.openxmlformats.org/drawingml/2006/main" name="ind_0316_slide">
  <a:themeElements>
    <a:clrScheme name="Özel 2">
      <a:dk1>
        <a:srgbClr val="FFFFFF"/>
      </a:dk1>
      <a:lt1>
        <a:srgbClr val="B5D3E7"/>
      </a:lt1>
      <a:dk2>
        <a:srgbClr val="CEDFEF"/>
      </a:dk2>
      <a:lt2>
        <a:srgbClr val="E3ECF6"/>
      </a:lt2>
      <a:accent1>
        <a:srgbClr val="000000"/>
      </a:accent1>
      <a:accent2>
        <a:srgbClr val="3670A7"/>
      </a:accent2>
      <a:accent3>
        <a:srgbClr val="FFFF00"/>
      </a:accent3>
      <a:accent4>
        <a:srgbClr val="1308F6"/>
      </a:accent4>
      <a:accent5>
        <a:srgbClr val="FF0000"/>
      </a:accent5>
      <a:accent6>
        <a:srgbClr val="3A92D9"/>
      </a:accent6>
      <a:hlink>
        <a:srgbClr val="31719C"/>
      </a:hlink>
      <a:folHlink>
        <a:srgbClr val="22435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d_0316_slide 1">
        <a:dk1>
          <a:srgbClr val="000000"/>
        </a:dk1>
        <a:lt1>
          <a:srgbClr val="B5D3E7"/>
        </a:lt1>
        <a:dk2>
          <a:srgbClr val="000000"/>
        </a:dk2>
        <a:lt2>
          <a:srgbClr val="737373"/>
        </a:lt2>
        <a:accent1>
          <a:srgbClr val="CEDFEF"/>
        </a:accent1>
        <a:accent2>
          <a:srgbClr val="41A2F0"/>
        </a:accent2>
        <a:accent3>
          <a:srgbClr val="D7E6F1"/>
        </a:accent3>
        <a:accent4>
          <a:srgbClr val="000000"/>
        </a:accent4>
        <a:accent5>
          <a:srgbClr val="E3ECF6"/>
        </a:accent5>
        <a:accent6>
          <a:srgbClr val="3A92D9"/>
        </a:accent6>
        <a:hlink>
          <a:srgbClr val="31719C"/>
        </a:hlink>
        <a:folHlink>
          <a:srgbClr val="2243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16_slide 2">
        <a:dk1>
          <a:srgbClr val="000000"/>
        </a:dk1>
        <a:lt1>
          <a:srgbClr val="B5D3E7"/>
        </a:lt1>
        <a:dk2>
          <a:srgbClr val="000000"/>
        </a:dk2>
        <a:lt2>
          <a:srgbClr val="737373"/>
        </a:lt2>
        <a:accent1>
          <a:srgbClr val="A9BDF3"/>
        </a:accent1>
        <a:accent2>
          <a:srgbClr val="11EEA6"/>
        </a:accent2>
        <a:accent3>
          <a:srgbClr val="D7E6F1"/>
        </a:accent3>
        <a:accent4>
          <a:srgbClr val="000000"/>
        </a:accent4>
        <a:accent5>
          <a:srgbClr val="D1DBF8"/>
        </a:accent5>
        <a:accent6>
          <a:srgbClr val="0ED896"/>
        </a:accent6>
        <a:hlink>
          <a:srgbClr val="214965"/>
        </a:hlink>
        <a:folHlink>
          <a:srgbClr val="2D3E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16_slide 3">
        <a:dk1>
          <a:srgbClr val="000000"/>
        </a:dk1>
        <a:lt1>
          <a:srgbClr val="B5D3E7"/>
        </a:lt1>
        <a:dk2>
          <a:srgbClr val="000000"/>
        </a:dk2>
        <a:lt2>
          <a:srgbClr val="737373"/>
        </a:lt2>
        <a:accent1>
          <a:srgbClr val="E4543A"/>
        </a:accent1>
        <a:accent2>
          <a:srgbClr val="E3A73A"/>
        </a:accent2>
        <a:accent3>
          <a:srgbClr val="D7E6F1"/>
        </a:accent3>
        <a:accent4>
          <a:srgbClr val="000000"/>
        </a:accent4>
        <a:accent5>
          <a:srgbClr val="EFB3AE"/>
        </a:accent5>
        <a:accent6>
          <a:srgbClr val="CE9734"/>
        </a:accent6>
        <a:hlink>
          <a:srgbClr val="783527"/>
        </a:hlink>
        <a:folHlink>
          <a:srgbClr val="2757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16_slide 4">
        <a:dk1>
          <a:srgbClr val="000000"/>
        </a:dk1>
        <a:lt1>
          <a:srgbClr val="B5D3E7"/>
        </a:lt1>
        <a:dk2>
          <a:srgbClr val="000000"/>
        </a:dk2>
        <a:lt2>
          <a:srgbClr val="737373"/>
        </a:lt2>
        <a:accent1>
          <a:srgbClr val="EA994C"/>
        </a:accent1>
        <a:accent2>
          <a:srgbClr val="DBE353"/>
        </a:accent2>
        <a:accent3>
          <a:srgbClr val="D7E6F1"/>
        </a:accent3>
        <a:accent4>
          <a:srgbClr val="000000"/>
        </a:accent4>
        <a:accent5>
          <a:srgbClr val="F3CAB2"/>
        </a:accent5>
        <a:accent6>
          <a:srgbClr val="C6CE4A"/>
        </a:accent6>
        <a:hlink>
          <a:srgbClr val="672778"/>
        </a:hlink>
        <a:folHlink>
          <a:srgbClr val="2757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16_slide 5">
        <a:dk1>
          <a:srgbClr val="000000"/>
        </a:dk1>
        <a:lt1>
          <a:srgbClr val="FFFFFF"/>
        </a:lt1>
        <a:dk2>
          <a:srgbClr val="000000"/>
        </a:dk2>
        <a:lt2>
          <a:srgbClr val="737373"/>
        </a:lt2>
        <a:accent1>
          <a:srgbClr val="CEDFEF"/>
        </a:accent1>
        <a:accent2>
          <a:srgbClr val="41A2F0"/>
        </a:accent2>
        <a:accent3>
          <a:srgbClr val="FFFFFF"/>
        </a:accent3>
        <a:accent4>
          <a:srgbClr val="000000"/>
        </a:accent4>
        <a:accent5>
          <a:srgbClr val="E3ECF6"/>
        </a:accent5>
        <a:accent6>
          <a:srgbClr val="3A92D9"/>
        </a:accent6>
        <a:hlink>
          <a:srgbClr val="31719C"/>
        </a:hlink>
        <a:folHlink>
          <a:srgbClr val="2243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16_slide 6">
        <a:dk1>
          <a:srgbClr val="000000"/>
        </a:dk1>
        <a:lt1>
          <a:srgbClr val="FFFFFF"/>
        </a:lt1>
        <a:dk2>
          <a:srgbClr val="000000"/>
        </a:dk2>
        <a:lt2>
          <a:srgbClr val="737373"/>
        </a:lt2>
        <a:accent1>
          <a:srgbClr val="A9BDF3"/>
        </a:accent1>
        <a:accent2>
          <a:srgbClr val="11EEA6"/>
        </a:accent2>
        <a:accent3>
          <a:srgbClr val="FFFFFF"/>
        </a:accent3>
        <a:accent4>
          <a:srgbClr val="000000"/>
        </a:accent4>
        <a:accent5>
          <a:srgbClr val="D1DBF8"/>
        </a:accent5>
        <a:accent6>
          <a:srgbClr val="0ED896"/>
        </a:accent6>
        <a:hlink>
          <a:srgbClr val="214965"/>
        </a:hlink>
        <a:folHlink>
          <a:srgbClr val="2D3E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16_slide 7">
        <a:dk1>
          <a:srgbClr val="000000"/>
        </a:dk1>
        <a:lt1>
          <a:srgbClr val="FFFFFF"/>
        </a:lt1>
        <a:dk2>
          <a:srgbClr val="000000"/>
        </a:dk2>
        <a:lt2>
          <a:srgbClr val="737373"/>
        </a:lt2>
        <a:accent1>
          <a:srgbClr val="E4543A"/>
        </a:accent1>
        <a:accent2>
          <a:srgbClr val="E3A73A"/>
        </a:accent2>
        <a:accent3>
          <a:srgbClr val="FFFFFF"/>
        </a:accent3>
        <a:accent4>
          <a:srgbClr val="000000"/>
        </a:accent4>
        <a:accent5>
          <a:srgbClr val="EFB3AE"/>
        </a:accent5>
        <a:accent6>
          <a:srgbClr val="CE9734"/>
        </a:accent6>
        <a:hlink>
          <a:srgbClr val="783527"/>
        </a:hlink>
        <a:folHlink>
          <a:srgbClr val="2757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16_slide 8">
        <a:dk1>
          <a:srgbClr val="000000"/>
        </a:dk1>
        <a:lt1>
          <a:srgbClr val="FFFFFF"/>
        </a:lt1>
        <a:dk2>
          <a:srgbClr val="000000"/>
        </a:dk2>
        <a:lt2>
          <a:srgbClr val="737373"/>
        </a:lt2>
        <a:accent1>
          <a:srgbClr val="EA994C"/>
        </a:accent1>
        <a:accent2>
          <a:srgbClr val="DBE353"/>
        </a:accent2>
        <a:accent3>
          <a:srgbClr val="FFFFFF"/>
        </a:accent3>
        <a:accent4>
          <a:srgbClr val="000000"/>
        </a:accent4>
        <a:accent5>
          <a:srgbClr val="F3CAB2"/>
        </a:accent5>
        <a:accent6>
          <a:srgbClr val="C6CE4A"/>
        </a:accent6>
        <a:hlink>
          <a:srgbClr val="672778"/>
        </a:hlink>
        <a:folHlink>
          <a:srgbClr val="2757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ind_0316_slide</Template>
  <TotalTime>2020</TotalTime>
  <Words>388</Words>
  <Application>Microsoft Office PowerPoint</Application>
  <PresentationFormat>Ekran Gösterisi (4:3)</PresentationFormat>
  <Paragraphs>80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ind_0316_slide</vt:lpstr>
      <vt:lpstr>Aşı ile Önlenebilir Hastalıklardan (COVID-19, Grip ve Tetanos) Anne Ölümlerinin Önlenmesi</vt:lpstr>
      <vt:lpstr>Birleşmiş Milletler:  Verilen sözü tutmak: Nairobi, 2019 </vt:lpstr>
      <vt:lpstr>Anne ölümü</vt:lpstr>
      <vt:lpstr>Avrupa’da ve Türkiye’de  Anne Ölümlerinde Değişim (DSÖ, 2017) </vt:lpstr>
      <vt:lpstr>Türkiye’de Anne Ölümleri-2020</vt:lpstr>
      <vt:lpstr>Doğrudan nedenlerle  anne ölümleri</vt:lpstr>
      <vt:lpstr>Dolaylı nedenlerle anne ölümleri</vt:lpstr>
      <vt:lpstr>Anne ve Yenidoğan tetanosu sorununu çözdük! </vt:lpstr>
      <vt:lpstr>Grip’e karşı aşılama</vt:lpstr>
      <vt:lpstr>Slayt 10</vt:lpstr>
      <vt:lpstr>Gebelere COVID-19 aşılaması  yapan ülkeler</vt:lpstr>
      <vt:lpstr>Gebelere COVID-19 Aşılaması güvenlidir!</vt:lpstr>
      <vt:lpstr>Gebelere COVID-19 Aşılaması güvenlidir!</vt:lpstr>
      <vt:lpstr>Öneriler</vt:lpstr>
      <vt:lpstr>Öneriler</vt:lpstr>
      <vt:lpstr>Öneriler</vt:lpstr>
      <vt:lpstr>Slayt 17</vt:lpstr>
    </vt:vector>
  </TitlesOfParts>
  <Company>ASUS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sağlığı</dc:title>
  <dc:creator>Muzaffer</dc:creator>
  <cp:lastModifiedBy>Basin</cp:lastModifiedBy>
  <cp:revision>60</cp:revision>
  <dcterms:created xsi:type="dcterms:W3CDTF">2009-01-12T21:18:48Z</dcterms:created>
  <dcterms:modified xsi:type="dcterms:W3CDTF">2023-02-02T12:29:25Z</dcterms:modified>
</cp:coreProperties>
</file>