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256" r:id="rId2"/>
    <p:sldId id="257" r:id="rId3"/>
    <p:sldId id="276" r:id="rId4"/>
    <p:sldId id="277" r:id="rId5"/>
    <p:sldId id="265" r:id="rId6"/>
    <p:sldId id="266" r:id="rId7"/>
    <p:sldId id="262" r:id="rId8"/>
    <p:sldId id="258" r:id="rId9"/>
    <p:sldId id="271" r:id="rId10"/>
    <p:sldId id="278" r:id="rId11"/>
    <p:sldId id="268" r:id="rId12"/>
    <p:sldId id="279" r:id="rId13"/>
    <p:sldId id="280" r:id="rId14"/>
    <p:sldId id="281" r:id="rId15"/>
    <p:sldId id="282" r:id="rId16"/>
    <p:sldId id="26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E6F9A-2455-418F-8DEB-D8C8381630DE}" v="549" dt="2020-10-22T08:53:06.301"/>
    <p1510:client id="{7AAFE5F1-D978-66C0-BD58-8865A598426E}" v="64" dt="2020-11-17T08:26:44.274"/>
    <p1510:client id="{7E4680F7-02B2-5569-5ABF-21E75881BDBD}" v="76" dt="2020-11-18T06:48:26.765"/>
    <p1510:client id="{94F628B6-6C90-6854-826A-2F2B7AFD95D9}" v="246" dt="2020-11-18T08:20:36.345"/>
    <p1510:client id="{99990117-EA9D-1EA5-9965-2EF2079155DC}" v="212" dt="2020-10-22T09:10:03.610"/>
    <p1510:client id="{DA0B28C0-BF47-2A04-030A-F9475E0876CE}" v="3" dt="2020-11-18T07:34:45.529"/>
    <p1510:client id="{DB23260E-02C4-38C3-7FCA-E79D2388FD71}" v="804" dt="2020-11-17T19:12:28.632"/>
    <p1510:client id="{E9E90560-C72A-1EC8-69F3-EFB8BEDEC1D4}" v="59" dt="2020-12-21T11:39:35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covidttb\pcranket\kas&#305;manket%20tablol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covidttb\pcranket\kas&#305;manket%20tablol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covidttb\pcranket\kas&#305;manket%20tablola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covidttb\pcranket\kas&#305;manket%20tablola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Covid</a:t>
            </a:r>
            <a:r>
              <a:rPr lang="tr-TR"/>
              <a:t> Geçirilen</a:t>
            </a:r>
            <a:r>
              <a:rPr lang="en-US"/>
              <a:t> ASM Oranı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'[kasımanket tablolar.xlsx]Sayfa1'!$D$4</c:f>
              <c:strCache>
                <c:ptCount val="1"/>
                <c:pt idx="0">
                  <c:v>Covid geçiren var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'[kasımanket tablolar.xlsx]Sayfa1'!$C$5:$C$8</c:f>
              <c:strCache>
                <c:ptCount val="4"/>
                <c:pt idx="0">
                  <c:v>Eylül</c:v>
                </c:pt>
                <c:pt idx="1">
                  <c:v>Ekim</c:v>
                </c:pt>
                <c:pt idx="2">
                  <c:v>Kasım</c:v>
                </c:pt>
                <c:pt idx="3">
                  <c:v>Aralık</c:v>
                </c:pt>
              </c:strCache>
            </c:strRef>
          </c:cat>
          <c:val>
            <c:numRef>
              <c:f>'[kasımanket tablolar.xlsx]Sayfa1'!$D$5:$D$8</c:f>
              <c:numCache>
                <c:formatCode>0%</c:formatCode>
                <c:ptCount val="4"/>
                <c:pt idx="0">
                  <c:v>0.41</c:v>
                </c:pt>
                <c:pt idx="1">
                  <c:v>0.41</c:v>
                </c:pt>
                <c:pt idx="2">
                  <c:v>0.49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7-4BBD-89E5-223602C00347}"/>
            </c:ext>
          </c:extLst>
        </c:ser>
        <c:ser>
          <c:idx val="1"/>
          <c:order val="1"/>
          <c:tx>
            <c:strRef>
              <c:f>'[kasımanket tablolar.xlsx]Sayfa1'!$E$4</c:f>
              <c:strCache>
                <c:ptCount val="1"/>
                <c:pt idx="0">
                  <c:v>Covid geçiren yok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'[kasımanket tablolar.xlsx]Sayfa1'!$C$5:$C$8</c:f>
              <c:strCache>
                <c:ptCount val="4"/>
                <c:pt idx="0">
                  <c:v>Eylül</c:v>
                </c:pt>
                <c:pt idx="1">
                  <c:v>Ekim</c:v>
                </c:pt>
                <c:pt idx="2">
                  <c:v>Kasım</c:v>
                </c:pt>
                <c:pt idx="3">
                  <c:v>Aralık</c:v>
                </c:pt>
              </c:strCache>
            </c:strRef>
          </c:cat>
          <c:val>
            <c:numRef>
              <c:f>'[kasımanket tablolar.xlsx]Sayfa1'!$E$5:$E$8</c:f>
              <c:numCache>
                <c:formatCode>0%</c:formatCode>
                <c:ptCount val="4"/>
                <c:pt idx="0">
                  <c:v>0.59</c:v>
                </c:pt>
                <c:pt idx="1">
                  <c:v>0.59</c:v>
                </c:pt>
                <c:pt idx="2">
                  <c:v>0.51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D7-4BBD-89E5-223602C003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7666168"/>
        <c:axId val="697313847"/>
        <c:axId val="0"/>
      </c:bar3DChart>
      <c:catAx>
        <c:axId val="83766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97313847"/>
        <c:crosses val="autoZero"/>
        <c:auto val="1"/>
        <c:lblAlgn val="ctr"/>
        <c:lblOffset val="100"/>
        <c:noMultiLvlLbl val="0"/>
      </c:catAx>
      <c:valAx>
        <c:axId val="697313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37666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Kanser Tarama Sayılarında Değişim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'[kasımanket tablolar.xlsx]Sayfa1'!$J$103</c:f>
              <c:strCache>
                <c:ptCount val="1"/>
                <c:pt idx="0">
                  <c:v>Arttı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'[kasımanket tablolar.xlsx]Sayfa1'!$K$101:$M$102</c:f>
              <c:strCache>
                <c:ptCount val="3"/>
                <c:pt idx="0">
                  <c:v>Kolon Kanseri</c:v>
                </c:pt>
                <c:pt idx="1">
                  <c:v>Meme Kanseri</c:v>
                </c:pt>
                <c:pt idx="2">
                  <c:v>Rahim Ağzı Kanseri</c:v>
                </c:pt>
              </c:strCache>
            </c:strRef>
          </c:cat>
          <c:val>
            <c:numRef>
              <c:f>'[kasımanket tablolar.xlsx]Sayfa1'!$K$103:$M$103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C-4CBD-A48A-81B6935DB03E}"/>
            </c:ext>
          </c:extLst>
        </c:ser>
        <c:ser>
          <c:idx val="1"/>
          <c:order val="1"/>
          <c:tx>
            <c:strRef>
              <c:f>'[kasımanket tablolar.xlsx]Sayfa1'!$J$104</c:f>
              <c:strCache>
                <c:ptCount val="1"/>
                <c:pt idx="0">
                  <c:v>Değişmedi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'[kasımanket tablolar.xlsx]Sayfa1'!$K$101:$M$102</c:f>
              <c:strCache>
                <c:ptCount val="3"/>
                <c:pt idx="0">
                  <c:v>Kolon Kanseri</c:v>
                </c:pt>
                <c:pt idx="1">
                  <c:v>Meme Kanseri</c:v>
                </c:pt>
                <c:pt idx="2">
                  <c:v>Rahim Ağzı Kanseri</c:v>
                </c:pt>
              </c:strCache>
            </c:strRef>
          </c:cat>
          <c:val>
            <c:numRef>
              <c:f>'[kasımanket tablolar.xlsx]Sayfa1'!$K$104:$M$104</c:f>
              <c:numCache>
                <c:formatCode>General</c:formatCode>
                <c:ptCount val="3"/>
                <c:pt idx="0">
                  <c:v>98</c:v>
                </c:pt>
                <c:pt idx="1">
                  <c:v>85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FC-4CBD-A48A-81B6935DB03E}"/>
            </c:ext>
          </c:extLst>
        </c:ser>
        <c:ser>
          <c:idx val="2"/>
          <c:order val="2"/>
          <c:tx>
            <c:strRef>
              <c:f>'[kasımanket tablolar.xlsx]Sayfa1'!$J$105</c:f>
              <c:strCache>
                <c:ptCount val="1"/>
                <c:pt idx="0">
                  <c:v>Azaldı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'[kasımanket tablolar.xlsx]Sayfa1'!$K$101:$M$102</c:f>
              <c:strCache>
                <c:ptCount val="3"/>
                <c:pt idx="0">
                  <c:v>Kolon Kanseri</c:v>
                </c:pt>
                <c:pt idx="1">
                  <c:v>Meme Kanseri</c:v>
                </c:pt>
                <c:pt idx="2">
                  <c:v>Rahim Ağzı Kanseri</c:v>
                </c:pt>
              </c:strCache>
            </c:strRef>
          </c:cat>
          <c:val>
            <c:numRef>
              <c:f>'[kasımanket tablolar.xlsx]Sayfa1'!$K$105:$M$105</c:f>
              <c:numCache>
                <c:formatCode>General</c:formatCode>
                <c:ptCount val="3"/>
                <c:pt idx="0">
                  <c:v>1397</c:v>
                </c:pt>
                <c:pt idx="1">
                  <c:v>1398</c:v>
                </c:pt>
                <c:pt idx="2">
                  <c:v>1395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FC-4CBD-A48A-81B6935DB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278769936"/>
        <c:axId val="1278759536"/>
        <c:axId val="0"/>
      </c:bar3DChart>
      <c:catAx>
        <c:axId val="127876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78759536"/>
        <c:crosses val="autoZero"/>
        <c:auto val="1"/>
        <c:lblAlgn val="ctr"/>
        <c:lblOffset val="100"/>
        <c:noMultiLvlLbl val="0"/>
      </c:catAx>
      <c:valAx>
        <c:axId val="127875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7876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ERKEN TANI</a:t>
            </a:r>
          </a:p>
        </c:rich>
      </c:tx>
      <c:layout>
        <c:manualLayout>
          <c:xMode val="edge"/>
          <c:yMode val="edge"/>
          <c:x val="0"/>
          <c:y val="6.4516129032258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2222222222224E-2"/>
          <c:y val="0.17034840403014137"/>
          <c:w val="0.94105339105339103"/>
          <c:h val="0.76151807636948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113-454A-BCC8-F409AA18BD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113-454A-BCC8-F409AA18BD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113-454A-BCC8-F409AA18BD08}"/>
              </c:ext>
            </c:extLst>
          </c:dPt>
          <c:dLbls>
            <c:dLbl>
              <c:idx val="1"/>
              <c:layout>
                <c:manualLayout>
                  <c:x val="-3.7617964070374522E-2"/>
                  <c:y val="0.233570386230540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13-454A-BCC8-F409AA18BD0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'[kasımanket tablolar.xlsx]Sayfa1'!$D$119:$D$121</c:f>
              <c:strCache>
                <c:ptCount val="3"/>
                <c:pt idx="0">
                  <c:v>Arttı</c:v>
                </c:pt>
                <c:pt idx="1">
                  <c:v>Değişmedi</c:v>
                </c:pt>
                <c:pt idx="2">
                  <c:v>Azaldı</c:v>
                </c:pt>
              </c:strCache>
            </c:strRef>
          </c:cat>
          <c:val>
            <c:numRef>
              <c:f>'[kasımanket tablolar.xlsx]Sayfa1'!$E$119:$E$121</c:f>
              <c:numCache>
                <c:formatCode>General</c:formatCode>
                <c:ptCount val="3"/>
                <c:pt idx="0">
                  <c:v>7</c:v>
                </c:pt>
                <c:pt idx="1">
                  <c:v>179</c:v>
                </c:pt>
                <c:pt idx="2">
                  <c:v>1310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3-454A-BCC8-F409AA18BD08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Hastane Başvurularında Değişim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'[kasımanket tablolar.xlsx]Sayfa1'!$B$100:$B$101</c:f>
              <c:strCache>
                <c:ptCount val="2"/>
                <c:pt idx="0">
                  <c:v>Devlet 2</c:v>
                </c:pt>
                <c:pt idx="1">
                  <c:v>2019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'[kasımanket tablolar.xlsx]Sayfa1'!$A$102:$A$109</c:f>
              <c:strCache>
                <c:ptCount val="8"/>
                <c:pt idx="0">
                  <c:v>Ocak</c:v>
                </c:pt>
                <c:pt idx="1">
                  <c:v>Şubat</c:v>
                </c:pt>
                <c:pt idx="2">
                  <c:v>Mart</c:v>
                </c:pt>
                <c:pt idx="3">
                  <c:v>Nisan</c:v>
                </c:pt>
                <c:pt idx="4">
                  <c:v>Mayıs</c:v>
                </c:pt>
                <c:pt idx="5">
                  <c:v>Haziran</c:v>
                </c:pt>
                <c:pt idx="6">
                  <c:v>Temmuz</c:v>
                </c:pt>
                <c:pt idx="7">
                  <c:v>Ağustos</c:v>
                </c:pt>
              </c:strCache>
            </c:strRef>
          </c:cat>
          <c:val>
            <c:numRef>
              <c:f>'[kasımanket tablolar.xlsx]Sayfa1'!$B$102:$B$109</c:f>
              <c:numCache>
                <c:formatCode>General</c:formatCode>
                <c:ptCount val="8"/>
                <c:pt idx="0">
                  <c:v>29085.706999999999</c:v>
                </c:pt>
                <c:pt idx="1">
                  <c:v>26249.085999999999</c:v>
                </c:pt>
                <c:pt idx="2">
                  <c:v>26904.965999999993</c:v>
                </c:pt>
                <c:pt idx="3">
                  <c:v>26834.859</c:v>
                </c:pt>
                <c:pt idx="4">
                  <c:v>25424.323</c:v>
                </c:pt>
                <c:pt idx="5">
                  <c:v>23915.797999999999</c:v>
                </c:pt>
                <c:pt idx="6">
                  <c:v>25486.163</c:v>
                </c:pt>
                <c:pt idx="7">
                  <c:v>24542.694000000003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6-42D1-B8E6-9C94DA55493A}"/>
            </c:ext>
          </c:extLst>
        </c:ser>
        <c:ser>
          <c:idx val="1"/>
          <c:order val="1"/>
          <c:tx>
            <c:strRef>
              <c:f>'[kasımanket tablolar.xlsx]Sayfa1'!$C$100:$C$101</c:f>
              <c:strCache>
                <c:ptCount val="2"/>
                <c:pt idx="0">
                  <c:v>Devlet 2</c:v>
                </c:pt>
                <c:pt idx="1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'[kasımanket tablolar.xlsx]Sayfa1'!$A$102:$A$109</c:f>
              <c:strCache>
                <c:ptCount val="8"/>
                <c:pt idx="0">
                  <c:v>Ocak</c:v>
                </c:pt>
                <c:pt idx="1">
                  <c:v>Şubat</c:v>
                </c:pt>
                <c:pt idx="2">
                  <c:v>Mart</c:v>
                </c:pt>
                <c:pt idx="3">
                  <c:v>Nisan</c:v>
                </c:pt>
                <c:pt idx="4">
                  <c:v>Mayıs</c:v>
                </c:pt>
                <c:pt idx="5">
                  <c:v>Haziran</c:v>
                </c:pt>
                <c:pt idx="6">
                  <c:v>Temmuz</c:v>
                </c:pt>
                <c:pt idx="7">
                  <c:v>Ağustos</c:v>
                </c:pt>
              </c:strCache>
            </c:strRef>
          </c:cat>
          <c:val>
            <c:numRef>
              <c:f>'[kasımanket tablolar.xlsx]Sayfa1'!$C$102:$C$109</c:f>
              <c:numCache>
                <c:formatCode>General</c:formatCode>
                <c:ptCount val="8"/>
                <c:pt idx="0">
                  <c:v>30369.028000000002</c:v>
                </c:pt>
                <c:pt idx="1">
                  <c:v>26781.841</c:v>
                </c:pt>
                <c:pt idx="2">
                  <c:v>19390.721000000001</c:v>
                </c:pt>
                <c:pt idx="3">
                  <c:v>8252.1990000000005</c:v>
                </c:pt>
                <c:pt idx="4">
                  <c:v>6702.9620000000004</c:v>
                </c:pt>
                <c:pt idx="5">
                  <c:v>12344</c:v>
                </c:pt>
                <c:pt idx="6">
                  <c:v>14490.589999999998</c:v>
                </c:pt>
                <c:pt idx="7">
                  <c:v>13699.501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76-42D1-B8E6-9C94DA55493A}"/>
            </c:ext>
          </c:extLst>
        </c:ser>
        <c:ser>
          <c:idx val="2"/>
          <c:order val="2"/>
          <c:tx>
            <c:strRef>
              <c:f>'[kasımanket tablolar.xlsx]Sayfa1'!$D$100:$D$101</c:f>
              <c:strCache>
                <c:ptCount val="2"/>
                <c:pt idx="0">
                  <c:v>Devlet 3</c:v>
                </c:pt>
                <c:pt idx="1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'[kasımanket tablolar.xlsx]Sayfa1'!$A$102:$A$109</c:f>
              <c:strCache>
                <c:ptCount val="8"/>
                <c:pt idx="0">
                  <c:v>Ocak</c:v>
                </c:pt>
                <c:pt idx="1">
                  <c:v>Şubat</c:v>
                </c:pt>
                <c:pt idx="2">
                  <c:v>Mart</c:v>
                </c:pt>
                <c:pt idx="3">
                  <c:v>Nisan</c:v>
                </c:pt>
                <c:pt idx="4">
                  <c:v>Mayıs</c:v>
                </c:pt>
                <c:pt idx="5">
                  <c:v>Haziran</c:v>
                </c:pt>
                <c:pt idx="6">
                  <c:v>Temmuz</c:v>
                </c:pt>
                <c:pt idx="7">
                  <c:v>Ağustos</c:v>
                </c:pt>
              </c:strCache>
            </c:strRef>
          </c:cat>
          <c:val>
            <c:numRef>
              <c:f>'[kasımanket tablolar.xlsx]Sayfa1'!$D$102:$D$109</c:f>
              <c:numCache>
                <c:formatCode>General</c:formatCode>
                <c:ptCount val="8"/>
                <c:pt idx="0">
                  <c:v>12201.737999999999</c:v>
                </c:pt>
                <c:pt idx="1">
                  <c:v>11246.775</c:v>
                </c:pt>
                <c:pt idx="2">
                  <c:v>11593.402</c:v>
                </c:pt>
                <c:pt idx="3">
                  <c:v>10735.277</c:v>
                </c:pt>
                <c:pt idx="4">
                  <c:v>11226.182999999999</c:v>
                </c:pt>
                <c:pt idx="5">
                  <c:v>10231.006000000001</c:v>
                </c:pt>
                <c:pt idx="6">
                  <c:v>10744.476000000001</c:v>
                </c:pt>
                <c:pt idx="7">
                  <c:v>10531.562999999998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76-42D1-B8E6-9C94DA55493A}"/>
            </c:ext>
          </c:extLst>
        </c:ser>
        <c:ser>
          <c:idx val="3"/>
          <c:order val="3"/>
          <c:tx>
            <c:strRef>
              <c:f>'[kasımanket tablolar.xlsx]Sayfa1'!$E$100:$E$101</c:f>
              <c:strCache>
                <c:ptCount val="2"/>
                <c:pt idx="0">
                  <c:v>Devlet 3</c:v>
                </c:pt>
                <c:pt idx="1">
                  <c:v>2020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'[kasımanket tablolar.xlsx]Sayfa1'!$A$102:$A$109</c:f>
              <c:strCache>
                <c:ptCount val="8"/>
                <c:pt idx="0">
                  <c:v>Ocak</c:v>
                </c:pt>
                <c:pt idx="1">
                  <c:v>Şubat</c:v>
                </c:pt>
                <c:pt idx="2">
                  <c:v>Mart</c:v>
                </c:pt>
                <c:pt idx="3">
                  <c:v>Nisan</c:v>
                </c:pt>
                <c:pt idx="4">
                  <c:v>Mayıs</c:v>
                </c:pt>
                <c:pt idx="5">
                  <c:v>Haziran</c:v>
                </c:pt>
                <c:pt idx="6">
                  <c:v>Temmuz</c:v>
                </c:pt>
                <c:pt idx="7">
                  <c:v>Ağustos</c:v>
                </c:pt>
              </c:strCache>
            </c:strRef>
          </c:cat>
          <c:val>
            <c:numRef>
              <c:f>'[kasımanket tablolar.xlsx]Sayfa1'!$E$102:$E$109</c:f>
              <c:numCache>
                <c:formatCode>General</c:formatCode>
                <c:ptCount val="8"/>
                <c:pt idx="0">
                  <c:v>12893.039000000001</c:v>
                </c:pt>
                <c:pt idx="1">
                  <c:v>12272.929</c:v>
                </c:pt>
                <c:pt idx="2">
                  <c:v>8308.1020000000008</c:v>
                </c:pt>
                <c:pt idx="3">
                  <c:v>4464.5670000000009</c:v>
                </c:pt>
                <c:pt idx="4">
                  <c:v>3746.5990000000002</c:v>
                </c:pt>
                <c:pt idx="5">
                  <c:v>5530</c:v>
                </c:pt>
                <c:pt idx="6">
                  <c:v>6687.5039999999999</c:v>
                </c:pt>
                <c:pt idx="7">
                  <c:v>7234.4960000000001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76-42D1-B8E6-9C94DA55493A}"/>
            </c:ext>
          </c:extLst>
        </c:ser>
        <c:ser>
          <c:idx val="4"/>
          <c:order val="4"/>
          <c:tx>
            <c:strRef>
              <c:f>'[kasımanket tablolar.xlsx]Sayfa1'!$F$100:$F$101</c:f>
              <c:strCache>
                <c:ptCount val="2"/>
                <c:pt idx="0">
                  <c:v>Özel</c:v>
                </c:pt>
                <c:pt idx="1">
                  <c:v>2019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'[kasımanket tablolar.xlsx]Sayfa1'!$A$102:$A$109</c:f>
              <c:strCache>
                <c:ptCount val="8"/>
                <c:pt idx="0">
                  <c:v>Ocak</c:v>
                </c:pt>
                <c:pt idx="1">
                  <c:v>Şubat</c:v>
                </c:pt>
                <c:pt idx="2">
                  <c:v>Mart</c:v>
                </c:pt>
                <c:pt idx="3">
                  <c:v>Nisan</c:v>
                </c:pt>
                <c:pt idx="4">
                  <c:v>Mayıs</c:v>
                </c:pt>
                <c:pt idx="5">
                  <c:v>Haziran</c:v>
                </c:pt>
                <c:pt idx="6">
                  <c:v>Temmuz</c:v>
                </c:pt>
                <c:pt idx="7">
                  <c:v>Ağustos</c:v>
                </c:pt>
              </c:strCache>
            </c:strRef>
          </c:cat>
          <c:val>
            <c:numRef>
              <c:f>'[kasımanket tablolar.xlsx]Sayfa1'!$F$102:$F$109</c:f>
              <c:numCache>
                <c:formatCode>General</c:formatCode>
                <c:ptCount val="8"/>
                <c:pt idx="0">
                  <c:v>7864.942</c:v>
                </c:pt>
                <c:pt idx="1">
                  <c:v>6364.8540000000012</c:v>
                </c:pt>
                <c:pt idx="2">
                  <c:v>6809.3059999999996</c:v>
                </c:pt>
                <c:pt idx="3">
                  <c:v>6613.0199999999995</c:v>
                </c:pt>
                <c:pt idx="4">
                  <c:v>6441.9370000000008</c:v>
                </c:pt>
                <c:pt idx="5">
                  <c:v>5559.45</c:v>
                </c:pt>
                <c:pt idx="6">
                  <c:v>6144.0309999999999</c:v>
                </c:pt>
                <c:pt idx="7">
                  <c:v>5628.5280000000002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76-42D1-B8E6-9C94DA55493A}"/>
            </c:ext>
          </c:extLst>
        </c:ser>
        <c:ser>
          <c:idx val="5"/>
          <c:order val="5"/>
          <c:tx>
            <c:strRef>
              <c:f>'[kasımanket tablolar.xlsx]Sayfa1'!$G$100:$G$101</c:f>
              <c:strCache>
                <c:ptCount val="2"/>
                <c:pt idx="0">
                  <c:v>Özel</c:v>
                </c:pt>
                <c:pt idx="1">
                  <c:v>2020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'[kasımanket tablolar.xlsx]Sayfa1'!$A$102:$A$109</c:f>
              <c:strCache>
                <c:ptCount val="8"/>
                <c:pt idx="0">
                  <c:v>Ocak</c:v>
                </c:pt>
                <c:pt idx="1">
                  <c:v>Şubat</c:v>
                </c:pt>
                <c:pt idx="2">
                  <c:v>Mart</c:v>
                </c:pt>
                <c:pt idx="3">
                  <c:v>Nisan</c:v>
                </c:pt>
                <c:pt idx="4">
                  <c:v>Mayıs</c:v>
                </c:pt>
                <c:pt idx="5">
                  <c:v>Haziran</c:v>
                </c:pt>
                <c:pt idx="6">
                  <c:v>Temmuz</c:v>
                </c:pt>
                <c:pt idx="7">
                  <c:v>Ağustos</c:v>
                </c:pt>
              </c:strCache>
            </c:strRef>
          </c:cat>
          <c:val>
            <c:numRef>
              <c:f>'[kasımanket tablolar.xlsx]Sayfa1'!$G$102:$G$109</c:f>
              <c:numCache>
                <c:formatCode>General</c:formatCode>
                <c:ptCount val="8"/>
                <c:pt idx="0">
                  <c:v>7768.0770000000002</c:v>
                </c:pt>
                <c:pt idx="1">
                  <c:v>6407.4250000000002</c:v>
                </c:pt>
                <c:pt idx="2">
                  <c:v>5704.134</c:v>
                </c:pt>
                <c:pt idx="3">
                  <c:v>2993.2179999999998</c:v>
                </c:pt>
                <c:pt idx="4">
                  <c:v>3513.0990000000002</c:v>
                </c:pt>
                <c:pt idx="5">
                  <c:v>5063</c:v>
                </c:pt>
                <c:pt idx="6">
                  <c:v>5402.3440000000001</c:v>
                </c:pt>
                <c:pt idx="7">
                  <c:v>5729.585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76-42D1-B8E6-9C94DA55493A}"/>
            </c:ext>
          </c:extLst>
        </c:ser>
        <c:ser>
          <c:idx val="6"/>
          <c:order val="6"/>
          <c:tx>
            <c:strRef>
              <c:f>'[kasımanket tablolar.xlsx]Sayfa1'!$H$100:$H$101</c:f>
              <c:strCache>
                <c:ptCount val="2"/>
                <c:pt idx="0">
                  <c:v>Üniversite</c:v>
                </c:pt>
                <c:pt idx="1">
                  <c:v>2019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'[kasımanket tablolar.xlsx]Sayfa1'!$A$102:$A$109</c:f>
              <c:strCache>
                <c:ptCount val="8"/>
                <c:pt idx="0">
                  <c:v>Ocak</c:v>
                </c:pt>
                <c:pt idx="1">
                  <c:v>Şubat</c:v>
                </c:pt>
                <c:pt idx="2">
                  <c:v>Mart</c:v>
                </c:pt>
                <c:pt idx="3">
                  <c:v>Nisan</c:v>
                </c:pt>
                <c:pt idx="4">
                  <c:v>Mayıs</c:v>
                </c:pt>
                <c:pt idx="5">
                  <c:v>Haziran</c:v>
                </c:pt>
                <c:pt idx="6">
                  <c:v>Temmuz</c:v>
                </c:pt>
                <c:pt idx="7">
                  <c:v>Ağustos</c:v>
                </c:pt>
              </c:strCache>
            </c:strRef>
          </c:cat>
          <c:val>
            <c:numRef>
              <c:f>'[kasımanket tablolar.xlsx]Sayfa1'!$H$102:$H$109</c:f>
              <c:numCache>
                <c:formatCode>General</c:formatCode>
                <c:ptCount val="8"/>
                <c:pt idx="0">
                  <c:v>4676.4870000000001</c:v>
                </c:pt>
                <c:pt idx="1">
                  <c:v>4369.3739999999998</c:v>
                </c:pt>
                <c:pt idx="2">
                  <c:v>4639.1210000000001</c:v>
                </c:pt>
                <c:pt idx="3">
                  <c:v>4375.1279999999997</c:v>
                </c:pt>
                <c:pt idx="4">
                  <c:v>4006.1639999999998</c:v>
                </c:pt>
                <c:pt idx="5">
                  <c:v>3544.596</c:v>
                </c:pt>
                <c:pt idx="6">
                  <c:v>4150.2920000000004</c:v>
                </c:pt>
                <c:pt idx="7">
                  <c:v>3684.636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76-42D1-B8E6-9C94DA55493A}"/>
            </c:ext>
          </c:extLst>
        </c:ser>
        <c:ser>
          <c:idx val="7"/>
          <c:order val="7"/>
          <c:tx>
            <c:strRef>
              <c:f>'[kasımanket tablolar.xlsx]Sayfa1'!$I$100:$I$101</c:f>
              <c:strCache>
                <c:ptCount val="2"/>
                <c:pt idx="0">
                  <c:v>Üniversite</c:v>
                </c:pt>
                <c:pt idx="1">
                  <c:v>2020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'[kasımanket tablolar.xlsx]Sayfa1'!$A$102:$A$109</c:f>
              <c:strCache>
                <c:ptCount val="8"/>
                <c:pt idx="0">
                  <c:v>Ocak</c:v>
                </c:pt>
                <c:pt idx="1">
                  <c:v>Şubat</c:v>
                </c:pt>
                <c:pt idx="2">
                  <c:v>Mart</c:v>
                </c:pt>
                <c:pt idx="3">
                  <c:v>Nisan</c:v>
                </c:pt>
                <c:pt idx="4">
                  <c:v>Mayıs</c:v>
                </c:pt>
                <c:pt idx="5">
                  <c:v>Haziran</c:v>
                </c:pt>
                <c:pt idx="6">
                  <c:v>Temmuz</c:v>
                </c:pt>
                <c:pt idx="7">
                  <c:v>Ağustos</c:v>
                </c:pt>
              </c:strCache>
            </c:strRef>
          </c:cat>
          <c:val>
            <c:numRef>
              <c:f>'[kasımanket tablolar.xlsx]Sayfa1'!$I$102:$I$109</c:f>
              <c:numCache>
                <c:formatCode>General</c:formatCode>
                <c:ptCount val="8"/>
                <c:pt idx="0">
                  <c:v>4863.027</c:v>
                </c:pt>
                <c:pt idx="1">
                  <c:v>4443.3220000000001</c:v>
                </c:pt>
                <c:pt idx="2">
                  <c:v>3464.7930000000001</c:v>
                </c:pt>
                <c:pt idx="3">
                  <c:v>1248.644</c:v>
                </c:pt>
                <c:pt idx="4">
                  <c:v>1227.1550000000002</c:v>
                </c:pt>
                <c:pt idx="5">
                  <c:v>2534</c:v>
                </c:pt>
                <c:pt idx="6">
                  <c:v>2898.0810000000001</c:v>
                </c:pt>
                <c:pt idx="7">
                  <c:v>2804.212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76-42D1-B8E6-9C94DA554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90633200"/>
        <c:axId val="1290636528"/>
      </c:barChart>
      <c:catAx>
        <c:axId val="129063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90636528"/>
        <c:crosses val="autoZero"/>
        <c:auto val="1"/>
        <c:lblAlgn val="ctr"/>
        <c:lblOffset val="100"/>
        <c:noMultiLvlLbl val="0"/>
      </c:catAx>
      <c:valAx>
        <c:axId val="129063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9063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21T15:05:15.19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FBD6B-614F-4A3B-B8B7-81D97E700B2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C54518-CA65-4742-8921-D70EF52D33BB}">
      <dgm:prSet/>
      <dgm:spPr/>
      <dgm:t>
        <a:bodyPr/>
        <a:lstStyle/>
        <a:p>
          <a:r>
            <a:rPr lang="en-US" dirty="0">
              <a:latin typeface="Univers Condensed"/>
            </a:rPr>
            <a:t>9-1</a:t>
          </a:r>
          <a:r>
            <a:rPr lang="tr-TR" dirty="0">
              <a:latin typeface="Univers Condensed"/>
            </a:rPr>
            <a:t>4</a:t>
          </a:r>
          <a:r>
            <a:rPr lang="en-US" dirty="0"/>
            <a:t> </a:t>
          </a:r>
          <a:r>
            <a:rPr lang="tr-TR" dirty="0"/>
            <a:t>Aralık </a:t>
          </a:r>
          <a:r>
            <a:rPr lang="en-US" dirty="0"/>
            <a:t>2020</a:t>
          </a:r>
        </a:p>
      </dgm:t>
    </dgm:pt>
    <dgm:pt modelId="{98E8941E-E720-4FC1-A69D-A49ACEE91162}" type="parTrans" cxnId="{21E182E7-6543-4596-965E-1D0776A65FB3}">
      <dgm:prSet/>
      <dgm:spPr/>
      <dgm:t>
        <a:bodyPr/>
        <a:lstStyle/>
        <a:p>
          <a:endParaRPr lang="en-US"/>
        </a:p>
      </dgm:t>
    </dgm:pt>
    <dgm:pt modelId="{BDDFFBAF-857D-47B8-8579-67762FB9F6A7}" type="sibTrans" cxnId="{21E182E7-6543-4596-965E-1D0776A65FB3}">
      <dgm:prSet/>
      <dgm:spPr/>
      <dgm:t>
        <a:bodyPr/>
        <a:lstStyle/>
        <a:p>
          <a:endParaRPr lang="en-US"/>
        </a:p>
      </dgm:t>
    </dgm:pt>
    <dgm:pt modelId="{78EE58EC-A1CC-42A1-9DD6-F4333565CC87}">
      <dgm:prSet/>
      <dgm:spPr/>
      <dgm:t>
        <a:bodyPr/>
        <a:lstStyle/>
        <a:p>
          <a:pPr rtl="0"/>
          <a:r>
            <a:rPr lang="en-US" dirty="0">
              <a:latin typeface="Univers Condensed"/>
            </a:rPr>
            <a:t>7</a:t>
          </a:r>
          <a:r>
            <a:rPr lang="tr-TR" dirty="0">
              <a:latin typeface="Univers Condensed"/>
            </a:rPr>
            <a:t>5</a:t>
          </a:r>
          <a:r>
            <a:rPr lang="en-US" dirty="0">
              <a:latin typeface="Univers Condensed"/>
            </a:rPr>
            <a:t> </a:t>
          </a:r>
          <a:r>
            <a:rPr lang="en-US" dirty="0" err="1"/>
            <a:t>ilden</a:t>
          </a:r>
          <a:r>
            <a:rPr lang="en-US" dirty="0"/>
            <a:t> </a:t>
          </a:r>
          <a:r>
            <a:rPr lang="en-US" dirty="0">
              <a:latin typeface="Univers Condensed"/>
            </a:rPr>
            <a:t>1</a:t>
          </a:r>
          <a:r>
            <a:rPr lang="tr-TR" dirty="0">
              <a:latin typeface="Univers Condensed"/>
            </a:rPr>
            <a:t>5</a:t>
          </a:r>
          <a:r>
            <a:rPr lang="en-US" dirty="0">
              <a:latin typeface="Univers Condensed"/>
            </a:rPr>
            <a:t>20</a:t>
          </a:r>
          <a:r>
            <a:rPr lang="en-US" dirty="0"/>
            <a:t> </a:t>
          </a:r>
          <a:r>
            <a:rPr lang="en-US" dirty="0" err="1"/>
            <a:t>aile</a:t>
          </a:r>
          <a:r>
            <a:rPr lang="en-US" dirty="0"/>
            <a:t> </a:t>
          </a:r>
          <a:r>
            <a:rPr lang="en-US" dirty="0" err="1"/>
            <a:t>hekimi</a:t>
          </a:r>
          <a:endParaRPr lang="en-US" dirty="0"/>
        </a:p>
      </dgm:t>
    </dgm:pt>
    <dgm:pt modelId="{DDCF3364-B91E-4DDB-A683-4A81039B46C7}" type="parTrans" cxnId="{113BDE59-8F9B-46C8-93FA-63ECFF1959C8}">
      <dgm:prSet/>
      <dgm:spPr/>
      <dgm:t>
        <a:bodyPr/>
        <a:lstStyle/>
        <a:p>
          <a:endParaRPr lang="en-US"/>
        </a:p>
      </dgm:t>
    </dgm:pt>
    <dgm:pt modelId="{BF005D1A-85B5-4185-8C2F-8A9A26940C17}" type="sibTrans" cxnId="{113BDE59-8F9B-46C8-93FA-63ECFF1959C8}">
      <dgm:prSet/>
      <dgm:spPr/>
      <dgm:t>
        <a:bodyPr/>
        <a:lstStyle/>
        <a:p>
          <a:endParaRPr lang="en-US"/>
        </a:p>
      </dgm:t>
    </dgm:pt>
    <dgm:pt modelId="{9242CEF3-C616-45FF-A484-52D983419991}" type="pres">
      <dgm:prSet presAssocID="{621FBD6B-614F-4A3B-B8B7-81D97E700B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3048D7-178D-4790-95CC-A7A248AE5C87}" type="pres">
      <dgm:prSet presAssocID="{0DC54518-CA65-4742-8921-D70EF52D33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659C8-62D4-42D4-80DB-5864F8C93660}" type="pres">
      <dgm:prSet presAssocID="{BDDFFBAF-857D-47B8-8579-67762FB9F6A7}" presName="spacer" presStyleCnt="0"/>
      <dgm:spPr/>
    </dgm:pt>
    <dgm:pt modelId="{27AAD163-4663-47A4-B960-02495C0528EA}" type="pres">
      <dgm:prSet presAssocID="{78EE58EC-A1CC-42A1-9DD6-F4333565CC8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560163-AAFD-4BAD-90FF-9FE7DA0C634F}" type="presOf" srcId="{78EE58EC-A1CC-42A1-9DD6-F4333565CC87}" destId="{27AAD163-4663-47A4-B960-02495C0528EA}" srcOrd="0" destOrd="0" presId="urn:microsoft.com/office/officeart/2005/8/layout/vList2"/>
    <dgm:cxn modelId="{21E182E7-6543-4596-965E-1D0776A65FB3}" srcId="{621FBD6B-614F-4A3B-B8B7-81D97E700B21}" destId="{0DC54518-CA65-4742-8921-D70EF52D33BB}" srcOrd="0" destOrd="0" parTransId="{98E8941E-E720-4FC1-A69D-A49ACEE91162}" sibTransId="{BDDFFBAF-857D-47B8-8579-67762FB9F6A7}"/>
    <dgm:cxn modelId="{5D065847-996A-48C4-B988-97AC49C89819}" type="presOf" srcId="{0DC54518-CA65-4742-8921-D70EF52D33BB}" destId="{F63048D7-178D-4790-95CC-A7A248AE5C87}" srcOrd="0" destOrd="0" presId="urn:microsoft.com/office/officeart/2005/8/layout/vList2"/>
    <dgm:cxn modelId="{3902CF0B-F3DB-4E2E-A815-D689524C21E4}" type="presOf" srcId="{621FBD6B-614F-4A3B-B8B7-81D97E700B21}" destId="{9242CEF3-C616-45FF-A484-52D983419991}" srcOrd="0" destOrd="0" presId="urn:microsoft.com/office/officeart/2005/8/layout/vList2"/>
    <dgm:cxn modelId="{113BDE59-8F9B-46C8-93FA-63ECFF1959C8}" srcId="{621FBD6B-614F-4A3B-B8B7-81D97E700B21}" destId="{78EE58EC-A1CC-42A1-9DD6-F4333565CC87}" srcOrd="1" destOrd="0" parTransId="{DDCF3364-B91E-4DDB-A683-4A81039B46C7}" sibTransId="{BF005D1A-85B5-4185-8C2F-8A9A26940C17}"/>
    <dgm:cxn modelId="{0BCB2EEC-C676-4A09-9648-5C275A1722E7}" type="presParOf" srcId="{9242CEF3-C616-45FF-A484-52D983419991}" destId="{F63048D7-178D-4790-95CC-A7A248AE5C87}" srcOrd="0" destOrd="0" presId="urn:microsoft.com/office/officeart/2005/8/layout/vList2"/>
    <dgm:cxn modelId="{6EB1046A-2D90-4680-A762-125E95927214}" type="presParOf" srcId="{9242CEF3-C616-45FF-A484-52D983419991}" destId="{A7A659C8-62D4-42D4-80DB-5864F8C93660}" srcOrd="1" destOrd="0" presId="urn:microsoft.com/office/officeart/2005/8/layout/vList2"/>
    <dgm:cxn modelId="{BDB1FA5B-F92B-4BB0-9BA4-7907990A384A}" type="presParOf" srcId="{9242CEF3-C616-45FF-A484-52D983419991}" destId="{27AAD163-4663-47A4-B960-02495C0528E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048D7-178D-4790-95CC-A7A248AE5C87}">
      <dsp:nvSpPr>
        <dsp:cNvPr id="0" name=""/>
        <dsp:cNvSpPr/>
      </dsp:nvSpPr>
      <dsp:spPr>
        <a:xfrm>
          <a:off x="0" y="33765"/>
          <a:ext cx="6581776" cy="2243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>
              <a:latin typeface="Univers Condensed"/>
            </a:rPr>
            <a:t>9-1</a:t>
          </a:r>
          <a:r>
            <a:rPr lang="tr-TR" sz="5900" kern="1200" dirty="0">
              <a:latin typeface="Univers Condensed"/>
            </a:rPr>
            <a:t>4</a:t>
          </a:r>
          <a:r>
            <a:rPr lang="en-US" sz="5900" kern="1200" dirty="0"/>
            <a:t> </a:t>
          </a:r>
          <a:r>
            <a:rPr lang="tr-TR" sz="5900" kern="1200" dirty="0"/>
            <a:t>Aralık </a:t>
          </a:r>
          <a:r>
            <a:rPr lang="en-US" sz="5900" kern="1200" dirty="0"/>
            <a:t>2020</a:t>
          </a:r>
        </a:p>
      </dsp:txBody>
      <dsp:txXfrm>
        <a:off x="109517" y="143282"/>
        <a:ext cx="6362742" cy="2024440"/>
      </dsp:txXfrm>
    </dsp:sp>
    <dsp:sp modelId="{27AAD163-4663-47A4-B960-02495C0528EA}">
      <dsp:nvSpPr>
        <dsp:cNvPr id="0" name=""/>
        <dsp:cNvSpPr/>
      </dsp:nvSpPr>
      <dsp:spPr>
        <a:xfrm>
          <a:off x="0" y="2447159"/>
          <a:ext cx="6581776" cy="2243474"/>
        </a:xfrm>
        <a:prstGeom prst="roundRect">
          <a:avLst/>
        </a:prstGeom>
        <a:solidFill>
          <a:schemeClr val="accent2">
            <a:hueOff val="-1455363"/>
            <a:satOff val="-83928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>
              <a:latin typeface="Univers Condensed"/>
            </a:rPr>
            <a:t>7</a:t>
          </a:r>
          <a:r>
            <a:rPr lang="tr-TR" sz="5900" kern="1200" dirty="0">
              <a:latin typeface="Univers Condensed"/>
            </a:rPr>
            <a:t>5</a:t>
          </a:r>
          <a:r>
            <a:rPr lang="en-US" sz="5900" kern="1200" dirty="0">
              <a:latin typeface="Univers Condensed"/>
            </a:rPr>
            <a:t> </a:t>
          </a:r>
          <a:r>
            <a:rPr lang="en-US" sz="5900" kern="1200" dirty="0" err="1"/>
            <a:t>ilden</a:t>
          </a:r>
          <a:r>
            <a:rPr lang="en-US" sz="5900" kern="1200" dirty="0"/>
            <a:t> </a:t>
          </a:r>
          <a:r>
            <a:rPr lang="en-US" sz="5900" kern="1200" dirty="0">
              <a:latin typeface="Univers Condensed"/>
            </a:rPr>
            <a:t>1</a:t>
          </a:r>
          <a:r>
            <a:rPr lang="tr-TR" sz="5900" kern="1200" dirty="0">
              <a:latin typeface="Univers Condensed"/>
            </a:rPr>
            <a:t>5</a:t>
          </a:r>
          <a:r>
            <a:rPr lang="en-US" sz="5900" kern="1200" dirty="0">
              <a:latin typeface="Univers Condensed"/>
            </a:rPr>
            <a:t>20</a:t>
          </a:r>
          <a:r>
            <a:rPr lang="en-US" sz="5900" kern="1200" dirty="0"/>
            <a:t> </a:t>
          </a:r>
          <a:r>
            <a:rPr lang="en-US" sz="5900" kern="1200" dirty="0" err="1"/>
            <a:t>aile</a:t>
          </a:r>
          <a:r>
            <a:rPr lang="en-US" sz="5900" kern="1200" dirty="0"/>
            <a:t> </a:t>
          </a:r>
          <a:r>
            <a:rPr lang="en-US" sz="5900" kern="1200" dirty="0" err="1"/>
            <a:t>hekimi</a:t>
          </a:r>
          <a:endParaRPr lang="en-US" sz="5900" kern="1200" dirty="0"/>
        </a:p>
      </dsp:txBody>
      <dsp:txXfrm>
        <a:off x="109517" y="2556676"/>
        <a:ext cx="6362742" cy="2024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09DE-F570-417E-B3BB-13285953FADA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7B62-A10A-41DA-827A-19E08D5BD5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94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Ağustos</a:t>
            </a:r>
            <a:r>
              <a:rPr lang="tr-TR" baseline="0" dirty="0" smtClean="0"/>
              <a:t> Kasım 15 arası fazladan ölüm 15359, COVID nedenli 7316 ölüm (23 </a:t>
            </a:r>
            <a:r>
              <a:rPr lang="tr-TR" baseline="0" dirty="0" err="1" smtClean="0"/>
              <a:t>ağustıs</a:t>
            </a:r>
            <a:r>
              <a:rPr lang="tr-TR" baseline="0" dirty="0" smtClean="0"/>
              <a:t>/28 kasım arası)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B62-A10A-41DA-827A-19E08D5BD57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90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6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r>
              <a:rPr lang="tr-TR" dirty="0">
                <a:cs typeface="Calibri Light"/>
              </a:rPr>
              <a:t>Aile Hekimliği </a:t>
            </a:r>
            <a:r>
              <a:rPr lang="tr-TR" dirty="0" err="1">
                <a:cs typeface="Calibri Light"/>
              </a:rPr>
              <a:t>Pandemi</a:t>
            </a:r>
            <a:r>
              <a:rPr lang="tr-TR" dirty="0">
                <a:cs typeface="Calibri Light"/>
              </a:rPr>
              <a:t> Anketi ARALIK Ayı Sonuçları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/>
          </a:bodyPr>
          <a:lstStyle/>
          <a:p>
            <a:r>
              <a:rPr lang="tr-TR" dirty="0">
                <a:latin typeface="Bookman Old Style"/>
              </a:rPr>
              <a:t>Türk Tabipleri Birliği </a:t>
            </a:r>
            <a:endParaRPr lang="en-US">
              <a:latin typeface="Bookman Old Style"/>
            </a:endParaRPr>
          </a:p>
          <a:p>
            <a:r>
              <a:rPr lang="tr-TR" dirty="0">
                <a:latin typeface="Bookman Old Style"/>
              </a:rPr>
              <a:t>Aile Hekimliği Kolu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092AD-3573-48C1-9077-2AD01BD0C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21" r="5381" b="-3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046D398A-2716-438D-B7F8-F98E77737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758" y="4376881"/>
            <a:ext cx="1765540" cy="179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Aile Hekimliği çalışanları hastalanıyor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0636" y="2293126"/>
            <a:ext cx="4003752" cy="3636088"/>
          </a:xfrm>
        </p:spPr>
        <p:txBody>
          <a:bodyPr/>
          <a:lstStyle/>
          <a:p>
            <a:r>
              <a:rPr lang="tr-TR" dirty="0"/>
              <a:t>3 </a:t>
            </a:r>
            <a:r>
              <a:rPr lang="tr-TR" dirty="0" err="1"/>
              <a:t>ASM’den</a:t>
            </a:r>
            <a:r>
              <a:rPr lang="tr-TR" dirty="0"/>
              <a:t> ikisinde COVID geçiren en az 1 sağlık çalışanı var (Ortalama 2,7 kişi).</a:t>
            </a:r>
          </a:p>
          <a:p>
            <a:endParaRPr lang="tr-TR" dirty="0"/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8EDD1A1E-A7DF-4A73-A687-EBC7A09619C7}"/>
              </a:ext>
              <a:ext uri="{147F2762-F138-4A5C-976F-8EAC2B608ADB}">
                <a16:predDERef xmlns:a16="http://schemas.microsoft.com/office/drawing/2014/main" pred="{448DFA02-083C-4A94-A1E5-DD658DD4D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247079"/>
              </p:ext>
            </p:extLst>
          </p:nvPr>
        </p:nvGraphicFramePr>
        <p:xfrm>
          <a:off x="4883499" y="2291351"/>
          <a:ext cx="6687513" cy="363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AD1EE-443A-4BF8-B3BE-76099915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</p:spPr>
        <p:txBody>
          <a:bodyPr>
            <a:normAutofit/>
          </a:bodyPr>
          <a:lstStyle/>
          <a:p>
            <a:r>
              <a:rPr lang="tr-TR" dirty="0"/>
              <a:t>Kanser taramaları azaldı</a:t>
            </a:r>
            <a:endParaRPr lang="en-US" dirty="0"/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9BB96FAB-CCBF-4D1E-9D0D-B038ACC29B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fik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864564"/>
              </p:ext>
            </p:extLst>
          </p:nvPr>
        </p:nvGraphicFramePr>
        <p:xfrm>
          <a:off x="800100" y="2276474"/>
          <a:ext cx="10629900" cy="385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9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AD1EE-443A-4BF8-B3BE-76099915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400"/>
              <a:t>Kanser taramaları azaldı</a:t>
            </a:r>
            <a:endParaRPr lang="en-US" sz="3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3A50-7130-4C62-8758-AB5F8A55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710035"/>
            <a:ext cx="3587668" cy="3500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dirty="0"/>
              <a:t>Kanser erken tanı sayıları azaldı.</a:t>
            </a:r>
          </a:p>
          <a:p>
            <a:r>
              <a:rPr lang="tr-TR" dirty="0"/>
              <a:t>En az 3000 kişi kolon kanseri erken tanı şansını kaybetti</a:t>
            </a:r>
            <a:endParaRPr lang="en-US" dirty="0"/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3710423207"/>
              </p:ext>
            </p:extLst>
          </p:nvPr>
        </p:nvGraphicFramePr>
        <p:xfrm>
          <a:off x="4876800" y="723900"/>
          <a:ext cx="65151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27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Kim sağlık hizmetini erteliyor?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533957040"/>
              </p:ext>
            </p:extLst>
          </p:nvPr>
        </p:nvGraphicFramePr>
        <p:xfrm>
          <a:off x="2873828" y="2170444"/>
          <a:ext cx="6792686" cy="38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ağ Ok 5"/>
          <p:cNvSpPr/>
          <p:nvPr/>
        </p:nvSpPr>
        <p:spPr>
          <a:xfrm rot="7880988">
            <a:off x="9133952" y="4230356"/>
            <a:ext cx="803868" cy="47227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9839422" y="3589473"/>
            <a:ext cx="184681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Sadece </a:t>
            </a:r>
          </a:p>
          <a:p>
            <a:r>
              <a:rPr lang="tr-TR" dirty="0"/>
              <a:t>Özel Hastane </a:t>
            </a:r>
          </a:p>
          <a:p>
            <a:r>
              <a:rPr lang="tr-TR" dirty="0"/>
              <a:t>başvuruları arttı</a:t>
            </a:r>
          </a:p>
        </p:txBody>
      </p:sp>
    </p:spTree>
    <p:extLst>
      <p:ext uri="{BB962C8B-B14F-4D97-AF65-F5344CB8AC3E}">
        <p14:creationId xmlns:p14="http://schemas.microsoft.com/office/powerpoint/2010/main" val="23249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 fontScale="90000"/>
          </a:bodyPr>
          <a:lstStyle/>
          <a:p>
            <a:r>
              <a:rPr lang="tr-TR" sz="3700" dirty="0"/>
              <a:t>Kim nerede </a:t>
            </a:r>
            <a:br>
              <a:rPr lang="tr-TR" sz="3700" dirty="0"/>
            </a:br>
            <a:r>
              <a:rPr lang="tr-TR" sz="3700" dirty="0"/>
              <a:t>hastalanıyor?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4BD1D2-0DC9-4716-AF93-7D627CD8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710035"/>
            <a:ext cx="3587668" cy="3500265"/>
          </a:xfrm>
        </p:spPr>
        <p:txBody>
          <a:bodyPr>
            <a:normAutofit/>
          </a:bodyPr>
          <a:lstStyle/>
          <a:p>
            <a:endParaRPr lang="en-US"/>
          </a:p>
        </p:txBody>
      </p:sp>
      <p:graphicFrame>
        <p:nvGraphicFramePr>
          <p:cNvPr id="8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23415"/>
              </p:ext>
            </p:extLst>
          </p:nvPr>
        </p:nvGraphicFramePr>
        <p:xfrm>
          <a:off x="4876800" y="979299"/>
          <a:ext cx="6515101" cy="489940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{3B4B98B0-60AC-42C2-AFA5-B58CD77FA1E5}</a:tableStyleId>
              </a:tblPr>
              <a:tblGrid>
                <a:gridCol w="1924453">
                  <a:extLst>
                    <a:ext uri="{9D8B030D-6E8A-4147-A177-3AD203B41FA5}">
                      <a16:colId xmlns:a16="http://schemas.microsoft.com/office/drawing/2014/main" val="3876148733"/>
                    </a:ext>
                  </a:extLst>
                </a:gridCol>
                <a:gridCol w="1149757">
                  <a:extLst>
                    <a:ext uri="{9D8B030D-6E8A-4147-A177-3AD203B41FA5}">
                      <a16:colId xmlns:a16="http://schemas.microsoft.com/office/drawing/2014/main" val="2021099350"/>
                    </a:ext>
                  </a:extLst>
                </a:gridCol>
                <a:gridCol w="1150482">
                  <a:extLst>
                    <a:ext uri="{9D8B030D-6E8A-4147-A177-3AD203B41FA5}">
                      <a16:colId xmlns:a16="http://schemas.microsoft.com/office/drawing/2014/main" val="195237930"/>
                    </a:ext>
                  </a:extLst>
                </a:gridCol>
                <a:gridCol w="2290409">
                  <a:extLst>
                    <a:ext uri="{9D8B030D-6E8A-4147-A177-3AD203B41FA5}">
                      <a16:colId xmlns:a16="http://schemas.microsoft.com/office/drawing/2014/main" val="420647584"/>
                    </a:ext>
                  </a:extLst>
                </a:gridCol>
              </a:tblGrid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b="0" cap="none" spc="0">
                          <a:solidFill>
                            <a:schemeClr val="bg1"/>
                          </a:solidFill>
                          <a:effectLst/>
                        </a:rPr>
                        <a:t>Mahalle</a:t>
                      </a:r>
                      <a:endParaRPr lang="tr-TR" sz="13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b="0" cap="none" spc="0">
                          <a:solidFill>
                            <a:schemeClr val="bg1"/>
                          </a:solidFill>
                          <a:effectLst/>
                        </a:rPr>
                        <a:t>Nüfus</a:t>
                      </a:r>
                      <a:endParaRPr lang="tr-TR" sz="13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b="0" cap="none" spc="0">
                          <a:solidFill>
                            <a:schemeClr val="bg1"/>
                          </a:solidFill>
                          <a:effectLst/>
                        </a:rPr>
                        <a:t>COVID-19</a:t>
                      </a:r>
                      <a:endParaRPr lang="tr-TR" sz="13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b="0" cap="none" spc="0" err="1">
                          <a:solidFill>
                            <a:schemeClr val="bg1"/>
                          </a:solidFill>
                          <a:effectLst/>
                        </a:rPr>
                        <a:t>Nufüs</a:t>
                      </a:r>
                      <a:r>
                        <a:rPr lang="tr-TR" sz="1300" b="0" cap="none" spc="0">
                          <a:solidFill>
                            <a:schemeClr val="bg1"/>
                          </a:solidFill>
                          <a:effectLst/>
                        </a:rPr>
                        <a:t>/COVID Oranı</a:t>
                      </a:r>
                      <a:endParaRPr lang="tr-TR" sz="13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49065"/>
                  </a:ext>
                </a:extLst>
              </a:tr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Avcılar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3444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212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% 6,15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172706"/>
                  </a:ext>
                </a:extLst>
              </a:tr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Beşiktaş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3124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% 3,84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295719"/>
                  </a:ext>
                </a:extLst>
              </a:tr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Beşiktaş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3468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% 4,61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017210"/>
                  </a:ext>
                </a:extLst>
              </a:tr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Beşiktaş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3470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% 4,43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746527"/>
                  </a:ext>
                </a:extLst>
              </a:tr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Beşiktaş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3398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% 4,79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877875"/>
                  </a:ext>
                </a:extLst>
              </a:tr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Küçükçekmece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3970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354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% 8,91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41296"/>
                  </a:ext>
                </a:extLst>
              </a:tr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Moda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3888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% 3,01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667977"/>
                  </a:ext>
                </a:extLst>
              </a:tr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Pendik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3205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226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% 7,05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20608"/>
                  </a:ext>
                </a:extLst>
              </a:tr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Ümraniye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3354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262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% 7,81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38739"/>
                  </a:ext>
                </a:extLst>
              </a:tr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Ümraniye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4000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% 7,77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984359"/>
                  </a:ext>
                </a:extLst>
              </a:tr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Zekeriyaköy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909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cap="none" spc="0">
                          <a:solidFill>
                            <a:schemeClr val="tx1"/>
                          </a:solidFill>
                          <a:effectLst/>
                        </a:rPr>
                        <a:t>% 2,75</a:t>
                      </a:r>
                      <a:endParaRPr lang="tr-TR" sz="1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53" marR="64184" marT="85579" marB="8557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45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4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Eşitsizlikler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Hastalanma riskimizi belirliyor</a:t>
            </a:r>
          </a:p>
          <a:p>
            <a:r>
              <a:rPr lang="tr-TR" dirty="0"/>
              <a:t>Tanı ve tedaviye ulaşma şansımızı belirliyor.</a:t>
            </a:r>
          </a:p>
          <a:p>
            <a:r>
              <a:rPr lang="tr-TR" dirty="0"/>
              <a:t>COVID-19 AŞISI OLMA İMKANIMIZI EŞİTSİZLİKLER</a:t>
            </a:r>
          </a:p>
          <a:p>
            <a:pPr marL="0" indent="0">
              <a:buNone/>
            </a:pPr>
            <a:r>
              <a:rPr lang="tr-TR" dirty="0"/>
              <a:t>BELİRLEMESİN</a:t>
            </a:r>
          </a:p>
          <a:p>
            <a:pPr lvl="1"/>
            <a:r>
              <a:rPr lang="tr-TR" dirty="0"/>
              <a:t>Şeffaf bilgi</a:t>
            </a:r>
          </a:p>
          <a:p>
            <a:pPr lvl="1"/>
            <a:r>
              <a:rPr lang="tr-TR" dirty="0"/>
              <a:t>Erişilebilir, </a:t>
            </a:r>
            <a:r>
              <a:rPr lang="tr-TR" dirty="0" err="1"/>
              <a:t>önceliklendirilmiş</a:t>
            </a:r>
            <a:r>
              <a:rPr lang="tr-TR" dirty="0"/>
              <a:t> aşılama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291" y="2080032"/>
            <a:ext cx="3890825" cy="221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7611291" y="4510736"/>
            <a:ext cx="4175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Kızamık-Kızamıkçık-Kabakulak </a:t>
            </a:r>
          </a:p>
          <a:p>
            <a:r>
              <a:rPr lang="tr-TR" dirty="0"/>
              <a:t>2. Doz (</a:t>
            </a:r>
            <a:r>
              <a:rPr lang="tr-TR" b="1" dirty="0"/>
              <a:t>Okul Aşıları) </a:t>
            </a:r>
            <a:r>
              <a:rPr lang="tr-TR" dirty="0"/>
              <a:t>uygulama oranları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7737231" y="5177150"/>
            <a:ext cx="3823967" cy="333612"/>
            <a:chOff x="7780776" y="5177150"/>
            <a:chExt cx="3823967" cy="333612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 rotWithShape="1">
            <a:blip r:embed="rId3"/>
            <a:srcRect b="52556"/>
            <a:stretch/>
          </p:blipFill>
          <p:spPr>
            <a:xfrm>
              <a:off x="8940973" y="5204582"/>
              <a:ext cx="1331885" cy="290528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0776" y="5177150"/>
              <a:ext cx="1160197" cy="31353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 rotWithShape="1">
            <a:blip r:embed="rId3"/>
            <a:srcRect t="50288"/>
            <a:stretch/>
          </p:blipFill>
          <p:spPr>
            <a:xfrm>
              <a:off x="10272858" y="5206344"/>
              <a:ext cx="1331885" cy="304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6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C3F85-C4D1-4474-A3B5-4F31EBA0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82" y="908957"/>
            <a:ext cx="3987463" cy="3352767"/>
          </a:xfrm>
        </p:spPr>
        <p:txBody>
          <a:bodyPr>
            <a:normAutofit fontScale="90000"/>
          </a:bodyPr>
          <a:lstStyle/>
          <a:p>
            <a:r>
              <a:rPr lang="en-US" sz="3700" dirty="0" err="1"/>
              <a:t>Tüm</a:t>
            </a:r>
            <a:r>
              <a:rPr lang="en-US" sz="3700" dirty="0"/>
              <a:t> </a:t>
            </a:r>
            <a:r>
              <a:rPr lang="en-US" sz="3700" dirty="0" err="1"/>
              <a:t>bİRİNCİ</a:t>
            </a:r>
            <a:r>
              <a:rPr lang="en-US" sz="3700" dirty="0"/>
              <a:t> </a:t>
            </a:r>
            <a:r>
              <a:rPr lang="en-US" sz="3700" dirty="0" err="1"/>
              <a:t>basAmAk</a:t>
            </a:r>
            <a:r>
              <a:rPr lang="en-US" sz="3700" dirty="0"/>
              <a:t> </a:t>
            </a:r>
            <a:r>
              <a:rPr lang="en-US" sz="3700" dirty="0" err="1"/>
              <a:t>sağlık</a:t>
            </a:r>
            <a:r>
              <a:rPr lang="en-US" sz="3700" dirty="0"/>
              <a:t> </a:t>
            </a:r>
            <a:r>
              <a:rPr lang="en-US" sz="3700" dirty="0" err="1"/>
              <a:t>çalışanlarına</a:t>
            </a:r>
            <a:r>
              <a:rPr lang="en-US" sz="3700" dirty="0"/>
              <a:t> </a:t>
            </a:r>
            <a:r>
              <a:rPr lang="en-US" sz="3700" dirty="0" err="1"/>
              <a:t>teşekkür</a:t>
            </a:r>
            <a:r>
              <a:rPr lang="en-US" sz="3700" dirty="0"/>
              <a:t> </a:t>
            </a:r>
            <a:r>
              <a:rPr lang="en-US" sz="3700" dirty="0" err="1"/>
              <a:t>eder</a:t>
            </a:r>
            <a:r>
              <a:rPr lang="tr-TR" sz="3700" dirty="0"/>
              <a:t>İ</a:t>
            </a:r>
            <a:r>
              <a:rPr lang="en-US" sz="3700" dirty="0"/>
              <a:t>z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30C0A8-3E5C-476B-A64B-4D4FDE8D5A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BF7439F8-8284-467B-BC2C-B75A59A41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0917" y="908957"/>
            <a:ext cx="5081055" cy="522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2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CAB0A-A27A-4E8E-814B-2A98C9A4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3" y="908048"/>
            <a:ext cx="4064999" cy="4404064"/>
          </a:xfrm>
        </p:spPr>
        <p:txBody>
          <a:bodyPr>
            <a:normAutofit/>
          </a:bodyPr>
          <a:lstStyle/>
          <a:p>
            <a:r>
              <a:rPr lang="en-US" sz="2800" dirty="0" err="1"/>
              <a:t>Yanıt</a:t>
            </a:r>
            <a:r>
              <a:rPr lang="en-US" sz="2800" dirty="0"/>
              <a:t> </a:t>
            </a:r>
            <a:r>
              <a:rPr lang="en-US" sz="2800" dirty="0" err="1"/>
              <a:t>veren</a:t>
            </a:r>
            <a:r>
              <a:rPr lang="en-US" sz="2800" dirty="0"/>
              <a:t> </a:t>
            </a:r>
            <a:r>
              <a:rPr lang="en-US" sz="2800" dirty="0" err="1"/>
              <a:t>Aile</a:t>
            </a:r>
            <a:r>
              <a:rPr lang="en-US" sz="2800" dirty="0"/>
              <a:t> </a:t>
            </a:r>
            <a:r>
              <a:rPr lang="en-US" sz="2800" dirty="0" err="1"/>
              <a:t>Hekimlerine</a:t>
            </a:r>
            <a:r>
              <a:rPr lang="en-US" sz="2800" dirty="0"/>
              <a:t> </a:t>
            </a:r>
            <a:r>
              <a:rPr lang="en-US" sz="2800" dirty="0" err="1"/>
              <a:t>Teşekkür</a:t>
            </a:r>
            <a:r>
              <a:rPr lang="tr-TR" sz="2800" dirty="0"/>
              <a:t> ederiz</a:t>
            </a:r>
            <a:endParaRPr lang="en-US" sz="2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5B4F83-6FDB-4998-8E11-31CE6E7040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794B99-5B9D-4B94-9505-1EDED76CD6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CDF7805-668F-47EF-AAD6-FAECA65AB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613331"/>
              </p:ext>
            </p:extLst>
          </p:nvPr>
        </p:nvGraphicFramePr>
        <p:xfrm>
          <a:off x="4876800" y="1066801"/>
          <a:ext cx="65817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2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 </a:t>
            </a:r>
            <a:r>
              <a:rPr lang="tr-TR"/>
              <a:t>ayda Gördüklerimiz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Her gün on binlerce hasta.</a:t>
            </a:r>
          </a:p>
          <a:p>
            <a:r>
              <a:rPr lang="tr-TR" dirty="0"/>
              <a:t>Evlerinde milyonlarca kişi karantinada</a:t>
            </a:r>
          </a:p>
          <a:p>
            <a:r>
              <a:rPr lang="tr-TR" dirty="0"/>
              <a:t>Aile Hekimleri tükenmiş</a:t>
            </a:r>
          </a:p>
          <a:p>
            <a:r>
              <a:rPr lang="tr-TR" dirty="0"/>
              <a:t>Hastalar çaresiz</a:t>
            </a:r>
          </a:p>
          <a:p>
            <a:r>
              <a:rPr lang="tr-TR" dirty="0"/>
              <a:t>Koruyucu ekipman yok, </a:t>
            </a:r>
          </a:p>
          <a:p>
            <a:r>
              <a:rPr lang="tr-TR" dirty="0"/>
              <a:t>Her 3 </a:t>
            </a:r>
            <a:r>
              <a:rPr lang="tr-TR" dirty="0" err="1"/>
              <a:t>ASM’den</a:t>
            </a:r>
            <a:r>
              <a:rPr lang="tr-TR" dirty="0"/>
              <a:t> 2’sinde COVID19 geçiren bir kişi var.</a:t>
            </a:r>
          </a:p>
          <a:p>
            <a:r>
              <a:rPr lang="tr-TR" dirty="0"/>
              <a:t>Salgın il </a:t>
            </a:r>
            <a:r>
              <a:rPr lang="tr-TR" dirty="0" err="1"/>
              <a:t>il</a:t>
            </a:r>
            <a:r>
              <a:rPr lang="tr-TR" dirty="0"/>
              <a:t> geziyor</a:t>
            </a:r>
          </a:p>
          <a:p>
            <a:r>
              <a:rPr lang="tr-TR" dirty="0"/>
              <a:t>Önlemler yetersiz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67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 AYDA GÖREMEDİKLERİMİZ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Şeffaf Bilgi</a:t>
            </a:r>
          </a:p>
          <a:p>
            <a:r>
              <a:rPr lang="tr-TR" dirty="0"/>
              <a:t>COVID-19’un meslek hastalığı olması</a:t>
            </a:r>
          </a:p>
          <a:p>
            <a:r>
              <a:rPr lang="tr-TR" dirty="0"/>
              <a:t>Kimlerin salgın riski altında olduğu</a:t>
            </a:r>
          </a:p>
          <a:p>
            <a:r>
              <a:rPr lang="tr-TR" dirty="0"/>
              <a:t>Etkin koruyucu tedbirler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52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0FBF6-23E3-4850-95A4-B11CA441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276558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TELEFONLA İZLEMLERİ YAPIYOR MUSUNUZ?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451945" y="3274906"/>
            <a:ext cx="3352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/>
              <a:t>«Bütün hastalar aranmazsa il sağlık müdürlüğü tarafında soruşturma açılıyor ve 10 ceza puanı uygulanıyor»</a:t>
            </a:r>
          </a:p>
          <a:p>
            <a:r>
              <a:rPr lang="tr-TR" sz="1600" i="1" dirty="0"/>
              <a:t>Kastamonu, </a:t>
            </a:r>
            <a:r>
              <a:rPr lang="tr-TR" sz="1600" i="1" dirty="0" err="1"/>
              <a:t>ASMsinde</a:t>
            </a:r>
            <a:r>
              <a:rPr lang="tr-TR" sz="1600" i="1" dirty="0"/>
              <a:t> 3 kişi </a:t>
            </a:r>
            <a:r>
              <a:rPr lang="tr-TR" sz="1600" i="1" dirty="0" err="1"/>
              <a:t>Covid</a:t>
            </a:r>
            <a:r>
              <a:rPr lang="tr-TR" sz="1600" i="1" dirty="0"/>
              <a:t> geçirmiş, 25 PCR+ hasta takip ediyor.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082" y="1282512"/>
            <a:ext cx="7389589" cy="428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5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29499-0CA0-4713-97C8-569BF8F2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2501571"/>
            <a:ext cx="3249659" cy="3453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EK ÖDEME ALABİL</a:t>
            </a:r>
            <a:r>
              <a:rPr lang="tr-TR" sz="2800" dirty="0"/>
              <a:t>DİNİZ </a:t>
            </a:r>
            <a:r>
              <a:rPr lang="tr-TR" sz="2800" dirty="0" err="1"/>
              <a:t>mİ</a:t>
            </a:r>
            <a:r>
              <a:rPr lang="en-US" sz="2800" dirty="0"/>
              <a:t>?</a:t>
            </a:r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B623161-8B27-4DEE-8B45-586AC310BEF8}"/>
              </a:ext>
            </a:extLst>
          </p:cNvPr>
          <p:cNvSpPr txBox="1"/>
          <p:nvPr/>
        </p:nvSpPr>
        <p:spPr>
          <a:xfrm>
            <a:off x="693821" y="1786689"/>
            <a:ext cx="315536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1600" i="1" dirty="0"/>
              <a:t>Ağustos ayında yıllık izin vekâleti aldım izinde bile hastalarımı arayıp izlem yaptım</a:t>
            </a:r>
            <a:r>
              <a:rPr lang="tr-TR" sz="1600" b="1" i="1" dirty="0"/>
              <a:t>. Ama izin günlerimi düşerek ek ödeme yatırılmış ayrıca yüzde 74.5 olduğu için yarım ek ödeme uygun görmüşler kendi sistemimde daha yüksek oran gözüküyor. </a:t>
            </a:r>
            <a:r>
              <a:rPr lang="tr-TR" sz="1600" i="1" dirty="0"/>
              <a:t>Eğer yüzde 75 ve üzeri olsa tam ek ödeme alacakmışım. </a:t>
            </a:r>
            <a:endParaRPr lang="en-US" sz="1400" i="1" dirty="0">
              <a:latin typeface="Calibri"/>
              <a:cs typeface="Calibri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/>
          <a:srcRect t="2283"/>
          <a:stretch/>
        </p:blipFill>
        <p:spPr>
          <a:xfrm>
            <a:off x="4419600" y="1290197"/>
            <a:ext cx="7372350" cy="423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8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2F109-5F88-4E18-92AA-8759CBE7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 fontScale="90000"/>
          </a:bodyPr>
          <a:lstStyle/>
          <a:p>
            <a:r>
              <a:rPr lang="tr-TR" dirty="0"/>
              <a:t>Salgın devam ediyor</a:t>
            </a:r>
            <a:endParaRPr lang="en-US" dirty="0"/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8139D9-AA11-4FB2-B5E4-0315D7FC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710035"/>
            <a:ext cx="3587668" cy="350026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Calibri"/>
                <a:cs typeface="Calibri"/>
              </a:rPr>
              <a:t>Aile </a:t>
            </a:r>
            <a:r>
              <a:rPr lang="en-US" dirty="0" err="1">
                <a:latin typeface="Calibri"/>
                <a:cs typeface="Calibri"/>
              </a:rPr>
              <a:t>hekimi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başına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tr-TR" dirty="0">
                <a:latin typeface="Calibri"/>
                <a:cs typeface="Calibri"/>
              </a:rPr>
              <a:t>22,55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tr-TR" dirty="0">
                <a:latin typeface="Calibri"/>
                <a:cs typeface="Calibri"/>
              </a:rPr>
              <a:t>COVID-19 </a:t>
            </a:r>
            <a:r>
              <a:rPr lang="en-US" dirty="0" err="1">
                <a:latin typeface="Calibri"/>
                <a:cs typeface="Calibri"/>
              </a:rPr>
              <a:t>hastası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toplam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tr-TR" dirty="0">
                <a:latin typeface="Calibri"/>
                <a:cs typeface="Calibri"/>
              </a:rPr>
              <a:t>63,11</a:t>
            </a:r>
            <a:r>
              <a:rPr lang="en-US" dirty="0">
                <a:latin typeface="Calibri"/>
                <a:cs typeface="Calibri"/>
              </a:rPr>
              <a:t> hasta </a:t>
            </a:r>
            <a:r>
              <a:rPr lang="en-US" dirty="0" err="1">
                <a:latin typeface="Calibri"/>
                <a:cs typeface="Calibri"/>
              </a:rPr>
              <a:t>düşmektedir</a:t>
            </a:r>
            <a:r>
              <a:rPr lang="en-US" dirty="0">
                <a:latin typeface="Calibri"/>
                <a:cs typeface="Calibri"/>
              </a:rPr>
              <a:t>.</a:t>
            </a:r>
            <a:endParaRPr lang="tr-TR" dirty="0">
              <a:latin typeface="Calibri"/>
              <a:cs typeface="Calibri"/>
            </a:endParaRPr>
          </a:p>
          <a:p>
            <a:endParaRPr lang="tr-TR" dirty="0">
              <a:latin typeface="Calibri"/>
              <a:cs typeface="Calibri"/>
            </a:endParaRPr>
          </a:p>
          <a:p>
            <a:r>
              <a:rPr lang="tr-TR" dirty="0">
                <a:latin typeface="Calibri"/>
                <a:cs typeface="Calibri"/>
              </a:rPr>
              <a:t>14 Aralık 2020 vaka sayısı: 1.866.345</a:t>
            </a:r>
          </a:p>
          <a:p>
            <a:r>
              <a:rPr lang="tr-TR" dirty="0">
                <a:latin typeface="Calibri"/>
                <a:cs typeface="Calibri"/>
              </a:rPr>
              <a:t>4 anket döneminde tespit edilen vaka sayısı: 1.349.884</a:t>
            </a:r>
          </a:p>
          <a:p>
            <a:r>
              <a:rPr lang="tr-TR" dirty="0">
                <a:latin typeface="Calibri"/>
                <a:cs typeface="Calibri"/>
              </a:rPr>
              <a:t>3 ayda toplam vaka sayısı</a:t>
            </a:r>
            <a:r>
              <a:rPr lang="tr-TR">
                <a:latin typeface="Calibri"/>
                <a:cs typeface="Calibri"/>
              </a:rPr>
              <a:t>: </a:t>
            </a:r>
            <a:r>
              <a:rPr lang="tr-TR" smtClean="0">
                <a:latin typeface="Calibri"/>
                <a:cs typeface="Calibri"/>
              </a:rPr>
              <a:t>3.000.000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13" y="1841590"/>
            <a:ext cx="668655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9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6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97215483-AD0C-4E00-BF87-04C4DA6ACE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56B67-0E7F-448F-8AC9-721B6FF7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2669"/>
            <a:ext cx="10848975" cy="74337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/>
              <a:t>Özellİklİ İzlem DEĞİŞİMİ İLLER ARASI FARKI GÖSTERİYOR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7F9F470-C7B7-4B96-90CD-6D53EA020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8216" r="3078" b="3"/>
          <a:stretch/>
        </p:blipFill>
        <p:spPr>
          <a:xfrm>
            <a:off x="521916" y="2532633"/>
            <a:ext cx="6107959" cy="420010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9531F53-1FFD-4278-91D8-A83CC2D4C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9" r="6636" b="-3"/>
          <a:stretch/>
        </p:blipFill>
        <p:spPr>
          <a:xfrm>
            <a:off x="6869958" y="3179810"/>
            <a:ext cx="5322042" cy="36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C33D8-1EDE-4243-A286-D5DB05ED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97753"/>
            <a:ext cx="9473911" cy="1575391"/>
          </a:xfrm>
        </p:spPr>
        <p:txBody>
          <a:bodyPr>
            <a:normAutofit/>
          </a:bodyPr>
          <a:lstStyle/>
          <a:p>
            <a:r>
              <a:rPr lang="tr-TR" dirty="0"/>
              <a:t>Salgın iller arasında </a:t>
            </a:r>
            <a:r>
              <a:rPr lang="tr-TR" dirty="0" smtClean="0"/>
              <a:t>yayılıyor </a:t>
            </a:r>
            <a:endParaRPr lang="tr-T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03270"/>
              </p:ext>
            </p:extLst>
          </p:nvPr>
        </p:nvGraphicFramePr>
        <p:xfrm>
          <a:off x="800100" y="1989229"/>
          <a:ext cx="94284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609">
                  <a:extLst>
                    <a:ext uri="{9D8B030D-6E8A-4147-A177-3AD203B41FA5}">
                      <a16:colId xmlns:a16="http://schemas.microsoft.com/office/drawing/2014/main" val="750573183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2111267737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2257414131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1547676056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3978087811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3493378018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4193825170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3496893511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958537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Türkiye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İstanbul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Ankara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İzmir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Mersin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Bursa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Muğla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Adana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99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EYLÜL*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i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6,06</a:t>
                      </a:r>
                      <a:endParaRPr lang="tr-TR" sz="16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101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EKİM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i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7,1</a:t>
                      </a:r>
                      <a:endParaRPr lang="tr-TR" sz="16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54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KASIM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35,22</a:t>
                      </a:r>
                      <a:endParaRPr lang="tr-TR" sz="16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673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ARALIK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22,55</a:t>
                      </a:r>
                      <a:endParaRPr lang="tr-TR" sz="14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21,69</a:t>
                      </a:r>
                      <a:endParaRPr lang="tr-TR" sz="14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17,74</a:t>
                      </a:r>
                      <a:endParaRPr lang="tr-TR" sz="14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25,8</a:t>
                      </a:r>
                      <a:endParaRPr lang="tr-T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21,11</a:t>
                      </a:r>
                      <a:endParaRPr lang="tr-T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28,88</a:t>
                      </a:r>
                      <a:endParaRPr lang="tr-TR" sz="14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14,28</a:t>
                      </a:r>
                      <a:endParaRPr lang="tr-T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44,85</a:t>
                      </a:r>
                      <a:endParaRPr lang="tr-T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9418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66841"/>
              </p:ext>
            </p:extLst>
          </p:nvPr>
        </p:nvGraphicFramePr>
        <p:xfrm>
          <a:off x="800100" y="4275229"/>
          <a:ext cx="942848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7609">
                  <a:extLst>
                    <a:ext uri="{9D8B030D-6E8A-4147-A177-3AD203B41FA5}">
                      <a16:colId xmlns:a16="http://schemas.microsoft.com/office/drawing/2014/main" val="750573183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2111267737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2257414131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1547676056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3978087811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3493378018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4193825170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3496893511"/>
                    </a:ext>
                  </a:extLst>
                </a:gridCol>
                <a:gridCol w="1047609">
                  <a:extLst>
                    <a:ext uri="{9D8B030D-6E8A-4147-A177-3AD203B41FA5}">
                      <a16:colId xmlns:a16="http://schemas.microsoft.com/office/drawing/2014/main" val="958537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Türkiye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Aydın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Antalya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Artvin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Hatay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Kocaeli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Samsun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Sakarya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99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KASIM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19,79</a:t>
                      </a:r>
                      <a:endParaRPr lang="tr-TR" sz="16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6,3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8,1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6,11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28,3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14,08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24,9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673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ARALIK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22,55</a:t>
                      </a:r>
                      <a:endParaRPr lang="tr-TR" sz="14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32,14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14,34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20,52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29,27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35,98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36,36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33,42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9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99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ronicl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463</Words>
  <Application>Microsoft Office PowerPoint</Application>
  <PresentationFormat>Geniş ekran</PresentationFormat>
  <Paragraphs>180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Calisto MT</vt:lpstr>
      <vt:lpstr>Times New Roman</vt:lpstr>
      <vt:lpstr>Univers Condensed</vt:lpstr>
      <vt:lpstr>ChronicleVTI</vt:lpstr>
      <vt:lpstr>Aile Hekimliği Pandemi Anketi ARALIK Ayı Sonuçları</vt:lpstr>
      <vt:lpstr>Yanıt veren Aile Hekimlerine Teşekkür ederiz</vt:lpstr>
      <vt:lpstr>3 ayda Gördüklerimiz</vt:lpstr>
      <vt:lpstr>3 AYDA GÖREMEDİKLERİMİZ</vt:lpstr>
      <vt:lpstr>TELEFONLA İZLEMLERİ YAPIYOR MUSUNUZ?</vt:lpstr>
      <vt:lpstr>EK ÖDEME ALABİLDİNİZ mİ?</vt:lpstr>
      <vt:lpstr>Salgın devam ediyor</vt:lpstr>
      <vt:lpstr>Özellİklİ İzlem DEĞİŞİMİ İLLER ARASI FARKI GÖSTERİYOR</vt:lpstr>
      <vt:lpstr>Salgın iller arasında yayılıyor </vt:lpstr>
      <vt:lpstr>Aile Hekimliği çalışanları hastalanıyor</vt:lpstr>
      <vt:lpstr>Kanser taramaları azaldı</vt:lpstr>
      <vt:lpstr>Kanser taramaları azaldı</vt:lpstr>
      <vt:lpstr>Kim sağlık hizmetini erteliyor? </vt:lpstr>
      <vt:lpstr>Kim nerede  hastalanıyor?</vt:lpstr>
      <vt:lpstr>Eşitsizlikler</vt:lpstr>
      <vt:lpstr>Tüm bİRİNCİ basAmAk sağlık çalışanlarına teşekkür ederİz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PC</cp:lastModifiedBy>
  <cp:revision>448</cp:revision>
  <dcterms:created xsi:type="dcterms:W3CDTF">2020-10-22T07:39:57Z</dcterms:created>
  <dcterms:modified xsi:type="dcterms:W3CDTF">2020-12-22T05:33:10Z</dcterms:modified>
</cp:coreProperties>
</file>