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sldIdLst>
    <p:sldId id="256" r:id="rId2"/>
    <p:sldId id="259" r:id="rId3"/>
    <p:sldId id="260" r:id="rId4"/>
    <p:sldId id="258" r:id="rId5"/>
    <p:sldId id="269" r:id="rId6"/>
    <p:sldId id="261" r:id="rId7"/>
    <p:sldId id="276" r:id="rId8"/>
    <p:sldId id="270" r:id="rId9"/>
    <p:sldId id="262" r:id="rId10"/>
    <p:sldId id="273" r:id="rId11"/>
    <p:sldId id="263" r:id="rId12"/>
    <p:sldId id="268" r:id="rId13"/>
    <p:sldId id="264" r:id="rId14"/>
    <p:sldId id="274" r:id="rId15"/>
    <p:sldId id="265" r:id="rId16"/>
    <p:sldId id="272" r:id="rId17"/>
    <p:sldId id="266" r:id="rId18"/>
    <p:sldId id="275" r:id="rId19"/>
    <p:sldId id="267" r:id="rId20"/>
    <p:sldId id="280" r:id="rId2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5484" autoAdjust="0"/>
  </p:normalViewPr>
  <p:slideViewPr>
    <p:cSldViewPr>
      <p:cViewPr varScale="1">
        <p:scale>
          <a:sx n="62" d="100"/>
          <a:sy n="62" d="100"/>
        </p:scale>
        <p:origin x="-159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3F0A08-6BFB-4C37-BC2A-925E23110A0B}" type="datetimeFigureOut">
              <a:rPr lang="tr-TR" smtClean="0"/>
              <a:t>6.04.2021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1BA654-1207-4B78-B426-A4EB601E224E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ikalakademi.com.tr/aile-hekimleri-icin-2-bin-500-yeni-bina-yapiliyor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Sağlık Bakanlığının 2500 ASM binası Hayal Oldu:</a:t>
            </a:r>
            <a:endParaRPr lang="tr-T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Sağlık Bakanlığı tarafından apartmanların alt katındaki  aile hekimleri için il ve ilçe merkezlerine yeni binalar inşa edilecek Aile hekimliği binası Türkiye genelinde yapılacak. 2 bin 500 binanın önünde de bir ambulans bulundurulacak(</a:t>
            </a:r>
            <a:r>
              <a:rPr lang="tr-TR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https://www.medikalakademi.com.tr/aile-hekimleri-icin-2-bin-500-yeni-bina-yapiliyor/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BA654-1207-4B78-B426-A4EB601E224E}" type="slidenum">
              <a:rPr lang="tr-TR" smtClean="0"/>
              <a:t>13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28294770-9322-46ED-B576-B8B1597B02EB}" type="datetimeFigureOut">
              <a:rPr lang="tr-TR" smtClean="0"/>
              <a:pPr/>
              <a:t>6.04.2021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tr-TR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D9ABE715-9C81-4050-97A8-5DB0EAE9B7F0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1" name="20 Dikdörtgen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32 Dikdörtgen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Dikdörtgen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Dikdörtgen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94770-9322-46ED-B576-B8B1597B02EB}" type="datetimeFigureOut">
              <a:rPr lang="tr-TR" smtClean="0"/>
              <a:pPr/>
              <a:t>6.04.2021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E715-9C81-4050-97A8-5DB0EAE9B7F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94770-9322-46ED-B576-B8B1597B02EB}" type="datetimeFigureOut">
              <a:rPr lang="tr-TR" smtClean="0"/>
              <a:pPr/>
              <a:t>6.04.2021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E715-9C81-4050-97A8-5DB0EAE9B7F0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İkizkenar Üçgen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94770-9322-46ED-B576-B8B1597B02EB}" type="datetimeFigureOut">
              <a:rPr lang="tr-TR" smtClean="0"/>
              <a:pPr/>
              <a:t>6.04.2021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E715-9C81-4050-97A8-5DB0EAE9B7F0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28294770-9322-46ED-B576-B8B1597B02EB}" type="datetimeFigureOut">
              <a:rPr lang="tr-TR" smtClean="0"/>
              <a:pPr/>
              <a:t>6.04.2021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D9ABE715-9C81-4050-97A8-5DB0EAE9B7F0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Dikdörtgen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Dikdörtgen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94770-9322-46ED-B576-B8B1597B02EB}" type="datetimeFigureOut">
              <a:rPr lang="tr-TR" smtClean="0"/>
              <a:pPr/>
              <a:t>6.04.2021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E715-9C81-4050-97A8-5DB0EAE9B7F0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94770-9322-46ED-B576-B8B1597B02EB}" type="datetimeFigureOut">
              <a:rPr lang="tr-TR" smtClean="0"/>
              <a:pPr/>
              <a:t>6.04.2021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E715-9C81-4050-97A8-5DB0EAE9B7F0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94770-9322-46ED-B576-B8B1597B02EB}" type="datetimeFigureOut">
              <a:rPr lang="tr-TR" smtClean="0"/>
              <a:pPr/>
              <a:t>6.04.2021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E715-9C81-4050-97A8-5DB0EAE9B7F0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5 İkizkenar Üçgen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94770-9322-46ED-B576-B8B1597B02EB}" type="datetimeFigureOut">
              <a:rPr lang="tr-TR" smtClean="0"/>
              <a:pPr/>
              <a:t>6.04.2021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E715-9C81-4050-97A8-5DB0EAE9B7F0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5" name="4 Düz Bağlayıcı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İkizkenar Üçgen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94770-9322-46ED-B576-B8B1597B02EB}" type="datetimeFigureOut">
              <a:rPr lang="tr-TR" smtClean="0"/>
              <a:pPr/>
              <a:t>6.04.2021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E715-9C81-4050-97A8-5DB0EAE9B7F0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Düz Bağlayıcı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İkizkenar Üçgen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İçerik Yer Tutucusu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94770-9322-46ED-B576-B8B1597B02EB}" type="datetimeFigureOut">
              <a:rPr lang="tr-TR" smtClean="0"/>
              <a:pPr/>
              <a:t>6.04.2021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E715-9C81-4050-97A8-5DB0EAE9B7F0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İkizkenar Üçgen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8294770-9322-46ED-B576-B8B1597B02EB}" type="datetimeFigureOut">
              <a:rPr lang="tr-TR" smtClean="0"/>
              <a:pPr/>
              <a:t>6.04.2021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9ABE715-9C81-4050-97A8-5DB0EAE9B7F0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8" name="27 Düz Bağlayıcı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Düz Bağlayıcı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İkizkenar Üçgen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AİLE SAĞLIĞI MERKEZİ MEKÂNLARI İÇİN HAREKETE GEÇİYORUZ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9457" name="Picture 1" descr="C:\Users\hazal\Desktop\annem\SİBEL\AHEK\fiziki mekan kampanya\3b8a1e63-6ae4-41c3-8a89-bae5bd6e778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71480"/>
            <a:ext cx="7858180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8358246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33526"/>
          </a:xfrm>
        </p:spPr>
        <p:txBody>
          <a:bodyPr>
            <a:noAutofit/>
          </a:bodyPr>
          <a:lstStyle/>
          <a:p>
            <a:r>
              <a:rPr lang="tr-TR" sz="3600" b="1" dirty="0" smtClean="0">
                <a:solidFill>
                  <a:srgbClr val="002060"/>
                </a:solidFill>
              </a:rPr>
              <a:t>AİLE SAĞLIĞI MERKEZİ </a:t>
            </a:r>
            <a:r>
              <a:rPr lang="tr-TR" sz="2800" b="1" dirty="0" smtClean="0">
                <a:solidFill>
                  <a:srgbClr val="002060"/>
                </a:solidFill>
              </a:rPr>
              <a:t>MEKÂNLARI İÇİN HAREKETE GEÇİYORUZ</a:t>
            </a:r>
            <a:endParaRPr lang="tr-TR" sz="28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57158" y="2285992"/>
            <a:ext cx="8329642" cy="4214842"/>
          </a:xfrm>
        </p:spPr>
        <p:txBody>
          <a:bodyPr>
            <a:normAutofit lnSpcReduction="10000"/>
          </a:bodyPr>
          <a:lstStyle/>
          <a:p>
            <a:endParaRPr lang="tr-TR" b="1" dirty="0" smtClean="0"/>
          </a:p>
          <a:p>
            <a:r>
              <a:rPr lang="tr-TR" sz="2800" b="1" dirty="0" smtClean="0"/>
              <a:t>Aile Sağlığı Merkezlerinin Sadece %10’u COVID-19 Tedbirlerini Uygulamaya elverişlidir.</a:t>
            </a:r>
            <a:endParaRPr lang="tr-TR" sz="2800" dirty="0" smtClean="0"/>
          </a:p>
          <a:p>
            <a:endParaRPr lang="tr-TR" sz="2800" b="1" dirty="0" smtClean="0"/>
          </a:p>
          <a:p>
            <a:r>
              <a:rPr lang="tr-TR" sz="2800" b="1" dirty="0" smtClean="0"/>
              <a:t>Aile </a:t>
            </a:r>
            <a:r>
              <a:rPr lang="tr-TR" sz="2800" b="1" dirty="0"/>
              <a:t>Sağlığı Merkezi Yapmak Aile Hekimlerinin Değil Sağlık Bakanlığının Görevidir</a:t>
            </a:r>
            <a:r>
              <a:rPr lang="tr-TR" sz="2800" b="1" dirty="0" smtClean="0"/>
              <a:t>.</a:t>
            </a:r>
          </a:p>
          <a:p>
            <a:endParaRPr lang="tr-TR" sz="2800" b="1" dirty="0"/>
          </a:p>
          <a:p>
            <a:r>
              <a:rPr lang="tr-TR" sz="2800" b="1" dirty="0"/>
              <a:t>Aile hekimliği kamusal bir hizmettir ve kamu hizmeti kamu binalarında sunulmalıdır. </a:t>
            </a:r>
            <a:endParaRPr lang="tr-TR" sz="2800" dirty="0"/>
          </a:p>
          <a:p>
            <a:endParaRPr lang="tr-TR" dirty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hazal\Desktop\annem\SİBEL\AHEK\fiziki mekan kampanya\6f70dfeb-62a2-4dc5-bc8a-5b4f85ec65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71480"/>
            <a:ext cx="7620000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90650"/>
          </a:xfrm>
        </p:spPr>
        <p:txBody>
          <a:bodyPr>
            <a:noAutofit/>
          </a:bodyPr>
          <a:lstStyle/>
          <a:p>
            <a:r>
              <a:rPr lang="tr-TR" sz="3600" b="1" dirty="0" smtClean="0">
                <a:solidFill>
                  <a:srgbClr val="002060"/>
                </a:solidFill>
              </a:rPr>
              <a:t>AİLE SAĞLIĞI MERKEZİ </a:t>
            </a:r>
            <a:r>
              <a:rPr lang="tr-TR" sz="2800" b="1" dirty="0" smtClean="0">
                <a:solidFill>
                  <a:srgbClr val="002060"/>
                </a:solidFill>
              </a:rPr>
              <a:t>MEKÂNLARI İÇİN HAREKETE GEÇİYORUZ</a:t>
            </a:r>
            <a:endParaRPr lang="tr-TR" sz="28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2357430"/>
            <a:ext cx="8229600" cy="3799530"/>
          </a:xfrm>
        </p:spPr>
        <p:txBody>
          <a:bodyPr/>
          <a:lstStyle/>
          <a:p>
            <a:r>
              <a:rPr lang="tr-TR" b="1" dirty="0"/>
              <a:t>45 Günde Atatürk Havalimanına 1000 Yataklı Hastane Yapılırken </a:t>
            </a:r>
            <a:endParaRPr lang="tr-TR" b="1" dirty="0" smtClean="0"/>
          </a:p>
          <a:p>
            <a:pPr>
              <a:buNone/>
            </a:pPr>
            <a:r>
              <a:rPr lang="tr-TR" b="1" dirty="0"/>
              <a:t> </a:t>
            </a:r>
            <a:r>
              <a:rPr lang="tr-TR" b="1" dirty="0" smtClean="0"/>
              <a:t>       10 </a:t>
            </a:r>
            <a:r>
              <a:rPr lang="tr-TR" b="1" dirty="0"/>
              <a:t>Yılda 1000 Aile Sağlığı Merkezi 6000 </a:t>
            </a:r>
            <a:r>
              <a:rPr lang="tr-TR" b="1" dirty="0" smtClean="0"/>
              <a:t>      			Muayene </a:t>
            </a:r>
            <a:r>
              <a:rPr lang="tr-TR" b="1" dirty="0"/>
              <a:t>Odası </a:t>
            </a:r>
            <a:r>
              <a:rPr lang="tr-TR" b="1" dirty="0" smtClean="0"/>
              <a:t>Yapılmadı</a:t>
            </a:r>
            <a:r>
              <a:rPr lang="tr-TR" b="1" dirty="0"/>
              <a:t>.</a:t>
            </a:r>
            <a:endParaRPr lang="tr-TR" dirty="0"/>
          </a:p>
          <a:p>
            <a:r>
              <a:rPr lang="tr-TR" b="1" dirty="0"/>
              <a:t>Şehir hastanelerine 1 yıl için </a:t>
            </a:r>
            <a:r>
              <a:rPr lang="tr-TR" b="1" dirty="0" smtClean="0"/>
              <a:t>ödenen </a:t>
            </a:r>
            <a:r>
              <a:rPr lang="tr-TR" b="1" dirty="0"/>
              <a:t>16 milyar lira kira ile </a:t>
            </a:r>
            <a:endParaRPr lang="tr-TR" b="1" dirty="0" smtClean="0"/>
          </a:p>
          <a:p>
            <a:pPr>
              <a:buNone/>
            </a:pPr>
            <a:r>
              <a:rPr lang="tr-TR" b="1" dirty="0"/>
              <a:t>	</a:t>
            </a:r>
            <a:r>
              <a:rPr lang="tr-TR" b="1" dirty="0" smtClean="0"/>
              <a:t>	16 </a:t>
            </a:r>
            <a:r>
              <a:rPr lang="tr-TR" b="1" dirty="0"/>
              <a:t>bin aile sağlığı merkezi yapılabilir</a:t>
            </a:r>
            <a:r>
              <a:rPr lang="tr-TR" dirty="0"/>
              <a:t>. 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hazal\Desktop\annem\SİBEL\AHEK\fiziki mekan kampanya\66480531-6e98-4c48-a992-f1cd02d3cbf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642918"/>
            <a:ext cx="8072494" cy="571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562088"/>
          </a:xfrm>
        </p:spPr>
        <p:txBody>
          <a:bodyPr>
            <a:noAutofit/>
          </a:bodyPr>
          <a:lstStyle/>
          <a:p>
            <a:r>
              <a:rPr lang="tr-TR" sz="3600" b="1" dirty="0" smtClean="0">
                <a:solidFill>
                  <a:srgbClr val="002060"/>
                </a:solidFill>
              </a:rPr>
              <a:t>AİLE SAĞLIĞI MERKEZİ </a:t>
            </a:r>
            <a:r>
              <a:rPr lang="tr-TR" sz="2800" b="1" dirty="0" smtClean="0">
                <a:solidFill>
                  <a:srgbClr val="002060"/>
                </a:solidFill>
              </a:rPr>
              <a:t>MEKÂNLARI İÇİN HAREKETE GEÇİYORUZ</a:t>
            </a:r>
            <a:endParaRPr lang="tr-TR" sz="28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2357430"/>
            <a:ext cx="8472518" cy="3768733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rgbClr val="002060"/>
                </a:solidFill>
              </a:rPr>
              <a:t>Kampanya Taleplerimiz:</a:t>
            </a:r>
            <a:endParaRPr lang="tr-TR" dirty="0">
              <a:solidFill>
                <a:srgbClr val="002060"/>
              </a:solidFill>
            </a:endParaRPr>
          </a:p>
          <a:p>
            <a:pPr marL="514350" lvl="0" indent="-514350">
              <a:buNone/>
            </a:pPr>
            <a:r>
              <a:rPr lang="tr-TR" dirty="0" smtClean="0"/>
              <a:t>	1. Aile </a:t>
            </a:r>
            <a:r>
              <a:rPr lang="tr-TR" dirty="0"/>
              <a:t>Sağlığı Merkezlerinin yeterli uygunlukta ve eşit standartlarda olmasını sağlamak Sağlık Bakanlığının görevidir. </a:t>
            </a:r>
          </a:p>
          <a:p>
            <a:pPr marL="514350" lvl="0" indent="-514350">
              <a:buNone/>
            </a:pPr>
            <a:r>
              <a:rPr lang="tr-TR" dirty="0" smtClean="0"/>
              <a:t>     2.Aile </a:t>
            </a:r>
            <a:r>
              <a:rPr lang="tr-TR" dirty="0"/>
              <a:t>Sağlığı Merkezleri; kamuya ait mekânlarda, Sağlık Bakanlığı tarafından yapılan binalarda ve yeterli donanım sağlanarak inşa edilmelidir.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42"/>
            <a:ext cx="8286808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704964"/>
          </a:xfrm>
        </p:spPr>
        <p:txBody>
          <a:bodyPr>
            <a:noAutofit/>
          </a:bodyPr>
          <a:lstStyle/>
          <a:p>
            <a:r>
              <a:rPr lang="tr-TR" sz="3600" b="1" dirty="0" smtClean="0">
                <a:solidFill>
                  <a:srgbClr val="002060"/>
                </a:solidFill>
              </a:rPr>
              <a:t>AİLE SAĞLIĞI MERKEZİ </a:t>
            </a:r>
            <a:r>
              <a:rPr lang="tr-TR" sz="2800" b="1" dirty="0" smtClean="0">
                <a:solidFill>
                  <a:srgbClr val="002060"/>
                </a:solidFill>
              </a:rPr>
              <a:t>MEKÂNLARI İÇİN HAREKETE GEÇİYORUZ</a:t>
            </a:r>
            <a:endParaRPr lang="tr-TR" sz="28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285720" y="2500306"/>
            <a:ext cx="8572560" cy="3625857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rgbClr val="002060"/>
                </a:solidFill>
              </a:rPr>
              <a:t>Kampanya Taleplerimiz:</a:t>
            </a:r>
            <a:endParaRPr lang="tr-TR" dirty="0">
              <a:solidFill>
                <a:srgbClr val="002060"/>
              </a:solidFill>
            </a:endParaRPr>
          </a:p>
          <a:p>
            <a:pPr marL="514350" lvl="0" indent="-514350">
              <a:buNone/>
            </a:pPr>
            <a:r>
              <a:rPr lang="tr-TR" dirty="0" smtClean="0"/>
              <a:t>	3.Başta deprem güvenliği olmayan kamu binalarında hizmet veren ASM </a:t>
            </a:r>
            <a:r>
              <a:rPr lang="tr-TR" dirty="0" err="1" smtClean="0"/>
              <a:t>leri</a:t>
            </a:r>
            <a:r>
              <a:rPr lang="tr-TR" dirty="0" smtClean="0"/>
              <a:t> Sağlık Bakanlığı tarafından güçlendirilmeli ya da hastalar ve çalışanlar mağdur edilmeden yeniden inşa edilmelidir.</a:t>
            </a:r>
          </a:p>
          <a:p>
            <a:pPr marL="514350" lvl="0" indent="-514350">
              <a:buNone/>
            </a:pPr>
            <a:r>
              <a:rPr lang="tr-TR" dirty="0" smtClean="0"/>
              <a:t>	4.Mobil sağlık hizmeti verilen kırsal bölgelerde Sağlık Bakanlığı tarafından uygun mekânlarda binalar yapılmalı donanımı sağlanmalıdır.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hazal\Desktop\annem\SİBEL\AHEK\fiziki mekan kampanya\fdb335cc-9189-4937-8dbb-f59c8ee042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642918"/>
            <a:ext cx="7929618" cy="571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https://www.evrensel.net/images/840/upload/dosya/177269.jpg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642918"/>
            <a:ext cx="8143932" cy="55134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14282" y="571480"/>
            <a:ext cx="8501122" cy="1000132"/>
          </a:xfrm>
        </p:spPr>
        <p:txBody>
          <a:bodyPr>
            <a:normAutofit fontScale="90000"/>
          </a:bodyPr>
          <a:lstStyle/>
          <a:p>
            <a:r>
              <a:rPr lang="tr-TR" sz="4000" b="1" dirty="0" smtClean="0"/>
              <a:t/>
            </a:r>
            <a:br>
              <a:rPr lang="tr-TR" sz="4000" b="1" dirty="0" smtClean="0"/>
            </a:br>
            <a:r>
              <a:rPr lang="tr-TR" sz="4000" b="1" dirty="0" smtClean="0"/>
              <a:t/>
            </a:r>
            <a:br>
              <a:rPr lang="tr-TR" sz="4000" b="1" dirty="0" smtClean="0"/>
            </a:br>
            <a:r>
              <a:rPr lang="tr-TR" sz="4000" b="1" dirty="0" smtClean="0"/>
              <a:t/>
            </a:r>
            <a:br>
              <a:rPr lang="tr-TR" sz="4000" b="1" dirty="0" smtClean="0"/>
            </a:br>
            <a:r>
              <a:rPr lang="tr-TR" sz="4000" b="1" dirty="0" smtClean="0"/>
              <a:t/>
            </a:r>
            <a:br>
              <a:rPr lang="tr-TR" sz="4000" b="1" dirty="0" smtClean="0"/>
            </a:br>
            <a:r>
              <a:rPr lang="tr-TR" sz="4000" b="1" dirty="0" smtClean="0"/>
              <a:t/>
            </a:r>
            <a:br>
              <a:rPr lang="tr-TR" sz="4000" b="1" dirty="0" smtClean="0"/>
            </a:br>
            <a:r>
              <a:rPr lang="tr-TR" b="1" dirty="0" smtClean="0"/>
              <a:t> </a:t>
            </a:r>
            <a:r>
              <a:rPr lang="tr-TR" dirty="0"/>
              <a:t/>
            </a:r>
            <a:br>
              <a:rPr lang="tr-TR" dirty="0"/>
            </a:br>
            <a:r>
              <a:rPr lang="tr-TR" sz="4000" b="1" dirty="0" smtClean="0">
                <a:solidFill>
                  <a:srgbClr val="002060"/>
                </a:solidFill>
              </a:rPr>
              <a:t>AİLE SAĞLIĞI MERKEZİ </a:t>
            </a:r>
            <a:br>
              <a:rPr lang="tr-TR" sz="4000" b="1" dirty="0" smtClean="0">
                <a:solidFill>
                  <a:srgbClr val="002060"/>
                </a:solidFill>
              </a:rPr>
            </a:br>
            <a:r>
              <a:rPr lang="tr-TR" b="1" dirty="0" smtClean="0">
                <a:solidFill>
                  <a:srgbClr val="002060"/>
                </a:solidFill>
              </a:rPr>
              <a:t>MEKÂNLARI İÇİN HAREKETE GEÇİYORUZ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857364"/>
            <a:ext cx="8229600" cy="4500594"/>
          </a:xfrm>
        </p:spPr>
        <p:txBody>
          <a:bodyPr/>
          <a:lstStyle/>
          <a:p>
            <a:pPr algn="ctr"/>
            <a:r>
              <a:rPr lang="tr-TR" b="1" i="1" dirty="0"/>
              <a:t>‘KAMU HİZMETİ KAMU BİNALARINDA SUNULUR’</a:t>
            </a:r>
            <a:endParaRPr lang="tr-TR" dirty="0"/>
          </a:p>
          <a:p>
            <a:r>
              <a:rPr lang="tr-TR" dirty="0"/>
              <a:t>“Aşısını yaptığımız insanların hakkı olan bekleme alanları olan </a:t>
            </a:r>
            <a:r>
              <a:rPr lang="tr-TR" dirty="0" err="1"/>
              <a:t>ASM’ler</a:t>
            </a:r>
            <a:r>
              <a:rPr lang="tr-TR" dirty="0"/>
              <a:t> istiyoruz”</a:t>
            </a:r>
            <a:r>
              <a:rPr lang="tr-TR" i="1" dirty="0"/>
              <a:t> </a:t>
            </a:r>
            <a:endParaRPr lang="tr-TR" dirty="0"/>
          </a:p>
          <a:p>
            <a:endParaRPr lang="tr-TR" i="1" dirty="0" smtClean="0"/>
          </a:p>
          <a:p>
            <a:r>
              <a:rPr lang="tr-TR" i="1" dirty="0"/>
              <a:t> </a:t>
            </a:r>
            <a:r>
              <a:rPr lang="tr-TR" dirty="0"/>
              <a:t>“Yaşamak ve yaşatmak için uygun mekânlarda çalışmak istiyoruz! Ölünce hatırlanmak istemiyoruz”</a:t>
            </a:r>
            <a:r>
              <a:rPr lang="tr-TR" i="1" dirty="0"/>
              <a:t> </a:t>
            </a:r>
            <a:endParaRPr lang="tr-TR" dirty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 fontAlgn="base">
              <a:spcAft>
                <a:spcPct val="0"/>
              </a:spcAft>
            </a:pPr>
            <a:r>
              <a:rPr lang="tr-TR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TÜRK TABİPLERİ BİRLİĞİ</a:t>
            </a:r>
            <a:r>
              <a:rPr lang="tr-TR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tr-TR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tr-TR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AİLE HEKİMLİĞİ KOLU</a:t>
            </a:r>
            <a:endParaRPr lang="tr-TR" dirty="0">
              <a:solidFill>
                <a:srgbClr val="C00000"/>
              </a:solidFill>
            </a:endParaRPr>
          </a:p>
        </p:txBody>
      </p:sp>
      <p:pic>
        <p:nvPicPr>
          <p:cNvPr id="5" name="Picture 2" descr="C:\Users\hazal\Desktop\annem\SİBEL\AHEK\fiziki mekan kampanya\3b8a1e63-6ae4-41c3-8a89-bae5bd6e778f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357298"/>
            <a:ext cx="4041775" cy="4786345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46D398A-2716-438D-B7F8-F98E77737E9C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857752" y="1285860"/>
            <a:ext cx="3533080" cy="3599584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4500562" y="5715016"/>
            <a:ext cx="46434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b="1" i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tr-TR" sz="3600" b="1" i="1" dirty="0" smtClean="0">
                <a:solidFill>
                  <a:srgbClr val="C00000"/>
                </a:solidFill>
                <a:latin typeface="Comic Sans MS" pitchFamily="66" charset="0"/>
              </a:rPr>
              <a:t>Teşekkür </a:t>
            </a:r>
            <a:r>
              <a:rPr lang="tr-TR" sz="3600" b="1" i="1" dirty="0" smtClean="0">
                <a:solidFill>
                  <a:srgbClr val="C00000"/>
                </a:solidFill>
                <a:latin typeface="Comic Sans MS" pitchFamily="66" charset="0"/>
              </a:rPr>
              <a:t>Ederiz..</a:t>
            </a:r>
            <a:endParaRPr lang="tr-TR" sz="3600" b="1" i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İçerik Yer Tutucusu" descr="Sağlık Bakanlığı, ASM için doktor ölünce harekete geçti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1285860"/>
            <a:ext cx="4500594" cy="400052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929190" y="1142984"/>
            <a:ext cx="3757610" cy="4983179"/>
          </a:xfrm>
        </p:spPr>
        <p:txBody>
          <a:bodyPr/>
          <a:lstStyle/>
          <a:p>
            <a:endParaRPr lang="tr-TR" dirty="0" smtClean="0"/>
          </a:p>
          <a:p>
            <a:r>
              <a:rPr lang="tr-TR" dirty="0" smtClean="0"/>
              <a:t>İstanbul </a:t>
            </a:r>
            <a:r>
              <a:rPr lang="tr-TR" dirty="0"/>
              <a:t>Eyüp Nişanca Aile Sağlığı Merkezi’nde görevli Dr. Yavuz </a:t>
            </a:r>
            <a:r>
              <a:rPr lang="tr-TR" dirty="0" err="1"/>
              <a:t>Kalaycı’nın</a:t>
            </a:r>
            <a:r>
              <a:rPr lang="tr-TR" dirty="0"/>
              <a:t> </a:t>
            </a:r>
            <a:r>
              <a:rPr lang="tr-TR" dirty="0" err="1"/>
              <a:t>Covid</a:t>
            </a:r>
            <a:r>
              <a:rPr lang="tr-TR" dirty="0"/>
              <a:t>-19’a yakalanarak hayatını kaybetmesi sonucunda hekimin adı </a:t>
            </a:r>
            <a:r>
              <a:rPr lang="tr-TR" dirty="0" err="1"/>
              <a:t>ASM’ye</a:t>
            </a:r>
            <a:r>
              <a:rPr lang="tr-TR" dirty="0"/>
              <a:t> verildi. </a:t>
            </a:r>
          </a:p>
        </p:txBody>
      </p:sp>
      <p:sp>
        <p:nvSpPr>
          <p:cNvPr id="6" name="5 Dikdörtgen"/>
          <p:cNvSpPr/>
          <p:nvPr/>
        </p:nvSpPr>
        <p:spPr>
          <a:xfrm>
            <a:off x="214282" y="5500702"/>
            <a:ext cx="85725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/>
              <a:t>Bu </a:t>
            </a:r>
            <a:r>
              <a:rPr lang="tr-TR" sz="2800" dirty="0"/>
              <a:t>kararın ardından İstanbul İl Sağlık Müdürlüğü </a:t>
            </a:r>
            <a:r>
              <a:rPr lang="tr-TR" sz="2800" dirty="0" err="1"/>
              <a:t>ASM’nin</a:t>
            </a:r>
            <a:r>
              <a:rPr lang="tr-TR" sz="2800" dirty="0"/>
              <a:t> taşınabileceği yeni bir kamu binası yapımı için ihale açtı</a:t>
            </a:r>
          </a:p>
        </p:txBody>
      </p:sp>
      <p:sp>
        <p:nvSpPr>
          <p:cNvPr id="7" name="6 Dikdörtgen"/>
          <p:cNvSpPr/>
          <p:nvPr/>
        </p:nvSpPr>
        <p:spPr>
          <a:xfrm>
            <a:off x="500034" y="1"/>
            <a:ext cx="86439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b="1" dirty="0" smtClean="0">
                <a:solidFill>
                  <a:srgbClr val="002060"/>
                </a:solidFill>
                <a:latin typeface="+mj-lt"/>
              </a:rPr>
              <a:t>AİLE SAĞLIĞI MERKEZİ </a:t>
            </a:r>
          </a:p>
          <a:p>
            <a:r>
              <a:rPr lang="tr-TR" sz="2800" b="1" dirty="0" smtClean="0">
                <a:solidFill>
                  <a:srgbClr val="002060"/>
                </a:solidFill>
                <a:latin typeface="+mj-lt"/>
              </a:rPr>
              <a:t>MEKÂNLARI İÇİN HAREKETE GEÇİYORUZ</a:t>
            </a:r>
            <a:endParaRPr lang="tr-TR" sz="2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90650"/>
          </a:xfrm>
        </p:spPr>
        <p:txBody>
          <a:bodyPr>
            <a:noAutofit/>
          </a:bodyPr>
          <a:lstStyle/>
          <a:p>
            <a:r>
              <a:rPr lang="tr-TR" sz="3600" b="1" dirty="0" smtClean="0">
                <a:solidFill>
                  <a:srgbClr val="002060"/>
                </a:solidFill>
              </a:rPr>
              <a:t>AİLE SAĞLIĞI MERKEZİ </a:t>
            </a:r>
            <a:r>
              <a:rPr lang="tr-TR" sz="2800" b="1" dirty="0" smtClean="0">
                <a:solidFill>
                  <a:srgbClr val="002060"/>
                </a:solidFill>
              </a:rPr>
              <a:t>MEKÂNLARI İÇİN HAREKETE GEÇİYORUZ</a:t>
            </a:r>
            <a:endParaRPr lang="tr-TR" sz="2800" dirty="0">
              <a:solidFill>
                <a:srgbClr val="00206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928802"/>
            <a:ext cx="8229600" cy="4228158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tr-TR" dirty="0"/>
              <a:t>Çalıştığımız kötü, sağlıksız mekânlar, binalar çalışanlar ve hastalar için yaşamsal risk oluşturuyor.</a:t>
            </a:r>
          </a:p>
          <a:p>
            <a:pPr marL="514350" lvl="0" indent="-514350">
              <a:buFont typeface="+mj-lt"/>
              <a:buAutoNum type="arabicPeriod"/>
            </a:pPr>
            <a:r>
              <a:rPr lang="tr-TR" dirty="0"/>
              <a:t>Hemen yanı başımızda, kolay ulaşılabilir, bizi bilen tanıyan hekimlerin çalıştığı sağlık kurumu hayat kurtarıyor.</a:t>
            </a:r>
          </a:p>
          <a:p>
            <a:pPr marL="514350" lvl="0" indent="-514350">
              <a:buFont typeface="+mj-lt"/>
              <a:buAutoNum type="arabicPeriod"/>
            </a:pPr>
            <a:r>
              <a:rPr lang="tr-TR" dirty="0"/>
              <a:t>Hastalıklardan ve içinde olduğumuz salgının yarattığı sağlık sorularından kurtulmak için Aile Sağlığı Merkezi(ASM) </a:t>
            </a:r>
            <a:r>
              <a:rPr lang="tr-TR" dirty="0" err="1"/>
              <a:t>lerine</a:t>
            </a:r>
            <a:r>
              <a:rPr lang="tr-TR" dirty="0"/>
              <a:t> ihtiyacımız var</a:t>
            </a:r>
            <a:r>
              <a:rPr lang="tr-TR" b="1" dirty="0"/>
              <a:t>.</a:t>
            </a:r>
            <a:endParaRPr lang="tr-TR" dirty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hazal\Desktop\annem\SİBEL\AHEK\fiziki mekan kampanya\9fae1caa-036d-47f8-9bdb-b4e1fa89705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857232"/>
            <a:ext cx="7786741" cy="5500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704964"/>
          </a:xfrm>
        </p:spPr>
        <p:txBody>
          <a:bodyPr>
            <a:noAutofit/>
          </a:bodyPr>
          <a:lstStyle/>
          <a:p>
            <a:r>
              <a:rPr lang="tr-TR" sz="3600" b="1" dirty="0" smtClean="0">
                <a:solidFill>
                  <a:srgbClr val="002060"/>
                </a:solidFill>
              </a:rPr>
              <a:t>AİLE SAĞLIĞI MERKEZİ </a:t>
            </a:r>
            <a:r>
              <a:rPr lang="tr-TR" sz="2800" b="1" dirty="0" smtClean="0">
                <a:solidFill>
                  <a:srgbClr val="002060"/>
                </a:solidFill>
              </a:rPr>
              <a:t/>
            </a:r>
            <a:br>
              <a:rPr lang="tr-TR" sz="2800" b="1" dirty="0" smtClean="0">
                <a:solidFill>
                  <a:srgbClr val="002060"/>
                </a:solidFill>
              </a:rPr>
            </a:br>
            <a:r>
              <a:rPr lang="tr-TR" sz="2800" b="1" dirty="0" smtClean="0">
                <a:solidFill>
                  <a:srgbClr val="002060"/>
                </a:solidFill>
              </a:rPr>
              <a:t>MEKÂNLARI İÇİN HAREKETE GEÇİYORUZ</a:t>
            </a:r>
            <a:endParaRPr lang="tr-TR" sz="28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2071678"/>
            <a:ext cx="8229600" cy="4085282"/>
          </a:xfrm>
        </p:spPr>
        <p:txBody>
          <a:bodyPr>
            <a:normAutofit/>
          </a:bodyPr>
          <a:lstStyle/>
          <a:p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Türkiye’de </a:t>
            </a:r>
            <a:r>
              <a:rPr lang="tr-TR" dirty="0"/>
              <a:t>her 3 sağlık başvurusundan biri Aile Sağlığı Merkezlerine yapılıyor. </a:t>
            </a:r>
            <a:endParaRPr lang="tr-TR" dirty="0" smtClean="0"/>
          </a:p>
          <a:p>
            <a:r>
              <a:rPr lang="tr-TR" dirty="0" smtClean="0"/>
              <a:t>Ülkemizde </a:t>
            </a:r>
            <a:r>
              <a:rPr lang="tr-TR" dirty="0"/>
              <a:t>1 milyonun üzerinde olan sağlık insan gücünün ancak %5’i birinci basamakta çalışmaktadır. </a:t>
            </a:r>
            <a:endParaRPr lang="tr-TR" dirty="0" smtClean="0"/>
          </a:p>
          <a:p>
            <a:r>
              <a:rPr lang="tr-TR" dirty="0" smtClean="0"/>
              <a:t>ASM </a:t>
            </a:r>
            <a:r>
              <a:rPr lang="tr-TR" dirty="0" err="1"/>
              <a:t>ler</a:t>
            </a:r>
            <a:r>
              <a:rPr lang="tr-TR" dirty="0"/>
              <a:t> uygusuz kötü binalarda, ruhsatsız kamu dışı binalarda, muhtarlıklar da, cami altlarında, garajdan bozma mekânlarda bulunmaktadır.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0"/>
            <a:ext cx="7072362" cy="683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C:\Users\hazal\Desktop\annem\SİBEL\AHEK\fiziki mekan kampanya\54ef31cb-7bd9-483a-a21b-a25cc78daa3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7" y="428604"/>
            <a:ext cx="7572429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919278"/>
          </a:xfrm>
        </p:spPr>
        <p:txBody>
          <a:bodyPr>
            <a:noAutofit/>
          </a:bodyPr>
          <a:lstStyle/>
          <a:p>
            <a:r>
              <a:rPr lang="tr-TR" sz="4400" b="1" dirty="0" smtClean="0">
                <a:solidFill>
                  <a:srgbClr val="002060"/>
                </a:solidFill>
              </a:rPr>
              <a:t>AİLE SAĞLIĞI MERKEZİ </a:t>
            </a:r>
            <a:r>
              <a:rPr lang="tr-TR" sz="2800" b="1" dirty="0" smtClean="0">
                <a:solidFill>
                  <a:srgbClr val="002060"/>
                </a:solidFill>
              </a:rPr>
              <a:t>MEKÂNLARI İÇİN HAREKETE GEÇİYORUZ</a:t>
            </a:r>
            <a:endParaRPr lang="tr-TR" sz="2800" dirty="0">
              <a:solidFill>
                <a:srgbClr val="00206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28596" y="1785926"/>
            <a:ext cx="8229600" cy="4371034"/>
          </a:xfrm>
        </p:spPr>
        <p:txBody>
          <a:bodyPr/>
          <a:lstStyle/>
          <a:p>
            <a:endParaRPr lang="tr-TR" b="1" dirty="0" smtClean="0"/>
          </a:p>
          <a:p>
            <a:endParaRPr lang="tr-TR" b="1" dirty="0" smtClean="0"/>
          </a:p>
          <a:p>
            <a:r>
              <a:rPr lang="tr-TR" sz="2800" b="1" dirty="0" smtClean="0">
                <a:solidFill>
                  <a:srgbClr val="C00000"/>
                </a:solidFill>
              </a:rPr>
              <a:t>2</a:t>
            </a:r>
            <a:r>
              <a:rPr lang="tr-TR" sz="2800" b="1" dirty="0" smtClean="0"/>
              <a:t> </a:t>
            </a:r>
            <a:r>
              <a:rPr lang="tr-TR" sz="2800" b="1" dirty="0"/>
              <a:t>Aile Sağlığı Merkezinden </a:t>
            </a:r>
            <a:endParaRPr lang="tr-TR" sz="2800" b="1" dirty="0" smtClean="0"/>
          </a:p>
          <a:p>
            <a:pPr>
              <a:buNone/>
            </a:pPr>
            <a:r>
              <a:rPr lang="tr-TR" sz="2800" b="1" dirty="0" smtClean="0"/>
              <a:t> </a:t>
            </a:r>
            <a:r>
              <a:rPr lang="tr-TR" sz="2800" b="1" dirty="0" smtClean="0"/>
              <a:t> 			</a:t>
            </a:r>
            <a:r>
              <a:rPr lang="tr-TR" sz="2800" b="1" dirty="0" smtClean="0"/>
              <a:t>Sadece </a:t>
            </a:r>
            <a:r>
              <a:rPr lang="tr-TR" sz="2800" b="1" dirty="0">
                <a:solidFill>
                  <a:srgbClr val="C00000"/>
                </a:solidFill>
              </a:rPr>
              <a:t>Biri</a:t>
            </a:r>
            <a:r>
              <a:rPr lang="tr-TR" sz="2800" b="1" dirty="0"/>
              <a:t> Devlet Tarafından</a:t>
            </a:r>
            <a:r>
              <a:rPr lang="tr-TR" sz="2800" b="1" dirty="0" smtClean="0"/>
              <a:t>,</a:t>
            </a:r>
          </a:p>
          <a:p>
            <a:endParaRPr lang="tr-TR" sz="2800" b="1" dirty="0" smtClean="0"/>
          </a:p>
          <a:p>
            <a:r>
              <a:rPr lang="tr-TR" sz="2800" b="1" dirty="0" smtClean="0"/>
              <a:t> </a:t>
            </a:r>
            <a:r>
              <a:rPr lang="tr-TR" sz="2800" b="1" dirty="0">
                <a:solidFill>
                  <a:srgbClr val="C00000"/>
                </a:solidFill>
              </a:rPr>
              <a:t>3</a:t>
            </a:r>
            <a:r>
              <a:rPr lang="tr-TR" sz="2800" b="1" dirty="0"/>
              <a:t> Aile Sağlığı Merkezinden </a:t>
            </a:r>
            <a:endParaRPr lang="tr-TR" sz="2800" b="1" dirty="0" smtClean="0"/>
          </a:p>
          <a:p>
            <a:pPr lvl="1">
              <a:buNone/>
            </a:pPr>
            <a:r>
              <a:rPr lang="tr-TR" sz="2500" b="1" dirty="0" smtClean="0">
                <a:solidFill>
                  <a:schemeClr val="tx1"/>
                </a:solidFill>
              </a:rPr>
              <a:t>               </a:t>
            </a:r>
            <a:r>
              <a:rPr lang="tr-TR" sz="2500" b="1" dirty="0" smtClean="0">
                <a:solidFill>
                  <a:srgbClr val="C00000"/>
                </a:solidFill>
              </a:rPr>
              <a:t> Biri </a:t>
            </a:r>
            <a:r>
              <a:rPr lang="tr-TR" sz="2500" b="1" dirty="0">
                <a:solidFill>
                  <a:schemeClr val="tx1"/>
                </a:solidFill>
              </a:rPr>
              <a:t>Özel Şahıstan Kiralanmıştır</a:t>
            </a:r>
            <a:r>
              <a:rPr lang="tr-TR" sz="2500" b="1" dirty="0" smtClean="0">
                <a:solidFill>
                  <a:schemeClr val="tx1"/>
                </a:solidFill>
              </a:rPr>
              <a:t>.</a:t>
            </a:r>
          </a:p>
          <a:p>
            <a:endParaRPr lang="tr-TR" b="1" dirty="0"/>
          </a:p>
          <a:p>
            <a:endParaRPr lang="tr-TR" dirty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ynak">
  <a:themeElements>
    <a:clrScheme name="Kaynak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Kaynak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ynak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152</TotalTime>
  <Words>291</Words>
  <Application>Microsoft Office PowerPoint</Application>
  <PresentationFormat>Ekran Gösterisi (4:3)</PresentationFormat>
  <Paragraphs>56</Paragraphs>
  <Slides>20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1" baseType="lpstr">
      <vt:lpstr>Kaynak</vt:lpstr>
      <vt:lpstr>AİLE SAĞLIĞI MERKEZİ MEKÂNLARI İÇİN HAREKETE GEÇİYORUZ </vt:lpstr>
      <vt:lpstr>       AİLE SAĞLIĞI MERKEZİ  MEKÂNLARI İÇİN HAREKETE GEÇİYORUZ</vt:lpstr>
      <vt:lpstr>Slayt 3</vt:lpstr>
      <vt:lpstr>AİLE SAĞLIĞI MERKEZİ MEKÂNLARI İÇİN HAREKETE GEÇİYORUZ</vt:lpstr>
      <vt:lpstr>Slayt 5</vt:lpstr>
      <vt:lpstr>AİLE SAĞLIĞI MERKEZİ  MEKÂNLARI İÇİN HAREKETE GEÇİYORUZ</vt:lpstr>
      <vt:lpstr>Slayt 7</vt:lpstr>
      <vt:lpstr>Slayt 8</vt:lpstr>
      <vt:lpstr>AİLE SAĞLIĞI MERKEZİ MEKÂNLARI İÇİN HAREKETE GEÇİYORUZ</vt:lpstr>
      <vt:lpstr>Slayt 10</vt:lpstr>
      <vt:lpstr>AİLE SAĞLIĞI MERKEZİ MEKÂNLARI İÇİN HAREKETE GEÇİYORUZ</vt:lpstr>
      <vt:lpstr>Slayt 12</vt:lpstr>
      <vt:lpstr>AİLE SAĞLIĞI MERKEZİ MEKÂNLARI İÇİN HAREKETE GEÇİYORUZ</vt:lpstr>
      <vt:lpstr>Slayt 14</vt:lpstr>
      <vt:lpstr>AİLE SAĞLIĞI MERKEZİ MEKÂNLARI İÇİN HAREKETE GEÇİYORUZ</vt:lpstr>
      <vt:lpstr>Slayt 16</vt:lpstr>
      <vt:lpstr>AİLE SAĞLIĞI MERKEZİ MEKÂNLARI İÇİN HAREKETE GEÇİYORUZ</vt:lpstr>
      <vt:lpstr>Slayt 18</vt:lpstr>
      <vt:lpstr>Slayt 19</vt:lpstr>
      <vt:lpstr>TÜRK TABİPLERİ BİRLİĞİ AİLE HEKİMLİĞİ KOLU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AİLE SAĞLIĞI MERKEZİ MEKÂNLARI İÇİN HAREKETE GEÇİYORUZ</dc:title>
  <dc:creator>hazal</dc:creator>
  <cp:lastModifiedBy>hazal</cp:lastModifiedBy>
  <cp:revision>16</cp:revision>
  <dcterms:created xsi:type="dcterms:W3CDTF">2021-04-05T20:51:18Z</dcterms:created>
  <dcterms:modified xsi:type="dcterms:W3CDTF">2021-04-06T22:16:44Z</dcterms:modified>
</cp:coreProperties>
</file>