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57" r:id="rId2"/>
    <p:sldId id="462" r:id="rId3"/>
    <p:sldId id="457" r:id="rId4"/>
    <p:sldId id="459" r:id="rId5"/>
    <p:sldId id="456" r:id="rId6"/>
    <p:sldId id="463" r:id="rId7"/>
    <p:sldId id="464" r:id="rId8"/>
    <p:sldId id="465" r:id="rId9"/>
    <p:sldId id="466" r:id="rId10"/>
    <p:sldId id="467" r:id="rId11"/>
    <p:sldId id="468" r:id="rId12"/>
    <p:sldId id="469" r:id="rId13"/>
    <p:sldId id="470" r:id="rId14"/>
    <p:sldId id="471" r:id="rId15"/>
    <p:sldId id="472" r:id="rId1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zaffer eskiocak" initials="me" lastIdx="13" clrIdx="0">
    <p:extLst>
      <p:ext uri="{19B8F6BF-5375-455C-9EA6-DF929625EA0E}">
        <p15:presenceInfo xmlns:p15="http://schemas.microsoft.com/office/powerpoint/2012/main" userId="4738b063d4c65d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6"/>
    <p:restoredTop sz="93380"/>
  </p:normalViewPr>
  <p:slideViewPr>
    <p:cSldViewPr snapToGrid="0" snapToObjects="1">
      <p:cViewPr varScale="1">
        <p:scale>
          <a:sx n="115" d="100"/>
          <a:sy n="115" d="100"/>
        </p:scale>
        <p:origin x="424" y="192"/>
      </p:cViewPr>
      <p:guideLst/>
    </p:cSldViewPr>
  </p:slideViewPr>
  <p:notesTextViewPr>
    <p:cViewPr>
      <p:scale>
        <a:sx n="1" d="1"/>
        <a:sy n="1" d="1"/>
      </p:scale>
      <p:origin x="0" y="0"/>
    </p:cViewPr>
  </p:notesTextViewPr>
  <p:sorterViewPr>
    <p:cViewPr>
      <p:scale>
        <a:sx n="100" d="100"/>
        <a:sy n="100" d="100"/>
      </p:scale>
      <p:origin x="0" y="-205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0F617-9E29-0246-A1C6-98576EA86F61}" type="datetimeFigureOut">
              <a:rPr lang="x-none" smtClean="0"/>
              <a:t>31.05.2024</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9F80C-538D-2540-8D09-BD6501009FDE}" type="slidenum">
              <a:rPr lang="x-none" smtClean="0"/>
              <a:t>‹#›</a:t>
            </a:fld>
            <a:endParaRPr lang="x-none"/>
          </a:p>
        </p:txBody>
      </p:sp>
    </p:spTree>
    <p:extLst>
      <p:ext uri="{BB962C8B-B14F-4D97-AF65-F5344CB8AC3E}">
        <p14:creationId xmlns:p14="http://schemas.microsoft.com/office/powerpoint/2010/main" val="280934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C45B-F77C-5D47-8EE7-C0E60C9335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F18A36F1-30B8-C249-A2F2-BAF742709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7" name="Rectangle 6">
            <a:extLst>
              <a:ext uri="{FF2B5EF4-FFF2-40B4-BE49-F238E27FC236}">
                <a16:creationId xmlns:a16="http://schemas.microsoft.com/office/drawing/2014/main" id="{AAC3FB01-C588-7647-B060-A3352F317C9E}"/>
              </a:ext>
            </a:extLst>
          </p:cNvPr>
          <p:cNvSpPr/>
          <p:nvPr userDrawn="1"/>
        </p:nvSpPr>
        <p:spPr>
          <a:xfrm>
            <a:off x="0" y="0"/>
            <a:ext cx="1401288" cy="2078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074" name="Picture 2">
            <a:extLst>
              <a:ext uri="{FF2B5EF4-FFF2-40B4-BE49-F238E27FC236}">
                <a16:creationId xmlns:a16="http://schemas.microsoft.com/office/drawing/2014/main" id="{223A981A-111A-0546-9750-BFFDAFFC75C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595010" y="5401644"/>
            <a:ext cx="1001979" cy="667986"/>
          </a:xfrm>
          <a:prstGeom prst="rect">
            <a:avLst/>
          </a:prstGeom>
          <a:noFill/>
          <a:extLst>
            <a:ext uri="{909E8E84-426E-40DD-AFC4-6F175D3DCCD1}">
              <a14:hiddenFill xmlns:a14="http://schemas.microsoft.com/office/drawing/2010/main">
                <a:solidFill>
                  <a:srgbClr val="FFFFFF"/>
                </a:solidFill>
              </a14:hiddenFill>
            </a:ext>
          </a:extLst>
        </p:spPr>
      </p:pic>
      <p:sp>
        <p:nvSpPr>
          <p:cNvPr id="9" name="Altbilgi Yer Tutucusu 4">
            <a:extLst>
              <a:ext uri="{FF2B5EF4-FFF2-40B4-BE49-F238E27FC236}">
                <a16:creationId xmlns:a16="http://schemas.microsoft.com/office/drawing/2014/main" id="{01A05C3D-A8C8-E14A-A65E-AFBD9A08FDA3}"/>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320878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A3A3-0313-2946-A467-F39B9A82ADE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D4DBD4E4-1885-D249-9A79-19A40FCDF6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Altbilgi Yer Tutucusu 4">
            <a:extLst>
              <a:ext uri="{FF2B5EF4-FFF2-40B4-BE49-F238E27FC236}">
                <a16:creationId xmlns:a16="http://schemas.microsoft.com/office/drawing/2014/main" id="{AD347EDD-144B-324D-A7A2-5F7F5A30FECE}"/>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119781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9C00FF-7AAC-7D43-AB2B-FBF20127D2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E2AF9F08-AB8B-EC45-B72F-F9448047F3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Altbilgi Yer Tutucusu 4">
            <a:extLst>
              <a:ext uri="{FF2B5EF4-FFF2-40B4-BE49-F238E27FC236}">
                <a16:creationId xmlns:a16="http://schemas.microsoft.com/office/drawing/2014/main" id="{F90546E3-EACD-8847-8DEE-5C4D3493C370}"/>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216678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82E5-9AD4-8F48-8F8E-394FD59C408E}"/>
              </a:ext>
            </a:extLst>
          </p:cNvPr>
          <p:cNvSpPr>
            <a:spLocks noGrp="1"/>
          </p:cNvSpPr>
          <p:nvPr>
            <p:ph type="title"/>
          </p:nvPr>
        </p:nvSpPr>
        <p:spPr/>
        <p:txBody>
          <a:bodyPr/>
          <a:lstStyle>
            <a:lvl1pPr>
              <a:defRPr b="1">
                <a:latin typeface="+mn-lt"/>
              </a:defRPr>
            </a:lvl1pPr>
          </a:lstStyle>
          <a:p>
            <a:r>
              <a:rPr lang="en-US" dirty="0"/>
              <a:t>Click to edit Master title style</a:t>
            </a:r>
            <a:endParaRPr lang="x-none" dirty="0"/>
          </a:p>
        </p:txBody>
      </p:sp>
      <p:sp>
        <p:nvSpPr>
          <p:cNvPr id="3" name="Content Placeholder 2">
            <a:extLst>
              <a:ext uri="{FF2B5EF4-FFF2-40B4-BE49-F238E27FC236}">
                <a16:creationId xmlns:a16="http://schemas.microsoft.com/office/drawing/2014/main" id="{948C4756-AB86-A84C-BD79-F38814CFC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13" name="Altbilgi Yer Tutucusu 4">
            <a:extLst>
              <a:ext uri="{FF2B5EF4-FFF2-40B4-BE49-F238E27FC236}">
                <a16:creationId xmlns:a16="http://schemas.microsoft.com/office/drawing/2014/main" id="{D2517B84-510B-1D43-B0B1-370587059BB6}"/>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217503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604C-4EE6-FD4B-BB86-1E9145B4AA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C029822-7D04-9B4D-9390-BE978BB22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Altbilgi Yer Tutucusu 4">
            <a:extLst>
              <a:ext uri="{FF2B5EF4-FFF2-40B4-BE49-F238E27FC236}">
                <a16:creationId xmlns:a16="http://schemas.microsoft.com/office/drawing/2014/main" id="{F0D996D7-6DEE-BE48-9065-E19D56A59D81}"/>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305730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6D3D-5E0E-124F-AC5F-946ED3F8558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063003FB-EB50-094C-B8C0-5862A7A5BB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AB17FB7E-E0A0-8C47-BB83-879536D857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Altbilgi Yer Tutucusu 4">
            <a:extLst>
              <a:ext uri="{FF2B5EF4-FFF2-40B4-BE49-F238E27FC236}">
                <a16:creationId xmlns:a16="http://schemas.microsoft.com/office/drawing/2014/main" id="{E661C0EF-8F21-1C4E-80CE-F44193388646}"/>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1880691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129D5-E567-A34D-859A-54DE73802DBB}"/>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960D3A4C-936D-BF48-8684-4A86D59A69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CBF68-69FA-FF4E-B97C-ED0ABA059C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AA6EFFAB-5680-CF48-A169-A78CEAB25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53240D-2FB2-1844-AAAE-976DA0AF4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8" name="Altbilgi Yer Tutucusu 4">
            <a:extLst>
              <a:ext uri="{FF2B5EF4-FFF2-40B4-BE49-F238E27FC236}">
                <a16:creationId xmlns:a16="http://schemas.microsoft.com/office/drawing/2014/main" id="{AA834DA7-5EFA-294D-85CF-25333C693E54}"/>
              </a:ext>
            </a:extLst>
          </p:cNvPr>
          <p:cNvSpPr>
            <a:spLocks noGrp="1"/>
          </p:cNvSpPr>
          <p:nvPr>
            <p:ph type="ftr" sz="quarter" idx="10"/>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184840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21B7-8172-924F-8644-D250E9A9408C}"/>
              </a:ext>
            </a:extLst>
          </p:cNvPr>
          <p:cNvSpPr>
            <a:spLocks noGrp="1"/>
          </p:cNvSpPr>
          <p:nvPr>
            <p:ph type="title"/>
          </p:nvPr>
        </p:nvSpPr>
        <p:spPr>
          <a:xfrm>
            <a:off x="1021278" y="365125"/>
            <a:ext cx="10332521" cy="1325563"/>
          </a:xfrm>
        </p:spPr>
        <p:txBody>
          <a:bodyPr/>
          <a:lstStyle/>
          <a:p>
            <a:r>
              <a:rPr lang="en-US" dirty="0"/>
              <a:t>Click to edit Master title style</a:t>
            </a:r>
            <a:endParaRPr lang="x-none" dirty="0"/>
          </a:p>
        </p:txBody>
      </p:sp>
      <p:sp>
        <p:nvSpPr>
          <p:cNvPr id="4" name="Altbilgi Yer Tutucusu 4">
            <a:extLst>
              <a:ext uri="{FF2B5EF4-FFF2-40B4-BE49-F238E27FC236}">
                <a16:creationId xmlns:a16="http://schemas.microsoft.com/office/drawing/2014/main" id="{27A2CA3C-0596-9343-A919-E4A5E607C8A9}"/>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353124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Altbilgi Yer Tutucusu 4">
            <a:extLst>
              <a:ext uri="{FF2B5EF4-FFF2-40B4-BE49-F238E27FC236}">
                <a16:creationId xmlns:a16="http://schemas.microsoft.com/office/drawing/2014/main" id="{7617479D-89C2-AD45-BE50-9423D52F79BA}"/>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84775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EFD4-BC4A-E449-8663-259820FFE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8F97FC7-3EA1-F542-B2B7-37B375F500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4E14A4D3-D6F4-3C4B-8532-194188AEE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Altbilgi Yer Tutucusu 4">
            <a:extLst>
              <a:ext uri="{FF2B5EF4-FFF2-40B4-BE49-F238E27FC236}">
                <a16:creationId xmlns:a16="http://schemas.microsoft.com/office/drawing/2014/main" id="{8FBC3840-2FEB-DA4B-B9FC-B2AE4325789E}"/>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415666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DF8F2A-E9C3-E34B-B9A2-0DD9393515ED}"/>
              </a:ext>
            </a:extLst>
          </p:cNvPr>
          <p:cNvSpPr/>
          <p:nvPr userDrawn="1"/>
        </p:nvSpPr>
        <p:spPr>
          <a:xfrm>
            <a:off x="0" y="0"/>
            <a:ext cx="12192000" cy="2757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8" name="Picture 7" descr="A picture containing background pattern&#10;&#10;Description automatically generated">
            <a:extLst>
              <a:ext uri="{FF2B5EF4-FFF2-40B4-BE49-F238E27FC236}">
                <a16:creationId xmlns:a16="http://schemas.microsoft.com/office/drawing/2014/main" id="{E69A1B31-63D7-6B4E-AA6D-007AEBFA2B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80010" y="1256479"/>
            <a:ext cx="6172201" cy="4598277"/>
          </a:xfrm>
          <a:prstGeom prst="rect">
            <a:avLst/>
          </a:prstGeom>
        </p:spPr>
      </p:pic>
      <p:sp>
        <p:nvSpPr>
          <p:cNvPr id="2" name="Title 1">
            <a:extLst>
              <a:ext uri="{FF2B5EF4-FFF2-40B4-BE49-F238E27FC236}">
                <a16:creationId xmlns:a16="http://schemas.microsoft.com/office/drawing/2014/main" id="{DCA2B843-D8CE-4A45-BB55-B3FDA78EDE2E}"/>
              </a:ext>
            </a:extLst>
          </p:cNvPr>
          <p:cNvSpPr>
            <a:spLocks noGrp="1"/>
          </p:cNvSpPr>
          <p:nvPr>
            <p:ph type="title"/>
          </p:nvPr>
        </p:nvSpPr>
        <p:spPr>
          <a:xfrm>
            <a:off x="931720" y="2248496"/>
            <a:ext cx="3698168" cy="1234966"/>
          </a:xfrm>
        </p:spPr>
        <p:txBody>
          <a:bodyPr anchor="ctr" anchorCtr="0"/>
          <a:lstStyle>
            <a:lvl1pPr>
              <a:defRPr sz="3200"/>
            </a:lvl1pPr>
          </a:lstStyle>
          <a:p>
            <a:r>
              <a:rPr lang="en-US" dirty="0"/>
              <a:t>Click to edit Master title style</a:t>
            </a:r>
            <a:endParaRPr lang="x-none" dirty="0"/>
          </a:p>
        </p:txBody>
      </p:sp>
      <p:pic>
        <p:nvPicPr>
          <p:cNvPr id="13" name="Picture 12">
            <a:extLst>
              <a:ext uri="{FF2B5EF4-FFF2-40B4-BE49-F238E27FC236}">
                <a16:creationId xmlns:a16="http://schemas.microsoft.com/office/drawing/2014/main" id="{C211CFA5-025F-5447-ACE4-AB190CBD678D}"/>
              </a:ext>
            </a:extLst>
          </p:cNvPr>
          <p:cNvPicPr>
            <a:picLocks noChangeAspect="1"/>
          </p:cNvPicPr>
          <p:nvPr userDrawn="1"/>
        </p:nvPicPr>
        <p:blipFill>
          <a:blip r:embed="rId3"/>
          <a:stretch>
            <a:fillRect/>
          </a:stretch>
        </p:blipFill>
        <p:spPr>
          <a:xfrm>
            <a:off x="15732" y="2194034"/>
            <a:ext cx="876300" cy="1371600"/>
          </a:xfrm>
          <a:prstGeom prst="rect">
            <a:avLst/>
          </a:prstGeom>
        </p:spPr>
      </p:pic>
      <p:sp>
        <p:nvSpPr>
          <p:cNvPr id="14" name="Rectangle 13">
            <a:extLst>
              <a:ext uri="{FF2B5EF4-FFF2-40B4-BE49-F238E27FC236}">
                <a16:creationId xmlns:a16="http://schemas.microsoft.com/office/drawing/2014/main" id="{586A0460-FEB3-394C-8A83-24EC8BA514E6}"/>
              </a:ext>
            </a:extLst>
          </p:cNvPr>
          <p:cNvSpPr/>
          <p:nvPr userDrawn="1"/>
        </p:nvSpPr>
        <p:spPr>
          <a:xfrm>
            <a:off x="5181600" y="415420"/>
            <a:ext cx="6172200" cy="5439336"/>
          </a:xfrm>
          <a:prstGeom prst="rect">
            <a:avLst/>
          </a:prstGeom>
          <a:solidFill>
            <a:schemeClr val="accent1">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x-none" dirty="0"/>
          </a:p>
        </p:txBody>
      </p:sp>
      <p:sp>
        <p:nvSpPr>
          <p:cNvPr id="10" name="Text Placeholder 3">
            <a:extLst>
              <a:ext uri="{FF2B5EF4-FFF2-40B4-BE49-F238E27FC236}">
                <a16:creationId xmlns:a16="http://schemas.microsoft.com/office/drawing/2014/main" id="{28003643-DD32-A941-B611-A9776466D958}"/>
              </a:ext>
            </a:extLst>
          </p:cNvPr>
          <p:cNvSpPr>
            <a:spLocks noGrp="1"/>
          </p:cNvSpPr>
          <p:nvPr>
            <p:ph type="body" sz="half" idx="2"/>
          </p:nvPr>
        </p:nvSpPr>
        <p:spPr>
          <a:xfrm>
            <a:off x="5569527" y="754885"/>
            <a:ext cx="5417129" cy="3551643"/>
          </a:xfrm>
        </p:spPr>
        <p:txBody>
          <a:bodyPr>
            <a:normAutofit/>
          </a:bodyPr>
          <a:lstStyle>
            <a:lvl1pPr marL="0" indent="0">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ayt Numarası Yer Tutucusu 5">
            <a:extLst>
              <a:ext uri="{FF2B5EF4-FFF2-40B4-BE49-F238E27FC236}">
                <a16:creationId xmlns:a16="http://schemas.microsoft.com/office/drawing/2014/main" id="{28DF8829-A0EE-3F4E-9F2E-D9D18083B03D}"/>
              </a:ext>
            </a:extLst>
          </p:cNvPr>
          <p:cNvSpPr txBox="1">
            <a:spLocks/>
          </p:cNvSpPr>
          <p:nvPr userDrawn="1"/>
        </p:nvSpPr>
        <p:spPr>
          <a:xfrm>
            <a:off x="11625943" y="6492875"/>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a:t>
            </a:fld>
            <a:endParaRPr lang="tr-TR" sz="1400" dirty="0">
              <a:solidFill>
                <a:schemeClr val="bg1"/>
              </a:solidFill>
            </a:endParaRPr>
          </a:p>
        </p:txBody>
      </p:sp>
      <p:sp>
        <p:nvSpPr>
          <p:cNvPr id="11" name="Altbilgi Yer Tutucusu 4">
            <a:extLst>
              <a:ext uri="{FF2B5EF4-FFF2-40B4-BE49-F238E27FC236}">
                <a16:creationId xmlns:a16="http://schemas.microsoft.com/office/drawing/2014/main" id="{9131A5B4-78D0-F64F-9216-885D1624CE04}"/>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372809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6FB09219-F7E9-D04C-B587-856918994AB0}"/>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4782057"/>
            <a:ext cx="12192000" cy="2075944"/>
          </a:xfrm>
          <a:prstGeom prst="rect">
            <a:avLst/>
          </a:prstGeom>
        </p:spPr>
      </p:pic>
      <p:pic>
        <p:nvPicPr>
          <p:cNvPr id="11" name="Picture 10">
            <a:extLst>
              <a:ext uri="{FF2B5EF4-FFF2-40B4-BE49-F238E27FC236}">
                <a16:creationId xmlns:a16="http://schemas.microsoft.com/office/drawing/2014/main" id="{90555CF1-CA8C-0D48-9165-C38CD2AB9F2A}"/>
              </a:ext>
            </a:extLst>
          </p:cNvPr>
          <p:cNvPicPr>
            <a:picLocks noChangeAspect="1"/>
          </p:cNvPicPr>
          <p:nvPr userDrawn="1"/>
        </p:nvPicPr>
        <p:blipFill>
          <a:blip r:embed="rId14"/>
          <a:stretch>
            <a:fillRect/>
          </a:stretch>
        </p:blipFill>
        <p:spPr>
          <a:xfrm>
            <a:off x="84611" y="365125"/>
            <a:ext cx="876300" cy="1371600"/>
          </a:xfrm>
          <a:prstGeom prst="rect">
            <a:avLst/>
          </a:prstGeom>
        </p:spPr>
      </p:pic>
      <p:sp>
        <p:nvSpPr>
          <p:cNvPr id="2" name="Title Placeholder 1">
            <a:extLst>
              <a:ext uri="{FF2B5EF4-FFF2-40B4-BE49-F238E27FC236}">
                <a16:creationId xmlns:a16="http://schemas.microsoft.com/office/drawing/2014/main" id="{92D6FAC6-A2EC-3C47-AC00-E008CCE02496}"/>
              </a:ext>
            </a:extLst>
          </p:cNvPr>
          <p:cNvSpPr>
            <a:spLocks noGrp="1"/>
          </p:cNvSpPr>
          <p:nvPr>
            <p:ph type="title"/>
          </p:nvPr>
        </p:nvSpPr>
        <p:spPr>
          <a:xfrm>
            <a:off x="1080654" y="365125"/>
            <a:ext cx="10273145" cy="1325563"/>
          </a:xfrm>
          <a:prstGeom prst="rect">
            <a:avLst/>
          </a:prstGeom>
        </p:spPr>
        <p:txBody>
          <a:bodyPr vert="horz" lIns="91440" tIns="45720" rIns="91440" bIns="45720" rtlCol="0" anchor="ctr">
            <a:normAutofit/>
          </a:body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id="{CBCAE58B-B5D9-D04A-8B4C-B8BF50DE6ECF}"/>
              </a:ext>
            </a:extLst>
          </p:cNvPr>
          <p:cNvSpPr>
            <a:spLocks noGrp="1"/>
          </p:cNvSpPr>
          <p:nvPr>
            <p:ph type="body" idx="1"/>
          </p:nvPr>
        </p:nvSpPr>
        <p:spPr>
          <a:xfrm>
            <a:off x="1080654" y="1825625"/>
            <a:ext cx="1027314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12" name="Altbilgi Yer Tutucusu 4">
            <a:extLst>
              <a:ext uri="{FF2B5EF4-FFF2-40B4-BE49-F238E27FC236}">
                <a16:creationId xmlns:a16="http://schemas.microsoft.com/office/drawing/2014/main" id="{A80E0E01-C4FA-E542-B30A-55834D93CFF9}"/>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
        <p:nvSpPr>
          <p:cNvPr id="13" name="Slayt Numarası Yer Tutucusu 5">
            <a:extLst>
              <a:ext uri="{FF2B5EF4-FFF2-40B4-BE49-F238E27FC236}">
                <a16:creationId xmlns:a16="http://schemas.microsoft.com/office/drawing/2014/main" id="{FD278716-28C0-594D-9AAA-871AF6665DDA}"/>
              </a:ext>
            </a:extLst>
          </p:cNvPr>
          <p:cNvSpPr txBox="1">
            <a:spLocks/>
          </p:cNvSpPr>
          <p:nvPr userDrawn="1"/>
        </p:nvSpPr>
        <p:spPr>
          <a:xfrm>
            <a:off x="11353799" y="6503721"/>
            <a:ext cx="617517" cy="262328"/>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a:t>
            </a:fld>
            <a:endParaRPr lang="tr-TR" sz="1400" dirty="0">
              <a:solidFill>
                <a:schemeClr val="bg1"/>
              </a:solidFill>
            </a:endParaRPr>
          </a:p>
        </p:txBody>
      </p:sp>
    </p:spTree>
    <p:extLst>
      <p:ext uri="{BB962C8B-B14F-4D97-AF65-F5344CB8AC3E}">
        <p14:creationId xmlns:p14="http://schemas.microsoft.com/office/powerpoint/2010/main" val="40157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evrensel.net/haber/519660/1-mayis-tutuklulari-icin-iki-ayri-iddianame-42-kisiye-567-yil-hapis-cezasi-istend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te.adalet.gov.tr/Home/haritalist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024962" y="2235200"/>
            <a:ext cx="6780765" cy="2387600"/>
          </a:xfrm>
        </p:spPr>
        <p:txBody>
          <a:bodyPr>
            <a:noAutofit/>
          </a:bodyPr>
          <a:lstStyle/>
          <a:p>
            <a:pPr>
              <a:lnSpc>
                <a:spcPct val="100000"/>
              </a:lnSpc>
            </a:pPr>
            <a:br>
              <a:rPr lang="tr-TR" sz="4400" dirty="0">
                <a:solidFill>
                  <a:srgbClr val="C00000"/>
                </a:solidFill>
              </a:rPr>
            </a:br>
            <a:endParaRPr lang="tr-TR" sz="4400" b="1" dirty="0">
              <a:solidFill>
                <a:srgbClr val="C00000"/>
              </a:solidFill>
              <a:latin typeface="+mn-lt"/>
            </a:endParaRPr>
          </a:p>
        </p:txBody>
      </p:sp>
      <p:sp>
        <p:nvSpPr>
          <p:cNvPr id="7" name="Altbilgi Yer Tutucusu 4">
            <a:extLst>
              <a:ext uri="{FF2B5EF4-FFF2-40B4-BE49-F238E27FC236}">
                <a16:creationId xmlns:a16="http://schemas.microsoft.com/office/drawing/2014/main" id="{E6FB718A-C389-5649-BB16-5CAF214E36DC}"/>
              </a:ext>
            </a:extLst>
          </p:cNvPr>
          <p:cNvSpPr txBox="1">
            <a:spLocks/>
          </p:cNvSpPr>
          <p:nvPr/>
        </p:nvSpPr>
        <p:spPr>
          <a:xfrm>
            <a:off x="194872" y="6492875"/>
            <a:ext cx="4676931" cy="262328"/>
          </a:xfrm>
          <a:prstGeom prst="rect">
            <a:avLst/>
          </a:prstGeom>
          <a:solidFill>
            <a:schemeClr val="accent1">
              <a:alpha val="45000"/>
            </a:schemeClr>
          </a:solidFill>
        </p:spPr>
        <p:txBody>
          <a:bodyPr anchor="ctr" anchorCtr="0"/>
          <a:lstStyle>
            <a:defPPr>
              <a:defRPr lang="x-none"/>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 31 MAYIS 2024</a:t>
            </a:r>
          </a:p>
        </p:txBody>
      </p:sp>
      <p:pic>
        <p:nvPicPr>
          <p:cNvPr id="4" name="Resim 3">
            <a:extLst>
              <a:ext uri="{FF2B5EF4-FFF2-40B4-BE49-F238E27FC236}">
                <a16:creationId xmlns:a16="http://schemas.microsoft.com/office/drawing/2014/main" id="{C93E2A44-1B60-B9D2-0A82-F48AC0EA1C92}"/>
              </a:ext>
            </a:extLst>
          </p:cNvPr>
          <p:cNvPicPr>
            <a:picLocks noChangeAspect="1"/>
          </p:cNvPicPr>
          <p:nvPr/>
        </p:nvPicPr>
        <p:blipFill>
          <a:blip r:embed="rId2"/>
          <a:stretch>
            <a:fillRect/>
          </a:stretch>
        </p:blipFill>
        <p:spPr>
          <a:xfrm>
            <a:off x="1828801" y="292720"/>
            <a:ext cx="8678126" cy="4881446"/>
          </a:xfrm>
          <a:prstGeom prst="rect">
            <a:avLst/>
          </a:prstGeom>
        </p:spPr>
      </p:pic>
    </p:spTree>
    <p:extLst>
      <p:ext uri="{BB962C8B-B14F-4D97-AF65-F5344CB8AC3E}">
        <p14:creationId xmlns:p14="http://schemas.microsoft.com/office/powerpoint/2010/main" val="353675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8B6080-4674-D133-08A4-349990E275D8}"/>
              </a:ext>
            </a:extLst>
          </p:cNvPr>
          <p:cNvSpPr>
            <a:spLocks noGrp="1"/>
          </p:cNvSpPr>
          <p:nvPr>
            <p:ph type="title"/>
          </p:nvPr>
        </p:nvSpPr>
        <p:spPr>
          <a:xfrm>
            <a:off x="1080654" y="365125"/>
            <a:ext cx="10273145" cy="894963"/>
          </a:xfrm>
        </p:spPr>
        <p:txBody>
          <a:bodyPr>
            <a:normAutofit/>
          </a:bodyPr>
          <a:lstStyle/>
          <a:p>
            <a:r>
              <a:rPr lang="tr-TR" dirty="0">
                <a:solidFill>
                  <a:srgbClr val="FF0000"/>
                </a:solidFill>
              </a:rPr>
              <a:t>BÜYÜK GÖZALTI</a:t>
            </a:r>
          </a:p>
        </p:txBody>
      </p:sp>
      <p:sp>
        <p:nvSpPr>
          <p:cNvPr id="5" name="Başlık 1">
            <a:extLst>
              <a:ext uri="{FF2B5EF4-FFF2-40B4-BE49-F238E27FC236}">
                <a16:creationId xmlns:a16="http://schemas.microsoft.com/office/drawing/2014/main" id="{E0FB9579-9C9D-7702-A979-944E954BC2F9}"/>
              </a:ext>
            </a:extLst>
          </p:cNvPr>
          <p:cNvSpPr>
            <a:spLocks noGrp="1"/>
          </p:cNvSpPr>
          <p:nvPr>
            <p:ph idx="1"/>
          </p:nvPr>
        </p:nvSpPr>
        <p:spPr>
          <a:xfrm>
            <a:off x="969142" y="1248936"/>
            <a:ext cx="10820834" cy="4695245"/>
          </a:xfrm>
        </p:spPr>
        <p:txBody>
          <a:bodyPr>
            <a:noAutofit/>
          </a:bodyPr>
          <a:lstStyle/>
          <a:p>
            <a:pPr algn="just">
              <a:lnSpc>
                <a:spcPct val="150000"/>
              </a:lnSpc>
            </a:pPr>
            <a:r>
              <a:rPr lang="tr-TR" kern="100" dirty="0">
                <a:effectLst/>
                <a:latin typeface="Calibri" panose="020F0502020204030204" pitchFamily="34" charset="0"/>
                <a:ea typeface="Aptos" panose="020B0004020202020204" pitchFamily="34" charset="0"/>
                <a:cs typeface="Times New Roman" panose="02020603050405020304" pitchFamily="18" charset="0"/>
              </a:rPr>
              <a:t>Bu tür cezaevlerinin sosyal izolasyon, </a:t>
            </a:r>
            <a:r>
              <a:rPr lang="tr-TR" kern="100" dirty="0" err="1">
                <a:effectLst/>
                <a:latin typeface="Calibri" panose="020F0502020204030204" pitchFamily="34" charset="0"/>
                <a:ea typeface="Aptos" panose="020B0004020202020204" pitchFamily="34" charset="0"/>
                <a:cs typeface="Times New Roman" panose="02020603050405020304" pitchFamily="18" charset="0"/>
              </a:rPr>
              <a:t>insansızlaştırma</a:t>
            </a:r>
            <a:r>
              <a:rPr lang="tr-TR" kern="100" dirty="0">
                <a:effectLst/>
                <a:latin typeface="Calibri" panose="020F0502020204030204" pitchFamily="34" charset="0"/>
                <a:ea typeface="Aptos" panose="020B0004020202020204" pitchFamily="34" charset="0"/>
                <a:cs typeface="Times New Roman" panose="02020603050405020304" pitchFamily="18" charset="0"/>
              </a:rPr>
              <a:t> ve yalnızlaştırmayı kolaylaştıracak tarzda projelendirildiği görülmektedir. </a:t>
            </a:r>
          </a:p>
          <a:p>
            <a:pPr algn="just">
              <a:lnSpc>
                <a:spcPct val="150000"/>
              </a:lnSpc>
            </a:pPr>
            <a:r>
              <a:rPr lang="tr-TR" kern="100" dirty="0">
                <a:latin typeface="Calibri" panose="020F0502020204030204" pitchFamily="34" charset="0"/>
                <a:ea typeface="Aptos" panose="020B0004020202020204" pitchFamily="34" charset="0"/>
                <a:cs typeface="Times New Roman" panose="02020603050405020304" pitchFamily="18" charset="0"/>
              </a:rPr>
              <a:t>H</a:t>
            </a:r>
            <a:r>
              <a:rPr lang="tr-TR" kern="100" dirty="0">
                <a:effectLst/>
                <a:latin typeface="Calibri" panose="020F0502020204030204" pitchFamily="34" charset="0"/>
                <a:ea typeface="Aptos" panose="020B0004020202020204" pitchFamily="34" charset="0"/>
                <a:cs typeface="Times New Roman" panose="02020603050405020304" pitchFamily="18" charset="0"/>
              </a:rPr>
              <a:t>er hücrenin tek penceresinin olması ve tüm pencerelerin apartman boşluğu gibi tanımlanabilecek tek alana açılıyor olması nedeniyle herhangi bir hücrede olabilen en hafif bir gürültünün bile tüm hücrelerde duyulması veya yankılanması şeklinde kurgulanmış mimari yapılanma, günün </a:t>
            </a:r>
            <a:r>
              <a:rPr lang="tr-TR"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24 saati gürültüye maruz kalma </a:t>
            </a:r>
            <a:r>
              <a:rPr lang="tr-TR" kern="100" dirty="0">
                <a:effectLst/>
                <a:latin typeface="Calibri" panose="020F0502020204030204" pitchFamily="34" charset="0"/>
                <a:ea typeface="Aptos" panose="020B0004020202020204" pitchFamily="34" charset="0"/>
                <a:cs typeface="Times New Roman" panose="02020603050405020304" pitchFamily="18" charset="0"/>
              </a:rPr>
              <a:t>gibi ciddi bir soruna neden olmaktadır.</a:t>
            </a: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1000"/>
              </a:spcAft>
            </a:pPr>
            <a:endParaRPr lang="tr-TR"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4299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8B6080-4674-D133-08A4-349990E275D8}"/>
              </a:ext>
            </a:extLst>
          </p:cNvPr>
          <p:cNvSpPr>
            <a:spLocks noGrp="1"/>
          </p:cNvSpPr>
          <p:nvPr>
            <p:ph type="title"/>
          </p:nvPr>
        </p:nvSpPr>
        <p:spPr>
          <a:xfrm>
            <a:off x="1080654" y="365125"/>
            <a:ext cx="10273145" cy="894963"/>
          </a:xfrm>
        </p:spPr>
        <p:txBody>
          <a:bodyPr>
            <a:normAutofit/>
          </a:bodyPr>
          <a:lstStyle/>
          <a:p>
            <a:r>
              <a:rPr lang="tr-TR" dirty="0">
                <a:solidFill>
                  <a:srgbClr val="FF0000"/>
                </a:solidFill>
              </a:rPr>
              <a:t>BÜYÜK GÖZALTI</a:t>
            </a:r>
          </a:p>
        </p:txBody>
      </p:sp>
      <p:sp>
        <p:nvSpPr>
          <p:cNvPr id="5" name="Başlık 1">
            <a:extLst>
              <a:ext uri="{FF2B5EF4-FFF2-40B4-BE49-F238E27FC236}">
                <a16:creationId xmlns:a16="http://schemas.microsoft.com/office/drawing/2014/main" id="{E0FB9579-9C9D-7702-A979-944E954BC2F9}"/>
              </a:ext>
            </a:extLst>
          </p:cNvPr>
          <p:cNvSpPr>
            <a:spLocks noGrp="1"/>
          </p:cNvSpPr>
          <p:nvPr>
            <p:ph idx="1"/>
          </p:nvPr>
        </p:nvSpPr>
        <p:spPr>
          <a:xfrm>
            <a:off x="969142" y="1248936"/>
            <a:ext cx="10820834" cy="4695245"/>
          </a:xfrm>
        </p:spPr>
        <p:txBody>
          <a:bodyPr>
            <a:noAutofit/>
          </a:bodyPr>
          <a:lstStyle/>
          <a:p>
            <a:pPr algn="just">
              <a:lnSpc>
                <a:spcPct val="150000"/>
              </a:lnSpc>
            </a:pPr>
            <a:r>
              <a:rPr lang="tr-TR" kern="100" dirty="0">
                <a:effectLst/>
                <a:latin typeface="Calibri" panose="020F0502020204030204" pitchFamily="34" charset="0"/>
                <a:ea typeface="Aptos" panose="020B0004020202020204" pitchFamily="34" charset="0"/>
                <a:cs typeface="Times New Roman" panose="02020603050405020304" pitchFamily="18" charset="0"/>
              </a:rPr>
              <a:t>Diğer cezaevlerinde havalandırma hakkı, ağırlaştırılmış müebbet hükümlüsü olanların dışındaki mahpuslar için, sabah sayımında havalandırma kapısının açılması ve akşam sayımında kapatılması şeklinde uygulanırken, yüksek güvenlikli ve Y Tipi cezaevlerinde havalandırmanın 1.5 saat olması ile yasalara aykırı biçimde mahpusların havalandırma hakkı kısıtlanmakta, havalandırma alanının mahpusun hücresi ile direkt ilişkili olmaması nedeniyle bu 1.5 saatlik sürede yağmurdan ve güneşten korunma, tuvalet gibi acil ve kişisel gereksinimlerinin karşılanması olanaksız kılınmakta, insanca havalandırma hakları ellerinden alınmaktadır.</a:t>
            </a: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1000"/>
              </a:spcAft>
            </a:pPr>
            <a:endParaRPr lang="tr-TR"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6379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8B6080-4674-D133-08A4-349990E275D8}"/>
              </a:ext>
            </a:extLst>
          </p:cNvPr>
          <p:cNvSpPr>
            <a:spLocks noGrp="1"/>
          </p:cNvSpPr>
          <p:nvPr>
            <p:ph type="title"/>
          </p:nvPr>
        </p:nvSpPr>
        <p:spPr>
          <a:xfrm>
            <a:off x="1080654" y="365125"/>
            <a:ext cx="10273145" cy="894963"/>
          </a:xfrm>
        </p:spPr>
        <p:txBody>
          <a:bodyPr>
            <a:normAutofit/>
          </a:bodyPr>
          <a:lstStyle/>
          <a:p>
            <a:r>
              <a:rPr lang="tr-TR" dirty="0">
                <a:solidFill>
                  <a:srgbClr val="FF0000"/>
                </a:solidFill>
              </a:rPr>
              <a:t>BÜYÜK GÖZALTI</a:t>
            </a:r>
          </a:p>
        </p:txBody>
      </p:sp>
      <p:sp>
        <p:nvSpPr>
          <p:cNvPr id="5" name="Başlık 1">
            <a:extLst>
              <a:ext uri="{FF2B5EF4-FFF2-40B4-BE49-F238E27FC236}">
                <a16:creationId xmlns:a16="http://schemas.microsoft.com/office/drawing/2014/main" id="{E0FB9579-9C9D-7702-A979-944E954BC2F9}"/>
              </a:ext>
            </a:extLst>
          </p:cNvPr>
          <p:cNvSpPr>
            <a:spLocks noGrp="1"/>
          </p:cNvSpPr>
          <p:nvPr>
            <p:ph idx="1"/>
          </p:nvPr>
        </p:nvSpPr>
        <p:spPr>
          <a:xfrm>
            <a:off x="969142" y="1248936"/>
            <a:ext cx="10820834" cy="4695245"/>
          </a:xfrm>
        </p:spPr>
        <p:txBody>
          <a:bodyPr>
            <a:noAutofit/>
          </a:bodyPr>
          <a:lstStyle/>
          <a:p>
            <a:pPr algn="just">
              <a:lnSpc>
                <a:spcPct val="150000"/>
              </a:lnSpc>
            </a:pPr>
            <a:r>
              <a:rPr lang="tr-TR" kern="100" dirty="0">
                <a:effectLst/>
                <a:latin typeface="Calibri" panose="020F0502020204030204" pitchFamily="34" charset="0"/>
                <a:ea typeface="Aptos" panose="020B0004020202020204" pitchFamily="34" charset="0"/>
                <a:cs typeface="Times New Roman" panose="02020603050405020304" pitchFamily="18" charset="0"/>
              </a:rPr>
              <a:t>Mahpus ve yakınlarının aynı mekânı paylaştıkları açık görüşmeler yerine ziyaret günlerinin her mahpus için ayrı ve tek olması, diğer mahpuslarla da görüşmeyi, sosyalleşmeyi engelleyerek, sosyal izolasyona neden olmaktadır.</a:t>
            </a: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pPr>
            <a:r>
              <a:rPr lang="tr-TR" kern="100" dirty="0">
                <a:effectLst/>
                <a:latin typeface="Calibri" panose="020F0502020204030204" pitchFamily="34" charset="0"/>
                <a:ea typeface="Aptos" panose="020B0004020202020204" pitchFamily="34" charset="0"/>
                <a:cs typeface="Times New Roman" panose="02020603050405020304" pitchFamily="18" charset="0"/>
              </a:rPr>
              <a:t>Yüksek güvenlikli cezaevlerinin pencerelerinde demir parmaklıklar yanı sıra güneş ışığına izin vermeyen sık örülmüş tel örgü bulunması da hem hava almayı hem de güneşten yararlanmayı engellemektedir. S Tipi cezaevlerinin en önemli özelliklerinden biri ise hücrelerde kamera bulunmasıdır. Gün içerisinde 22.5 saatini bir hücrede geçiren mahpusların en mahrem halleri bile izlenmektedir.</a:t>
            </a: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1000"/>
              </a:spcAft>
            </a:pPr>
            <a:endParaRPr lang="tr-TR"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238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8B6080-4674-D133-08A4-349990E275D8}"/>
              </a:ext>
            </a:extLst>
          </p:cNvPr>
          <p:cNvSpPr>
            <a:spLocks noGrp="1"/>
          </p:cNvSpPr>
          <p:nvPr>
            <p:ph type="title"/>
          </p:nvPr>
        </p:nvSpPr>
        <p:spPr>
          <a:xfrm>
            <a:off x="1080654" y="365125"/>
            <a:ext cx="10273145" cy="894963"/>
          </a:xfrm>
        </p:spPr>
        <p:txBody>
          <a:bodyPr>
            <a:normAutofit/>
          </a:bodyPr>
          <a:lstStyle/>
          <a:p>
            <a:r>
              <a:rPr lang="tr-TR" dirty="0">
                <a:solidFill>
                  <a:srgbClr val="FF0000"/>
                </a:solidFill>
              </a:rPr>
              <a:t>SAĞLIK</a:t>
            </a:r>
          </a:p>
        </p:txBody>
      </p:sp>
      <p:sp>
        <p:nvSpPr>
          <p:cNvPr id="5" name="Başlık 1">
            <a:extLst>
              <a:ext uri="{FF2B5EF4-FFF2-40B4-BE49-F238E27FC236}">
                <a16:creationId xmlns:a16="http://schemas.microsoft.com/office/drawing/2014/main" id="{E0FB9579-9C9D-7702-A979-944E954BC2F9}"/>
              </a:ext>
            </a:extLst>
          </p:cNvPr>
          <p:cNvSpPr>
            <a:spLocks noGrp="1"/>
          </p:cNvSpPr>
          <p:nvPr>
            <p:ph idx="1"/>
          </p:nvPr>
        </p:nvSpPr>
        <p:spPr>
          <a:xfrm>
            <a:off x="969142" y="1248936"/>
            <a:ext cx="10820834" cy="4695245"/>
          </a:xfrm>
        </p:spPr>
        <p:txBody>
          <a:bodyPr>
            <a:noAutofit/>
          </a:bodyPr>
          <a:lstStyle/>
          <a:p>
            <a:pPr algn="just">
              <a:lnSpc>
                <a:spcPct val="150000"/>
              </a:lnSpc>
            </a:pPr>
            <a:r>
              <a:rPr lang="tr-TR" kern="100" dirty="0">
                <a:effectLst/>
                <a:latin typeface="Calibri" panose="020F0502020204030204" pitchFamily="34" charset="0"/>
                <a:ea typeface="Aptos" panose="020B0004020202020204" pitchFamily="34" charset="0"/>
                <a:cs typeface="Times New Roman" panose="02020603050405020304" pitchFamily="18" charset="0"/>
              </a:rPr>
              <a:t>Fiziksel ve ruhsal sağlığın korunabilmesi için “yeterli, uygun ve değişken dış uyaranlara” ihtiyaç mutlak gerekliliktir. Uzun süren izolasyonun insan sağlığı üzerinde geri dönüşümsüz pek çok zarara yol açtığı bilimsel olarak tanımlanmıştır. </a:t>
            </a: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pPr>
            <a:r>
              <a:rPr lang="tr-TR"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İzolasyon duysal ve algısal uyaranların azlığı, algı ve duyu bozukluklarının gelişmesine neden olabilir. Bu durum bazı psikiyatrik hastalıklara yol açabileceği gibi görme ve işitme duyusunda azalma, yer, zaman, mekan oryantasyon bozuklukları, dikkat ve duygu durum bozuklukları gibi problemlere yol açar. Dış ortamdan tümüyle yalıtılma, bağışıklık sisteminin zayıflaması ile sonuçlanır.</a:t>
            </a:r>
            <a:endParaRPr lang="tr-TR"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50000"/>
              </a:lnSpc>
              <a:buNone/>
            </a:pP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1000"/>
              </a:spcAft>
            </a:pPr>
            <a:endParaRPr lang="tr-TR"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3983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8B6080-4674-D133-08A4-349990E275D8}"/>
              </a:ext>
            </a:extLst>
          </p:cNvPr>
          <p:cNvSpPr>
            <a:spLocks noGrp="1"/>
          </p:cNvSpPr>
          <p:nvPr>
            <p:ph type="title"/>
          </p:nvPr>
        </p:nvSpPr>
        <p:spPr>
          <a:xfrm>
            <a:off x="1080654" y="365125"/>
            <a:ext cx="10273145" cy="894963"/>
          </a:xfrm>
        </p:spPr>
        <p:txBody>
          <a:bodyPr>
            <a:normAutofit/>
          </a:bodyPr>
          <a:lstStyle/>
          <a:p>
            <a:r>
              <a:rPr lang="tr-TR">
                <a:solidFill>
                  <a:srgbClr val="FF0000"/>
                </a:solidFill>
              </a:rPr>
              <a:t>SAĞLIK</a:t>
            </a:r>
            <a:endParaRPr lang="tr-TR" dirty="0">
              <a:solidFill>
                <a:srgbClr val="FF0000"/>
              </a:solidFill>
            </a:endParaRPr>
          </a:p>
        </p:txBody>
      </p:sp>
      <p:sp>
        <p:nvSpPr>
          <p:cNvPr id="5" name="Başlık 1">
            <a:extLst>
              <a:ext uri="{FF2B5EF4-FFF2-40B4-BE49-F238E27FC236}">
                <a16:creationId xmlns:a16="http://schemas.microsoft.com/office/drawing/2014/main" id="{E0FB9579-9C9D-7702-A979-944E954BC2F9}"/>
              </a:ext>
            </a:extLst>
          </p:cNvPr>
          <p:cNvSpPr>
            <a:spLocks noGrp="1"/>
          </p:cNvSpPr>
          <p:nvPr>
            <p:ph idx="1"/>
          </p:nvPr>
        </p:nvSpPr>
        <p:spPr>
          <a:xfrm>
            <a:off x="969142" y="1248936"/>
            <a:ext cx="10820834" cy="4695245"/>
          </a:xfrm>
        </p:spPr>
        <p:txBody>
          <a:bodyPr>
            <a:noAutofit/>
          </a:bodyPr>
          <a:lstStyle/>
          <a:p>
            <a:pPr algn="just">
              <a:lnSpc>
                <a:spcPct val="150000"/>
              </a:lnSpc>
            </a:pPr>
            <a:r>
              <a:rPr lang="tr-TR" kern="100" dirty="0">
                <a:effectLst/>
                <a:latin typeface="Calibri" panose="020F0502020204030204" pitchFamily="34" charset="0"/>
                <a:ea typeface="Aptos" panose="020B0004020202020204" pitchFamily="34" charset="0"/>
                <a:cs typeface="Times New Roman" panose="02020603050405020304" pitchFamily="18" charset="0"/>
              </a:rPr>
              <a:t>Psikiyatrik rahatsızlıklar yaratmasının yanı sıra hücre tipi infaz sistemi; kısa-orta ve uzun vadede fiziksel olarak da birçok hastalığa neden olur. Dar, küçük ve güneş ışığı almayan bir alanda, yeterince hareket edemeden yaşamanın getirdiği bir yaşam; </a:t>
            </a:r>
          </a:p>
          <a:p>
            <a:pPr lvl="1" algn="just">
              <a:lnSpc>
                <a:spcPct val="150000"/>
              </a:lnSpc>
            </a:pPr>
            <a:r>
              <a:rPr lang="tr-TR"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kas-iskelet sistemi hastalıkları, </a:t>
            </a:r>
          </a:p>
          <a:p>
            <a:pPr lvl="1" algn="just">
              <a:lnSpc>
                <a:spcPct val="150000"/>
              </a:lnSpc>
            </a:pPr>
            <a:r>
              <a:rPr lang="tr-TR"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diyabet, </a:t>
            </a:r>
          </a:p>
          <a:p>
            <a:pPr lvl="1" algn="just">
              <a:lnSpc>
                <a:spcPct val="150000"/>
              </a:lnSpc>
            </a:pPr>
            <a:r>
              <a:rPr lang="tr-TR"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Kalp damar hastalıkları</a:t>
            </a:r>
          </a:p>
          <a:p>
            <a:pPr lvl="1" algn="just">
              <a:lnSpc>
                <a:spcPct val="150000"/>
              </a:lnSpc>
            </a:pPr>
            <a:r>
              <a:rPr lang="tr-TR"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hipertansiyon, </a:t>
            </a:r>
          </a:p>
          <a:p>
            <a:pPr lvl="1" algn="just">
              <a:lnSpc>
                <a:spcPct val="150000"/>
              </a:lnSpc>
            </a:pPr>
            <a:r>
              <a:rPr lang="tr-TR"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kanser başta olmak üzere birçok hastalığa neden olmaktadır.  </a:t>
            </a:r>
            <a:endParaRPr lang="tr-TR"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50000"/>
              </a:lnSpc>
              <a:spcAft>
                <a:spcPts val="1000"/>
              </a:spcAft>
              <a:buNone/>
            </a:pPr>
            <a:endParaRPr lang="tr-TR"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4515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8B6080-4674-D133-08A4-349990E275D8}"/>
              </a:ext>
            </a:extLst>
          </p:cNvPr>
          <p:cNvSpPr>
            <a:spLocks noGrp="1"/>
          </p:cNvSpPr>
          <p:nvPr>
            <p:ph type="title"/>
          </p:nvPr>
        </p:nvSpPr>
        <p:spPr>
          <a:xfrm>
            <a:off x="1080654" y="365125"/>
            <a:ext cx="10273145" cy="894963"/>
          </a:xfrm>
        </p:spPr>
        <p:txBody>
          <a:bodyPr>
            <a:normAutofit/>
          </a:bodyPr>
          <a:lstStyle/>
          <a:p>
            <a:r>
              <a:rPr lang="tr-TR">
                <a:solidFill>
                  <a:srgbClr val="FF0000"/>
                </a:solidFill>
              </a:rPr>
              <a:t>SAĞLIK</a:t>
            </a:r>
            <a:endParaRPr lang="tr-TR" dirty="0">
              <a:solidFill>
                <a:srgbClr val="FF0000"/>
              </a:solidFill>
            </a:endParaRPr>
          </a:p>
        </p:txBody>
      </p:sp>
      <p:sp>
        <p:nvSpPr>
          <p:cNvPr id="5" name="Başlık 1">
            <a:extLst>
              <a:ext uri="{FF2B5EF4-FFF2-40B4-BE49-F238E27FC236}">
                <a16:creationId xmlns:a16="http://schemas.microsoft.com/office/drawing/2014/main" id="{E0FB9579-9C9D-7702-A979-944E954BC2F9}"/>
              </a:ext>
            </a:extLst>
          </p:cNvPr>
          <p:cNvSpPr>
            <a:spLocks noGrp="1"/>
          </p:cNvSpPr>
          <p:nvPr>
            <p:ph idx="1"/>
          </p:nvPr>
        </p:nvSpPr>
        <p:spPr>
          <a:xfrm>
            <a:off x="969142" y="1248936"/>
            <a:ext cx="10820834" cy="4695245"/>
          </a:xfrm>
        </p:spPr>
        <p:txBody>
          <a:bodyPr>
            <a:noAutofit/>
          </a:bodyPr>
          <a:lstStyle/>
          <a:p>
            <a:pPr algn="just"/>
            <a:r>
              <a:rPr lang="tr-TR" sz="2400" kern="100" dirty="0">
                <a:effectLst/>
                <a:latin typeface="Calibri" panose="020F0502020204030204" pitchFamily="34" charset="0"/>
                <a:ea typeface="Aptos" panose="020B0004020202020204" pitchFamily="34" charset="0"/>
                <a:cs typeface="Times New Roman" panose="02020603050405020304" pitchFamily="18" charset="0"/>
              </a:rPr>
              <a:t>Tek kişilik hücrelerin mahpusun hiçbir canlı ile ilişki kurmasına olanak tanımayacak bir biçimde inşa edildiği düşünüldüğünde, havalandırma alanlarının “25 m</a:t>
            </a:r>
            <a:r>
              <a:rPr lang="tr-TR" sz="2400" kern="100" baseline="30000" dirty="0">
                <a:effectLst/>
                <a:latin typeface="Calibri" panose="020F0502020204030204" pitchFamily="34" charset="0"/>
                <a:ea typeface="Aptos" panose="020B0004020202020204" pitchFamily="34" charset="0"/>
                <a:cs typeface="Times New Roman" panose="02020603050405020304" pitchFamily="18" charset="0"/>
              </a:rPr>
              <a:t>2</a:t>
            </a:r>
            <a:r>
              <a:rPr lang="tr-TR" sz="2400" kern="100" dirty="0">
                <a:effectLst/>
                <a:latin typeface="Calibri" panose="020F0502020204030204" pitchFamily="34" charset="0"/>
                <a:ea typeface="Aptos" panose="020B0004020202020204" pitchFamily="34" charset="0"/>
                <a:cs typeface="Times New Roman" panose="02020603050405020304" pitchFamily="18" charset="0"/>
              </a:rPr>
              <a:t>”, etrafının 8 m yüksekliğindeki duvarlarla çevrili olması bir mahpusun uzun yıllar sadece gökyüzü görerek tüm sosyal ve kültürel çevresinden izole bir biçimde yaşamaya </a:t>
            </a:r>
            <a:r>
              <a:rPr lang="tr-TR" sz="2400" kern="100" dirty="0" err="1">
                <a:effectLst/>
                <a:latin typeface="Calibri" panose="020F0502020204030204" pitchFamily="34" charset="0"/>
                <a:ea typeface="Aptos" panose="020B0004020202020204" pitchFamily="34" charset="0"/>
                <a:cs typeface="Times New Roman" panose="02020603050405020304" pitchFamily="18" charset="0"/>
              </a:rPr>
              <a:t>mâhkum</a:t>
            </a:r>
            <a:r>
              <a:rPr lang="tr-TR" sz="2400" kern="100" dirty="0">
                <a:effectLst/>
                <a:latin typeface="Calibri" panose="020F0502020204030204" pitchFamily="34" charset="0"/>
                <a:ea typeface="Aptos" panose="020B0004020202020204" pitchFamily="34" charset="0"/>
                <a:cs typeface="Times New Roman" panose="02020603050405020304" pitchFamily="18" charset="0"/>
              </a:rPr>
              <a:t> edilmesi ve ayrıca dışarıdan sürekli gözetim ve denetim altında tutulması durumu insan haklarına ve insan sağlığına aykırıdır.</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Diyoruz ki; </a:t>
            </a:r>
          </a:p>
          <a:p>
            <a:pPr lvl="0">
              <a:buFont typeface="Wingdings" pitchFamily="2" charset="2"/>
              <a:buChar char="ü"/>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Yeni hapishane yapımlarını durdurun!</a:t>
            </a:r>
          </a:p>
          <a:p>
            <a:pPr lvl="0">
              <a:buFont typeface="Wingdings" pitchFamily="2" charset="2"/>
              <a:buChar char="ü"/>
            </a:pPr>
            <a:r>
              <a:rPr lang="tr-TR" sz="1800" kern="100">
                <a:effectLst/>
                <a:latin typeface="Aptos" panose="020B0004020202020204" pitchFamily="34" charset="0"/>
                <a:ea typeface="Aptos" panose="020B0004020202020204" pitchFamily="34" charset="0"/>
                <a:cs typeface="Times New Roman" panose="02020603050405020304" pitchFamily="18" charset="0"/>
              </a:rPr>
              <a:t>Ağır </a:t>
            </a:r>
            <a:r>
              <a:rPr lang="tr-TR" sz="1800" kern="100" dirty="0">
                <a:effectLst/>
                <a:latin typeface="Aptos" panose="020B0004020202020204" pitchFamily="34" charset="0"/>
                <a:ea typeface="Aptos" panose="020B0004020202020204" pitchFamily="34" charset="0"/>
                <a:cs typeface="Times New Roman" panose="02020603050405020304" pitchFamily="18" charset="0"/>
              </a:rPr>
              <a:t>hasta mahpusları derhal tahliye edin!</a:t>
            </a:r>
          </a:p>
          <a:p>
            <a:pPr lvl="0">
              <a:buFont typeface="Wingdings" pitchFamily="2" charset="2"/>
              <a:buChar char="ü"/>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Ölümlere ve hastalıklara neden olan bu hapishanelerin mimarisini insanlık onuruna yakışır hale getirin!</a:t>
            </a:r>
          </a:p>
          <a:p>
            <a:pPr lvl="0">
              <a:buFont typeface="Wingdings" pitchFamily="2" charset="2"/>
              <a:buChar char="ü"/>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Kapatmayı cezalandırma aracı olarak kullanmaktan vazgeçin!</a:t>
            </a:r>
          </a:p>
          <a:p>
            <a:pPr marL="0" indent="0">
              <a:buNone/>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lnSpc>
                <a:spcPct val="150000"/>
              </a:lnSpc>
              <a:spcAft>
                <a:spcPts val="1000"/>
              </a:spcAft>
              <a:buNone/>
            </a:pPr>
            <a:endParaRPr lang="tr-TR"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503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CD6981-C3D5-A882-F618-894166F6D40D}"/>
              </a:ext>
            </a:extLst>
          </p:cNvPr>
          <p:cNvSpPr>
            <a:spLocks noGrp="1"/>
          </p:cNvSpPr>
          <p:nvPr>
            <p:ph type="title"/>
          </p:nvPr>
        </p:nvSpPr>
        <p:spPr/>
        <p:txBody>
          <a:bodyPr/>
          <a:lstStyle/>
          <a:p>
            <a:r>
              <a:rPr lang="tr-TR" dirty="0">
                <a:solidFill>
                  <a:srgbClr val="FF0000"/>
                </a:solidFill>
              </a:rPr>
              <a:t>Hepimiz kuyunun dibindeyiz!</a:t>
            </a:r>
          </a:p>
        </p:txBody>
      </p:sp>
      <p:sp>
        <p:nvSpPr>
          <p:cNvPr id="3" name="İçerik Yer Tutucusu 2">
            <a:extLst>
              <a:ext uri="{FF2B5EF4-FFF2-40B4-BE49-F238E27FC236}">
                <a16:creationId xmlns:a16="http://schemas.microsoft.com/office/drawing/2014/main" id="{482B8B81-FB1F-7B0A-6E79-E32D2C79D052}"/>
              </a:ext>
            </a:extLst>
          </p:cNvPr>
          <p:cNvSpPr>
            <a:spLocks noGrp="1"/>
          </p:cNvSpPr>
          <p:nvPr>
            <p:ph idx="1"/>
          </p:nvPr>
        </p:nvSpPr>
        <p:spPr/>
        <p:txBody>
          <a:bodyPr>
            <a:normAutofit fontScale="92500"/>
          </a:bodyPr>
          <a:lstStyle/>
          <a:p>
            <a:pPr algn="ctr"/>
            <a:r>
              <a:rPr lang="tr-TR" b="1" i="0" dirty="0">
                <a:solidFill>
                  <a:srgbClr val="773CBE"/>
                </a:solidFill>
                <a:effectLst/>
                <a:highlight>
                  <a:srgbClr val="FFFFFF"/>
                </a:highlight>
                <a:latin typeface="Arial" panose="020B0604020202020204" pitchFamily="34" charset="0"/>
              </a:rPr>
              <a:t>Dolu Kadehi Ters Tut konseri Antep’te iki kez iptal edildi</a:t>
            </a:r>
            <a:endParaRPr lang="tr-TR" b="0" i="0" dirty="0">
              <a:solidFill>
                <a:srgbClr val="202020"/>
              </a:solidFill>
              <a:effectLst/>
              <a:highlight>
                <a:srgbClr val="FFFFFF"/>
              </a:highlight>
              <a:latin typeface="Arial" panose="020B0604020202020204" pitchFamily="34" charset="0"/>
            </a:endParaRPr>
          </a:p>
          <a:p>
            <a:pPr algn="ctr"/>
            <a:r>
              <a:rPr lang="tr-TR" b="0" i="0" dirty="0">
                <a:solidFill>
                  <a:srgbClr val="202020"/>
                </a:solidFill>
                <a:effectLst/>
                <a:highlight>
                  <a:srgbClr val="FFFFFF"/>
                </a:highlight>
                <a:latin typeface="Arial" panose="020B0604020202020204" pitchFamily="34" charset="0"/>
              </a:rPr>
              <a:t> Dolu Kadehi Ters Tut grubunun, Gaziantep Üniversitesi’nde vereceği konser, Gaziantep Aile Platformu’nun grubun LGBTİ haklarını destekleyen açıklamalarını öne sürerek hedef göstermesi sonucunda iptal edildi.</a:t>
            </a:r>
          </a:p>
          <a:p>
            <a:pPr algn="ctr"/>
            <a:r>
              <a:rPr lang="tr-TR" b="1" i="0" dirty="0">
                <a:solidFill>
                  <a:srgbClr val="202020"/>
                </a:solidFill>
                <a:effectLst/>
                <a:highlight>
                  <a:srgbClr val="FFFFFF"/>
                </a:highlight>
                <a:latin typeface="Arial" panose="020B0604020202020204" pitchFamily="34" charset="0"/>
              </a:rPr>
              <a:t>Kanun </a:t>
            </a:r>
            <a:r>
              <a:rPr lang="tr-TR" b="1" i="0" dirty="0" err="1">
                <a:solidFill>
                  <a:srgbClr val="202020"/>
                </a:solidFill>
                <a:effectLst/>
                <a:highlight>
                  <a:srgbClr val="FFFFFF"/>
                </a:highlight>
                <a:latin typeface="Arial" panose="020B0604020202020204" pitchFamily="34" charset="0"/>
              </a:rPr>
              <a:t>Hükmü’ne</a:t>
            </a:r>
            <a:r>
              <a:rPr lang="tr-TR" b="1" i="0" dirty="0">
                <a:solidFill>
                  <a:srgbClr val="202020"/>
                </a:solidFill>
                <a:effectLst/>
                <a:highlight>
                  <a:srgbClr val="FFFFFF"/>
                </a:highlight>
                <a:latin typeface="Arial" panose="020B0604020202020204" pitchFamily="34" charset="0"/>
              </a:rPr>
              <a:t> Ankara ve İstanbul’da da yasak geldi</a:t>
            </a:r>
            <a:endParaRPr lang="tr-TR" b="0" i="0" dirty="0">
              <a:solidFill>
                <a:srgbClr val="202020"/>
              </a:solidFill>
              <a:effectLst/>
              <a:highlight>
                <a:srgbClr val="FFFFFF"/>
              </a:highlight>
              <a:latin typeface="Arial" panose="020B0604020202020204" pitchFamily="34" charset="0"/>
            </a:endParaRPr>
          </a:p>
          <a:p>
            <a:pPr algn="ctr"/>
            <a:r>
              <a:rPr lang="tr-TR" b="0" i="0" dirty="0">
                <a:solidFill>
                  <a:srgbClr val="202020"/>
                </a:solidFill>
                <a:effectLst/>
                <a:highlight>
                  <a:srgbClr val="FFFFFF"/>
                </a:highlight>
                <a:latin typeface="Arial" panose="020B0604020202020204" pitchFamily="34" charset="0"/>
              </a:rPr>
              <a:t>19.Uluslararası İşçi Filmleri Festivali’nin Ankara programının açılış filmi olan “Kanun Hükmü” belgeseli, gösterimine bir saat kala Çankaya Kaymakamlığı tarafından yasaklandı. Belgeselin gösterimi festival kapsamında ertesi gün de İstanbul’daki Kadıköy ve Beyoğlu ilçe kaymakamlıkları tarafından engellendi.</a:t>
            </a:r>
          </a:p>
          <a:p>
            <a:pPr algn="ctr"/>
            <a:r>
              <a:rPr kumimoji="0" lang="tr-TR" altLang="tr-TR" sz="2400" b="0" i="0" strike="noStrike" cap="none" normalizeH="0" baseline="0" dirty="0">
                <a:ln>
                  <a:noFill/>
                </a:ln>
                <a:solidFill>
                  <a:srgbClr val="FF0000"/>
                </a:solidFill>
                <a:effectLst/>
                <a:latin typeface="Arial" panose="020B0604020202020204" pitchFamily="34" charset="0"/>
                <a:cs typeface="Arial" panose="020B0604020202020204" pitchFamily="34" charset="0"/>
              </a:rPr>
              <a:t>1 Mayıs tutukluları için iki ayrı iddianame: 42 kişiye 567 yıl hapis cezası istendi</a:t>
            </a:r>
            <a:endParaRPr lang="tr-TR" b="0" i="0" dirty="0">
              <a:solidFill>
                <a:srgbClr val="FF0000"/>
              </a:solidFill>
              <a:effectLst/>
              <a:highlight>
                <a:srgbClr val="FFFFFF"/>
              </a:highlight>
              <a:latin typeface="Arial" panose="020B0604020202020204" pitchFamily="34" charset="0"/>
            </a:endParaRPr>
          </a:p>
          <a:p>
            <a:pPr algn="ctr"/>
            <a:endParaRPr lang="tr-TR" b="0" i="0" dirty="0">
              <a:solidFill>
                <a:srgbClr val="202020"/>
              </a:solidFill>
              <a:effectLst/>
              <a:highlight>
                <a:srgbClr val="FFFFFF"/>
              </a:highlight>
              <a:latin typeface="Arial" panose="020B0604020202020204" pitchFamily="34" charset="0"/>
            </a:endParaRPr>
          </a:p>
          <a:p>
            <a:endParaRPr lang="tr-TR" dirty="0"/>
          </a:p>
        </p:txBody>
      </p:sp>
      <p:pic>
        <p:nvPicPr>
          <p:cNvPr id="1026" name="Picture 2">
            <a:hlinkClick r:id="rId2"/>
            <a:extLst>
              <a:ext uri="{FF2B5EF4-FFF2-40B4-BE49-F238E27FC236}">
                <a16:creationId xmlns:a16="http://schemas.microsoft.com/office/drawing/2014/main" id="{F6C17054-4602-8994-A05E-09826BA6D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8534" y="328613"/>
            <a:ext cx="1497012" cy="149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2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8B6080-4674-D133-08A4-349990E275D8}"/>
              </a:ext>
            </a:extLst>
          </p:cNvPr>
          <p:cNvSpPr>
            <a:spLocks noGrp="1"/>
          </p:cNvSpPr>
          <p:nvPr>
            <p:ph type="title"/>
          </p:nvPr>
        </p:nvSpPr>
        <p:spPr/>
        <p:txBody>
          <a:bodyPr>
            <a:normAutofit/>
          </a:bodyPr>
          <a:lstStyle/>
          <a:p>
            <a:r>
              <a:rPr lang="tr-TR" sz="2400" dirty="0">
                <a:solidFill>
                  <a:srgbClr val="FF0000"/>
                </a:solidFill>
                <a:effectLst/>
                <a:latin typeface="Calibri" panose="020F0502020204030204" pitchFamily="34" charset="0"/>
                <a:ea typeface="Aptos" panose="020B0004020202020204" pitchFamily="34" charset="0"/>
              </a:rPr>
              <a:t>Kapatılmanın bir tedbirden cezalandırma aracına dönüştürülmesi ile hapishanelerin kapasitesinin aşılması, yer </a:t>
            </a:r>
            <a:r>
              <a:rPr lang="tr-TR" sz="2400" dirty="0" err="1">
                <a:solidFill>
                  <a:srgbClr val="FF0000"/>
                </a:solidFill>
                <a:effectLst/>
                <a:latin typeface="Calibri" panose="020F0502020204030204" pitchFamily="34" charset="0"/>
                <a:ea typeface="Aptos" panose="020B0004020202020204" pitchFamily="34" charset="0"/>
              </a:rPr>
              <a:t>seçimi</a:t>
            </a:r>
            <a:r>
              <a:rPr lang="tr-TR" sz="2400" dirty="0">
                <a:solidFill>
                  <a:srgbClr val="FF0000"/>
                </a:solidFill>
                <a:effectLst/>
                <a:latin typeface="Calibri" panose="020F0502020204030204" pitchFamily="34" charset="0"/>
                <a:ea typeface="Aptos" panose="020B0004020202020204" pitchFamily="34" charset="0"/>
              </a:rPr>
              <a:t> ve mimarisi dahil fiziksel </a:t>
            </a:r>
            <a:r>
              <a:rPr lang="tr-TR" sz="2400" dirty="0" err="1">
                <a:solidFill>
                  <a:srgbClr val="FF0000"/>
                </a:solidFill>
                <a:effectLst/>
                <a:latin typeface="Calibri" panose="020F0502020204030204" pitchFamily="34" charset="0"/>
                <a:ea typeface="Aptos" panose="020B0004020202020204" pitchFamily="34" charset="0"/>
              </a:rPr>
              <a:t>koşulları</a:t>
            </a:r>
            <a:r>
              <a:rPr lang="tr-TR" sz="2400" dirty="0">
                <a:solidFill>
                  <a:srgbClr val="FF0000"/>
                </a:solidFill>
                <a:effectLst/>
                <a:latin typeface="Calibri" panose="020F0502020204030204" pitchFamily="34" charset="0"/>
                <a:ea typeface="Aptos" panose="020B0004020202020204" pitchFamily="34" charset="0"/>
              </a:rPr>
              <a:t> kendi </a:t>
            </a:r>
            <a:r>
              <a:rPr lang="tr-TR" sz="2400" dirty="0" err="1">
                <a:solidFill>
                  <a:srgbClr val="FF0000"/>
                </a:solidFill>
                <a:effectLst/>
                <a:latin typeface="Calibri" panose="020F0502020204030204" pitchFamily="34" charset="0"/>
                <a:ea typeface="Aptos" panose="020B0004020202020204" pitchFamily="34" charset="0"/>
              </a:rPr>
              <a:t>başına</a:t>
            </a:r>
            <a:r>
              <a:rPr lang="tr-TR" sz="2400" dirty="0">
                <a:solidFill>
                  <a:srgbClr val="FF0000"/>
                </a:solidFill>
                <a:effectLst/>
                <a:latin typeface="Calibri" panose="020F0502020204030204" pitchFamily="34" charset="0"/>
                <a:ea typeface="Aptos" panose="020B0004020202020204" pitchFamily="34" charset="0"/>
              </a:rPr>
              <a:t> pek </a:t>
            </a:r>
            <a:r>
              <a:rPr lang="tr-TR" sz="2400" dirty="0" err="1">
                <a:solidFill>
                  <a:srgbClr val="FF0000"/>
                </a:solidFill>
                <a:effectLst/>
                <a:latin typeface="Calibri" panose="020F0502020204030204" pitchFamily="34" charset="0"/>
                <a:ea typeface="Aptos" panose="020B0004020202020204" pitchFamily="34" charset="0"/>
              </a:rPr>
              <a:t>çok</a:t>
            </a:r>
            <a:r>
              <a:rPr lang="tr-TR" sz="2400" dirty="0">
                <a:solidFill>
                  <a:srgbClr val="FF0000"/>
                </a:solidFill>
                <a:effectLst/>
                <a:latin typeface="Calibri" panose="020F0502020204030204" pitchFamily="34" charset="0"/>
                <a:ea typeface="Aptos" panose="020B0004020202020204" pitchFamily="34" charset="0"/>
              </a:rPr>
              <a:t> hak ihlalinin nesnel zeminini </a:t>
            </a:r>
            <a:r>
              <a:rPr lang="tr-TR" sz="2400" dirty="0" err="1">
                <a:solidFill>
                  <a:srgbClr val="FF0000"/>
                </a:solidFill>
                <a:effectLst/>
                <a:latin typeface="Calibri" panose="020F0502020204030204" pitchFamily="34" charset="0"/>
                <a:ea typeface="Aptos" panose="020B0004020202020204" pitchFamily="34" charset="0"/>
              </a:rPr>
              <a:t>oluşturmaktadır</a:t>
            </a:r>
            <a:r>
              <a:rPr lang="tr-TR" sz="2400" dirty="0">
                <a:solidFill>
                  <a:srgbClr val="FF0000"/>
                </a:solidFill>
                <a:effectLst/>
                <a:latin typeface="Calibri" panose="020F0502020204030204" pitchFamily="34" charset="0"/>
                <a:ea typeface="Aptos" panose="020B0004020202020204" pitchFamily="34" charset="0"/>
              </a:rPr>
              <a:t>.</a:t>
            </a:r>
            <a:r>
              <a:rPr lang="tr-TR" sz="2400" dirty="0">
                <a:solidFill>
                  <a:srgbClr val="FF0000"/>
                </a:solidFill>
                <a:effectLst/>
              </a:rPr>
              <a:t> </a:t>
            </a:r>
            <a:endParaRPr lang="tr-TR" sz="2400" dirty="0">
              <a:solidFill>
                <a:srgbClr val="FF0000"/>
              </a:solidFill>
            </a:endParaRPr>
          </a:p>
        </p:txBody>
      </p:sp>
      <p:sp>
        <p:nvSpPr>
          <p:cNvPr id="5" name="Başlık 1">
            <a:extLst>
              <a:ext uri="{FF2B5EF4-FFF2-40B4-BE49-F238E27FC236}">
                <a16:creationId xmlns:a16="http://schemas.microsoft.com/office/drawing/2014/main" id="{E0FB9579-9C9D-7702-A979-944E954BC2F9}"/>
              </a:ext>
            </a:extLst>
          </p:cNvPr>
          <p:cNvSpPr>
            <a:spLocks noGrp="1"/>
          </p:cNvSpPr>
          <p:nvPr>
            <p:ph idx="1"/>
          </p:nvPr>
        </p:nvSpPr>
        <p:spPr>
          <a:xfrm>
            <a:off x="1080654" y="1797050"/>
            <a:ext cx="10820834" cy="4351338"/>
          </a:xfrm>
        </p:spPr>
        <p:txBody>
          <a:bodyPr>
            <a:noAutofit/>
          </a:bodyPr>
          <a:lstStyle/>
          <a:p>
            <a:pPr algn="just"/>
            <a:r>
              <a:rPr lang="tr-TR" kern="100" dirty="0">
                <a:effectLst/>
                <a:latin typeface="Calibri" panose="020F0502020204030204" pitchFamily="34" charset="0"/>
                <a:ea typeface="Aptos" panose="020B0004020202020204" pitchFamily="34" charset="0"/>
                <a:cs typeface="Times New Roman" panose="02020603050405020304" pitchFamily="18" charset="0"/>
              </a:rPr>
              <a:t>2005 yılında 55.870 </a:t>
            </a:r>
          </a:p>
          <a:p>
            <a:pPr algn="just"/>
            <a:r>
              <a:rPr lang="tr-TR"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2 Mayıs 2024 tarihi itibari ile toplam kapasitesi 295.328 olan 403 ceza infaz kurumunda toplam 329.151 </a:t>
            </a:r>
          </a:p>
          <a:p>
            <a:pPr algn="just"/>
            <a:r>
              <a:rPr lang="tr-TR" kern="100" dirty="0">
                <a:effectLst/>
                <a:latin typeface="Calibri" panose="020F0502020204030204" pitchFamily="34" charset="0"/>
                <a:ea typeface="Aptos" panose="020B0004020202020204" pitchFamily="34" charset="0"/>
                <a:cs typeface="Times New Roman" panose="02020603050405020304" pitchFamily="18" charset="0"/>
              </a:rPr>
              <a:t>46.442’si tutuklu, 282.709’u ise </a:t>
            </a:r>
            <a:r>
              <a:rPr lang="tr-TR" kern="100" dirty="0" err="1">
                <a:effectLst/>
                <a:latin typeface="Calibri" panose="020F0502020204030204" pitchFamily="34" charset="0"/>
                <a:ea typeface="Aptos" panose="020B0004020202020204" pitchFamily="34" charset="0"/>
                <a:cs typeface="Times New Roman" panose="02020603050405020304" pitchFamily="18" charset="0"/>
              </a:rPr>
              <a:t>hükümlu</a:t>
            </a:r>
            <a:r>
              <a:rPr lang="tr-TR" kern="100" dirty="0">
                <a:effectLst/>
                <a:latin typeface="Calibri" panose="020F0502020204030204" pitchFamily="34" charset="0"/>
                <a:ea typeface="Aptos" panose="020B0004020202020204" pitchFamily="34" charset="0"/>
                <a:cs typeface="Times New Roman" panose="02020603050405020304" pitchFamily="18" charset="0"/>
              </a:rPr>
              <a:t>̈ veya hükmen tutukludur. </a:t>
            </a:r>
          </a:p>
          <a:p>
            <a:pPr algn="just"/>
            <a:r>
              <a:rPr lang="tr-TR"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Hapishanelerde 13.891 kadın ile 2.983 </a:t>
            </a:r>
            <a:r>
              <a:rPr lang="tr-TR" kern="100" dirty="0" err="1">
                <a:solidFill>
                  <a:srgbClr val="FF0000"/>
                </a:solidFill>
                <a:effectLst/>
                <a:latin typeface="Calibri" panose="020F0502020204030204" pitchFamily="34" charset="0"/>
                <a:ea typeface="Aptos" panose="020B0004020202020204" pitchFamily="34" charset="0"/>
                <a:cs typeface="Times New Roman" panose="02020603050405020304" pitchFamily="18" charset="0"/>
              </a:rPr>
              <a:t>çocuk</a:t>
            </a:r>
            <a:r>
              <a:rPr lang="tr-TR"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a:t>
            </a:r>
            <a:r>
              <a:rPr lang="tr-TR" kern="100" dirty="0" err="1">
                <a:solidFill>
                  <a:srgbClr val="FF0000"/>
                </a:solidFill>
                <a:effectLst/>
                <a:latin typeface="Calibri" panose="020F0502020204030204" pitchFamily="34" charset="0"/>
                <a:ea typeface="Aptos" panose="020B0004020202020204" pitchFamily="34" charset="0"/>
                <a:cs typeface="Times New Roman" panose="02020603050405020304" pitchFamily="18" charset="0"/>
              </a:rPr>
              <a:t>hükümlu</a:t>
            </a:r>
            <a:r>
              <a:rPr lang="tr-TR"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ve tutuklu bulunmaktadır.</a:t>
            </a:r>
            <a:endParaRPr lang="tr-TR"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algn="just"/>
            <a:r>
              <a:rPr lang="tr-TR" kern="100" dirty="0">
                <a:effectLst/>
                <a:latin typeface="Calibri" panose="020F0502020204030204" pitchFamily="34" charset="0"/>
                <a:ea typeface="Aptos" panose="020B0004020202020204" pitchFamily="34" charset="0"/>
                <a:cs typeface="Times New Roman" panose="02020603050405020304" pitchFamily="18" charset="0"/>
              </a:rPr>
              <a:t> 2 Mayıs 2024 tarihi itibari ile kapasite fazlası 33.823</a:t>
            </a:r>
          </a:p>
          <a:p>
            <a:pPr algn="just"/>
            <a:r>
              <a:rPr lang="tr-TR"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1 </a:t>
            </a:r>
            <a:r>
              <a:rPr lang="tr-TR" kern="100" dirty="0" err="1">
                <a:solidFill>
                  <a:srgbClr val="FF0000"/>
                </a:solidFill>
                <a:effectLst/>
                <a:latin typeface="Calibri" panose="020F0502020204030204" pitchFamily="34" charset="0"/>
                <a:ea typeface="Aptos" panose="020B0004020202020204" pitchFamily="34" charset="0"/>
                <a:cs typeface="Times New Roman" panose="02020603050405020304" pitchFamily="18" charset="0"/>
              </a:rPr>
              <a:t>Eylül</a:t>
            </a:r>
            <a:r>
              <a:rPr lang="tr-TR"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2023 tarihinde 251.101 olan tutuklu ve </a:t>
            </a:r>
            <a:r>
              <a:rPr lang="tr-TR" kern="100" dirty="0" err="1">
                <a:solidFill>
                  <a:srgbClr val="FF0000"/>
                </a:solidFill>
                <a:effectLst/>
                <a:latin typeface="Calibri" panose="020F0502020204030204" pitchFamily="34" charset="0"/>
                <a:ea typeface="Aptos" panose="020B0004020202020204" pitchFamily="34" charset="0"/>
                <a:cs typeface="Times New Roman" panose="02020603050405020304" pitchFamily="18" charset="0"/>
              </a:rPr>
              <a:t>hükümlu</a:t>
            </a:r>
            <a:r>
              <a:rPr lang="tr-TR"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sayısı sekiz ayda 78.050 kişi artışla, 2 Mayıs 2024 tarihi itibari ile 329.151 kişiye </a:t>
            </a:r>
            <a:r>
              <a:rPr lang="tr-TR" kern="100" dirty="0" err="1">
                <a:solidFill>
                  <a:srgbClr val="FF0000"/>
                </a:solidFill>
                <a:effectLst/>
                <a:latin typeface="Calibri" panose="020F0502020204030204" pitchFamily="34" charset="0"/>
                <a:ea typeface="Aptos" panose="020B0004020202020204" pitchFamily="34" charset="0"/>
                <a:cs typeface="Times New Roman" panose="02020603050405020304" pitchFamily="18" charset="0"/>
              </a:rPr>
              <a:t>yükselmiştir</a:t>
            </a:r>
            <a:r>
              <a:rPr lang="tr-TR"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a:t>
            </a:r>
          </a:p>
          <a:p>
            <a:pPr algn="just"/>
            <a:r>
              <a:rPr lang="tr-TR" kern="100" dirty="0" err="1">
                <a:effectLst/>
                <a:latin typeface="Calibri" panose="020F0502020204030204" pitchFamily="34" charset="0"/>
                <a:ea typeface="Aptos" panose="020B0004020202020204" pitchFamily="34" charset="0"/>
                <a:cs typeface="Times New Roman" panose="02020603050405020304" pitchFamily="18" charset="0"/>
              </a:rPr>
              <a:t>Türkiye’nin</a:t>
            </a:r>
            <a:r>
              <a:rPr lang="tr-TR" kern="100" dirty="0">
                <a:effectLst/>
                <a:latin typeface="Calibri" panose="020F0502020204030204" pitchFamily="34" charset="0"/>
                <a:ea typeface="Aptos" panose="020B0004020202020204" pitchFamily="34" charset="0"/>
                <a:cs typeface="Times New Roman" panose="02020603050405020304" pitchFamily="18" charset="0"/>
              </a:rPr>
              <a:t> yakın tarihinde görülen en yüksek </a:t>
            </a:r>
            <a:r>
              <a:rPr lang="tr-TR" kern="100" dirty="0" err="1">
                <a:effectLst/>
                <a:latin typeface="Calibri" panose="020F0502020204030204" pitchFamily="34" charset="0"/>
                <a:ea typeface="Aptos" panose="020B0004020202020204" pitchFamily="34" charset="0"/>
                <a:cs typeface="Times New Roman" panose="02020603050405020304" pitchFamily="18" charset="0"/>
              </a:rPr>
              <a:t>artıs</a:t>
            </a:r>
            <a:r>
              <a:rPr lang="tr-TR" kern="100" dirty="0">
                <a:effectLst/>
                <a:latin typeface="Calibri" panose="020F0502020204030204" pitchFamily="34" charset="0"/>
                <a:ea typeface="Aptos" panose="020B0004020202020204" pitchFamily="34" charset="0"/>
                <a:cs typeface="Times New Roman" panose="02020603050405020304" pitchFamily="18" charset="0"/>
              </a:rPr>
              <a:t>̧ hızı yaşanmıştır. </a:t>
            </a: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tr-TR"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366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8B6080-4674-D133-08A4-349990E275D8}"/>
              </a:ext>
            </a:extLst>
          </p:cNvPr>
          <p:cNvSpPr>
            <a:spLocks noGrp="1"/>
          </p:cNvSpPr>
          <p:nvPr>
            <p:ph type="title"/>
          </p:nvPr>
        </p:nvSpPr>
        <p:spPr>
          <a:xfrm>
            <a:off x="1080654" y="365125"/>
            <a:ext cx="10273145" cy="894963"/>
          </a:xfrm>
        </p:spPr>
        <p:txBody>
          <a:bodyPr>
            <a:normAutofit/>
          </a:bodyPr>
          <a:lstStyle/>
          <a:p>
            <a:r>
              <a:rPr lang="tr-TR" dirty="0">
                <a:solidFill>
                  <a:srgbClr val="FF0000"/>
                </a:solidFill>
              </a:rPr>
              <a:t>BÜYÜK GÖZALTI</a:t>
            </a:r>
          </a:p>
        </p:txBody>
      </p:sp>
      <p:sp>
        <p:nvSpPr>
          <p:cNvPr id="5" name="Başlık 1">
            <a:extLst>
              <a:ext uri="{FF2B5EF4-FFF2-40B4-BE49-F238E27FC236}">
                <a16:creationId xmlns:a16="http://schemas.microsoft.com/office/drawing/2014/main" id="{E0FB9579-9C9D-7702-A979-944E954BC2F9}"/>
              </a:ext>
            </a:extLst>
          </p:cNvPr>
          <p:cNvSpPr>
            <a:spLocks noGrp="1"/>
          </p:cNvSpPr>
          <p:nvPr>
            <p:ph idx="1"/>
          </p:nvPr>
        </p:nvSpPr>
        <p:spPr>
          <a:xfrm>
            <a:off x="1080654" y="1081668"/>
            <a:ext cx="10820834" cy="4695245"/>
          </a:xfrm>
        </p:spPr>
        <p:txBody>
          <a:bodyPr>
            <a:noAutofit/>
          </a:bodyPr>
          <a:lstStyle/>
          <a:p>
            <a:pPr>
              <a:lnSpc>
                <a:spcPct val="150000"/>
              </a:lnSpc>
              <a:spcAft>
                <a:spcPts val="1000"/>
              </a:spcAft>
            </a:pPr>
            <a:r>
              <a:rPr lang="tr-TR" sz="2800" kern="100" dirty="0">
                <a:effectLst/>
                <a:latin typeface="Calibri" panose="020F0502020204030204" pitchFamily="34" charset="0"/>
                <a:ea typeface="Aptos" panose="020B0004020202020204" pitchFamily="34" charset="0"/>
                <a:cs typeface="Times New Roman" panose="02020603050405020304" pitchFamily="18" charset="0"/>
              </a:rPr>
              <a:t>dolaylı </a:t>
            </a:r>
            <a:r>
              <a:rPr lang="tr-TR" sz="2800" kern="100" dirty="0" err="1">
                <a:effectLst/>
                <a:latin typeface="Calibri" panose="020F0502020204030204" pitchFamily="34" charset="0"/>
                <a:ea typeface="Aptos" panose="020B0004020202020204" pitchFamily="34" charset="0"/>
                <a:cs typeface="Times New Roman" panose="02020603050405020304" pitchFamily="18" charset="0"/>
              </a:rPr>
              <a:t>gözetim</a:t>
            </a:r>
            <a:r>
              <a:rPr lang="tr-TR" sz="2800" kern="100" dirty="0">
                <a:effectLst/>
                <a:latin typeface="Calibri" panose="020F0502020204030204" pitchFamily="34" charset="0"/>
                <a:ea typeface="Aptos" panose="020B0004020202020204" pitchFamily="34" charset="0"/>
                <a:cs typeface="Times New Roman" panose="02020603050405020304" pitchFamily="18" charset="0"/>
              </a:rPr>
              <a:t>/denetim </a:t>
            </a:r>
            <a:r>
              <a:rPr lang="tr-TR" sz="2800" kern="100" dirty="0" err="1">
                <a:effectLst/>
                <a:latin typeface="Calibri" panose="020F0502020204030204" pitchFamily="34" charset="0"/>
                <a:ea typeface="Aptos" panose="020B0004020202020204" pitchFamily="34" charset="0"/>
                <a:cs typeface="Times New Roman" panose="02020603050405020304" pitchFamily="18" charset="0"/>
              </a:rPr>
              <a:t>araçlarını</a:t>
            </a:r>
            <a:r>
              <a:rPr lang="tr-TR" sz="2800" kern="100" dirty="0">
                <a:effectLst/>
                <a:latin typeface="Calibri" panose="020F0502020204030204" pitchFamily="34" charset="0"/>
                <a:ea typeface="Aptos" panose="020B0004020202020204" pitchFamily="34" charset="0"/>
                <a:cs typeface="Times New Roman" panose="02020603050405020304" pitchFamily="18" charset="0"/>
              </a:rPr>
              <a:t> bir yana </a:t>
            </a:r>
            <a:r>
              <a:rPr lang="tr-TR" sz="2800" kern="100" dirty="0" err="1">
                <a:effectLst/>
                <a:latin typeface="Calibri" panose="020F0502020204030204" pitchFamily="34" charset="0"/>
                <a:ea typeface="Aptos" panose="020B0004020202020204" pitchFamily="34" charset="0"/>
                <a:cs typeface="Times New Roman" panose="02020603050405020304" pitchFamily="18" charset="0"/>
              </a:rPr>
              <a:t>bıraktığımızda</a:t>
            </a:r>
            <a:r>
              <a:rPr lang="tr-TR" sz="2800" kern="100" dirty="0">
                <a:effectLst/>
                <a:latin typeface="Calibri" panose="020F0502020204030204" pitchFamily="34" charset="0"/>
                <a:ea typeface="Aptos" panose="020B0004020202020204" pitchFamily="34" charset="0"/>
                <a:cs typeface="Times New Roman" panose="02020603050405020304" pitchFamily="18" charset="0"/>
              </a:rPr>
              <a:t> dahi  </a:t>
            </a:r>
            <a:r>
              <a:rPr lang="tr-TR" sz="2800" kern="100" dirty="0" err="1">
                <a:effectLst/>
                <a:latin typeface="Calibri" panose="020F0502020204030204" pitchFamily="34" charset="0"/>
                <a:ea typeface="Aptos" panose="020B0004020202020204" pitchFamily="34" charset="0"/>
                <a:cs typeface="Times New Roman" panose="02020603050405020304" pitchFamily="18" charset="0"/>
              </a:rPr>
              <a:t>yaklaşık</a:t>
            </a:r>
            <a:r>
              <a:rPr lang="tr-TR" sz="2800" kern="100" dirty="0">
                <a:effectLst/>
                <a:latin typeface="Calibri" panose="020F0502020204030204" pitchFamily="34" charset="0"/>
                <a:ea typeface="Aptos" panose="020B0004020202020204" pitchFamily="34" charset="0"/>
                <a:cs typeface="Times New Roman" panose="02020603050405020304" pitchFamily="18" charset="0"/>
              </a:rPr>
              <a:t> her 148 </a:t>
            </a:r>
            <a:r>
              <a:rPr lang="tr-TR" sz="2800" kern="100" dirty="0" err="1">
                <a:effectLst/>
                <a:latin typeface="Calibri" panose="020F0502020204030204" pitchFamily="34" charset="0"/>
                <a:ea typeface="Aptos" panose="020B0004020202020204" pitchFamily="34" charset="0"/>
                <a:cs typeface="Times New Roman" panose="02020603050405020304" pitchFamily="18" charset="0"/>
              </a:rPr>
              <a:t>yurttaştan</a:t>
            </a:r>
            <a:r>
              <a:rPr lang="tr-TR" sz="2800" kern="100" dirty="0">
                <a:effectLst/>
                <a:latin typeface="Calibri" panose="020F0502020204030204" pitchFamily="34" charset="0"/>
                <a:ea typeface="Aptos" panose="020B0004020202020204" pitchFamily="34" charset="0"/>
                <a:cs typeface="Times New Roman" panose="02020603050405020304" pitchFamily="18" charset="0"/>
              </a:rPr>
              <a:t> biri doğrudan/</a:t>
            </a:r>
            <a:r>
              <a:rPr lang="tr-TR" sz="2800" kern="100" dirty="0" err="1">
                <a:effectLst/>
                <a:latin typeface="Calibri" panose="020F0502020204030204" pitchFamily="34" charset="0"/>
                <a:ea typeface="Aptos" panose="020B0004020202020204" pitchFamily="34" charset="0"/>
                <a:cs typeface="Times New Roman" panose="02020603050405020304" pitchFamily="18" charset="0"/>
              </a:rPr>
              <a:t>çıplak</a:t>
            </a:r>
            <a:r>
              <a:rPr lang="tr-TR" sz="2800" kern="100" dirty="0">
                <a:effectLst/>
                <a:latin typeface="Calibri" panose="020F0502020204030204" pitchFamily="34" charset="0"/>
                <a:ea typeface="Aptos" panose="020B0004020202020204" pitchFamily="34" charset="0"/>
                <a:cs typeface="Times New Roman" panose="02020603050405020304" pitchFamily="18" charset="0"/>
              </a:rPr>
              <a:t> </a:t>
            </a:r>
            <a:r>
              <a:rPr lang="tr-TR" sz="2800" kern="100" dirty="0" err="1">
                <a:effectLst/>
                <a:latin typeface="Calibri" panose="020F0502020204030204" pitchFamily="34" charset="0"/>
                <a:ea typeface="Aptos" panose="020B0004020202020204" pitchFamily="34" charset="0"/>
                <a:cs typeface="Times New Roman" panose="02020603050405020304" pitchFamily="18" charset="0"/>
              </a:rPr>
              <a:t>gözetim</a:t>
            </a:r>
            <a:r>
              <a:rPr lang="tr-TR" sz="2800" kern="100" dirty="0">
                <a:effectLst/>
                <a:latin typeface="Calibri" panose="020F0502020204030204" pitchFamily="34" charset="0"/>
                <a:ea typeface="Aptos" panose="020B0004020202020204" pitchFamily="34" charset="0"/>
                <a:cs typeface="Times New Roman" panose="02020603050405020304" pitchFamily="18" charset="0"/>
              </a:rPr>
              <a:t> altında</a:t>
            </a:r>
          </a:p>
          <a:p>
            <a:pPr algn="just">
              <a:lnSpc>
                <a:spcPct val="150000"/>
              </a:lnSpc>
            </a:pPr>
            <a:r>
              <a:rPr lang="tr-TR" sz="2000" kern="100" dirty="0">
                <a:effectLst/>
                <a:latin typeface="Calibri" panose="020F0502020204030204" pitchFamily="34" charset="0"/>
                <a:ea typeface="Aptos" panose="020B0004020202020204" pitchFamily="34" charset="0"/>
                <a:cs typeface="Times New Roman" panose="02020603050405020304" pitchFamily="18" charset="0"/>
              </a:rPr>
              <a:t>Adalet </a:t>
            </a:r>
            <a:r>
              <a:rPr lang="tr-TR" sz="2000" kern="100" dirty="0" err="1">
                <a:effectLst/>
                <a:latin typeface="Calibri" panose="020F0502020204030204" pitchFamily="34" charset="0"/>
                <a:ea typeface="Aptos" panose="020B0004020202020204" pitchFamily="34" charset="0"/>
                <a:cs typeface="Times New Roman" panose="02020603050405020304" pitchFamily="18" charset="0"/>
              </a:rPr>
              <a:t>Bakanlığı</a:t>
            </a:r>
            <a:r>
              <a:rPr lang="tr-TR" sz="2000" kern="100" dirty="0">
                <a:effectLst/>
                <a:latin typeface="Calibri" panose="020F0502020204030204" pitchFamily="34" charset="0"/>
                <a:ea typeface="Aptos" panose="020B0004020202020204" pitchFamily="34" charset="0"/>
                <a:cs typeface="Times New Roman" panose="02020603050405020304" pitchFamily="18" charset="0"/>
              </a:rPr>
              <a:t> verilerine göre sadece 2020 yılında 23, 2021 yılında 32 adet, 2022 yılında 22 adet, 2023 yılında 16 adet </a:t>
            </a:r>
            <a:r>
              <a:rPr lang="tr-TR" sz="2000" kern="100" dirty="0" err="1">
                <a:effectLst/>
                <a:latin typeface="Calibri" panose="020F0502020204030204" pitchFamily="34" charset="0"/>
                <a:ea typeface="Aptos" panose="020B0004020202020204" pitchFamily="34" charset="0"/>
                <a:cs typeface="Times New Roman" panose="02020603050405020304" pitchFamily="18" charset="0"/>
              </a:rPr>
              <a:t>çeşitli</a:t>
            </a:r>
            <a:r>
              <a:rPr lang="tr-TR" sz="2000" kern="100" dirty="0">
                <a:effectLst/>
                <a:latin typeface="Calibri" panose="020F0502020204030204" pitchFamily="34" charset="0"/>
                <a:ea typeface="Aptos" panose="020B0004020202020204" pitchFamily="34" charset="0"/>
                <a:cs typeface="Times New Roman" panose="02020603050405020304" pitchFamily="18" charset="0"/>
              </a:rPr>
              <a:t> tiplerde ceza infaz kurumu </a:t>
            </a:r>
            <a:r>
              <a:rPr lang="tr-TR" sz="2000" kern="100" dirty="0" err="1">
                <a:effectLst/>
                <a:latin typeface="Calibri" panose="020F0502020204030204" pitchFamily="34" charset="0"/>
                <a:ea typeface="Aptos" panose="020B0004020202020204" pitchFamily="34" charset="0"/>
                <a:cs typeface="Times New Roman" panose="02020603050405020304" pitchFamily="18" charset="0"/>
              </a:rPr>
              <a:t>açılması</a:t>
            </a:r>
            <a:r>
              <a:rPr lang="tr-TR" sz="2000" kern="100" dirty="0">
                <a:effectLst/>
                <a:latin typeface="Calibri" panose="020F0502020204030204" pitchFamily="34" charset="0"/>
                <a:ea typeface="Aptos" panose="020B0004020202020204" pitchFamily="34" charset="0"/>
                <a:cs typeface="Times New Roman" panose="02020603050405020304" pitchFamily="18" charset="0"/>
              </a:rPr>
              <a:t> ve yine Adalet </a:t>
            </a:r>
            <a:r>
              <a:rPr lang="tr-TR" sz="2000" kern="100" dirty="0" err="1">
                <a:effectLst/>
                <a:latin typeface="Calibri" panose="020F0502020204030204" pitchFamily="34" charset="0"/>
                <a:ea typeface="Aptos" panose="020B0004020202020204" pitchFamily="34" charset="0"/>
                <a:cs typeface="Times New Roman" panose="02020603050405020304" pitchFamily="18" charset="0"/>
              </a:rPr>
              <a:t>Bakanlığı’nın</a:t>
            </a:r>
            <a:r>
              <a:rPr lang="tr-TR" sz="2000" kern="100" dirty="0">
                <a:effectLst/>
                <a:latin typeface="Calibri" panose="020F0502020204030204" pitchFamily="34" charset="0"/>
                <a:ea typeface="Aptos" panose="020B0004020202020204" pitchFamily="34" charset="0"/>
                <a:cs typeface="Times New Roman" panose="02020603050405020304" pitchFamily="18" charset="0"/>
              </a:rPr>
              <a:t> 2024 yılı performans programına göre 2024 yılında 12 ceza infaz kurumunun daha </a:t>
            </a:r>
            <a:r>
              <a:rPr lang="tr-TR" sz="2000" kern="100" dirty="0" err="1">
                <a:effectLst/>
                <a:latin typeface="Calibri" panose="020F0502020204030204" pitchFamily="34" charset="0"/>
                <a:ea typeface="Aptos" panose="020B0004020202020204" pitchFamily="34" charset="0"/>
                <a:cs typeface="Times New Roman" panose="02020603050405020304" pitchFamily="18" charset="0"/>
              </a:rPr>
              <a:t>açılması</a:t>
            </a:r>
            <a:r>
              <a:rPr lang="tr-TR" sz="2000" kern="100" dirty="0">
                <a:effectLst/>
                <a:latin typeface="Calibri" panose="020F0502020204030204" pitchFamily="34" charset="0"/>
                <a:ea typeface="Aptos" panose="020B0004020202020204" pitchFamily="34" charset="0"/>
                <a:cs typeface="Times New Roman" panose="02020603050405020304" pitchFamily="18" charset="0"/>
              </a:rPr>
              <a:t> hedefi</a:t>
            </a:r>
          </a:p>
          <a:p>
            <a:pPr algn="just">
              <a:lnSpc>
                <a:spcPct val="150000"/>
              </a:lnSpc>
            </a:pPr>
            <a:r>
              <a:rPr lang="tr-TR" sz="2000" kern="100" dirty="0">
                <a:latin typeface="Calibri" panose="020F0502020204030204" pitchFamily="34" charset="0"/>
                <a:ea typeface="Aptos" panose="020B0004020202020204" pitchFamily="34" charset="0"/>
                <a:cs typeface="Times New Roman" panose="02020603050405020304" pitchFamily="18" charset="0"/>
              </a:rPr>
              <a:t>Y</a:t>
            </a:r>
            <a:r>
              <a:rPr lang="tr-TR" sz="2000" kern="100" dirty="0">
                <a:effectLst/>
                <a:latin typeface="Calibri" panose="020F0502020204030204" pitchFamily="34" charset="0"/>
                <a:ea typeface="Aptos" panose="020B0004020202020204" pitchFamily="34" charset="0"/>
                <a:cs typeface="Times New Roman" panose="02020603050405020304" pitchFamily="18" charset="0"/>
              </a:rPr>
              <a:t>eni hapishaneler arasında </a:t>
            </a:r>
            <a:r>
              <a:rPr lang="tr-TR" sz="2000" kern="100" dirty="0" err="1">
                <a:effectLst/>
                <a:latin typeface="Calibri" panose="020F0502020204030204" pitchFamily="34" charset="0"/>
                <a:ea typeface="Aptos" panose="020B0004020202020204" pitchFamily="34" charset="0"/>
                <a:cs typeface="Times New Roman" panose="02020603050405020304" pitchFamily="18" charset="0"/>
              </a:rPr>
              <a:t>özellikle</a:t>
            </a:r>
            <a:r>
              <a:rPr lang="tr-TR" sz="2000" kern="100" dirty="0">
                <a:effectLst/>
                <a:latin typeface="Calibri" panose="020F0502020204030204" pitchFamily="34" charset="0"/>
                <a:ea typeface="Aptos" panose="020B0004020202020204" pitchFamily="34" charset="0"/>
                <a:cs typeface="Times New Roman" panose="02020603050405020304" pitchFamily="18" charset="0"/>
              </a:rPr>
              <a:t> 2021 yılından itibaren de “S Tipi Ceza </a:t>
            </a:r>
            <a:r>
              <a:rPr lang="tr-TR" sz="2000" kern="100" dirty="0" err="1">
                <a:effectLst/>
                <a:latin typeface="Calibri" panose="020F0502020204030204" pitchFamily="34" charset="0"/>
                <a:ea typeface="Aptos" panose="020B0004020202020204" pitchFamily="34" charset="0"/>
                <a:cs typeface="Times New Roman" panose="02020603050405020304" pitchFamily="18" charset="0"/>
              </a:rPr>
              <a:t>İnfaz</a:t>
            </a:r>
            <a:r>
              <a:rPr lang="tr-TR" sz="2000" kern="100" dirty="0">
                <a:effectLst/>
                <a:latin typeface="Calibri" panose="020F0502020204030204" pitchFamily="34" charset="0"/>
                <a:ea typeface="Aptos" panose="020B0004020202020204" pitchFamily="34" charset="0"/>
                <a:cs typeface="Times New Roman" panose="02020603050405020304" pitchFamily="18" charset="0"/>
              </a:rPr>
              <a:t> Kurumu”, “Y Tipi Ceza </a:t>
            </a:r>
            <a:r>
              <a:rPr lang="tr-TR" sz="2000" kern="100" dirty="0" err="1">
                <a:effectLst/>
                <a:latin typeface="Calibri" panose="020F0502020204030204" pitchFamily="34" charset="0"/>
                <a:ea typeface="Aptos" panose="020B0004020202020204" pitchFamily="34" charset="0"/>
                <a:cs typeface="Times New Roman" panose="02020603050405020304" pitchFamily="18" charset="0"/>
              </a:rPr>
              <a:t>İnfaz</a:t>
            </a:r>
            <a:r>
              <a:rPr lang="tr-TR" sz="2000" kern="100" dirty="0">
                <a:effectLst/>
                <a:latin typeface="Calibri" panose="020F0502020204030204" pitchFamily="34" charset="0"/>
                <a:ea typeface="Aptos" panose="020B0004020202020204" pitchFamily="34" charset="0"/>
                <a:cs typeface="Times New Roman" panose="02020603050405020304" pitchFamily="18" charset="0"/>
              </a:rPr>
              <a:t> Kurumu” ve “</a:t>
            </a:r>
            <a:r>
              <a:rPr lang="tr-TR" sz="2000" kern="100" dirty="0" err="1">
                <a:effectLst/>
                <a:latin typeface="Calibri" panose="020F0502020204030204" pitchFamily="34" charset="0"/>
                <a:ea typeface="Aptos" panose="020B0004020202020204" pitchFamily="34" charset="0"/>
                <a:cs typeface="Times New Roman" panose="02020603050405020304" pitchFamily="18" charset="0"/>
              </a:rPr>
              <a:t>Yüksek</a:t>
            </a:r>
            <a:r>
              <a:rPr lang="tr-TR" sz="2000" kern="100" dirty="0">
                <a:effectLst/>
                <a:latin typeface="Calibri" panose="020F0502020204030204" pitchFamily="34" charset="0"/>
                <a:ea typeface="Aptos" panose="020B0004020202020204" pitchFamily="34" charset="0"/>
                <a:cs typeface="Times New Roman" panose="02020603050405020304" pitchFamily="18" charset="0"/>
              </a:rPr>
              <a:t> </a:t>
            </a:r>
            <a:r>
              <a:rPr lang="tr-TR" sz="2000" kern="100" dirty="0" err="1">
                <a:effectLst/>
                <a:latin typeface="Calibri" panose="020F0502020204030204" pitchFamily="34" charset="0"/>
                <a:ea typeface="Aptos" panose="020B0004020202020204" pitchFamily="34" charset="0"/>
                <a:cs typeface="Times New Roman" panose="02020603050405020304" pitchFamily="18" charset="0"/>
              </a:rPr>
              <a:t>Güvenlikli</a:t>
            </a:r>
            <a:r>
              <a:rPr lang="tr-TR" sz="2000" kern="100" dirty="0">
                <a:effectLst/>
                <a:latin typeface="Calibri" panose="020F0502020204030204" pitchFamily="34" charset="0"/>
                <a:ea typeface="Aptos" panose="020B0004020202020204" pitchFamily="34" charset="0"/>
                <a:cs typeface="Times New Roman" panose="02020603050405020304" pitchFamily="18" charset="0"/>
              </a:rPr>
              <a:t> Ceza </a:t>
            </a:r>
            <a:r>
              <a:rPr lang="tr-TR" sz="2000" kern="100" dirty="0" err="1">
                <a:effectLst/>
                <a:latin typeface="Calibri" panose="020F0502020204030204" pitchFamily="34" charset="0"/>
                <a:ea typeface="Aptos" panose="020B0004020202020204" pitchFamily="34" charset="0"/>
                <a:cs typeface="Times New Roman" panose="02020603050405020304" pitchFamily="18" charset="0"/>
              </a:rPr>
              <a:t>İnfaz</a:t>
            </a:r>
            <a:r>
              <a:rPr lang="tr-TR" sz="2000" kern="100" dirty="0">
                <a:effectLst/>
                <a:latin typeface="Calibri" panose="020F0502020204030204" pitchFamily="34" charset="0"/>
                <a:ea typeface="Aptos" panose="020B0004020202020204" pitchFamily="34" charset="0"/>
                <a:cs typeface="Times New Roman" panose="02020603050405020304" pitchFamily="18" charset="0"/>
              </a:rPr>
              <a:t> Kurumu” adları altında, </a:t>
            </a:r>
            <a:r>
              <a:rPr lang="tr-TR" sz="2000" kern="100" dirty="0" err="1">
                <a:effectLst/>
                <a:latin typeface="Calibri" panose="020F0502020204030204" pitchFamily="34" charset="0"/>
                <a:ea typeface="Aptos" panose="020B0004020202020204" pitchFamily="34" charset="0"/>
                <a:cs typeface="Times New Roman" panose="02020603050405020304" pitchFamily="18" charset="0"/>
              </a:rPr>
              <a:t>bilindiği</a:t>
            </a:r>
            <a:r>
              <a:rPr lang="tr-TR" sz="2000" kern="100" dirty="0">
                <a:effectLst/>
                <a:latin typeface="Calibri" panose="020F0502020204030204" pitchFamily="34" charset="0"/>
                <a:ea typeface="Aptos" panose="020B0004020202020204" pitchFamily="34" charset="0"/>
                <a:cs typeface="Times New Roman" panose="02020603050405020304" pitchFamily="18" charset="0"/>
              </a:rPr>
              <a:t> kadarı ile </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son verilere göre Y Tipi 22 Hapishane, Yüksek Güvenlikli 22 Hapishane ve S Tipi 7 Hapishane olmak üzere toplam </a:t>
            </a:r>
            <a:r>
              <a:rPr lang="tr-TR" sz="2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51 yeni tip hapishane </a:t>
            </a:r>
            <a:r>
              <a:rPr lang="tr-TR" sz="1400" kern="100" dirty="0">
                <a:effectLst/>
                <a:latin typeface="Aptos" panose="020B0004020202020204" pitchFamily="34" charset="0"/>
                <a:ea typeface="Aptos" panose="020B0004020202020204" pitchFamily="34" charset="0"/>
                <a:cs typeface="Times New Roman" panose="02020603050405020304" pitchFamily="18" charset="0"/>
                <a:hlinkClick r:id="rId2"/>
              </a:rPr>
              <a:t>https://cte.adalet.gov.tr/Home/haritaliste</a:t>
            </a:r>
            <a:r>
              <a:rPr lang="tr-TR" sz="1400" kern="100" dirty="0">
                <a:effectLst/>
                <a:latin typeface="Aptos" panose="020B0004020202020204" pitchFamily="34" charset="0"/>
                <a:ea typeface="Aptos" panose="020B0004020202020204" pitchFamily="34" charset="0"/>
                <a:cs typeface="Times New Roman" panose="02020603050405020304" pitchFamily="18" charset="0"/>
              </a:rPr>
              <a:t> </a:t>
            </a:r>
            <a:endParaRPr lang="tr-TR"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1000"/>
              </a:spcAft>
            </a:pPr>
            <a:endParaRPr lang="tr-TR" sz="28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269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368C6E-8A2C-D92A-8847-676892DF6150}"/>
              </a:ext>
            </a:extLst>
          </p:cNvPr>
          <p:cNvSpPr>
            <a:spLocks noGrp="1"/>
          </p:cNvSpPr>
          <p:nvPr>
            <p:ph type="title"/>
          </p:nvPr>
        </p:nvSpPr>
        <p:spPr>
          <a:xfrm>
            <a:off x="1080655" y="365125"/>
            <a:ext cx="1952478" cy="1325563"/>
          </a:xfrm>
        </p:spPr>
        <p:txBody>
          <a:bodyPr/>
          <a:lstStyle/>
          <a:p>
            <a:r>
              <a:rPr lang="tr-TR" dirty="0"/>
              <a:t>KUYU</a:t>
            </a:r>
          </a:p>
        </p:txBody>
      </p:sp>
      <p:sp>
        <p:nvSpPr>
          <p:cNvPr id="3" name="İçerik Yer Tutucusu 2">
            <a:extLst>
              <a:ext uri="{FF2B5EF4-FFF2-40B4-BE49-F238E27FC236}">
                <a16:creationId xmlns:a16="http://schemas.microsoft.com/office/drawing/2014/main" id="{CC4B56CD-E9F7-FE1A-36FB-88C9AF36C746}"/>
              </a:ext>
            </a:extLst>
          </p:cNvPr>
          <p:cNvSpPr>
            <a:spLocks noGrp="1"/>
          </p:cNvSpPr>
          <p:nvPr>
            <p:ph sz="half" idx="1"/>
          </p:nvPr>
        </p:nvSpPr>
        <p:spPr>
          <a:xfrm>
            <a:off x="442333" y="1690688"/>
            <a:ext cx="5181600" cy="4351338"/>
          </a:xfrm>
        </p:spPr>
        <p:txBody>
          <a:bodyPr>
            <a:normAutofit fontScale="92500"/>
          </a:bodyPr>
          <a:lstStyle/>
          <a:p>
            <a:pPr>
              <a:lnSpc>
                <a:spcPct val="150000"/>
              </a:lnSpc>
            </a:pPr>
            <a:r>
              <a:rPr lang="tr-TR" sz="180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Çoğunluk tek </a:t>
            </a:r>
            <a:r>
              <a:rPr lang="tr-TR" sz="1800" kern="100" dirty="0" err="1">
                <a:solidFill>
                  <a:srgbClr val="FF0000"/>
                </a:solidFill>
                <a:effectLst/>
                <a:latin typeface="Calibri" panose="020F0502020204030204" pitchFamily="34" charset="0"/>
                <a:ea typeface="Aptos" panose="020B0004020202020204" pitchFamily="34" charset="0"/>
                <a:cs typeface="Times New Roman" panose="02020603050405020304" pitchFamily="18" charset="0"/>
              </a:rPr>
              <a:t>kişilik</a:t>
            </a:r>
            <a:r>
              <a:rPr lang="tr-TR" sz="180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a:t>
            </a:r>
            <a:r>
              <a:rPr lang="tr-TR" sz="1800" kern="100" dirty="0" err="1">
                <a:solidFill>
                  <a:srgbClr val="FF0000"/>
                </a:solidFill>
                <a:effectLst/>
                <a:latin typeface="Calibri" panose="020F0502020204030204" pitchFamily="34" charset="0"/>
                <a:ea typeface="Aptos" panose="020B0004020202020204" pitchFamily="34" charset="0"/>
                <a:cs typeface="Times New Roman" panose="02020603050405020304" pitchFamily="18" charset="0"/>
              </a:rPr>
              <a:t>hücrelerde</a:t>
            </a:r>
            <a:r>
              <a:rPr lang="tr-TR" sz="180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a:t>
            </a:r>
          </a:p>
          <a:p>
            <a:pPr>
              <a:lnSpc>
                <a:spcPct val="150000"/>
              </a:lnSpc>
            </a:pPr>
            <a:r>
              <a:rPr lang="tr-TR" sz="1800" kern="100" dirty="0" err="1">
                <a:effectLst/>
                <a:latin typeface="Calibri" panose="020F0502020204030204" pitchFamily="34" charset="0"/>
                <a:ea typeface="Aptos" panose="020B0004020202020204" pitchFamily="34" charset="0"/>
                <a:cs typeface="Times New Roman" panose="02020603050405020304" pitchFamily="18" charset="0"/>
              </a:rPr>
              <a:t>çok</a:t>
            </a:r>
            <a:r>
              <a:rPr lang="tr-TR" sz="1800" kern="100" dirty="0">
                <a:effectLst/>
                <a:latin typeface="Calibri" panose="020F0502020204030204" pitchFamily="34" charset="0"/>
                <a:ea typeface="Aptos" panose="020B0004020202020204" pitchFamily="34" charset="0"/>
                <a:cs typeface="Times New Roman" panose="02020603050405020304" pitchFamily="18" charset="0"/>
              </a:rPr>
              <a:t> az kısmı da 3 </a:t>
            </a:r>
            <a:r>
              <a:rPr lang="tr-TR" sz="1800" kern="100" dirty="0" err="1">
                <a:effectLst/>
                <a:latin typeface="Calibri" panose="020F0502020204030204" pitchFamily="34" charset="0"/>
                <a:ea typeface="Aptos" panose="020B0004020202020204" pitchFamily="34" charset="0"/>
                <a:cs typeface="Times New Roman" panose="02020603050405020304" pitchFamily="18" charset="0"/>
              </a:rPr>
              <a:t>kişilik</a:t>
            </a:r>
            <a:r>
              <a:rPr lang="tr-TR" sz="1800" kern="100" dirty="0">
                <a:effectLst/>
                <a:latin typeface="Calibri" panose="020F0502020204030204" pitchFamily="34" charset="0"/>
                <a:ea typeface="Aptos" panose="020B0004020202020204" pitchFamily="34" charset="0"/>
                <a:cs typeface="Times New Roman" panose="02020603050405020304" pitchFamily="18" charset="0"/>
              </a:rPr>
              <a:t> odalarda </a:t>
            </a:r>
          </a:p>
          <a:p>
            <a:pPr>
              <a:lnSpc>
                <a:spcPct val="150000"/>
              </a:lnSpc>
            </a:pPr>
            <a:r>
              <a:rPr lang="tr-T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tr-TR" sz="180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en belirleyici </a:t>
            </a:r>
            <a:r>
              <a:rPr lang="tr-TR" sz="1800" kern="100" dirty="0" err="1">
                <a:solidFill>
                  <a:srgbClr val="FF0000"/>
                </a:solidFill>
                <a:effectLst/>
                <a:latin typeface="Calibri" panose="020F0502020204030204" pitchFamily="34" charset="0"/>
                <a:ea typeface="Aptos" panose="020B0004020202020204" pitchFamily="34" charset="0"/>
                <a:cs typeface="Times New Roman" panose="02020603050405020304" pitchFamily="18" charset="0"/>
              </a:rPr>
              <a:t>özelliği</a:t>
            </a:r>
            <a:r>
              <a:rPr lang="tr-TR" sz="180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gerek mimari yapıları gerekse de </a:t>
            </a:r>
            <a:r>
              <a:rPr lang="tr-TR" sz="1800" kern="100" dirty="0" err="1">
                <a:solidFill>
                  <a:srgbClr val="FF0000"/>
                </a:solidFill>
                <a:effectLst/>
                <a:latin typeface="Calibri" panose="020F0502020204030204" pitchFamily="34" charset="0"/>
                <a:ea typeface="Aptos" panose="020B0004020202020204" pitchFamily="34" charset="0"/>
                <a:cs typeface="Times New Roman" panose="02020603050405020304" pitchFamily="18" charset="0"/>
              </a:rPr>
              <a:t>gündelik</a:t>
            </a:r>
            <a:r>
              <a:rPr lang="tr-TR" sz="180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uygulama rejimi ile tecrit/izolasyon </a:t>
            </a:r>
            <a:r>
              <a:rPr lang="tr-TR" sz="1800" kern="100" dirty="0" err="1">
                <a:solidFill>
                  <a:srgbClr val="FF0000"/>
                </a:solidFill>
                <a:effectLst/>
                <a:latin typeface="Calibri" panose="020F0502020204030204" pitchFamily="34" charset="0"/>
                <a:ea typeface="Aptos" panose="020B0004020202020204" pitchFamily="34" charset="0"/>
                <a:cs typeface="Times New Roman" panose="02020603050405020304" pitchFamily="18" charset="0"/>
              </a:rPr>
              <a:t>koşullarını</a:t>
            </a:r>
            <a:r>
              <a:rPr lang="tr-TR" sz="180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daha da </a:t>
            </a:r>
            <a:r>
              <a:rPr lang="tr-TR" sz="1800" kern="100" dirty="0" err="1">
                <a:solidFill>
                  <a:srgbClr val="FF0000"/>
                </a:solidFill>
                <a:effectLst/>
                <a:latin typeface="Calibri" panose="020F0502020204030204" pitchFamily="34" charset="0"/>
                <a:ea typeface="Aptos" panose="020B0004020202020204" pitchFamily="34" charset="0"/>
                <a:cs typeface="Times New Roman" panose="02020603050405020304" pitchFamily="18" charset="0"/>
              </a:rPr>
              <a:t>ağırlaştırması</a:t>
            </a:r>
            <a:r>
              <a:rPr lang="tr-TR" sz="180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a:t>
            </a:r>
          </a:p>
          <a:p>
            <a:pPr>
              <a:lnSpc>
                <a:spcPct val="150000"/>
              </a:lnSpc>
            </a:pPr>
            <a:r>
              <a:rPr lang="tr-TR" sz="1800" kern="100" dirty="0" err="1">
                <a:effectLst/>
                <a:latin typeface="Calibri" panose="020F0502020204030204" pitchFamily="34" charset="0"/>
                <a:ea typeface="Aptos" panose="020B0004020202020204" pitchFamily="34" charset="0"/>
                <a:cs typeface="Times New Roman" panose="02020603050405020304" pitchFamily="18" charset="0"/>
              </a:rPr>
              <a:t>Bilindiği</a:t>
            </a:r>
            <a:r>
              <a:rPr lang="tr-TR" sz="1800" kern="100" dirty="0">
                <a:effectLst/>
                <a:latin typeface="Calibri" panose="020F0502020204030204" pitchFamily="34" charset="0"/>
                <a:ea typeface="Aptos" panose="020B0004020202020204" pitchFamily="34" charset="0"/>
                <a:cs typeface="Times New Roman" panose="02020603050405020304" pitchFamily="18" charset="0"/>
              </a:rPr>
              <a:t> kadarı ile mahpuslar </a:t>
            </a:r>
            <a:r>
              <a:rPr lang="tr-TR" sz="1800" kern="100" dirty="0" err="1">
                <a:effectLst/>
                <a:latin typeface="Calibri" panose="020F0502020204030204" pitchFamily="34" charset="0"/>
                <a:ea typeface="Aptos" panose="020B0004020202020204" pitchFamily="34" charset="0"/>
                <a:cs typeface="Times New Roman" panose="02020603050405020304" pitchFamily="18" charset="0"/>
              </a:rPr>
              <a:t>günün</a:t>
            </a:r>
            <a:r>
              <a:rPr lang="tr-TR" sz="1800" kern="100" dirty="0">
                <a:effectLst/>
                <a:latin typeface="Calibri" panose="020F0502020204030204" pitchFamily="34" charset="0"/>
                <a:ea typeface="Aptos" panose="020B0004020202020204" pitchFamily="34" charset="0"/>
                <a:cs typeface="Times New Roman" panose="02020603050405020304" pitchFamily="18" charset="0"/>
              </a:rPr>
              <a:t> en az 22.5 saati </a:t>
            </a:r>
            <a:r>
              <a:rPr lang="tr-TR" sz="1800" kern="100" dirty="0" err="1">
                <a:effectLst/>
                <a:latin typeface="Calibri" panose="020F0502020204030204" pitchFamily="34" charset="0"/>
                <a:ea typeface="Aptos" panose="020B0004020202020204" pitchFamily="34" charset="0"/>
                <a:cs typeface="Times New Roman" panose="02020603050405020304" pitchFamily="18" charset="0"/>
              </a:rPr>
              <a:t>hücrede</a:t>
            </a:r>
            <a:r>
              <a:rPr lang="tr-T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tr-TR" sz="1800" kern="100" dirty="0" err="1">
                <a:effectLst/>
                <a:latin typeface="Calibri" panose="020F0502020204030204" pitchFamily="34" charset="0"/>
                <a:ea typeface="Aptos" panose="020B0004020202020204" pitchFamily="34" charset="0"/>
                <a:cs typeface="Times New Roman" panose="02020603050405020304" pitchFamily="18" charset="0"/>
              </a:rPr>
              <a:t>geçirmekte</a:t>
            </a:r>
            <a:r>
              <a:rPr lang="tr-TR" sz="1800" kern="100" dirty="0">
                <a:effectLst/>
                <a:latin typeface="Calibri" panose="020F0502020204030204" pitchFamily="34" charset="0"/>
                <a:ea typeface="Aptos" panose="020B0004020202020204" pitchFamily="34" charset="0"/>
                <a:cs typeface="Times New Roman" panose="02020603050405020304" pitchFamily="18" charset="0"/>
              </a:rPr>
              <a:t> ve nerede ise “tek </a:t>
            </a:r>
            <a:r>
              <a:rPr lang="tr-TR" sz="1800" kern="100" dirty="0" err="1">
                <a:effectLst/>
                <a:latin typeface="Calibri" panose="020F0502020204030204" pitchFamily="34" charset="0"/>
                <a:ea typeface="Aptos" panose="020B0004020202020204" pitchFamily="34" charset="0"/>
                <a:cs typeface="Times New Roman" panose="02020603050405020304" pitchFamily="18" charset="0"/>
              </a:rPr>
              <a:t>başına</a:t>
            </a:r>
            <a:r>
              <a:rPr lang="tr-T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tr-TR" sz="1800" kern="100" dirty="0" err="1">
                <a:effectLst/>
                <a:latin typeface="Calibri" panose="020F0502020204030204" pitchFamily="34" charset="0"/>
                <a:ea typeface="Aptos" panose="020B0004020202020204" pitchFamily="34" charset="0"/>
                <a:cs typeface="Times New Roman" panose="02020603050405020304" pitchFamily="18" charset="0"/>
              </a:rPr>
              <a:t>hücreye</a:t>
            </a:r>
            <a:r>
              <a:rPr lang="tr-TR" sz="1800" kern="100" dirty="0">
                <a:effectLst/>
                <a:latin typeface="Calibri" panose="020F0502020204030204" pitchFamily="34" charset="0"/>
                <a:ea typeface="Aptos" panose="020B0004020202020204" pitchFamily="34" charset="0"/>
                <a:cs typeface="Times New Roman" panose="02020603050405020304" pitchFamily="18" charset="0"/>
              </a:rPr>
              <a:t> kapatılma/</a:t>
            </a:r>
            <a:r>
              <a:rPr lang="tr-TR" sz="1800" kern="100" dirty="0" err="1">
                <a:effectLst/>
                <a:latin typeface="Calibri" panose="020F0502020204030204" pitchFamily="34" charset="0"/>
                <a:ea typeface="Aptos" panose="020B0004020202020204" pitchFamily="34" charset="0"/>
                <a:cs typeface="Times New Roman" panose="02020603050405020304" pitchFamily="18" charset="0"/>
              </a:rPr>
              <a:t>solitary</a:t>
            </a:r>
            <a:r>
              <a:rPr lang="tr-T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tr-TR" sz="1800" kern="100" dirty="0" err="1">
                <a:effectLst/>
                <a:latin typeface="Calibri" panose="020F0502020204030204" pitchFamily="34" charset="0"/>
                <a:ea typeface="Aptos" panose="020B0004020202020204" pitchFamily="34" charset="0"/>
                <a:cs typeface="Times New Roman" panose="02020603050405020304" pitchFamily="18" charset="0"/>
              </a:rPr>
              <a:t>confinement</a:t>
            </a:r>
            <a:r>
              <a:rPr lang="tr-T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tr-TR" sz="1800" kern="100" dirty="0" err="1">
                <a:effectLst/>
                <a:latin typeface="Calibri" panose="020F0502020204030204" pitchFamily="34" charset="0"/>
                <a:ea typeface="Aptos" panose="020B0004020202020204" pitchFamily="34" charset="0"/>
                <a:cs typeface="Times New Roman" panose="02020603050405020304" pitchFamily="18" charset="0"/>
              </a:rPr>
              <a:t>düzeyine</a:t>
            </a:r>
            <a:r>
              <a:rPr lang="tr-T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tr-TR" sz="1800" kern="100" dirty="0" err="1">
                <a:effectLst/>
                <a:latin typeface="Calibri" panose="020F0502020204030204" pitchFamily="34" charset="0"/>
                <a:ea typeface="Aptos" panose="020B0004020202020204" pitchFamily="34" charset="0"/>
                <a:cs typeface="Times New Roman" panose="02020603050405020304" pitchFamily="18" charset="0"/>
              </a:rPr>
              <a:t>ulaşan</a:t>
            </a:r>
            <a:r>
              <a:rPr lang="tr-TR" sz="1800" kern="100" dirty="0">
                <a:effectLst/>
                <a:latin typeface="Calibri" panose="020F0502020204030204" pitchFamily="34" charset="0"/>
                <a:ea typeface="Aptos" panose="020B0004020202020204" pitchFamily="34" charset="0"/>
                <a:cs typeface="Times New Roman" panose="02020603050405020304" pitchFamily="18" charset="0"/>
              </a:rPr>
              <a:t> uygulamalar rutine </a:t>
            </a:r>
            <a:r>
              <a:rPr lang="tr-TR" sz="1800" kern="100" dirty="0" err="1">
                <a:effectLst/>
                <a:latin typeface="Calibri" panose="020F0502020204030204" pitchFamily="34" charset="0"/>
                <a:ea typeface="Aptos" panose="020B0004020202020204" pitchFamily="34" charset="0"/>
                <a:cs typeface="Times New Roman" panose="02020603050405020304" pitchFamily="18" charset="0"/>
              </a:rPr>
              <a:t>dönüşmektedir</a:t>
            </a:r>
            <a:r>
              <a:rPr lang="tr-TR"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pPr>
            <a:endParaRPr lang="tr-TR" sz="2800" dirty="0"/>
          </a:p>
        </p:txBody>
      </p:sp>
      <p:sp>
        <p:nvSpPr>
          <p:cNvPr id="4" name="İçerik Yer Tutucusu 3">
            <a:extLst>
              <a:ext uri="{FF2B5EF4-FFF2-40B4-BE49-F238E27FC236}">
                <a16:creationId xmlns:a16="http://schemas.microsoft.com/office/drawing/2014/main" id="{F918CF9A-597F-9D2E-F3EE-38B9E1F5E680}"/>
              </a:ext>
            </a:extLst>
          </p:cNvPr>
          <p:cNvSpPr>
            <a:spLocks noGrp="1"/>
          </p:cNvSpPr>
          <p:nvPr>
            <p:ph sz="half" idx="2"/>
          </p:nvPr>
        </p:nvSpPr>
        <p:spPr>
          <a:xfrm>
            <a:off x="5800725" y="657225"/>
            <a:ext cx="6215063" cy="5519738"/>
          </a:xfrm>
        </p:spPr>
        <p:txBody>
          <a:bodyPr>
            <a:normAutofit fontScale="92500"/>
          </a:bodyPr>
          <a:lstStyle/>
          <a:p>
            <a:pPr>
              <a:lnSpc>
                <a:spcPct val="150000"/>
              </a:lnSpc>
            </a:pPr>
            <a:r>
              <a:rPr lang="tr-TR" dirty="0"/>
              <a:t>“</a:t>
            </a:r>
            <a:r>
              <a:rPr lang="tr-TR" i="1" dirty="0">
                <a:solidFill>
                  <a:srgbClr val="FF0000"/>
                </a:solidFill>
              </a:rPr>
              <a:t>Hücrelerin havalandırmaları yok ve ağır müebbet hükümlüsü olmayan tutsaklara bile ağır müebbet koşulları uygulanıyor. Anlayacağınız, bu hapishaneler yavaş yavaş öldürmek için yapılmış</a:t>
            </a:r>
            <a:r>
              <a:rPr lang="tr-TR" dirty="0"/>
              <a:t>” diye tanımlanan S ve Y tipi hapishanelerin güneş görmeyecek şekilde ve tecrit odaklı olduğu </a:t>
            </a:r>
          </a:p>
          <a:p>
            <a:pPr>
              <a:lnSpc>
                <a:spcPct val="150000"/>
              </a:lnSpc>
            </a:pPr>
            <a:r>
              <a:rPr lang="tr-TR" dirty="0"/>
              <a:t>“</a:t>
            </a:r>
            <a:r>
              <a:rPr lang="tr-TR" i="1" dirty="0">
                <a:solidFill>
                  <a:srgbClr val="FF0000"/>
                </a:solidFill>
              </a:rPr>
              <a:t>Hapishanelerden ölüm haberleri geliyor, </a:t>
            </a:r>
            <a:r>
              <a:rPr lang="tr-TR" i="1" dirty="0" err="1">
                <a:solidFill>
                  <a:srgbClr val="FF0000"/>
                </a:solidFill>
              </a:rPr>
              <a:t>ATK’nin</a:t>
            </a:r>
            <a:r>
              <a:rPr lang="tr-TR" i="1" dirty="0">
                <a:solidFill>
                  <a:srgbClr val="FF0000"/>
                </a:solidFill>
              </a:rPr>
              <a:t> sağlam raporu verdiği tutsakların 2-3 gün sonra cenazeleri o hapishanelerden çıkıyor</a:t>
            </a:r>
            <a:r>
              <a:rPr lang="tr-TR" dirty="0"/>
              <a:t>” sağlıklı kalmanın olanaksızlığı vurgulanıyor</a:t>
            </a:r>
            <a:endParaRPr lang="tr-TR" sz="2800" dirty="0"/>
          </a:p>
        </p:txBody>
      </p:sp>
    </p:spTree>
    <p:extLst>
      <p:ext uri="{BB962C8B-B14F-4D97-AF65-F5344CB8AC3E}">
        <p14:creationId xmlns:p14="http://schemas.microsoft.com/office/powerpoint/2010/main" val="236257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368C6E-8A2C-D92A-8847-676892DF6150}"/>
              </a:ext>
            </a:extLst>
          </p:cNvPr>
          <p:cNvSpPr>
            <a:spLocks noGrp="1"/>
          </p:cNvSpPr>
          <p:nvPr>
            <p:ph type="title"/>
          </p:nvPr>
        </p:nvSpPr>
        <p:spPr>
          <a:xfrm>
            <a:off x="1080655" y="365125"/>
            <a:ext cx="1952478" cy="1325563"/>
          </a:xfrm>
        </p:spPr>
        <p:txBody>
          <a:bodyPr/>
          <a:lstStyle/>
          <a:p>
            <a:r>
              <a:rPr lang="tr-TR" dirty="0"/>
              <a:t>KUYU</a:t>
            </a:r>
          </a:p>
        </p:txBody>
      </p:sp>
      <p:sp>
        <p:nvSpPr>
          <p:cNvPr id="3" name="İçerik Yer Tutucusu 2">
            <a:extLst>
              <a:ext uri="{FF2B5EF4-FFF2-40B4-BE49-F238E27FC236}">
                <a16:creationId xmlns:a16="http://schemas.microsoft.com/office/drawing/2014/main" id="{CC4B56CD-E9F7-FE1A-36FB-88C9AF36C746}"/>
              </a:ext>
            </a:extLst>
          </p:cNvPr>
          <p:cNvSpPr>
            <a:spLocks noGrp="1"/>
          </p:cNvSpPr>
          <p:nvPr>
            <p:ph sz="half" idx="1"/>
          </p:nvPr>
        </p:nvSpPr>
        <p:spPr>
          <a:xfrm>
            <a:off x="442333" y="1690688"/>
            <a:ext cx="5181600" cy="4351338"/>
          </a:xfrm>
        </p:spPr>
        <p:txBody>
          <a:bodyPr>
            <a:normAutofit/>
          </a:bodyPr>
          <a:lstStyle/>
          <a:p>
            <a:pPr>
              <a:lnSpc>
                <a:spcPct val="150000"/>
              </a:lnSpc>
            </a:pPr>
            <a:r>
              <a:rPr lang="tr-TR" dirty="0">
                <a:effectLst/>
                <a:latin typeface="Calibri" panose="020F0502020204030204" pitchFamily="34" charset="0"/>
                <a:ea typeface="Aptos" panose="020B0004020202020204" pitchFamily="34" charset="0"/>
              </a:rPr>
              <a:t>“</a:t>
            </a:r>
            <a:r>
              <a:rPr lang="tr-TR" i="1" dirty="0">
                <a:effectLst/>
                <a:latin typeface="Calibri" panose="020F0502020204030204" pitchFamily="34" charset="0"/>
                <a:ea typeface="Aptos" panose="020B0004020202020204" pitchFamily="34" charset="0"/>
              </a:rPr>
              <a:t>Yağmur altında yürümek, güneş altında otururken kitap okumak, açık havada mektup yazmak, bir yudum çay içmek çok önemli mi? Evet, hapishanedeyseniz çok önemlidir. Gece gökyüzünde yıldız aramak, yüzünüzü rüzgara tutmak önemlidir</a:t>
            </a:r>
            <a:r>
              <a:rPr lang="tr-TR" i="1" dirty="0">
                <a:latin typeface="Calibri" panose="020F0502020204030204" pitchFamily="34" charset="0"/>
                <a:ea typeface="Aptos" panose="020B0004020202020204" pitchFamily="34" charset="0"/>
              </a:rPr>
              <a:t>»</a:t>
            </a:r>
            <a:endParaRPr lang="tr-TR" dirty="0"/>
          </a:p>
        </p:txBody>
      </p:sp>
      <p:pic>
        <p:nvPicPr>
          <p:cNvPr id="2050" name="Picture 2" descr="S tipi cezaevlerinde hücrede kamera bulunuyor”">
            <a:extLst>
              <a:ext uri="{FF2B5EF4-FFF2-40B4-BE49-F238E27FC236}">
                <a16:creationId xmlns:a16="http://schemas.microsoft.com/office/drawing/2014/main" id="{B8F41E1F-6416-B07A-B78C-154E4D07E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596" y="1340009"/>
            <a:ext cx="6094530" cy="394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46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368C6E-8A2C-D92A-8847-676892DF6150}"/>
              </a:ext>
            </a:extLst>
          </p:cNvPr>
          <p:cNvSpPr>
            <a:spLocks noGrp="1"/>
          </p:cNvSpPr>
          <p:nvPr>
            <p:ph type="title"/>
          </p:nvPr>
        </p:nvSpPr>
        <p:spPr>
          <a:xfrm>
            <a:off x="1080655" y="365125"/>
            <a:ext cx="1952478" cy="1325563"/>
          </a:xfrm>
        </p:spPr>
        <p:txBody>
          <a:bodyPr/>
          <a:lstStyle/>
          <a:p>
            <a:r>
              <a:rPr lang="tr-TR" dirty="0"/>
              <a:t>KUYU</a:t>
            </a:r>
          </a:p>
        </p:txBody>
      </p:sp>
      <p:sp>
        <p:nvSpPr>
          <p:cNvPr id="3" name="İçerik Yer Tutucusu 2">
            <a:extLst>
              <a:ext uri="{FF2B5EF4-FFF2-40B4-BE49-F238E27FC236}">
                <a16:creationId xmlns:a16="http://schemas.microsoft.com/office/drawing/2014/main" id="{CC4B56CD-E9F7-FE1A-36FB-88C9AF36C746}"/>
              </a:ext>
            </a:extLst>
          </p:cNvPr>
          <p:cNvSpPr>
            <a:spLocks noGrp="1"/>
          </p:cNvSpPr>
          <p:nvPr>
            <p:ph sz="half" idx="1"/>
          </p:nvPr>
        </p:nvSpPr>
        <p:spPr>
          <a:xfrm>
            <a:off x="442333" y="1690688"/>
            <a:ext cx="5181600" cy="4351338"/>
          </a:xfrm>
        </p:spPr>
        <p:txBody>
          <a:bodyPr>
            <a:normAutofit/>
          </a:bodyPr>
          <a:lstStyle/>
          <a:p>
            <a:pPr>
              <a:lnSpc>
                <a:spcPct val="150000"/>
              </a:lnSpc>
            </a:pPr>
            <a:r>
              <a:rPr lang="tr-TR" sz="1800" dirty="0">
                <a:effectLst/>
                <a:latin typeface="Calibri" panose="020F0502020204030204" pitchFamily="34" charset="0"/>
                <a:ea typeface="Aptos" panose="020B0004020202020204" pitchFamily="34" charset="0"/>
              </a:rPr>
              <a:t>“</a:t>
            </a:r>
            <a:r>
              <a:rPr lang="tr-TR" sz="1800" i="1" dirty="0">
                <a:effectLst/>
                <a:latin typeface="Calibri" panose="020F0502020204030204" pitchFamily="34" charset="0"/>
                <a:ea typeface="Aptos" panose="020B0004020202020204" pitchFamily="34" charset="0"/>
              </a:rPr>
              <a:t>Teksiniz. Gardiyanlar artık tek başınasınız diyorlar. Öyle bir ruh haline sokup sizi zayıflatmak, direncinizi kırmak istiyorlar. Açık havaya hiç çıkamazsınız. Güneşi, bulutları, kuşları ve göğü göreyim diyemezsiniz. Belli saatlerde çıkabildiğiniz, kuyudaymışsınız hissi uyandıran bir havalandırma var sadece. Herkes bu insanlık dışı mekânların kapatılmasını talep etmelidir</a:t>
            </a:r>
            <a:r>
              <a:rPr lang="tr-TR" sz="1800" dirty="0">
                <a:effectLst/>
                <a:latin typeface="Calibri" panose="020F0502020204030204" pitchFamily="34" charset="0"/>
                <a:ea typeface="Aptos" panose="020B0004020202020204" pitchFamily="34" charset="0"/>
              </a:rPr>
              <a:t>” </a:t>
            </a:r>
            <a:endParaRPr lang="tr-TR" dirty="0"/>
          </a:p>
        </p:txBody>
      </p:sp>
      <p:pic>
        <p:nvPicPr>
          <p:cNvPr id="4098" name="Picture 2" descr="Sincan'daki mahpus, yeni “yüksek güvenlikli” cezaevini anlattı">
            <a:extLst>
              <a:ext uri="{FF2B5EF4-FFF2-40B4-BE49-F238E27FC236}">
                <a16:creationId xmlns:a16="http://schemas.microsoft.com/office/drawing/2014/main" id="{3CFF3C65-7715-EC77-E566-B3658AAD3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680" y="1349297"/>
            <a:ext cx="6134864" cy="3969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7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368C6E-8A2C-D92A-8847-676892DF6150}"/>
              </a:ext>
            </a:extLst>
          </p:cNvPr>
          <p:cNvSpPr>
            <a:spLocks noGrp="1"/>
          </p:cNvSpPr>
          <p:nvPr>
            <p:ph type="title"/>
          </p:nvPr>
        </p:nvSpPr>
        <p:spPr>
          <a:xfrm>
            <a:off x="1080655" y="365125"/>
            <a:ext cx="1952478" cy="1325563"/>
          </a:xfrm>
        </p:spPr>
        <p:txBody>
          <a:bodyPr/>
          <a:lstStyle/>
          <a:p>
            <a:r>
              <a:rPr lang="tr-TR" dirty="0"/>
              <a:t>KUYU</a:t>
            </a:r>
          </a:p>
        </p:txBody>
      </p:sp>
      <p:sp>
        <p:nvSpPr>
          <p:cNvPr id="3" name="İçerik Yer Tutucusu 2">
            <a:extLst>
              <a:ext uri="{FF2B5EF4-FFF2-40B4-BE49-F238E27FC236}">
                <a16:creationId xmlns:a16="http://schemas.microsoft.com/office/drawing/2014/main" id="{CC4B56CD-E9F7-FE1A-36FB-88C9AF36C746}"/>
              </a:ext>
            </a:extLst>
          </p:cNvPr>
          <p:cNvSpPr>
            <a:spLocks noGrp="1"/>
          </p:cNvSpPr>
          <p:nvPr>
            <p:ph sz="half" idx="1"/>
          </p:nvPr>
        </p:nvSpPr>
        <p:spPr>
          <a:xfrm>
            <a:off x="442333" y="1690688"/>
            <a:ext cx="5181600" cy="4351338"/>
          </a:xfrm>
        </p:spPr>
        <p:txBody>
          <a:bodyPr>
            <a:normAutofit/>
          </a:bodyPr>
          <a:lstStyle/>
          <a:p>
            <a:pPr>
              <a:lnSpc>
                <a:spcPct val="150000"/>
              </a:lnSpc>
            </a:pPr>
            <a:r>
              <a:rPr lang="tr-TR" sz="1800" kern="100" dirty="0">
                <a:effectLst/>
                <a:latin typeface="Calibri" panose="020F0502020204030204" pitchFamily="34" charset="0"/>
                <a:ea typeface="Aptos" panose="020B0004020202020204" pitchFamily="34" charset="0"/>
                <a:cs typeface="Times New Roman" panose="02020603050405020304" pitchFamily="18" charset="0"/>
              </a:rPr>
              <a:t>Yüksek Güvenlikli Cezaevleri’ </a:t>
            </a:r>
            <a:r>
              <a:rPr lang="tr-TR" sz="1800" kern="100" dirty="0" err="1">
                <a:effectLst/>
                <a:latin typeface="Calibri" panose="020F0502020204030204" pitchFamily="34" charset="0"/>
                <a:ea typeface="Aptos" panose="020B0004020202020204" pitchFamily="34" charset="0"/>
                <a:cs typeface="Times New Roman" panose="02020603050405020304" pitchFamily="18" charset="0"/>
              </a:rPr>
              <a:t>nde</a:t>
            </a:r>
            <a:r>
              <a:rPr lang="tr-TR" sz="1800" kern="100" dirty="0">
                <a:effectLst/>
                <a:latin typeface="Calibri" panose="020F0502020204030204" pitchFamily="34" charset="0"/>
                <a:ea typeface="Aptos" panose="020B0004020202020204" pitchFamily="34" charset="0"/>
                <a:cs typeface="Times New Roman" panose="02020603050405020304" pitchFamily="18" charset="0"/>
              </a:rPr>
              <a:t> her blokta 5 koridor (kısım) ayrı bir blok olarak inşa edilirken, hücrelere “modül” adı veriliyor. Hücrelerin kapıları, kulübeden basılan otomatik düğmeyle açılıp kapanıyor. Bu kulübeye Lokal Kapı Paneli (LKP) denilirken, ayrıca </a:t>
            </a:r>
            <a:r>
              <a:rPr lang="tr-TR" sz="1800" kern="100" dirty="0" err="1">
                <a:effectLst/>
                <a:latin typeface="Calibri" panose="020F0502020204030204" pitchFamily="34" charset="0"/>
                <a:ea typeface="Aptos" panose="020B0004020202020204" pitchFamily="34" charset="0"/>
                <a:cs typeface="Times New Roman" panose="02020603050405020304" pitchFamily="18" charset="0"/>
              </a:rPr>
              <a:t>LKP’leri</a:t>
            </a:r>
            <a:r>
              <a:rPr lang="tr-TR" sz="1800" kern="100" dirty="0">
                <a:effectLst/>
                <a:latin typeface="Calibri" panose="020F0502020204030204" pitchFamily="34" charset="0"/>
                <a:ea typeface="Aptos" panose="020B0004020202020204" pitchFamily="34" charset="0"/>
                <a:cs typeface="Times New Roman" panose="02020603050405020304" pitchFamily="18" charset="0"/>
              </a:rPr>
              <a:t> izleyen Merkezi Kapı Paneli (MKP) bulunuyor. Böylece tutukluların her hareketi izlenirken, tüm iletişim ise megafon ve butonla sağlanıyor.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pPr>
            <a:endParaRPr lang="tr-TR" dirty="0"/>
          </a:p>
        </p:txBody>
      </p:sp>
      <p:pic>
        <p:nvPicPr>
          <p:cNvPr id="6146" name="Picture 2" descr="S Tipi Cezaevinde Kimler Yatar? - S Tipi Cezaevlerinin Özellikleri - YouTube">
            <a:extLst>
              <a:ext uri="{FF2B5EF4-FFF2-40B4-BE49-F238E27FC236}">
                <a16:creationId xmlns:a16="http://schemas.microsoft.com/office/drawing/2014/main" id="{9E678133-3645-0B64-94C3-68B815A75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447" y="804747"/>
            <a:ext cx="5498791" cy="412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59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8B6080-4674-D133-08A4-349990E275D8}"/>
              </a:ext>
            </a:extLst>
          </p:cNvPr>
          <p:cNvSpPr>
            <a:spLocks noGrp="1"/>
          </p:cNvSpPr>
          <p:nvPr>
            <p:ph type="title"/>
          </p:nvPr>
        </p:nvSpPr>
        <p:spPr>
          <a:xfrm>
            <a:off x="1080654" y="365125"/>
            <a:ext cx="10273145" cy="894963"/>
          </a:xfrm>
        </p:spPr>
        <p:txBody>
          <a:bodyPr>
            <a:normAutofit/>
          </a:bodyPr>
          <a:lstStyle/>
          <a:p>
            <a:r>
              <a:rPr lang="tr-TR" dirty="0">
                <a:solidFill>
                  <a:srgbClr val="FF0000"/>
                </a:solidFill>
              </a:rPr>
              <a:t>BÜYÜK GÖZALTI</a:t>
            </a:r>
          </a:p>
        </p:txBody>
      </p:sp>
      <p:sp>
        <p:nvSpPr>
          <p:cNvPr id="5" name="Başlık 1">
            <a:extLst>
              <a:ext uri="{FF2B5EF4-FFF2-40B4-BE49-F238E27FC236}">
                <a16:creationId xmlns:a16="http://schemas.microsoft.com/office/drawing/2014/main" id="{E0FB9579-9C9D-7702-A979-944E954BC2F9}"/>
              </a:ext>
            </a:extLst>
          </p:cNvPr>
          <p:cNvSpPr>
            <a:spLocks noGrp="1"/>
          </p:cNvSpPr>
          <p:nvPr>
            <p:ph idx="1"/>
          </p:nvPr>
        </p:nvSpPr>
        <p:spPr>
          <a:xfrm>
            <a:off x="1080654" y="1081668"/>
            <a:ext cx="10820834" cy="4695245"/>
          </a:xfrm>
        </p:spPr>
        <p:txBody>
          <a:bodyPr>
            <a:noAutofit/>
          </a:bodyPr>
          <a:lstStyle/>
          <a:p>
            <a:pPr algn="just"/>
            <a:r>
              <a:rPr lang="tr-TR" kern="100" dirty="0">
                <a:effectLst/>
                <a:latin typeface="Calibri" panose="020F0502020204030204" pitchFamily="34" charset="0"/>
                <a:ea typeface="Aptos" panose="020B0004020202020204" pitchFamily="34" charset="0"/>
                <a:cs typeface="Times New Roman" panose="02020603050405020304" pitchFamily="18" charset="0"/>
              </a:rPr>
              <a:t>İnsan Hakları Derneği (İHD) Merkezi Hapishaneler Komisyonu’nun, Y ve S Tipi cezaevlerine dair hazırladığı raporda, yaşan hak ihlalleri “</a:t>
            </a:r>
            <a:r>
              <a:rPr lang="tr-TR"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Ayakta sayım, izolasyon, çıplak arama, kötü muamele ve tecrit</a:t>
            </a:r>
            <a:r>
              <a:rPr lang="tr-TR" kern="100" dirty="0">
                <a:effectLst/>
                <a:latin typeface="Calibri" panose="020F0502020204030204" pitchFamily="34" charset="0"/>
                <a:ea typeface="Aptos" panose="020B0004020202020204" pitchFamily="34" charset="0"/>
                <a:cs typeface="Times New Roman" panose="02020603050405020304" pitchFamily="18" charset="0"/>
              </a:rPr>
              <a:t>” olarak özetlenmektedir.</a:t>
            </a: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tr-TR" kern="100" dirty="0">
                <a:effectLst/>
                <a:latin typeface="Calibri" panose="020F0502020204030204" pitchFamily="34" charset="0"/>
                <a:ea typeface="Aptos" panose="020B0004020202020204" pitchFamily="34" charset="0"/>
                <a:cs typeface="Times New Roman" panose="02020603050405020304" pitchFamily="18" charset="0"/>
              </a:rPr>
              <a:t>Bu rapora göre hangi tür suç veya ceza aldığına bakılmadan tutuklular, İdari ve Gözlem </a:t>
            </a:r>
            <a:r>
              <a:rPr lang="tr-TR" kern="100" dirty="0" err="1">
                <a:effectLst/>
                <a:latin typeface="Calibri" panose="020F0502020204030204" pitchFamily="34" charset="0"/>
                <a:ea typeface="Aptos" panose="020B0004020202020204" pitchFamily="34" charset="0"/>
                <a:cs typeface="Times New Roman" panose="02020603050405020304" pitchFamily="18" charset="0"/>
              </a:rPr>
              <a:t>Kurulları’nın</a:t>
            </a:r>
            <a:r>
              <a:rPr lang="tr-TR" kern="100" dirty="0">
                <a:effectLst/>
                <a:latin typeface="Calibri" panose="020F0502020204030204" pitchFamily="34" charset="0"/>
                <a:ea typeface="Aptos" panose="020B0004020202020204" pitchFamily="34" charset="0"/>
                <a:cs typeface="Times New Roman" panose="02020603050405020304" pitchFamily="18" charset="0"/>
              </a:rPr>
              <a:t> kararları neticesinde tekli odalara konulmaktadır. S Tipi hapishanelerindeki uygulamaların özelikle insan psikolojisi üzerinde birçok tahribata yol açtığı, şüpheli ölümler, intihar vakaları, işkence ve kötü muamele uygulamalarının çokça yaşandığı yapılan başvurulardan derlenen verilerdir. Bu tip hapishanelerle, mahpusların hem dışarıyla hem de diğer mahpuslarla ilişkilerinin olabildiğinde kısıtlandığı, bağlarının kesildiği ve mahpusların mutlak bir tecritle tutukluluklarının geçmesine sebep olan bir politika olduğu belirtilmektedir.</a:t>
            </a: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1000"/>
              </a:spcAft>
            </a:pPr>
            <a:endParaRPr lang="tr-TR"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1820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19974</TotalTime>
  <Words>1402</Words>
  <Application>Microsoft Macintosh PowerPoint</Application>
  <PresentationFormat>Geniş ekran</PresentationFormat>
  <Paragraphs>63</Paragraphs>
  <Slides>15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Aptos</vt:lpstr>
      <vt:lpstr>Arial</vt:lpstr>
      <vt:lpstr>Calibri</vt:lpstr>
      <vt:lpstr>Wingdings</vt:lpstr>
      <vt:lpstr>Office Theme</vt:lpstr>
      <vt:lpstr> </vt:lpstr>
      <vt:lpstr>Hepimiz kuyunun dibindeyiz!</vt:lpstr>
      <vt:lpstr>Kapatılmanın bir tedbirden cezalandırma aracına dönüştürülmesi ile hapishanelerin kapasitesinin aşılması, yer seçimi ve mimarisi dahil fiziksel koşulları kendi başına pek çok hak ihlalinin nesnel zeminini oluşturmaktadır. </vt:lpstr>
      <vt:lpstr>BÜYÜK GÖZALTI</vt:lpstr>
      <vt:lpstr>KUYU</vt:lpstr>
      <vt:lpstr>KUYU</vt:lpstr>
      <vt:lpstr>KUYU</vt:lpstr>
      <vt:lpstr>KUYU</vt:lpstr>
      <vt:lpstr>BÜYÜK GÖZALTI</vt:lpstr>
      <vt:lpstr>BÜYÜK GÖZALTI</vt:lpstr>
      <vt:lpstr>BÜYÜK GÖZALTI</vt:lpstr>
      <vt:lpstr>BÜYÜK GÖZALTI</vt:lpstr>
      <vt:lpstr>SAĞLIK</vt:lpstr>
      <vt:lpstr>SAĞLIK</vt:lpstr>
      <vt:lpstr>SAĞLIK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CAGRI KALACA</dc:creator>
  <cp:lastModifiedBy>Sebnem Korur Fincanci</cp:lastModifiedBy>
  <cp:revision>40</cp:revision>
  <dcterms:created xsi:type="dcterms:W3CDTF">2021-01-10T10:35:44Z</dcterms:created>
  <dcterms:modified xsi:type="dcterms:W3CDTF">2024-05-31T06:37:18Z</dcterms:modified>
</cp:coreProperties>
</file>