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sldIdLst>
    <p:sldId id="257" r:id="rId2"/>
    <p:sldId id="264" r:id="rId3"/>
    <p:sldId id="387" r:id="rId4"/>
    <p:sldId id="383" r:id="rId5"/>
    <p:sldId id="396" r:id="rId6"/>
    <p:sldId id="384" r:id="rId7"/>
    <p:sldId id="385" r:id="rId8"/>
    <p:sldId id="398" r:id="rId9"/>
    <p:sldId id="399" r:id="rId10"/>
    <p:sldId id="400" r:id="rId11"/>
    <p:sldId id="397" r:id="rId12"/>
    <p:sldId id="310" r:id="rId13"/>
    <p:sldId id="401" r:id="rId14"/>
    <p:sldId id="395" r:id="rId1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zaffer eskiocak" initials="me" lastIdx="13" clrIdx="0">
    <p:extLst>
      <p:ext uri="{19B8F6BF-5375-455C-9EA6-DF929625EA0E}">
        <p15:presenceInfo xmlns:p15="http://schemas.microsoft.com/office/powerpoint/2012/main" userId="4738b063d4c65d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A25574-A87D-CA41-B2E6-724D45F31096}" v="5" dt="2023-06-16T07:51:39.178"/>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7"/>
    <p:restoredTop sz="95878"/>
  </p:normalViewPr>
  <p:slideViewPr>
    <p:cSldViewPr snapToGrid="0" snapToObjects="1">
      <p:cViewPr varScale="1">
        <p:scale>
          <a:sx n="108" d="100"/>
          <a:sy n="108" d="100"/>
        </p:scale>
        <p:origin x="688" y="200"/>
      </p:cViewPr>
      <p:guideLst/>
    </p:cSldViewPr>
  </p:slideViewPr>
  <p:notesTextViewPr>
    <p:cViewPr>
      <p:scale>
        <a:sx n="1" d="1"/>
        <a:sy n="1" d="1"/>
      </p:scale>
      <p:origin x="0" y="0"/>
    </p:cViewPr>
  </p:notesTextViewPr>
  <p:sorterViewPr>
    <p:cViewPr>
      <p:scale>
        <a:sx n="100" d="100"/>
        <a:sy n="100" d="100"/>
      </p:scale>
      <p:origin x="0" y="-205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20F617-9E29-0246-A1C6-98576EA86F61}" type="datetimeFigureOut">
              <a:rPr lang="x-none" smtClean="0"/>
              <a:t>16.06.2023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59F80C-538D-2540-8D09-BD6501009FDE}" type="slidenum">
              <a:rPr lang="x-none" smtClean="0"/>
              <a:t>‹#›</a:t>
            </a:fld>
            <a:endParaRPr lang="x-none"/>
          </a:p>
        </p:txBody>
      </p:sp>
    </p:spTree>
    <p:extLst>
      <p:ext uri="{BB962C8B-B14F-4D97-AF65-F5344CB8AC3E}">
        <p14:creationId xmlns:p14="http://schemas.microsoft.com/office/powerpoint/2010/main" val="280934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7C45B-F77C-5D47-8EE7-C0E60C9335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F18A36F1-30B8-C249-A2F2-BAF742709B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7" name="Rectangle 6">
            <a:extLst>
              <a:ext uri="{FF2B5EF4-FFF2-40B4-BE49-F238E27FC236}">
                <a16:creationId xmlns:a16="http://schemas.microsoft.com/office/drawing/2014/main" id="{AAC3FB01-C588-7647-B060-A3352F317C9E}"/>
              </a:ext>
            </a:extLst>
          </p:cNvPr>
          <p:cNvSpPr/>
          <p:nvPr userDrawn="1"/>
        </p:nvSpPr>
        <p:spPr>
          <a:xfrm>
            <a:off x="0" y="0"/>
            <a:ext cx="1401288" cy="2078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3074" name="Picture 2">
            <a:extLst>
              <a:ext uri="{FF2B5EF4-FFF2-40B4-BE49-F238E27FC236}">
                <a16:creationId xmlns:a16="http://schemas.microsoft.com/office/drawing/2014/main" id="{223A981A-111A-0546-9750-BFFDAFFC75C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595010" y="5401644"/>
            <a:ext cx="1001979" cy="667986"/>
          </a:xfrm>
          <a:prstGeom prst="rect">
            <a:avLst/>
          </a:prstGeom>
          <a:noFill/>
          <a:extLst>
            <a:ext uri="{909E8E84-426E-40DD-AFC4-6F175D3DCCD1}">
              <a14:hiddenFill xmlns:a14="http://schemas.microsoft.com/office/drawing/2010/main">
                <a:solidFill>
                  <a:srgbClr val="FFFFFF"/>
                </a:solidFill>
              </a14:hiddenFill>
            </a:ext>
          </a:extLst>
        </p:spPr>
      </p:pic>
      <p:sp>
        <p:nvSpPr>
          <p:cNvPr id="9" name="Altbilgi Yer Tutucusu 4">
            <a:extLst>
              <a:ext uri="{FF2B5EF4-FFF2-40B4-BE49-F238E27FC236}">
                <a16:creationId xmlns:a16="http://schemas.microsoft.com/office/drawing/2014/main" id="{01A05C3D-A8C8-E14A-A65E-AFBD9A08FDA3}"/>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1.Yıl Değerlendirmesi; 11.03.2021</a:t>
            </a:r>
          </a:p>
        </p:txBody>
      </p:sp>
    </p:spTree>
    <p:extLst>
      <p:ext uri="{BB962C8B-B14F-4D97-AF65-F5344CB8AC3E}">
        <p14:creationId xmlns:p14="http://schemas.microsoft.com/office/powerpoint/2010/main" val="320878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1A3A3-0313-2946-A467-F39B9A82ADE0}"/>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D4DBD4E4-1885-D249-9A79-19A40FCDF6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Altbilgi Yer Tutucusu 4">
            <a:extLst>
              <a:ext uri="{FF2B5EF4-FFF2-40B4-BE49-F238E27FC236}">
                <a16:creationId xmlns:a16="http://schemas.microsoft.com/office/drawing/2014/main" id="{AD347EDD-144B-324D-A7A2-5F7F5A30FECE}"/>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10.Ay Değerlendirmesi; 11.01.2021</a:t>
            </a:r>
          </a:p>
        </p:txBody>
      </p:sp>
    </p:spTree>
    <p:extLst>
      <p:ext uri="{BB962C8B-B14F-4D97-AF65-F5344CB8AC3E}">
        <p14:creationId xmlns:p14="http://schemas.microsoft.com/office/powerpoint/2010/main" val="1197815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9C00FF-7AAC-7D43-AB2B-FBF20127D2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E2AF9F08-AB8B-EC45-B72F-F9448047F3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Altbilgi Yer Tutucusu 4">
            <a:extLst>
              <a:ext uri="{FF2B5EF4-FFF2-40B4-BE49-F238E27FC236}">
                <a16:creationId xmlns:a16="http://schemas.microsoft.com/office/drawing/2014/main" id="{F90546E3-EACD-8847-8DEE-5C4D3493C370}"/>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10.Ay Değerlendirmesi; 11.01.2021</a:t>
            </a:r>
          </a:p>
        </p:txBody>
      </p:sp>
    </p:spTree>
    <p:extLst>
      <p:ext uri="{BB962C8B-B14F-4D97-AF65-F5344CB8AC3E}">
        <p14:creationId xmlns:p14="http://schemas.microsoft.com/office/powerpoint/2010/main" val="216678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82E5-9AD4-8F48-8F8E-394FD59C408E}"/>
              </a:ext>
            </a:extLst>
          </p:cNvPr>
          <p:cNvSpPr>
            <a:spLocks noGrp="1"/>
          </p:cNvSpPr>
          <p:nvPr>
            <p:ph type="title"/>
          </p:nvPr>
        </p:nvSpPr>
        <p:spPr/>
        <p:txBody>
          <a:bodyPr/>
          <a:lstStyle>
            <a:lvl1pPr>
              <a:defRPr b="1">
                <a:latin typeface="+mn-lt"/>
              </a:defRPr>
            </a:lvl1pPr>
          </a:lstStyle>
          <a:p>
            <a:r>
              <a:rPr lang="en-US" dirty="0"/>
              <a:t>Click to edit Master title style</a:t>
            </a:r>
            <a:endParaRPr lang="x-none" dirty="0"/>
          </a:p>
        </p:txBody>
      </p:sp>
      <p:sp>
        <p:nvSpPr>
          <p:cNvPr id="3" name="Content Placeholder 2">
            <a:extLst>
              <a:ext uri="{FF2B5EF4-FFF2-40B4-BE49-F238E27FC236}">
                <a16:creationId xmlns:a16="http://schemas.microsoft.com/office/drawing/2014/main" id="{948C4756-AB86-A84C-BD79-F38814CFCA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13" name="Altbilgi Yer Tutucusu 4">
            <a:extLst>
              <a:ext uri="{FF2B5EF4-FFF2-40B4-BE49-F238E27FC236}">
                <a16:creationId xmlns:a16="http://schemas.microsoft.com/office/drawing/2014/main" id="{D2517B84-510B-1D43-B0B1-370587059BB6}"/>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1.Yıl Değerlendirmesi; 11.03.2021</a:t>
            </a:r>
          </a:p>
        </p:txBody>
      </p:sp>
    </p:spTree>
    <p:extLst>
      <p:ext uri="{BB962C8B-B14F-4D97-AF65-F5344CB8AC3E}">
        <p14:creationId xmlns:p14="http://schemas.microsoft.com/office/powerpoint/2010/main" val="217503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8604C-4EE6-FD4B-BB86-1E9145B4AA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0C029822-7D04-9B4D-9390-BE978BB224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Altbilgi Yer Tutucusu 4">
            <a:extLst>
              <a:ext uri="{FF2B5EF4-FFF2-40B4-BE49-F238E27FC236}">
                <a16:creationId xmlns:a16="http://schemas.microsoft.com/office/drawing/2014/main" id="{F0D996D7-6DEE-BE48-9065-E19D56A59D81}"/>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1.Yıl Değerlendirmesi; 11.03.2021</a:t>
            </a:r>
          </a:p>
        </p:txBody>
      </p:sp>
    </p:spTree>
    <p:extLst>
      <p:ext uri="{BB962C8B-B14F-4D97-AF65-F5344CB8AC3E}">
        <p14:creationId xmlns:p14="http://schemas.microsoft.com/office/powerpoint/2010/main" val="305730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C6D3D-5E0E-124F-AC5F-946ED3F8558A}"/>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063003FB-EB50-094C-B8C0-5862A7A5BB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AB17FB7E-E0A0-8C47-BB83-879536D857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Altbilgi Yer Tutucusu 4">
            <a:extLst>
              <a:ext uri="{FF2B5EF4-FFF2-40B4-BE49-F238E27FC236}">
                <a16:creationId xmlns:a16="http://schemas.microsoft.com/office/drawing/2014/main" id="{E661C0EF-8F21-1C4E-80CE-F44193388646}"/>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1.Yıl Değerlendirmesi; 11.03.2021</a:t>
            </a:r>
          </a:p>
        </p:txBody>
      </p:sp>
    </p:spTree>
    <p:extLst>
      <p:ext uri="{BB962C8B-B14F-4D97-AF65-F5344CB8AC3E}">
        <p14:creationId xmlns:p14="http://schemas.microsoft.com/office/powerpoint/2010/main" val="1880691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129D5-E567-A34D-859A-54DE73802DBB}"/>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960D3A4C-936D-BF48-8684-4A86D59A69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0CBF68-69FA-FF4E-B97C-ED0ABA059C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AA6EFFAB-5680-CF48-A169-A78CEAB25E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53240D-2FB2-1844-AAAE-976DA0AF40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8" name="Altbilgi Yer Tutucusu 4">
            <a:extLst>
              <a:ext uri="{FF2B5EF4-FFF2-40B4-BE49-F238E27FC236}">
                <a16:creationId xmlns:a16="http://schemas.microsoft.com/office/drawing/2014/main" id="{AA834DA7-5EFA-294D-85CF-25333C693E54}"/>
              </a:ext>
            </a:extLst>
          </p:cNvPr>
          <p:cNvSpPr>
            <a:spLocks noGrp="1"/>
          </p:cNvSpPr>
          <p:nvPr>
            <p:ph type="ftr" sz="quarter" idx="10"/>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1.Yıl Değerlendirmesi; 11.03.2021</a:t>
            </a:r>
          </a:p>
        </p:txBody>
      </p:sp>
    </p:spTree>
    <p:extLst>
      <p:ext uri="{BB962C8B-B14F-4D97-AF65-F5344CB8AC3E}">
        <p14:creationId xmlns:p14="http://schemas.microsoft.com/office/powerpoint/2010/main" val="1848408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221B7-8172-924F-8644-D250E9A9408C}"/>
              </a:ext>
            </a:extLst>
          </p:cNvPr>
          <p:cNvSpPr>
            <a:spLocks noGrp="1"/>
          </p:cNvSpPr>
          <p:nvPr>
            <p:ph type="title"/>
          </p:nvPr>
        </p:nvSpPr>
        <p:spPr>
          <a:xfrm>
            <a:off x="1021278" y="365125"/>
            <a:ext cx="10332521" cy="1325563"/>
          </a:xfrm>
        </p:spPr>
        <p:txBody>
          <a:bodyPr/>
          <a:lstStyle/>
          <a:p>
            <a:r>
              <a:rPr lang="en-US" dirty="0"/>
              <a:t>Click to edit Master title style</a:t>
            </a:r>
            <a:endParaRPr lang="x-none" dirty="0"/>
          </a:p>
        </p:txBody>
      </p:sp>
      <p:sp>
        <p:nvSpPr>
          <p:cNvPr id="4" name="Altbilgi Yer Tutucusu 4">
            <a:extLst>
              <a:ext uri="{FF2B5EF4-FFF2-40B4-BE49-F238E27FC236}">
                <a16:creationId xmlns:a16="http://schemas.microsoft.com/office/drawing/2014/main" id="{27A2CA3C-0596-9343-A919-E4A5E607C8A9}"/>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1.Yıl Değerlendirmesi; 11.03.2021</a:t>
            </a:r>
          </a:p>
        </p:txBody>
      </p:sp>
    </p:spTree>
    <p:extLst>
      <p:ext uri="{BB962C8B-B14F-4D97-AF65-F5344CB8AC3E}">
        <p14:creationId xmlns:p14="http://schemas.microsoft.com/office/powerpoint/2010/main" val="353124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Altbilgi Yer Tutucusu 4">
            <a:extLst>
              <a:ext uri="{FF2B5EF4-FFF2-40B4-BE49-F238E27FC236}">
                <a16:creationId xmlns:a16="http://schemas.microsoft.com/office/drawing/2014/main" id="{7617479D-89C2-AD45-BE50-9423D52F79BA}"/>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1.Yıl Değerlendirmesi; 11.03.2021</a:t>
            </a:r>
          </a:p>
        </p:txBody>
      </p:sp>
    </p:spTree>
    <p:extLst>
      <p:ext uri="{BB962C8B-B14F-4D97-AF65-F5344CB8AC3E}">
        <p14:creationId xmlns:p14="http://schemas.microsoft.com/office/powerpoint/2010/main" val="84775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EFD4-BC4A-E449-8663-259820FFE5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78F97FC7-3EA1-F542-B2B7-37B375F500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4E14A4D3-D6F4-3C4B-8532-194188AEE8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Altbilgi Yer Tutucusu 4">
            <a:extLst>
              <a:ext uri="{FF2B5EF4-FFF2-40B4-BE49-F238E27FC236}">
                <a16:creationId xmlns:a16="http://schemas.microsoft.com/office/drawing/2014/main" id="{8FBC3840-2FEB-DA4B-B9FC-B2AE4325789E}"/>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1.Yıl Değerlendirmesi; 11.03.2021</a:t>
            </a:r>
          </a:p>
        </p:txBody>
      </p:sp>
    </p:spTree>
    <p:extLst>
      <p:ext uri="{BB962C8B-B14F-4D97-AF65-F5344CB8AC3E}">
        <p14:creationId xmlns:p14="http://schemas.microsoft.com/office/powerpoint/2010/main" val="4156665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DF8F2A-E9C3-E34B-B9A2-0DD9393515ED}"/>
              </a:ext>
            </a:extLst>
          </p:cNvPr>
          <p:cNvSpPr/>
          <p:nvPr userDrawn="1"/>
        </p:nvSpPr>
        <p:spPr>
          <a:xfrm>
            <a:off x="0" y="0"/>
            <a:ext cx="12192000" cy="2757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8" name="Picture 7" descr="A picture containing background pattern&#10;&#10;Description automatically generated">
            <a:extLst>
              <a:ext uri="{FF2B5EF4-FFF2-40B4-BE49-F238E27FC236}">
                <a16:creationId xmlns:a16="http://schemas.microsoft.com/office/drawing/2014/main" id="{E69A1B31-63D7-6B4E-AA6D-007AEBFA2B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80010" y="1256479"/>
            <a:ext cx="6172201" cy="4598277"/>
          </a:xfrm>
          <a:prstGeom prst="rect">
            <a:avLst/>
          </a:prstGeom>
        </p:spPr>
      </p:pic>
      <p:sp>
        <p:nvSpPr>
          <p:cNvPr id="2" name="Title 1">
            <a:extLst>
              <a:ext uri="{FF2B5EF4-FFF2-40B4-BE49-F238E27FC236}">
                <a16:creationId xmlns:a16="http://schemas.microsoft.com/office/drawing/2014/main" id="{DCA2B843-D8CE-4A45-BB55-B3FDA78EDE2E}"/>
              </a:ext>
            </a:extLst>
          </p:cNvPr>
          <p:cNvSpPr>
            <a:spLocks noGrp="1"/>
          </p:cNvSpPr>
          <p:nvPr>
            <p:ph type="title"/>
          </p:nvPr>
        </p:nvSpPr>
        <p:spPr>
          <a:xfrm>
            <a:off x="931720" y="2248496"/>
            <a:ext cx="3698168" cy="1234966"/>
          </a:xfrm>
        </p:spPr>
        <p:txBody>
          <a:bodyPr anchor="ctr" anchorCtr="0"/>
          <a:lstStyle>
            <a:lvl1pPr>
              <a:defRPr sz="3200"/>
            </a:lvl1pPr>
          </a:lstStyle>
          <a:p>
            <a:r>
              <a:rPr lang="en-US" dirty="0"/>
              <a:t>Click to edit Master title style</a:t>
            </a:r>
            <a:endParaRPr lang="x-none" dirty="0"/>
          </a:p>
        </p:txBody>
      </p:sp>
      <p:pic>
        <p:nvPicPr>
          <p:cNvPr id="13" name="Picture 12">
            <a:extLst>
              <a:ext uri="{FF2B5EF4-FFF2-40B4-BE49-F238E27FC236}">
                <a16:creationId xmlns:a16="http://schemas.microsoft.com/office/drawing/2014/main" id="{C211CFA5-025F-5447-ACE4-AB190CBD678D}"/>
              </a:ext>
            </a:extLst>
          </p:cNvPr>
          <p:cNvPicPr>
            <a:picLocks noChangeAspect="1"/>
          </p:cNvPicPr>
          <p:nvPr userDrawn="1"/>
        </p:nvPicPr>
        <p:blipFill>
          <a:blip r:embed="rId3"/>
          <a:stretch>
            <a:fillRect/>
          </a:stretch>
        </p:blipFill>
        <p:spPr>
          <a:xfrm>
            <a:off x="15732" y="2194034"/>
            <a:ext cx="876300" cy="1371600"/>
          </a:xfrm>
          <a:prstGeom prst="rect">
            <a:avLst/>
          </a:prstGeom>
        </p:spPr>
      </p:pic>
      <p:sp>
        <p:nvSpPr>
          <p:cNvPr id="14" name="Rectangle 13">
            <a:extLst>
              <a:ext uri="{FF2B5EF4-FFF2-40B4-BE49-F238E27FC236}">
                <a16:creationId xmlns:a16="http://schemas.microsoft.com/office/drawing/2014/main" id="{586A0460-FEB3-394C-8A83-24EC8BA514E6}"/>
              </a:ext>
            </a:extLst>
          </p:cNvPr>
          <p:cNvSpPr/>
          <p:nvPr userDrawn="1"/>
        </p:nvSpPr>
        <p:spPr>
          <a:xfrm>
            <a:off x="5181600" y="415420"/>
            <a:ext cx="6172200" cy="5439336"/>
          </a:xfrm>
          <a:prstGeom prst="rect">
            <a:avLst/>
          </a:prstGeom>
          <a:solidFill>
            <a:schemeClr val="accent1">
              <a:lumMod val="20000"/>
              <a:lumOff val="8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x-none" dirty="0"/>
          </a:p>
        </p:txBody>
      </p:sp>
      <p:sp>
        <p:nvSpPr>
          <p:cNvPr id="10" name="Text Placeholder 3">
            <a:extLst>
              <a:ext uri="{FF2B5EF4-FFF2-40B4-BE49-F238E27FC236}">
                <a16:creationId xmlns:a16="http://schemas.microsoft.com/office/drawing/2014/main" id="{28003643-DD32-A941-B611-A9776466D958}"/>
              </a:ext>
            </a:extLst>
          </p:cNvPr>
          <p:cNvSpPr>
            <a:spLocks noGrp="1"/>
          </p:cNvSpPr>
          <p:nvPr>
            <p:ph type="body" sz="half" idx="2"/>
          </p:nvPr>
        </p:nvSpPr>
        <p:spPr>
          <a:xfrm>
            <a:off x="5569527" y="754885"/>
            <a:ext cx="5417129" cy="3551643"/>
          </a:xfrm>
        </p:spPr>
        <p:txBody>
          <a:bodyPr>
            <a:normAutofit/>
          </a:bodyPr>
          <a:lstStyle>
            <a:lvl1pPr marL="0" indent="0">
              <a:buNone/>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Slayt Numarası Yer Tutucusu 5">
            <a:extLst>
              <a:ext uri="{FF2B5EF4-FFF2-40B4-BE49-F238E27FC236}">
                <a16:creationId xmlns:a16="http://schemas.microsoft.com/office/drawing/2014/main" id="{28DF8829-A0EE-3F4E-9F2E-D9D18083B03D}"/>
              </a:ext>
            </a:extLst>
          </p:cNvPr>
          <p:cNvSpPr txBox="1">
            <a:spLocks/>
          </p:cNvSpPr>
          <p:nvPr userDrawn="1"/>
        </p:nvSpPr>
        <p:spPr>
          <a:xfrm>
            <a:off x="11625943" y="6492875"/>
            <a:ext cx="345373" cy="273174"/>
          </a:xfrm>
          <a:prstGeom prst="rect">
            <a:avLst/>
          </a:prstGeom>
          <a:solidFill>
            <a:srgbClr val="C00000">
              <a:alpha val="50000"/>
            </a:srgbClr>
          </a:solidFill>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48B812-DC3D-4AEF-ACEE-B511DEAADBA0}" type="slidenum">
              <a:rPr lang="tr-TR" sz="1400" smtClean="0">
                <a:solidFill>
                  <a:schemeClr val="bg1"/>
                </a:solidFill>
              </a:rPr>
              <a:pPr algn="r"/>
              <a:t>‹#›</a:t>
            </a:fld>
            <a:endParaRPr lang="tr-TR" sz="1400" dirty="0">
              <a:solidFill>
                <a:schemeClr val="bg1"/>
              </a:solidFill>
            </a:endParaRPr>
          </a:p>
        </p:txBody>
      </p:sp>
      <p:sp>
        <p:nvSpPr>
          <p:cNvPr id="11" name="Altbilgi Yer Tutucusu 4">
            <a:extLst>
              <a:ext uri="{FF2B5EF4-FFF2-40B4-BE49-F238E27FC236}">
                <a16:creationId xmlns:a16="http://schemas.microsoft.com/office/drawing/2014/main" id="{9131A5B4-78D0-F64F-9216-885D1624CE04}"/>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1.Yıl Değerlendirmesi; 11.03.2021</a:t>
            </a:r>
          </a:p>
        </p:txBody>
      </p:sp>
    </p:spTree>
    <p:extLst>
      <p:ext uri="{BB962C8B-B14F-4D97-AF65-F5344CB8AC3E}">
        <p14:creationId xmlns:p14="http://schemas.microsoft.com/office/powerpoint/2010/main" val="3728096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6FB09219-F7E9-D04C-B587-856918994AB0}"/>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0" y="4782057"/>
            <a:ext cx="12192000" cy="2075944"/>
          </a:xfrm>
          <a:prstGeom prst="rect">
            <a:avLst/>
          </a:prstGeom>
        </p:spPr>
      </p:pic>
      <p:pic>
        <p:nvPicPr>
          <p:cNvPr id="11" name="Picture 10">
            <a:extLst>
              <a:ext uri="{FF2B5EF4-FFF2-40B4-BE49-F238E27FC236}">
                <a16:creationId xmlns:a16="http://schemas.microsoft.com/office/drawing/2014/main" id="{90555CF1-CA8C-0D48-9165-C38CD2AB9F2A}"/>
              </a:ext>
            </a:extLst>
          </p:cNvPr>
          <p:cNvPicPr>
            <a:picLocks noChangeAspect="1"/>
          </p:cNvPicPr>
          <p:nvPr userDrawn="1"/>
        </p:nvPicPr>
        <p:blipFill>
          <a:blip r:embed="rId14"/>
          <a:stretch>
            <a:fillRect/>
          </a:stretch>
        </p:blipFill>
        <p:spPr>
          <a:xfrm>
            <a:off x="84611" y="365125"/>
            <a:ext cx="876300" cy="1371600"/>
          </a:xfrm>
          <a:prstGeom prst="rect">
            <a:avLst/>
          </a:prstGeom>
        </p:spPr>
      </p:pic>
      <p:sp>
        <p:nvSpPr>
          <p:cNvPr id="2" name="Title Placeholder 1">
            <a:extLst>
              <a:ext uri="{FF2B5EF4-FFF2-40B4-BE49-F238E27FC236}">
                <a16:creationId xmlns:a16="http://schemas.microsoft.com/office/drawing/2014/main" id="{92D6FAC6-A2EC-3C47-AC00-E008CCE02496}"/>
              </a:ext>
            </a:extLst>
          </p:cNvPr>
          <p:cNvSpPr>
            <a:spLocks noGrp="1"/>
          </p:cNvSpPr>
          <p:nvPr>
            <p:ph type="title"/>
          </p:nvPr>
        </p:nvSpPr>
        <p:spPr>
          <a:xfrm>
            <a:off x="1080654" y="365125"/>
            <a:ext cx="10273145" cy="1325563"/>
          </a:xfrm>
          <a:prstGeom prst="rect">
            <a:avLst/>
          </a:prstGeom>
        </p:spPr>
        <p:txBody>
          <a:bodyPr vert="horz" lIns="91440" tIns="45720" rIns="91440" bIns="45720" rtlCol="0" anchor="ctr">
            <a:normAutofit/>
          </a:bodyPr>
          <a:lstStyle/>
          <a:p>
            <a:r>
              <a:rPr lang="en-US" dirty="0"/>
              <a:t>Click to edit Master title style</a:t>
            </a:r>
            <a:endParaRPr lang="x-none" dirty="0"/>
          </a:p>
        </p:txBody>
      </p:sp>
      <p:sp>
        <p:nvSpPr>
          <p:cNvPr id="3" name="Text Placeholder 2">
            <a:extLst>
              <a:ext uri="{FF2B5EF4-FFF2-40B4-BE49-F238E27FC236}">
                <a16:creationId xmlns:a16="http://schemas.microsoft.com/office/drawing/2014/main" id="{CBCAE58B-B5D9-D04A-8B4C-B8BF50DE6ECF}"/>
              </a:ext>
            </a:extLst>
          </p:cNvPr>
          <p:cNvSpPr>
            <a:spLocks noGrp="1"/>
          </p:cNvSpPr>
          <p:nvPr>
            <p:ph type="body" idx="1"/>
          </p:nvPr>
        </p:nvSpPr>
        <p:spPr>
          <a:xfrm>
            <a:off x="1080654" y="1825625"/>
            <a:ext cx="1027314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12" name="Altbilgi Yer Tutucusu 4">
            <a:extLst>
              <a:ext uri="{FF2B5EF4-FFF2-40B4-BE49-F238E27FC236}">
                <a16:creationId xmlns:a16="http://schemas.microsoft.com/office/drawing/2014/main" id="{A80E0E01-C4FA-E542-B30A-55834D93CFF9}"/>
              </a:ext>
            </a:extLst>
          </p:cNvPr>
          <p:cNvSpPr>
            <a:spLocks noGrp="1"/>
          </p:cNvSpPr>
          <p:nvPr>
            <p:ph type="ftr" sz="quarter" idx="3"/>
          </p:nvPr>
        </p:nvSpPr>
        <p:spPr>
          <a:xfrm>
            <a:off x="194872" y="6492875"/>
            <a:ext cx="4676931" cy="262328"/>
          </a:xfrm>
          <a:prstGeom prst="rect">
            <a:avLst/>
          </a:prstGeom>
          <a:solidFill>
            <a:schemeClr val="accent1">
              <a:alpha val="45000"/>
            </a:schemeClr>
          </a:solidFill>
        </p:spPr>
        <p:txBody>
          <a:bodyPr anchor="ctr" anchorCtr="0"/>
          <a:lstStyle>
            <a:lvl1pPr>
              <a:defRPr sz="1400">
                <a:solidFill>
                  <a:schemeClr val="bg1"/>
                </a:solidFill>
              </a:defRPr>
            </a:lvl1pPr>
          </a:lstStyle>
          <a:p>
            <a:r>
              <a:rPr lang="tr-TR" dirty="0"/>
              <a:t>TTB COVID-19 </a:t>
            </a:r>
            <a:r>
              <a:rPr lang="tr-TR" dirty="0" err="1"/>
              <a:t>Pandemisi</a:t>
            </a:r>
            <a:r>
              <a:rPr lang="tr-TR" dirty="0"/>
              <a:t> 10.Ay Değerlendirmesi; 11.01.2021</a:t>
            </a:r>
          </a:p>
        </p:txBody>
      </p:sp>
      <p:sp>
        <p:nvSpPr>
          <p:cNvPr id="13" name="Slayt Numarası Yer Tutucusu 5">
            <a:extLst>
              <a:ext uri="{FF2B5EF4-FFF2-40B4-BE49-F238E27FC236}">
                <a16:creationId xmlns:a16="http://schemas.microsoft.com/office/drawing/2014/main" id="{FD278716-28C0-594D-9AAA-871AF6665DDA}"/>
              </a:ext>
            </a:extLst>
          </p:cNvPr>
          <p:cNvSpPr txBox="1">
            <a:spLocks/>
          </p:cNvSpPr>
          <p:nvPr userDrawn="1"/>
        </p:nvSpPr>
        <p:spPr>
          <a:xfrm>
            <a:off x="11353799" y="6503721"/>
            <a:ext cx="617517" cy="262328"/>
          </a:xfrm>
          <a:prstGeom prst="rect">
            <a:avLst/>
          </a:prstGeom>
          <a:solidFill>
            <a:srgbClr val="C00000">
              <a:alpha val="50000"/>
            </a:srgbClr>
          </a:solidFill>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48B812-DC3D-4AEF-ACEE-B511DEAADBA0}" type="slidenum">
              <a:rPr lang="tr-TR" sz="1400" smtClean="0">
                <a:solidFill>
                  <a:schemeClr val="bg1"/>
                </a:solidFill>
              </a:rPr>
              <a:pPr algn="r"/>
              <a:t>‹#›</a:t>
            </a:fld>
            <a:endParaRPr lang="tr-TR" sz="1400" dirty="0">
              <a:solidFill>
                <a:schemeClr val="bg1"/>
              </a:solidFill>
            </a:endParaRPr>
          </a:p>
        </p:txBody>
      </p:sp>
    </p:spTree>
    <p:extLst>
      <p:ext uri="{BB962C8B-B14F-4D97-AF65-F5344CB8AC3E}">
        <p14:creationId xmlns:p14="http://schemas.microsoft.com/office/powerpoint/2010/main" val="401574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32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38201" y="1456832"/>
            <a:ext cx="10439399" cy="2387600"/>
          </a:xfrm>
        </p:spPr>
        <p:txBody>
          <a:bodyPr>
            <a:noAutofit/>
          </a:bodyPr>
          <a:lstStyle/>
          <a:p>
            <a:r>
              <a:rPr lang="tr-TR" sz="4000" dirty="0"/>
              <a:t>KIZAMIK SALGINI</a:t>
            </a:r>
            <a:endParaRPr lang="tr-TR" sz="5400" b="1" dirty="0">
              <a:solidFill>
                <a:srgbClr val="C00000"/>
              </a:solidFill>
              <a:latin typeface="+mn-lt"/>
            </a:endParaRPr>
          </a:p>
        </p:txBody>
      </p:sp>
      <p:sp>
        <p:nvSpPr>
          <p:cNvPr id="3" name="Alt Başlık 2"/>
          <p:cNvSpPr>
            <a:spLocks noGrp="1"/>
          </p:cNvSpPr>
          <p:nvPr>
            <p:ph type="subTitle" idx="1"/>
          </p:nvPr>
        </p:nvSpPr>
        <p:spPr>
          <a:xfrm>
            <a:off x="1080247" y="4698124"/>
            <a:ext cx="9897035" cy="1230148"/>
          </a:xfrm>
        </p:spPr>
        <p:txBody>
          <a:bodyPr>
            <a:normAutofit/>
          </a:bodyPr>
          <a:lstStyle/>
          <a:p>
            <a:r>
              <a:rPr lang="tr-TR" sz="3600" b="1" dirty="0"/>
              <a:t>Türk Tabipleri Birliği</a:t>
            </a:r>
          </a:p>
        </p:txBody>
      </p:sp>
    </p:spTree>
    <p:extLst>
      <p:ext uri="{BB962C8B-B14F-4D97-AF65-F5344CB8AC3E}">
        <p14:creationId xmlns:p14="http://schemas.microsoft.com/office/powerpoint/2010/main" val="353675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sz="half" idx="2"/>
          </p:nvPr>
        </p:nvSpPr>
        <p:spPr>
          <a:xfrm>
            <a:off x="5309884" y="769523"/>
            <a:ext cx="6033523" cy="3551643"/>
          </a:xfrm>
        </p:spPr>
        <p:txBody>
          <a:bodyPr>
            <a:normAutofit/>
          </a:bodyPr>
          <a:lstStyle/>
          <a:p>
            <a:pPr algn="just">
              <a:lnSpc>
                <a:spcPct val="115000"/>
              </a:lnSpc>
            </a:pPr>
            <a:r>
              <a:rPr lang="tr-TR" sz="2000" u="none" strike="noStrike" dirty="0">
                <a:effectLst/>
                <a:latin typeface="Calibri" panose="020F0502020204030204" pitchFamily="34" charset="0"/>
                <a:ea typeface="Calibri" panose="020F0502020204030204" pitchFamily="34" charset="0"/>
              </a:rPr>
              <a:t>Deprem bölgesinde depremzede sağlık çalışanlarını rahatlatan uzun süreli sağlık çalışanı görevlendirmeleri yapılmalıdır. Bu bölgede yaşam ve çalışma koşullarının zorluğu dikkate alınarak teşvik uygulamasına gidilmelidir. Bu bölgede aşının sağlanması ve korunmasına yönelik teknik destek mutlaka verilmeli, tüm aile sağlığı merkezleri ve geçici yerleşim alanlarında aşılar yapılabilir hale getirilmelidir. </a:t>
            </a:r>
          </a:p>
          <a:p>
            <a:pPr lvl="0" algn="just">
              <a:lnSpc>
                <a:spcPct val="115000"/>
              </a:lnSpc>
            </a:pPr>
            <a:endParaRPr lang="tr-TR" sz="2000" u="none" strike="noStrike" dirty="0">
              <a:effectLst/>
              <a:latin typeface="Calibri" panose="020F0502020204030204" pitchFamily="34" charset="0"/>
              <a:ea typeface="Calibri" panose="020F0502020204030204" pitchFamily="34" charset="0"/>
            </a:endParaRPr>
          </a:p>
        </p:txBody>
      </p:sp>
      <p:sp>
        <p:nvSpPr>
          <p:cNvPr id="2" name="Unvan 1"/>
          <p:cNvSpPr>
            <a:spLocks noGrp="1"/>
          </p:cNvSpPr>
          <p:nvPr>
            <p:ph type="title"/>
          </p:nvPr>
        </p:nvSpPr>
        <p:spPr/>
        <p:txBody>
          <a:bodyPr/>
          <a:lstStyle/>
          <a:p>
            <a:pPr algn="ctr"/>
            <a:r>
              <a:rPr lang="tr-TR" b="1" dirty="0">
                <a:latin typeface="+mn-lt"/>
              </a:rPr>
              <a:t>KIZAMIK</a:t>
            </a:r>
          </a:p>
        </p:txBody>
      </p:sp>
      <p:sp>
        <p:nvSpPr>
          <p:cNvPr id="16" name="Slayt Numarası Yer Tutucusu 5">
            <a:extLst>
              <a:ext uri="{FF2B5EF4-FFF2-40B4-BE49-F238E27FC236}">
                <a16:creationId xmlns:a16="http://schemas.microsoft.com/office/drawing/2014/main" id="{23CD9F15-2872-414E-B79A-71168CD13DD2}"/>
              </a:ext>
            </a:extLst>
          </p:cNvPr>
          <p:cNvSpPr txBox="1">
            <a:spLocks/>
          </p:cNvSpPr>
          <p:nvPr/>
        </p:nvSpPr>
        <p:spPr>
          <a:xfrm>
            <a:off x="11625943" y="6448301"/>
            <a:ext cx="345373" cy="273174"/>
          </a:xfrm>
          <a:prstGeom prst="rect">
            <a:avLst/>
          </a:prstGeom>
          <a:solidFill>
            <a:srgbClr val="C00000">
              <a:alpha val="50000"/>
            </a:srgbClr>
          </a:solidFill>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48B812-DC3D-4AEF-ACEE-B511DEAADBA0}" type="slidenum">
              <a:rPr lang="tr-TR" sz="1400" smtClean="0">
                <a:solidFill>
                  <a:schemeClr val="bg1"/>
                </a:solidFill>
              </a:rPr>
              <a:pPr algn="r"/>
              <a:t>10</a:t>
            </a:fld>
            <a:endParaRPr lang="tr-TR" sz="1400" dirty="0">
              <a:solidFill>
                <a:schemeClr val="bg1"/>
              </a:solidFill>
            </a:endParaRPr>
          </a:p>
        </p:txBody>
      </p:sp>
    </p:spTree>
    <p:extLst>
      <p:ext uri="{BB962C8B-B14F-4D97-AF65-F5344CB8AC3E}">
        <p14:creationId xmlns:p14="http://schemas.microsoft.com/office/powerpoint/2010/main" val="2034540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sz="half" idx="2"/>
          </p:nvPr>
        </p:nvSpPr>
        <p:spPr>
          <a:xfrm>
            <a:off x="5226756" y="242193"/>
            <a:ext cx="6033523" cy="3551643"/>
          </a:xfrm>
        </p:spPr>
        <p:txBody>
          <a:bodyPr>
            <a:noAutofit/>
          </a:bodyPr>
          <a:lstStyle/>
          <a:p>
            <a:pPr>
              <a:lnSpc>
                <a:spcPct val="160000"/>
              </a:lnSpc>
            </a:pPr>
            <a:r>
              <a:rPr lang="tr-TR" sz="1600" dirty="0"/>
              <a:t>COVID-19 - </a:t>
            </a:r>
            <a:r>
              <a:rPr lang="tr-TR" sz="1600" dirty="0" err="1"/>
              <a:t>neoliberalizm</a:t>
            </a:r>
            <a:r>
              <a:rPr lang="tr-TR" sz="1600" dirty="0"/>
              <a:t> </a:t>
            </a:r>
            <a:r>
              <a:rPr lang="tr-TR" sz="1600" dirty="0" err="1"/>
              <a:t>pandemisi</a:t>
            </a:r>
            <a:r>
              <a:rPr lang="tr-TR" sz="1600" dirty="0"/>
              <a:t> </a:t>
            </a:r>
          </a:p>
          <a:p>
            <a:pPr>
              <a:lnSpc>
                <a:spcPct val="160000"/>
              </a:lnSpc>
            </a:pPr>
            <a:r>
              <a:rPr lang="tr-TR" sz="1600" dirty="0"/>
              <a:t>Kapitalizmin doğrusal büyüme ve sermaye birikimi hızı </a:t>
            </a:r>
          </a:p>
          <a:p>
            <a:pPr>
              <a:lnSpc>
                <a:spcPct val="160000"/>
              </a:lnSpc>
            </a:pPr>
            <a:r>
              <a:rPr lang="tr-TR" sz="1600" dirty="0"/>
              <a:t>Emeği ve doğayı sınırsızca sömürme ve </a:t>
            </a:r>
            <a:r>
              <a:rPr lang="tr-TR" sz="1600" dirty="0" err="1"/>
              <a:t>araçsallaştırma</a:t>
            </a:r>
            <a:r>
              <a:rPr lang="tr-TR" sz="1600" dirty="0"/>
              <a:t> mantığı</a:t>
            </a:r>
          </a:p>
          <a:p>
            <a:pPr>
              <a:lnSpc>
                <a:spcPct val="160000"/>
              </a:lnSpc>
            </a:pPr>
            <a:r>
              <a:rPr lang="tr-TR" sz="1600" dirty="0"/>
              <a:t>Bir virüs, insanî ilişkilerde ve insan-nesne etkileşiminde fiziksel mesafeyi dayattı. </a:t>
            </a:r>
          </a:p>
          <a:p>
            <a:pPr>
              <a:lnSpc>
                <a:spcPct val="160000"/>
              </a:lnSpc>
            </a:pPr>
            <a:r>
              <a:rPr lang="tr-TR" sz="1600" dirty="0"/>
              <a:t>Kapitalizmin ekolojik tahribat, yaban hayatına müdahale ve denetimsiz kentleşmesine bir tokat</a:t>
            </a:r>
          </a:p>
          <a:p>
            <a:pPr>
              <a:lnSpc>
                <a:spcPct val="160000"/>
              </a:lnSpc>
            </a:pPr>
            <a:r>
              <a:rPr lang="tr-TR" sz="1600" dirty="0"/>
              <a:t>POST-TRUTH/Hakikat ötesi ve </a:t>
            </a:r>
            <a:r>
              <a:rPr lang="tr-TR" sz="1600" dirty="0" err="1"/>
              <a:t>neoliberal</a:t>
            </a:r>
            <a:r>
              <a:rPr lang="tr-TR" sz="1600" dirty="0"/>
              <a:t> sağlık politikaları bireye yüklediği sorumlulukla Kızamık salgınının müsebbibi oldu.</a:t>
            </a:r>
          </a:p>
        </p:txBody>
      </p:sp>
      <p:sp>
        <p:nvSpPr>
          <p:cNvPr id="2" name="Unvan 1"/>
          <p:cNvSpPr>
            <a:spLocks noGrp="1"/>
          </p:cNvSpPr>
          <p:nvPr>
            <p:ph type="title"/>
          </p:nvPr>
        </p:nvSpPr>
        <p:spPr/>
        <p:txBody>
          <a:bodyPr/>
          <a:lstStyle/>
          <a:p>
            <a:pPr algn="ctr"/>
            <a:r>
              <a:rPr lang="tr-TR" b="1" dirty="0">
                <a:latin typeface="+mn-lt"/>
              </a:rPr>
              <a:t>KIZAMIK</a:t>
            </a:r>
          </a:p>
        </p:txBody>
      </p:sp>
      <p:sp>
        <p:nvSpPr>
          <p:cNvPr id="16" name="Slayt Numarası Yer Tutucusu 5">
            <a:extLst>
              <a:ext uri="{FF2B5EF4-FFF2-40B4-BE49-F238E27FC236}">
                <a16:creationId xmlns:a16="http://schemas.microsoft.com/office/drawing/2014/main" id="{23CD9F15-2872-414E-B79A-71168CD13DD2}"/>
              </a:ext>
            </a:extLst>
          </p:cNvPr>
          <p:cNvSpPr txBox="1">
            <a:spLocks/>
          </p:cNvSpPr>
          <p:nvPr/>
        </p:nvSpPr>
        <p:spPr>
          <a:xfrm>
            <a:off x="11625943" y="6448301"/>
            <a:ext cx="345373" cy="273174"/>
          </a:xfrm>
          <a:prstGeom prst="rect">
            <a:avLst/>
          </a:prstGeom>
          <a:solidFill>
            <a:srgbClr val="C00000">
              <a:alpha val="50000"/>
            </a:srgbClr>
          </a:solidFill>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48B812-DC3D-4AEF-ACEE-B511DEAADBA0}" type="slidenum">
              <a:rPr lang="tr-TR" sz="1400" smtClean="0">
                <a:solidFill>
                  <a:schemeClr val="bg1"/>
                </a:solidFill>
              </a:rPr>
              <a:pPr algn="r"/>
              <a:t>11</a:t>
            </a:fld>
            <a:endParaRPr lang="tr-TR" sz="1400" dirty="0">
              <a:solidFill>
                <a:schemeClr val="bg1"/>
              </a:solidFill>
            </a:endParaRPr>
          </a:p>
        </p:txBody>
      </p:sp>
      <p:sp>
        <p:nvSpPr>
          <p:cNvPr id="5" name="Metin kutusu 4">
            <a:extLst>
              <a:ext uri="{FF2B5EF4-FFF2-40B4-BE49-F238E27FC236}">
                <a16:creationId xmlns:a16="http://schemas.microsoft.com/office/drawing/2014/main" id="{BF1FEF0C-44DF-3FA0-D1D0-633ED6868A48}"/>
              </a:ext>
            </a:extLst>
          </p:cNvPr>
          <p:cNvSpPr txBox="1"/>
          <p:nvPr/>
        </p:nvSpPr>
        <p:spPr>
          <a:xfrm>
            <a:off x="1033156" y="3108388"/>
            <a:ext cx="3477982" cy="392159"/>
          </a:xfrm>
          <a:prstGeom prst="rect">
            <a:avLst/>
          </a:prstGeom>
          <a:noFill/>
        </p:spPr>
        <p:txBody>
          <a:bodyPr wrap="square">
            <a:spAutoFit/>
          </a:bodyPr>
          <a:lstStyle/>
          <a:p>
            <a:pPr marL="228600" indent="228600" algn="just">
              <a:lnSpc>
                <a:spcPct val="115000"/>
              </a:lnSpc>
            </a:pPr>
            <a:r>
              <a:rPr lang="tr-TR" sz="1800" dirty="0">
                <a:effectLst/>
                <a:latin typeface="Calibri" panose="020F0502020204030204" pitchFamily="34" charset="0"/>
                <a:ea typeface="Calibri" panose="020F0502020204030204" pitchFamily="34" charset="0"/>
              </a:rPr>
              <a:t>ENDEMİ- EPİDEMİ- PANDEMİ</a:t>
            </a:r>
          </a:p>
        </p:txBody>
      </p:sp>
    </p:spTree>
    <p:extLst>
      <p:ext uri="{BB962C8B-B14F-4D97-AF65-F5344CB8AC3E}">
        <p14:creationId xmlns:p14="http://schemas.microsoft.com/office/powerpoint/2010/main" val="1517594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2B88A68-FCDE-418B-A052-07D2963E4A3C}"/>
              </a:ext>
            </a:extLst>
          </p:cNvPr>
          <p:cNvSpPr>
            <a:spLocks noGrp="1"/>
          </p:cNvSpPr>
          <p:nvPr>
            <p:ph idx="1"/>
          </p:nvPr>
        </p:nvSpPr>
        <p:spPr>
          <a:xfrm>
            <a:off x="1981200" y="1700808"/>
            <a:ext cx="8229600" cy="3528392"/>
          </a:xfrm>
        </p:spPr>
        <p:txBody>
          <a:bodyPr>
            <a:normAutofit/>
          </a:bodyPr>
          <a:lstStyle/>
          <a:p>
            <a:pPr marL="285750" indent="-285750"/>
            <a:endParaRPr lang="tr-TR" sz="9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tr-TR" sz="2800"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Pandemi</a:t>
            </a:r>
            <a:r>
              <a:rPr lang="tr-TR" sz="2800" dirty="0">
                <a:solidFill>
                  <a:srgbClr val="C00000"/>
                </a:solidFill>
                <a:latin typeface="Calibri" panose="020F0502020204030204" pitchFamily="34" charset="0"/>
                <a:ea typeface="Times New Roman" panose="02020603050405020304" pitchFamily="18" charset="0"/>
                <a:cs typeface="Calibri" panose="020F0502020204030204" pitchFamily="34" charset="0"/>
              </a:rPr>
              <a:t> süreci </a:t>
            </a:r>
          </a:p>
          <a:p>
            <a:pPr marL="0" indent="0" algn="ctr">
              <a:buNone/>
            </a:pPr>
            <a:r>
              <a:rPr lang="tr-TR" sz="2800" dirty="0">
                <a:solidFill>
                  <a:srgbClr val="C00000"/>
                </a:solidFill>
                <a:latin typeface="Calibri" panose="020F0502020204030204" pitchFamily="34" charset="0"/>
                <a:ea typeface="Times New Roman" panose="02020603050405020304" pitchFamily="18" charset="0"/>
                <a:cs typeface="Calibri" panose="020F0502020204030204" pitchFamily="34" charset="0"/>
              </a:rPr>
              <a:t>topluma dayalı bölge tabanlı </a:t>
            </a:r>
          </a:p>
          <a:p>
            <a:pPr marL="0" indent="0" algn="ctr">
              <a:buNone/>
            </a:pPr>
            <a:r>
              <a:rPr lang="tr-TR" sz="2800" dirty="0">
                <a:solidFill>
                  <a:srgbClr val="C00000"/>
                </a:solidFill>
                <a:latin typeface="Calibri" panose="020F0502020204030204" pitchFamily="34" charset="0"/>
                <a:ea typeface="Times New Roman" panose="02020603050405020304" pitchFamily="18" charset="0"/>
                <a:cs typeface="Calibri" panose="020F0502020204030204" pitchFamily="34" charset="0"/>
              </a:rPr>
              <a:t>birinci basamak sağlık hizmetine </a:t>
            </a:r>
          </a:p>
          <a:p>
            <a:pPr marL="0" indent="0" algn="ctr">
              <a:buNone/>
            </a:pPr>
            <a:r>
              <a:rPr lang="tr-TR" sz="2800" dirty="0">
                <a:solidFill>
                  <a:srgbClr val="C00000"/>
                </a:solidFill>
                <a:latin typeface="Calibri" panose="020F0502020204030204" pitchFamily="34" charset="0"/>
                <a:ea typeface="Times New Roman" panose="02020603050405020304" pitchFamily="18" charset="0"/>
                <a:cs typeface="Calibri" panose="020F0502020204030204" pitchFamily="34" charset="0"/>
              </a:rPr>
              <a:t>geçiş için bir politika penceresi OLMALIYDI</a:t>
            </a:r>
          </a:p>
          <a:p>
            <a:pPr marL="285750" indent="-285750"/>
            <a:endParaRPr lang="tr-TR" sz="28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endParaRPr lang="tr-TR" sz="2000" dirty="0">
              <a:solidFill>
                <a:srgbClr val="C00000"/>
              </a:solidFill>
            </a:endParaRPr>
          </a:p>
          <a:p>
            <a:endParaRPr lang="tr-TR" sz="2000" dirty="0">
              <a:solidFill>
                <a:srgbClr val="C00000"/>
              </a:solidFill>
            </a:endParaRPr>
          </a:p>
          <a:p>
            <a:pPr lvl="1"/>
            <a:endParaRPr lang="tr-TR" sz="1600" dirty="0">
              <a:solidFill>
                <a:srgbClr val="C00000"/>
              </a:solidFill>
            </a:endParaRPr>
          </a:p>
          <a:p>
            <a:pPr marL="0" indent="0">
              <a:buNone/>
            </a:pPr>
            <a:endParaRPr lang="tr-TR" dirty="0">
              <a:solidFill>
                <a:srgbClr val="C00000"/>
              </a:solidFill>
            </a:endParaRPr>
          </a:p>
        </p:txBody>
      </p:sp>
      <p:sp>
        <p:nvSpPr>
          <p:cNvPr id="4" name="Dikdörtgen 3">
            <a:extLst>
              <a:ext uri="{FF2B5EF4-FFF2-40B4-BE49-F238E27FC236}">
                <a16:creationId xmlns:a16="http://schemas.microsoft.com/office/drawing/2014/main" id="{A43A2029-B2F0-5F4F-9351-5A064F8720A8}"/>
              </a:ext>
            </a:extLst>
          </p:cNvPr>
          <p:cNvSpPr/>
          <p:nvPr/>
        </p:nvSpPr>
        <p:spPr>
          <a:xfrm>
            <a:off x="6616378" y="5489813"/>
            <a:ext cx="5480218" cy="523220"/>
          </a:xfrm>
          <a:prstGeom prst="rect">
            <a:avLst/>
          </a:prstGeom>
        </p:spPr>
        <p:txBody>
          <a:bodyPr wrap="none">
            <a:spAutoFit/>
          </a:bodyPr>
          <a:lstStyle/>
          <a:p>
            <a:r>
              <a:rPr lang="tr-TR" sz="1400" dirty="0"/>
              <a:t>Meltem </a:t>
            </a:r>
            <a:r>
              <a:rPr lang="tr-TR" sz="1400" dirty="0" err="1"/>
              <a:t>Çiçeklioğlu</a:t>
            </a:r>
            <a:r>
              <a:rPr lang="tr-TR" sz="1400" dirty="0"/>
              <a:t>, Birinci basamak Sağlık Hizmeti ve Bulaşıcı Hastalıklar</a:t>
            </a:r>
          </a:p>
          <a:p>
            <a:r>
              <a:rPr lang="tr-TR" sz="1400" dirty="0"/>
              <a:t>24. Ata Soyer Halk Sağlığı Güz Okulu</a:t>
            </a:r>
          </a:p>
        </p:txBody>
      </p:sp>
    </p:spTree>
    <p:extLst>
      <p:ext uri="{BB962C8B-B14F-4D97-AF65-F5344CB8AC3E}">
        <p14:creationId xmlns:p14="http://schemas.microsoft.com/office/powerpoint/2010/main" val="1751881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15491DA-29DE-8C6F-EE62-5990954F6D50}"/>
              </a:ext>
            </a:extLst>
          </p:cNvPr>
          <p:cNvSpPr txBox="1"/>
          <p:nvPr/>
        </p:nvSpPr>
        <p:spPr>
          <a:xfrm>
            <a:off x="1603169" y="852711"/>
            <a:ext cx="9393382" cy="3577646"/>
          </a:xfrm>
          <a:prstGeom prst="rect">
            <a:avLst/>
          </a:prstGeom>
          <a:noFill/>
        </p:spPr>
        <p:txBody>
          <a:bodyPr wrap="square">
            <a:spAutoFit/>
          </a:bodyPr>
          <a:lstStyle/>
          <a:p>
            <a:pPr marL="228600" indent="228600" algn="just">
              <a:lnSpc>
                <a:spcPct val="115000"/>
              </a:lnSpc>
            </a:pPr>
            <a:r>
              <a:rPr lang="tr-TR" sz="1800" dirty="0">
                <a:effectLst/>
                <a:latin typeface="Calibri" panose="020F0502020204030204" pitchFamily="34" charset="0"/>
                <a:ea typeface="Calibri" panose="020F0502020204030204" pitchFamily="34" charset="0"/>
              </a:rPr>
              <a:t>Kansu’nun sözleriyle seslenelim: </a:t>
            </a:r>
          </a:p>
          <a:p>
            <a:pPr marL="228600" indent="228600" algn="just">
              <a:lnSpc>
                <a:spcPct val="115000"/>
              </a:lnSpc>
            </a:pPr>
            <a:r>
              <a:rPr lang="tr-TR" sz="1800" dirty="0">
                <a:effectLst/>
                <a:latin typeface="Calibri" panose="020F0502020204030204" pitchFamily="34" charset="0"/>
                <a:ea typeface="Calibri" panose="020F0502020204030204" pitchFamily="34" charset="0"/>
              </a:rPr>
              <a:t>“...</a:t>
            </a:r>
            <a:r>
              <a:rPr lang="tr-TR" sz="1800" i="1" dirty="0">
                <a:effectLst/>
                <a:latin typeface="Calibri" panose="020F0502020204030204" pitchFamily="34" charset="0"/>
                <a:ea typeface="Calibri" panose="020F0502020204030204" pitchFamily="34" charset="0"/>
              </a:rPr>
              <a:t>Ah, ben bir gün tepelerden, tepelerden/Varıp önünüze, önünüze dikilip duracağım,/Aydınlardan, hekimlerden, öğretmenlerden,/ Bir gün soracağım, bu çocukları soracağım./ O çaresiz, o yalnız, o karanlık günde,/Siz neredeydiniz diyeceğim, neredeydiniz?/Ben perişan, utanmış…bu köyün üstünde,/Kahrolurken, siz </a:t>
            </a:r>
            <a:r>
              <a:rPr lang="tr-TR" sz="1800" i="1" dirty="0" err="1">
                <a:effectLst/>
                <a:latin typeface="Calibri" panose="020F0502020204030204" pitchFamily="34" charset="0"/>
                <a:ea typeface="Calibri" panose="020F0502020204030204" pitchFamily="34" charset="0"/>
              </a:rPr>
              <a:t>beyciğim</a:t>
            </a:r>
            <a:r>
              <a:rPr lang="tr-TR" sz="1800" i="1" dirty="0">
                <a:effectLst/>
                <a:latin typeface="Calibri" panose="020F0502020204030204" pitchFamily="34" charset="0"/>
                <a:ea typeface="Calibri" panose="020F0502020204030204" pitchFamily="34" charset="0"/>
              </a:rPr>
              <a:t> neredeydiniz?/Ben, bir günde yirmi üç küçük ölünün,/ Gömüldüğünü gördüm bu köyde </a:t>
            </a:r>
            <a:r>
              <a:rPr lang="tr-TR" sz="1800" i="1" dirty="0" err="1">
                <a:effectLst/>
                <a:latin typeface="Calibri" panose="020F0502020204030204" pitchFamily="34" charset="0"/>
                <a:ea typeface="Calibri" panose="020F0502020204030204" pitchFamily="34" charset="0"/>
              </a:rPr>
              <a:t>kızamuktan</a:t>
            </a:r>
            <a:r>
              <a:rPr lang="tr-TR" sz="1800" i="1" dirty="0">
                <a:effectLst/>
                <a:latin typeface="Calibri" panose="020F0502020204030204" pitchFamily="34" charset="0"/>
                <a:ea typeface="Calibri" panose="020F0502020204030204" pitchFamily="34" charset="0"/>
              </a:rPr>
              <a:t>,/ Ya siz ne gördünüz, söyleyin, söyleyin,/ Bir şey söyleyin, bir şey söyleyin uzaktan./... Gamlı ve perişan asılı duracağım havada./ İkindiye doğru bırakıp kendimi/ Bu küçük mezarların üstüne./ Bilmeyeceksiniz, perişan, çaresiz halimi,/ Gül diyeceğim, gül dereceğim gül üstüne./ Yol kıyısında yirmi üç çocuğun mezarı,/ Ah diyeceğim, ah dökeceğim yol üstüne</a:t>
            </a:r>
            <a:r>
              <a:rPr lang="tr-TR" sz="1800" dirty="0">
                <a:effectLst/>
                <a:latin typeface="Calibri" panose="020F0502020204030204" pitchFamily="34" charset="0"/>
                <a:ea typeface="Calibri" panose="020F0502020204030204" pitchFamily="34" charset="0"/>
              </a:rPr>
              <a:t>”</a:t>
            </a:r>
          </a:p>
          <a:p>
            <a:pPr algn="just">
              <a:lnSpc>
                <a:spcPct val="115000"/>
              </a:lnSpc>
            </a:pPr>
            <a:r>
              <a:rPr lang="tr-TR" sz="18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511259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F00295-66E5-1642-BEF9-473FE191F386}"/>
              </a:ext>
            </a:extLst>
          </p:cNvPr>
          <p:cNvSpPr>
            <a:spLocks noGrp="1"/>
          </p:cNvSpPr>
          <p:nvPr>
            <p:ph type="title"/>
          </p:nvPr>
        </p:nvSpPr>
        <p:spPr/>
        <p:txBody>
          <a:bodyPr/>
          <a:lstStyle/>
          <a:p>
            <a:r>
              <a:rPr lang="tr-TR" dirty="0"/>
              <a:t>BAĞIŞIKLAMA</a:t>
            </a:r>
          </a:p>
        </p:txBody>
      </p:sp>
      <p:sp>
        <p:nvSpPr>
          <p:cNvPr id="3" name="İçerik Yer Tutucusu 2">
            <a:extLst>
              <a:ext uri="{FF2B5EF4-FFF2-40B4-BE49-F238E27FC236}">
                <a16:creationId xmlns:a16="http://schemas.microsoft.com/office/drawing/2014/main" id="{5F5DC5EB-C315-574A-8E5D-2826FB481C79}"/>
              </a:ext>
            </a:extLst>
          </p:cNvPr>
          <p:cNvSpPr>
            <a:spLocks noGrp="1"/>
          </p:cNvSpPr>
          <p:nvPr>
            <p:ph idx="1"/>
          </p:nvPr>
        </p:nvSpPr>
        <p:spPr/>
        <p:txBody>
          <a:bodyPr>
            <a:normAutofit/>
          </a:bodyPr>
          <a:lstStyle/>
          <a:p>
            <a:pPr marL="0" indent="0" algn="ctr">
              <a:buNone/>
            </a:pPr>
            <a:r>
              <a:rPr lang="tr-TR" sz="4000" dirty="0">
                <a:solidFill>
                  <a:srgbClr val="C00000"/>
                </a:solidFill>
              </a:rPr>
              <a:t>DAYANIŞMADIR</a:t>
            </a:r>
          </a:p>
        </p:txBody>
      </p:sp>
      <p:pic>
        <p:nvPicPr>
          <p:cNvPr id="7170" name="Picture 2" descr="Dayanışma Fonu Duyurusu | Barış İçin Akademisyenler">
            <a:extLst>
              <a:ext uri="{FF2B5EF4-FFF2-40B4-BE49-F238E27FC236}">
                <a16:creationId xmlns:a16="http://schemas.microsoft.com/office/drawing/2014/main" id="{3A00155C-6E91-EF42-A1BE-B75B92F36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650" y="2671592"/>
            <a:ext cx="2806700" cy="289560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E291548C-AD55-04C7-18A1-0F75D02D6493}"/>
              </a:ext>
            </a:extLst>
          </p:cNvPr>
          <p:cNvSpPr txBox="1"/>
          <p:nvPr/>
        </p:nvSpPr>
        <p:spPr>
          <a:xfrm>
            <a:off x="8467107" y="4251155"/>
            <a:ext cx="3306361" cy="1323439"/>
          </a:xfrm>
          <a:prstGeom prst="rect">
            <a:avLst/>
          </a:prstGeom>
          <a:noFill/>
        </p:spPr>
        <p:txBody>
          <a:bodyPr wrap="square" rtlCol="0">
            <a:spAutoFit/>
          </a:bodyPr>
          <a:lstStyle/>
          <a:p>
            <a:r>
              <a:rPr lang="tr-TR" sz="2000" dirty="0"/>
              <a:t>TÜRK TABİPLERİ BİRLİĞİ</a:t>
            </a:r>
          </a:p>
          <a:p>
            <a:r>
              <a:rPr lang="tr-TR" sz="2000" dirty="0"/>
              <a:t>HALK SAĞLIĞI KOLU</a:t>
            </a:r>
          </a:p>
          <a:p>
            <a:r>
              <a:rPr lang="tr-TR" sz="2000" dirty="0"/>
              <a:t>PANDEMİ ÇALIŞMA GRUBU</a:t>
            </a:r>
          </a:p>
          <a:p>
            <a:r>
              <a:rPr lang="tr-TR" sz="2000" dirty="0"/>
              <a:t>AŞI ÇALIŞMA GRUBU</a:t>
            </a:r>
          </a:p>
        </p:txBody>
      </p:sp>
    </p:spTree>
    <p:extLst>
      <p:ext uri="{BB962C8B-B14F-4D97-AF65-F5344CB8AC3E}">
        <p14:creationId xmlns:p14="http://schemas.microsoft.com/office/powerpoint/2010/main" val="2528077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latin typeface="+mn-lt"/>
              </a:rPr>
              <a:t>KIZAMIK</a:t>
            </a:r>
          </a:p>
        </p:txBody>
      </p:sp>
      <p:sp>
        <p:nvSpPr>
          <p:cNvPr id="16" name="Slayt Numarası Yer Tutucusu 5">
            <a:extLst>
              <a:ext uri="{FF2B5EF4-FFF2-40B4-BE49-F238E27FC236}">
                <a16:creationId xmlns:a16="http://schemas.microsoft.com/office/drawing/2014/main" id="{23CD9F15-2872-414E-B79A-71168CD13DD2}"/>
              </a:ext>
            </a:extLst>
          </p:cNvPr>
          <p:cNvSpPr txBox="1">
            <a:spLocks/>
          </p:cNvSpPr>
          <p:nvPr/>
        </p:nvSpPr>
        <p:spPr>
          <a:xfrm>
            <a:off x="11625943" y="6448301"/>
            <a:ext cx="345373" cy="273174"/>
          </a:xfrm>
          <a:prstGeom prst="rect">
            <a:avLst/>
          </a:prstGeom>
          <a:solidFill>
            <a:srgbClr val="C00000">
              <a:alpha val="50000"/>
            </a:srgbClr>
          </a:solidFill>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48B812-DC3D-4AEF-ACEE-B511DEAADBA0}" type="slidenum">
              <a:rPr lang="tr-TR" sz="1400" smtClean="0">
                <a:solidFill>
                  <a:schemeClr val="bg1"/>
                </a:solidFill>
              </a:rPr>
              <a:pPr algn="r"/>
              <a:t>2</a:t>
            </a:fld>
            <a:endParaRPr lang="tr-TR" sz="1400" dirty="0">
              <a:solidFill>
                <a:schemeClr val="bg1"/>
              </a:solidFill>
            </a:endParaRPr>
          </a:p>
        </p:txBody>
      </p:sp>
      <p:sp>
        <p:nvSpPr>
          <p:cNvPr id="5" name="Metin Yer Tutucusu 4">
            <a:extLst>
              <a:ext uri="{FF2B5EF4-FFF2-40B4-BE49-F238E27FC236}">
                <a16:creationId xmlns:a16="http://schemas.microsoft.com/office/drawing/2014/main" id="{EA9C3813-A7D3-4E2C-8825-D2030B9AEC4F}"/>
              </a:ext>
            </a:extLst>
          </p:cNvPr>
          <p:cNvSpPr>
            <a:spLocks noGrp="1"/>
          </p:cNvSpPr>
          <p:nvPr>
            <p:ph type="body" sz="half" idx="2"/>
          </p:nvPr>
        </p:nvSpPr>
        <p:spPr/>
        <p:txBody>
          <a:bodyPr>
            <a:normAutofit fontScale="85000" lnSpcReduction="20000"/>
          </a:bodyPr>
          <a:lstStyle/>
          <a:p>
            <a:endParaRPr lang="tr-TR" sz="1800" dirty="0">
              <a:effectLst/>
              <a:latin typeface="Calibri" panose="020F0502020204030204" pitchFamily="34" charset="0"/>
              <a:ea typeface="Calibri" panose="020F0502020204030204" pitchFamily="34" charset="0"/>
            </a:endParaRPr>
          </a:p>
          <a:p>
            <a:endParaRPr lang="tr-TR" sz="1800" dirty="0">
              <a:latin typeface="Calibri" panose="020F0502020204030204" pitchFamily="34" charset="0"/>
              <a:ea typeface="Calibri" panose="020F0502020204030204" pitchFamily="34" charset="0"/>
            </a:endParaRPr>
          </a:p>
          <a:p>
            <a:endParaRPr lang="tr-TR" sz="1800" dirty="0">
              <a:effectLst/>
              <a:latin typeface="Calibri" panose="020F0502020204030204" pitchFamily="34" charset="0"/>
              <a:ea typeface="Calibri" panose="020F0502020204030204" pitchFamily="34" charset="0"/>
            </a:endParaRPr>
          </a:p>
          <a:p>
            <a:endParaRPr lang="tr-TR" sz="1800" dirty="0">
              <a:latin typeface="Calibri" panose="020F0502020204030204" pitchFamily="34" charset="0"/>
              <a:ea typeface="Calibri" panose="020F0502020204030204" pitchFamily="34" charset="0"/>
            </a:endParaRPr>
          </a:p>
          <a:p>
            <a:endParaRPr lang="tr-TR" sz="1800" dirty="0">
              <a:effectLst/>
              <a:latin typeface="Calibri" panose="020F0502020204030204" pitchFamily="34" charset="0"/>
              <a:ea typeface="Calibri" panose="020F0502020204030204" pitchFamily="34" charset="0"/>
            </a:endParaRPr>
          </a:p>
          <a:p>
            <a:endParaRPr lang="tr-TR" sz="1800" dirty="0">
              <a:latin typeface="Calibri" panose="020F0502020204030204" pitchFamily="34" charset="0"/>
              <a:ea typeface="Calibri" panose="020F0502020204030204" pitchFamily="34" charset="0"/>
            </a:endParaRPr>
          </a:p>
          <a:p>
            <a:endParaRPr lang="tr-TR" sz="1800" dirty="0">
              <a:effectLst/>
              <a:latin typeface="Calibri" panose="020F0502020204030204" pitchFamily="34" charset="0"/>
              <a:ea typeface="Calibri" panose="020F0502020204030204" pitchFamily="34" charset="0"/>
            </a:endParaRPr>
          </a:p>
          <a:p>
            <a:endParaRPr lang="tr-TR" sz="1800" dirty="0">
              <a:latin typeface="Calibri" panose="020F0502020204030204" pitchFamily="34" charset="0"/>
              <a:ea typeface="Calibri" panose="020F0502020204030204" pitchFamily="34" charset="0"/>
            </a:endParaRPr>
          </a:p>
          <a:p>
            <a:endParaRPr lang="tr-TR" sz="1800" dirty="0">
              <a:effectLst/>
              <a:latin typeface="Calibri" panose="020F0502020204030204" pitchFamily="34" charset="0"/>
              <a:ea typeface="Calibri" panose="020F0502020204030204" pitchFamily="34" charset="0"/>
            </a:endParaRPr>
          </a:p>
          <a:p>
            <a:endParaRPr lang="tr-TR" sz="1800" dirty="0">
              <a:effectLst/>
              <a:latin typeface="Calibri" panose="020F0502020204030204" pitchFamily="34" charset="0"/>
              <a:ea typeface="Calibri" panose="020F0502020204030204" pitchFamily="34" charset="0"/>
            </a:endParaRPr>
          </a:p>
          <a:p>
            <a:endParaRPr lang="tr-TR" sz="1800" dirty="0">
              <a:effectLst/>
              <a:latin typeface="Calibri" panose="020F0502020204030204" pitchFamily="34" charset="0"/>
              <a:ea typeface="Calibri" panose="020F0502020204030204" pitchFamily="34" charset="0"/>
            </a:endParaRPr>
          </a:p>
          <a:p>
            <a:r>
              <a:rPr lang="tr-TR" sz="1800" dirty="0">
                <a:effectLst/>
                <a:latin typeface="Calibri" panose="020F0502020204030204" pitchFamily="34" charset="0"/>
                <a:ea typeface="Calibri" panose="020F0502020204030204" pitchFamily="34" charset="0"/>
              </a:rPr>
              <a:t>Şekil 1. Kızamık vakaları-DSÖ Avrupa Bölgesi Nisan 2022-Mayıs 2023</a:t>
            </a:r>
          </a:p>
          <a:p>
            <a:endParaRPr lang="tr-TR" dirty="0"/>
          </a:p>
        </p:txBody>
      </p:sp>
      <p:pic>
        <p:nvPicPr>
          <p:cNvPr id="7" name="image4.png" descr="metin, harita içeren bir resim&#10;&#10;Açıklama otomatik olarak oluşturuldu">
            <a:extLst>
              <a:ext uri="{FF2B5EF4-FFF2-40B4-BE49-F238E27FC236}">
                <a16:creationId xmlns:a16="http://schemas.microsoft.com/office/drawing/2014/main" id="{BC6339FE-8249-ED6F-8ACD-AC2D9F06AB24}"/>
              </a:ext>
            </a:extLst>
          </p:cNvPr>
          <p:cNvPicPr/>
          <p:nvPr/>
        </p:nvPicPr>
        <p:blipFill>
          <a:blip r:embed="rId2"/>
          <a:srcRect/>
          <a:stretch>
            <a:fillRect/>
          </a:stretch>
        </p:blipFill>
        <p:spPr>
          <a:xfrm>
            <a:off x="5569527" y="754885"/>
            <a:ext cx="4685665" cy="3155950"/>
          </a:xfrm>
          <a:prstGeom prst="rect">
            <a:avLst/>
          </a:prstGeom>
          <a:ln/>
        </p:spPr>
      </p:pic>
      <p:sp>
        <p:nvSpPr>
          <p:cNvPr id="9" name="Metin kutusu 8">
            <a:extLst>
              <a:ext uri="{FF2B5EF4-FFF2-40B4-BE49-F238E27FC236}">
                <a16:creationId xmlns:a16="http://schemas.microsoft.com/office/drawing/2014/main" id="{08134F5F-0D60-E053-6A66-1E7A9BA9E34D}"/>
              </a:ext>
            </a:extLst>
          </p:cNvPr>
          <p:cNvSpPr txBox="1"/>
          <p:nvPr/>
        </p:nvSpPr>
        <p:spPr>
          <a:xfrm>
            <a:off x="931720" y="3134226"/>
            <a:ext cx="4204285" cy="2940549"/>
          </a:xfrm>
          <a:prstGeom prst="rect">
            <a:avLst/>
          </a:prstGeom>
          <a:noFill/>
        </p:spPr>
        <p:txBody>
          <a:bodyPr wrap="square">
            <a:spAutoFit/>
          </a:bodyPr>
          <a:lstStyle/>
          <a:p>
            <a:pPr marL="228600" indent="228600" algn="just">
              <a:lnSpc>
                <a:spcPct val="115000"/>
              </a:lnSpc>
            </a:pPr>
            <a:r>
              <a:rPr lang="tr-TR" sz="1800" dirty="0">
                <a:effectLst/>
                <a:latin typeface="Calibri" panose="020F0502020204030204" pitchFamily="34" charset="0"/>
                <a:ea typeface="Calibri" panose="020F0502020204030204" pitchFamily="34" charset="0"/>
              </a:rPr>
              <a:t>Ülkemiz Dünya Sağlık Örgütü (DSÖ) Avrupa Bölgesi Kızamık ve Kızamıkçık Raporuna göre son bir yılda 457 Kızamık vakası ile Rusya ve Tacikistan’ın ardından üçüncü ülkedir (Şekil 1) </a:t>
            </a:r>
          </a:p>
          <a:p>
            <a:pPr marL="228600" indent="228600" algn="just">
              <a:lnSpc>
                <a:spcPct val="115000"/>
              </a:lnSpc>
            </a:pPr>
            <a:r>
              <a:rPr lang="tr-TR" sz="1800" dirty="0">
                <a:effectLst/>
                <a:latin typeface="Calibri" panose="020F0502020204030204" pitchFamily="34" charset="0"/>
                <a:ea typeface="Calibri" panose="020F0502020204030204" pitchFamily="34" charset="0"/>
              </a:rPr>
              <a:t>Nisan 2022-Mayıs 2023’te bildirilen </a:t>
            </a:r>
            <a:r>
              <a:rPr lang="tr-TR" sz="1800" dirty="0">
                <a:solidFill>
                  <a:srgbClr val="FF0000"/>
                </a:solidFill>
                <a:effectLst/>
                <a:latin typeface="Calibri" panose="020F0502020204030204" pitchFamily="34" charset="0"/>
                <a:ea typeface="Calibri" panose="020F0502020204030204" pitchFamily="34" charset="0"/>
              </a:rPr>
              <a:t>457 vakanın 343’ü 2023 yılının Ocak ve Şubat aylarına ait </a:t>
            </a:r>
            <a:r>
              <a:rPr lang="tr-TR" sz="1800" dirty="0">
                <a:effectLst/>
                <a:latin typeface="Calibri" panose="020F0502020204030204" pitchFamily="34" charset="0"/>
                <a:ea typeface="Calibri" panose="020F0502020204030204" pitchFamily="34" charset="0"/>
              </a:rPr>
              <a:t>olup salgının boyutu özellikle 2023 yılında gitgide artmıştır.</a:t>
            </a:r>
          </a:p>
        </p:txBody>
      </p:sp>
    </p:spTree>
    <p:extLst>
      <p:ext uri="{BB962C8B-B14F-4D97-AF65-F5344CB8AC3E}">
        <p14:creationId xmlns:p14="http://schemas.microsoft.com/office/powerpoint/2010/main" val="1487532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sz="half" idx="2"/>
          </p:nvPr>
        </p:nvSpPr>
        <p:spPr>
          <a:xfrm>
            <a:off x="5384800" y="337193"/>
            <a:ext cx="5875479" cy="3551643"/>
          </a:xfrm>
        </p:spPr>
        <p:txBody>
          <a:bodyPr>
            <a:normAutofit/>
          </a:bodyPr>
          <a:lstStyle/>
          <a:p>
            <a:pPr>
              <a:lnSpc>
                <a:spcPct val="160000"/>
              </a:lnSpc>
            </a:pPr>
            <a:r>
              <a:rPr lang="tr-TR" sz="1800" dirty="0">
                <a:effectLst/>
                <a:latin typeface="Calibri" panose="020F0502020204030204" pitchFamily="34" charset="0"/>
                <a:ea typeface="Calibri" panose="020F0502020204030204" pitchFamily="34" charset="0"/>
              </a:rPr>
              <a:t>Şekil 2. Kızamık ön tanısıyla incelenen olguların (N:2005) aşılanma durumunun yaş ve doz sayısına göre dağılımı (%) Ocak-Nisan 2023</a:t>
            </a:r>
          </a:p>
          <a:p>
            <a:pPr>
              <a:lnSpc>
                <a:spcPct val="160000"/>
              </a:lnSpc>
            </a:pPr>
            <a:endParaRPr lang="tr-TR" sz="1800" dirty="0"/>
          </a:p>
        </p:txBody>
      </p:sp>
      <p:sp>
        <p:nvSpPr>
          <p:cNvPr id="2" name="Unvan 1"/>
          <p:cNvSpPr>
            <a:spLocks noGrp="1"/>
          </p:cNvSpPr>
          <p:nvPr>
            <p:ph type="title"/>
          </p:nvPr>
        </p:nvSpPr>
        <p:spPr/>
        <p:txBody>
          <a:bodyPr/>
          <a:lstStyle/>
          <a:p>
            <a:pPr algn="ctr"/>
            <a:r>
              <a:rPr lang="tr-TR" b="1" dirty="0">
                <a:latin typeface="+mn-lt"/>
              </a:rPr>
              <a:t>KIZAMIK</a:t>
            </a:r>
          </a:p>
        </p:txBody>
      </p:sp>
      <p:sp>
        <p:nvSpPr>
          <p:cNvPr id="16" name="Slayt Numarası Yer Tutucusu 5">
            <a:extLst>
              <a:ext uri="{FF2B5EF4-FFF2-40B4-BE49-F238E27FC236}">
                <a16:creationId xmlns:a16="http://schemas.microsoft.com/office/drawing/2014/main" id="{23CD9F15-2872-414E-B79A-71168CD13DD2}"/>
              </a:ext>
            </a:extLst>
          </p:cNvPr>
          <p:cNvSpPr txBox="1">
            <a:spLocks/>
          </p:cNvSpPr>
          <p:nvPr/>
        </p:nvSpPr>
        <p:spPr>
          <a:xfrm>
            <a:off x="11625943" y="6448301"/>
            <a:ext cx="345373" cy="273174"/>
          </a:xfrm>
          <a:prstGeom prst="rect">
            <a:avLst/>
          </a:prstGeom>
          <a:solidFill>
            <a:srgbClr val="C00000">
              <a:alpha val="50000"/>
            </a:srgbClr>
          </a:solidFill>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48B812-DC3D-4AEF-ACEE-B511DEAADBA0}" type="slidenum">
              <a:rPr lang="tr-TR" sz="1400" smtClean="0">
                <a:solidFill>
                  <a:schemeClr val="bg1"/>
                </a:solidFill>
              </a:rPr>
              <a:pPr algn="r"/>
              <a:t>3</a:t>
            </a:fld>
            <a:endParaRPr lang="tr-TR" sz="1400" dirty="0">
              <a:solidFill>
                <a:schemeClr val="bg1"/>
              </a:solidFill>
            </a:endParaRPr>
          </a:p>
        </p:txBody>
      </p:sp>
      <p:sp>
        <p:nvSpPr>
          <p:cNvPr id="5" name="Metin kutusu 4">
            <a:extLst>
              <a:ext uri="{FF2B5EF4-FFF2-40B4-BE49-F238E27FC236}">
                <a16:creationId xmlns:a16="http://schemas.microsoft.com/office/drawing/2014/main" id="{C8AD3022-F09B-BE8D-59ED-69211E48674D}"/>
              </a:ext>
            </a:extLst>
          </p:cNvPr>
          <p:cNvSpPr txBox="1"/>
          <p:nvPr/>
        </p:nvSpPr>
        <p:spPr>
          <a:xfrm>
            <a:off x="755563" y="3215266"/>
            <a:ext cx="3874325" cy="2303451"/>
          </a:xfrm>
          <a:prstGeom prst="rect">
            <a:avLst/>
          </a:prstGeom>
          <a:noFill/>
        </p:spPr>
        <p:txBody>
          <a:bodyPr wrap="square">
            <a:spAutoFit/>
          </a:bodyPr>
          <a:lstStyle/>
          <a:p>
            <a:pPr marL="228600" indent="228600" algn="just">
              <a:lnSpc>
                <a:spcPct val="115000"/>
              </a:lnSpc>
            </a:pPr>
            <a:r>
              <a:rPr lang="tr-TR" sz="1800" dirty="0">
                <a:effectLst/>
                <a:latin typeface="Calibri" panose="020F0502020204030204" pitchFamily="34" charset="0"/>
                <a:ea typeface="Calibri" panose="020F0502020204030204" pitchFamily="34" charset="0"/>
              </a:rPr>
              <a:t>Ülkemizde </a:t>
            </a:r>
            <a:r>
              <a:rPr lang="tr-TR" sz="1800" dirty="0">
                <a:solidFill>
                  <a:srgbClr val="FF0000"/>
                </a:solidFill>
                <a:effectLst/>
                <a:latin typeface="Calibri" panose="020F0502020204030204" pitchFamily="34" charset="0"/>
                <a:ea typeface="Calibri" panose="020F0502020204030204" pitchFamily="34" charset="0"/>
              </a:rPr>
              <a:t>2023 yılı ilk dört ayında </a:t>
            </a:r>
            <a:r>
              <a:rPr lang="tr-TR" sz="1800" dirty="0">
                <a:effectLst/>
                <a:latin typeface="Calibri" panose="020F0502020204030204" pitchFamily="34" charset="0"/>
                <a:ea typeface="Calibri" panose="020F0502020204030204" pitchFamily="34" charset="0"/>
              </a:rPr>
              <a:t>Kızamık ön tanısıyla 2005 kişi incelenmiş ve bunların </a:t>
            </a:r>
            <a:r>
              <a:rPr lang="tr-TR" sz="1800" dirty="0">
                <a:solidFill>
                  <a:srgbClr val="FF0000"/>
                </a:solidFill>
                <a:effectLst/>
                <a:latin typeface="Calibri" panose="020F0502020204030204" pitchFamily="34" charset="0"/>
                <a:ea typeface="Calibri" panose="020F0502020204030204" pitchFamily="34" charset="0"/>
              </a:rPr>
              <a:t>1440’ında Kızamık laboratuvar tanısıyla doğrulanmıştır.</a:t>
            </a:r>
            <a:r>
              <a:rPr lang="tr-TR" sz="1800" dirty="0">
                <a:effectLst/>
                <a:latin typeface="Calibri" panose="020F0502020204030204" pitchFamily="34" charset="0"/>
                <a:ea typeface="Calibri" panose="020F0502020204030204" pitchFamily="34" charset="0"/>
              </a:rPr>
              <a:t> Kızamık vakalarının büyük çoğunluğu 1-9 yaş grubundadır (Şekil 2).</a:t>
            </a:r>
          </a:p>
        </p:txBody>
      </p:sp>
      <p:pic>
        <p:nvPicPr>
          <p:cNvPr id="7" name="image2.png">
            <a:extLst>
              <a:ext uri="{FF2B5EF4-FFF2-40B4-BE49-F238E27FC236}">
                <a16:creationId xmlns:a16="http://schemas.microsoft.com/office/drawing/2014/main" id="{1E92455F-5EA3-1610-30A6-F617895F59D4}"/>
              </a:ext>
            </a:extLst>
          </p:cNvPr>
          <p:cNvPicPr/>
          <p:nvPr/>
        </p:nvPicPr>
        <p:blipFill>
          <a:blip r:embed="rId2"/>
          <a:srcRect t="18910" r="-13" b="8289"/>
          <a:stretch>
            <a:fillRect/>
          </a:stretch>
        </p:blipFill>
        <p:spPr>
          <a:xfrm>
            <a:off x="5384800" y="1383541"/>
            <a:ext cx="5757545" cy="2357120"/>
          </a:xfrm>
          <a:prstGeom prst="rect">
            <a:avLst/>
          </a:prstGeom>
          <a:ln/>
        </p:spPr>
      </p:pic>
    </p:spTree>
    <p:extLst>
      <p:ext uri="{BB962C8B-B14F-4D97-AF65-F5344CB8AC3E}">
        <p14:creationId xmlns:p14="http://schemas.microsoft.com/office/powerpoint/2010/main" val="705418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sz="half" idx="2"/>
          </p:nvPr>
        </p:nvSpPr>
        <p:spPr>
          <a:xfrm>
            <a:off x="5226756" y="337193"/>
            <a:ext cx="6033523" cy="3551643"/>
          </a:xfrm>
        </p:spPr>
        <p:txBody>
          <a:bodyPr>
            <a:normAutofit/>
          </a:bodyPr>
          <a:lstStyle/>
          <a:p>
            <a:pPr>
              <a:lnSpc>
                <a:spcPct val="160000"/>
              </a:lnSpc>
            </a:pPr>
            <a:r>
              <a:rPr lang="tr-TR" sz="1800" dirty="0">
                <a:effectLst/>
                <a:latin typeface="Calibri" panose="020F0502020204030204" pitchFamily="34" charset="0"/>
                <a:ea typeface="Calibri" panose="020F0502020204030204" pitchFamily="34" charset="0"/>
              </a:rPr>
              <a:t>Şekil 3. Kızamık olgularında hastaneye yatış durumu (N:242)</a:t>
            </a:r>
          </a:p>
          <a:p>
            <a:pPr>
              <a:lnSpc>
                <a:spcPct val="160000"/>
              </a:lnSpc>
            </a:pPr>
            <a:endParaRPr lang="tr-TR" sz="1800" dirty="0"/>
          </a:p>
        </p:txBody>
      </p:sp>
      <p:sp>
        <p:nvSpPr>
          <p:cNvPr id="2" name="Unvan 1"/>
          <p:cNvSpPr>
            <a:spLocks noGrp="1"/>
          </p:cNvSpPr>
          <p:nvPr>
            <p:ph type="title"/>
          </p:nvPr>
        </p:nvSpPr>
        <p:spPr/>
        <p:txBody>
          <a:bodyPr/>
          <a:lstStyle/>
          <a:p>
            <a:pPr algn="ctr"/>
            <a:r>
              <a:rPr lang="tr-TR" b="1" dirty="0">
                <a:latin typeface="+mn-lt"/>
              </a:rPr>
              <a:t>KIZAMIK</a:t>
            </a:r>
          </a:p>
        </p:txBody>
      </p:sp>
      <p:sp>
        <p:nvSpPr>
          <p:cNvPr id="16" name="Slayt Numarası Yer Tutucusu 5">
            <a:extLst>
              <a:ext uri="{FF2B5EF4-FFF2-40B4-BE49-F238E27FC236}">
                <a16:creationId xmlns:a16="http://schemas.microsoft.com/office/drawing/2014/main" id="{23CD9F15-2872-414E-B79A-71168CD13DD2}"/>
              </a:ext>
            </a:extLst>
          </p:cNvPr>
          <p:cNvSpPr txBox="1">
            <a:spLocks/>
          </p:cNvSpPr>
          <p:nvPr/>
        </p:nvSpPr>
        <p:spPr>
          <a:xfrm>
            <a:off x="11625943" y="6448301"/>
            <a:ext cx="345373" cy="273174"/>
          </a:xfrm>
          <a:prstGeom prst="rect">
            <a:avLst/>
          </a:prstGeom>
          <a:solidFill>
            <a:srgbClr val="C00000">
              <a:alpha val="50000"/>
            </a:srgbClr>
          </a:solidFill>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48B812-DC3D-4AEF-ACEE-B511DEAADBA0}" type="slidenum">
              <a:rPr lang="tr-TR" sz="1400" smtClean="0">
                <a:solidFill>
                  <a:schemeClr val="bg1"/>
                </a:solidFill>
              </a:rPr>
              <a:pPr algn="r"/>
              <a:t>4</a:t>
            </a:fld>
            <a:endParaRPr lang="tr-TR" sz="1400" dirty="0">
              <a:solidFill>
                <a:schemeClr val="bg1"/>
              </a:solidFill>
            </a:endParaRPr>
          </a:p>
        </p:txBody>
      </p:sp>
      <p:sp>
        <p:nvSpPr>
          <p:cNvPr id="5" name="Metin kutusu 4">
            <a:extLst>
              <a:ext uri="{FF2B5EF4-FFF2-40B4-BE49-F238E27FC236}">
                <a16:creationId xmlns:a16="http://schemas.microsoft.com/office/drawing/2014/main" id="{BF1FEF0C-44DF-3FA0-D1D0-633ED6868A48}"/>
              </a:ext>
            </a:extLst>
          </p:cNvPr>
          <p:cNvSpPr txBox="1"/>
          <p:nvPr/>
        </p:nvSpPr>
        <p:spPr>
          <a:xfrm>
            <a:off x="1349330" y="3108388"/>
            <a:ext cx="3280558" cy="2622000"/>
          </a:xfrm>
          <a:prstGeom prst="rect">
            <a:avLst/>
          </a:prstGeom>
          <a:noFill/>
        </p:spPr>
        <p:txBody>
          <a:bodyPr wrap="square">
            <a:spAutoFit/>
          </a:bodyPr>
          <a:lstStyle/>
          <a:p>
            <a:pPr marL="228600" indent="228600" algn="just">
              <a:lnSpc>
                <a:spcPct val="115000"/>
              </a:lnSpc>
            </a:pPr>
            <a:r>
              <a:rPr lang="tr-TR" sz="1800" dirty="0">
                <a:effectLst/>
                <a:latin typeface="Calibri" panose="020F0502020204030204" pitchFamily="34" charset="0"/>
                <a:ea typeface="Calibri" panose="020F0502020204030204" pitchFamily="34" charset="0"/>
              </a:rPr>
              <a:t>Kızamık nedeniyle 242 kişi hastaneye yatmıştır, bu olgular içerisinde 1-9 yaş çocuklar en yüksektir. İleri yaş kızamık olguların varlığı uzun dönem aşı ile ilgili sorun ile yüz yüze olduğumuzu göstermektedir (Şekil 3). </a:t>
            </a:r>
          </a:p>
        </p:txBody>
      </p:sp>
      <p:pic>
        <p:nvPicPr>
          <p:cNvPr id="6" name="image3.png">
            <a:extLst>
              <a:ext uri="{FF2B5EF4-FFF2-40B4-BE49-F238E27FC236}">
                <a16:creationId xmlns:a16="http://schemas.microsoft.com/office/drawing/2014/main" id="{01A7008C-77F2-485A-5A7F-5053E3DFC8D1}"/>
              </a:ext>
            </a:extLst>
          </p:cNvPr>
          <p:cNvPicPr/>
          <p:nvPr/>
        </p:nvPicPr>
        <p:blipFill>
          <a:blip r:embed="rId2"/>
          <a:srcRect t="15542" r="-6" b="8812"/>
          <a:stretch>
            <a:fillRect/>
          </a:stretch>
        </p:blipFill>
        <p:spPr>
          <a:xfrm>
            <a:off x="5365062" y="1242501"/>
            <a:ext cx="5756910" cy="2449195"/>
          </a:xfrm>
          <a:prstGeom prst="rect">
            <a:avLst/>
          </a:prstGeom>
          <a:ln/>
        </p:spPr>
      </p:pic>
    </p:spTree>
    <p:extLst>
      <p:ext uri="{BB962C8B-B14F-4D97-AF65-F5344CB8AC3E}">
        <p14:creationId xmlns:p14="http://schemas.microsoft.com/office/powerpoint/2010/main" val="571527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sz="half" idx="2"/>
          </p:nvPr>
        </p:nvSpPr>
        <p:spPr>
          <a:xfrm>
            <a:off x="5226756" y="337193"/>
            <a:ext cx="6033523" cy="3551643"/>
          </a:xfrm>
        </p:spPr>
        <p:txBody>
          <a:bodyPr>
            <a:normAutofit/>
          </a:bodyPr>
          <a:lstStyle/>
          <a:p>
            <a:pPr>
              <a:lnSpc>
                <a:spcPct val="160000"/>
              </a:lnSpc>
            </a:pPr>
            <a:r>
              <a:rPr lang="tr-TR" sz="1800" dirty="0">
                <a:effectLst/>
                <a:latin typeface="Calibri" panose="020F0502020204030204" pitchFamily="34" charset="0"/>
                <a:ea typeface="Calibri" panose="020F0502020204030204" pitchFamily="34" charset="0"/>
              </a:rPr>
              <a:t>Şekil 4. Kızamık ön tanısıyla incelenen olguların (N:2005) aşılanma durumunun yaş ve doz sayısına göre dağılımı (%) Ocak-Nisan 2023</a:t>
            </a:r>
          </a:p>
          <a:p>
            <a:pPr>
              <a:lnSpc>
                <a:spcPct val="160000"/>
              </a:lnSpc>
            </a:pPr>
            <a:endParaRPr lang="tr-TR" sz="1800" dirty="0"/>
          </a:p>
        </p:txBody>
      </p:sp>
      <p:sp>
        <p:nvSpPr>
          <p:cNvPr id="2" name="Unvan 1"/>
          <p:cNvSpPr>
            <a:spLocks noGrp="1"/>
          </p:cNvSpPr>
          <p:nvPr>
            <p:ph type="title"/>
          </p:nvPr>
        </p:nvSpPr>
        <p:spPr/>
        <p:txBody>
          <a:bodyPr/>
          <a:lstStyle/>
          <a:p>
            <a:pPr algn="ctr"/>
            <a:r>
              <a:rPr lang="tr-TR" b="1" dirty="0">
                <a:latin typeface="+mn-lt"/>
              </a:rPr>
              <a:t>KIZAMIK</a:t>
            </a:r>
          </a:p>
        </p:txBody>
      </p:sp>
      <p:sp>
        <p:nvSpPr>
          <p:cNvPr id="16" name="Slayt Numarası Yer Tutucusu 5">
            <a:extLst>
              <a:ext uri="{FF2B5EF4-FFF2-40B4-BE49-F238E27FC236}">
                <a16:creationId xmlns:a16="http://schemas.microsoft.com/office/drawing/2014/main" id="{23CD9F15-2872-414E-B79A-71168CD13DD2}"/>
              </a:ext>
            </a:extLst>
          </p:cNvPr>
          <p:cNvSpPr txBox="1">
            <a:spLocks/>
          </p:cNvSpPr>
          <p:nvPr/>
        </p:nvSpPr>
        <p:spPr>
          <a:xfrm>
            <a:off x="11625943" y="6448301"/>
            <a:ext cx="345373" cy="273174"/>
          </a:xfrm>
          <a:prstGeom prst="rect">
            <a:avLst/>
          </a:prstGeom>
          <a:solidFill>
            <a:srgbClr val="C00000">
              <a:alpha val="50000"/>
            </a:srgbClr>
          </a:solidFill>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48B812-DC3D-4AEF-ACEE-B511DEAADBA0}" type="slidenum">
              <a:rPr lang="tr-TR" sz="1400" smtClean="0">
                <a:solidFill>
                  <a:schemeClr val="bg1"/>
                </a:solidFill>
              </a:rPr>
              <a:pPr algn="r"/>
              <a:t>5</a:t>
            </a:fld>
            <a:endParaRPr lang="tr-TR" sz="1400" dirty="0">
              <a:solidFill>
                <a:schemeClr val="bg1"/>
              </a:solidFill>
            </a:endParaRPr>
          </a:p>
        </p:txBody>
      </p:sp>
      <p:sp>
        <p:nvSpPr>
          <p:cNvPr id="5" name="Metin kutusu 4">
            <a:extLst>
              <a:ext uri="{FF2B5EF4-FFF2-40B4-BE49-F238E27FC236}">
                <a16:creationId xmlns:a16="http://schemas.microsoft.com/office/drawing/2014/main" id="{BF1FEF0C-44DF-3FA0-D1D0-633ED6868A48}"/>
              </a:ext>
            </a:extLst>
          </p:cNvPr>
          <p:cNvSpPr txBox="1"/>
          <p:nvPr/>
        </p:nvSpPr>
        <p:spPr>
          <a:xfrm>
            <a:off x="931720" y="3108388"/>
            <a:ext cx="4115778" cy="3577646"/>
          </a:xfrm>
          <a:prstGeom prst="rect">
            <a:avLst/>
          </a:prstGeom>
          <a:noFill/>
        </p:spPr>
        <p:txBody>
          <a:bodyPr wrap="square">
            <a:spAutoFit/>
          </a:bodyPr>
          <a:lstStyle/>
          <a:p>
            <a:pPr marL="228600" indent="228600" algn="just">
              <a:lnSpc>
                <a:spcPct val="115000"/>
              </a:lnSpc>
            </a:pPr>
            <a:r>
              <a:rPr lang="tr-TR" sz="1800" dirty="0">
                <a:effectLst/>
                <a:latin typeface="Calibri" panose="020F0502020204030204" pitchFamily="34" charset="0"/>
                <a:ea typeface="Calibri" panose="020F0502020204030204" pitchFamily="34" charset="0"/>
              </a:rPr>
              <a:t>Kızamık ön tanısıyla incelenen olgularda aşısız ve eksik aşılılar çoğunluktadır. Özellikle Kızamık komplikasyonları ve ölüm açısından en riskli 5 yaş altında aşılanma durumu açısından vakalar değerlendirildiğinde: 1 yaş altında vakaların neredeyse tümü, 1-4 yaşta ise yarısından fazlası aşısızdır (Şekil 4). </a:t>
            </a:r>
          </a:p>
          <a:p>
            <a:pPr marL="228600" indent="228600" algn="just">
              <a:lnSpc>
                <a:spcPct val="115000"/>
              </a:lnSpc>
            </a:pPr>
            <a:r>
              <a:rPr lang="tr-TR" sz="1800" dirty="0">
                <a:effectLst/>
                <a:latin typeface="Calibri" panose="020F0502020204030204" pitchFamily="34" charset="0"/>
                <a:ea typeface="Calibri" panose="020F0502020204030204" pitchFamily="34" charset="0"/>
              </a:rPr>
              <a:t> </a:t>
            </a:r>
          </a:p>
          <a:p>
            <a:pPr marL="228600" indent="228600" algn="just">
              <a:lnSpc>
                <a:spcPct val="115000"/>
              </a:lnSpc>
            </a:pPr>
            <a:endParaRPr lang="tr-TR" sz="1800" dirty="0">
              <a:effectLst/>
              <a:latin typeface="Calibri" panose="020F0502020204030204" pitchFamily="34" charset="0"/>
              <a:ea typeface="Calibri" panose="020F0502020204030204" pitchFamily="34" charset="0"/>
            </a:endParaRPr>
          </a:p>
        </p:txBody>
      </p:sp>
      <p:pic>
        <p:nvPicPr>
          <p:cNvPr id="4" name="image1.png">
            <a:extLst>
              <a:ext uri="{FF2B5EF4-FFF2-40B4-BE49-F238E27FC236}">
                <a16:creationId xmlns:a16="http://schemas.microsoft.com/office/drawing/2014/main" id="{5D2EAFB2-0E65-1F50-5993-554A038E914B}"/>
              </a:ext>
            </a:extLst>
          </p:cNvPr>
          <p:cNvPicPr/>
          <p:nvPr/>
        </p:nvPicPr>
        <p:blipFill>
          <a:blip r:embed="rId2"/>
          <a:srcRect t="13052" r="-2" b="8630"/>
          <a:stretch>
            <a:fillRect/>
          </a:stretch>
        </p:blipFill>
        <p:spPr>
          <a:xfrm>
            <a:off x="5380619" y="1740373"/>
            <a:ext cx="5725795" cy="2522220"/>
          </a:xfrm>
          <a:prstGeom prst="rect">
            <a:avLst/>
          </a:prstGeom>
          <a:ln/>
        </p:spPr>
      </p:pic>
    </p:spTree>
    <p:extLst>
      <p:ext uri="{BB962C8B-B14F-4D97-AF65-F5344CB8AC3E}">
        <p14:creationId xmlns:p14="http://schemas.microsoft.com/office/powerpoint/2010/main" val="1144726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sz="half" idx="2"/>
          </p:nvPr>
        </p:nvSpPr>
        <p:spPr>
          <a:xfrm>
            <a:off x="5226756" y="337193"/>
            <a:ext cx="6033523" cy="3551643"/>
          </a:xfrm>
        </p:spPr>
        <p:txBody>
          <a:bodyPr>
            <a:normAutofit/>
          </a:bodyPr>
          <a:lstStyle/>
          <a:p>
            <a:pPr lvl="0" algn="just">
              <a:lnSpc>
                <a:spcPct val="115000"/>
              </a:lnSpc>
            </a:pPr>
            <a:endParaRPr lang="tr-TR" sz="1800" dirty="0">
              <a:latin typeface="Calibri" panose="020F0502020204030204" pitchFamily="34" charset="0"/>
              <a:ea typeface="Calibri" panose="020F0502020204030204" pitchFamily="34" charset="0"/>
            </a:endParaRPr>
          </a:p>
          <a:p>
            <a:pPr marL="342900" lvl="0" indent="-342900" algn="just">
              <a:lnSpc>
                <a:spcPct val="115000"/>
              </a:lnSpc>
              <a:buFont typeface="Arial" panose="020B0604020202020204" pitchFamily="34" charset="0"/>
              <a:buChar char="●"/>
            </a:pPr>
            <a:r>
              <a:rPr lang="tr-TR" sz="1800" u="none" strike="noStrike" dirty="0">
                <a:effectLst/>
                <a:latin typeface="Calibri" panose="020F0502020204030204" pitchFamily="34" charset="0"/>
                <a:ea typeface="Calibri" panose="020F0502020204030204" pitchFamily="34" charset="0"/>
              </a:rPr>
              <a:t>Vaka görülen bölgelerde 6/9 ay - 15 yaş arası tüm çocuklara aşılı olup olmadığına bakılmaksızın mutlaka bir doz aşı yapılmalıdır</a:t>
            </a:r>
          </a:p>
          <a:p>
            <a:pPr marL="342900" lvl="0" indent="-342900" algn="just">
              <a:lnSpc>
                <a:spcPct val="115000"/>
              </a:lnSpc>
              <a:buFont typeface="Arial" panose="020B0604020202020204" pitchFamily="34" charset="0"/>
              <a:buChar char="●"/>
            </a:pPr>
            <a:r>
              <a:rPr lang="tr-TR" sz="1800" u="none" strike="noStrike" dirty="0">
                <a:effectLst/>
                <a:latin typeface="Calibri" panose="020F0502020204030204" pitchFamily="34" charset="0"/>
                <a:ea typeface="Calibri" panose="020F0502020204030204" pitchFamily="34" charset="0"/>
              </a:rPr>
              <a:t>Henüz vaka görülmeyen bölgelerde 9 aydan itibaren eksik aşılı çocukların kızamık aşıları tamamlanmalıdır.</a:t>
            </a:r>
          </a:p>
          <a:p>
            <a:pPr marL="342900" lvl="0" indent="-342900" algn="just">
              <a:lnSpc>
                <a:spcPct val="115000"/>
              </a:lnSpc>
              <a:buFont typeface="Arial" panose="020B0604020202020204" pitchFamily="34" charset="0"/>
              <a:buChar char="●"/>
            </a:pPr>
            <a:r>
              <a:rPr lang="tr-TR" sz="1800" u="none" strike="noStrike" dirty="0">
                <a:effectLst/>
                <a:latin typeface="Calibri" panose="020F0502020204030204" pitchFamily="34" charset="0"/>
                <a:ea typeface="Calibri" panose="020F0502020204030204" pitchFamily="34" charset="0"/>
              </a:rPr>
              <a:t>Özellikle ikinci doz kızamık aşı kapsamının yükseltilmesine yönelik özgün bir program geliştirilmelidir.</a:t>
            </a:r>
          </a:p>
          <a:p>
            <a:pPr lvl="1">
              <a:lnSpc>
                <a:spcPct val="160000"/>
              </a:lnSpc>
            </a:pPr>
            <a:endParaRPr lang="tr-TR" sz="2400" dirty="0"/>
          </a:p>
          <a:p>
            <a:pPr lvl="1">
              <a:lnSpc>
                <a:spcPct val="160000"/>
              </a:lnSpc>
            </a:pPr>
            <a:endParaRPr lang="tr-TR" sz="2400" dirty="0"/>
          </a:p>
        </p:txBody>
      </p:sp>
      <p:sp>
        <p:nvSpPr>
          <p:cNvPr id="2" name="Unvan 1"/>
          <p:cNvSpPr>
            <a:spLocks noGrp="1"/>
          </p:cNvSpPr>
          <p:nvPr>
            <p:ph type="title"/>
          </p:nvPr>
        </p:nvSpPr>
        <p:spPr/>
        <p:txBody>
          <a:bodyPr/>
          <a:lstStyle/>
          <a:p>
            <a:pPr algn="ctr"/>
            <a:r>
              <a:rPr lang="tr-TR" b="1" dirty="0">
                <a:latin typeface="+mn-lt"/>
              </a:rPr>
              <a:t>KIZAMIK</a:t>
            </a:r>
          </a:p>
        </p:txBody>
      </p:sp>
      <p:sp>
        <p:nvSpPr>
          <p:cNvPr id="16" name="Slayt Numarası Yer Tutucusu 5">
            <a:extLst>
              <a:ext uri="{FF2B5EF4-FFF2-40B4-BE49-F238E27FC236}">
                <a16:creationId xmlns:a16="http://schemas.microsoft.com/office/drawing/2014/main" id="{23CD9F15-2872-414E-B79A-71168CD13DD2}"/>
              </a:ext>
            </a:extLst>
          </p:cNvPr>
          <p:cNvSpPr txBox="1">
            <a:spLocks/>
          </p:cNvSpPr>
          <p:nvPr/>
        </p:nvSpPr>
        <p:spPr>
          <a:xfrm>
            <a:off x="11625943" y="6448301"/>
            <a:ext cx="345373" cy="273174"/>
          </a:xfrm>
          <a:prstGeom prst="rect">
            <a:avLst/>
          </a:prstGeom>
          <a:solidFill>
            <a:srgbClr val="C00000">
              <a:alpha val="50000"/>
            </a:srgbClr>
          </a:solidFill>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48B812-DC3D-4AEF-ACEE-B511DEAADBA0}" type="slidenum">
              <a:rPr lang="tr-TR" sz="1400" smtClean="0">
                <a:solidFill>
                  <a:schemeClr val="bg1"/>
                </a:solidFill>
              </a:rPr>
              <a:pPr algn="r"/>
              <a:t>6</a:t>
            </a:fld>
            <a:endParaRPr lang="tr-TR" sz="1400" dirty="0">
              <a:solidFill>
                <a:schemeClr val="bg1"/>
              </a:solidFill>
            </a:endParaRPr>
          </a:p>
        </p:txBody>
      </p:sp>
    </p:spTree>
    <p:extLst>
      <p:ext uri="{BB962C8B-B14F-4D97-AF65-F5344CB8AC3E}">
        <p14:creationId xmlns:p14="http://schemas.microsoft.com/office/powerpoint/2010/main" val="244911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sz="half" idx="2"/>
          </p:nvPr>
        </p:nvSpPr>
        <p:spPr>
          <a:xfrm>
            <a:off x="5226756" y="337193"/>
            <a:ext cx="6033523" cy="3551643"/>
          </a:xfrm>
        </p:spPr>
        <p:txBody>
          <a:bodyPr>
            <a:normAutofit/>
          </a:bodyPr>
          <a:lstStyle/>
          <a:p>
            <a:pPr marL="342900" lvl="0" indent="-342900" algn="just">
              <a:lnSpc>
                <a:spcPct val="115000"/>
              </a:lnSpc>
              <a:buFont typeface="Arial" panose="020B0604020202020204" pitchFamily="34" charset="0"/>
              <a:buChar char="●"/>
            </a:pPr>
            <a:endParaRPr lang="tr-TR" sz="1800" u="none" strike="noStrike" dirty="0">
              <a:effectLst/>
              <a:latin typeface="Calibri" panose="020F0502020204030204" pitchFamily="34" charset="0"/>
              <a:ea typeface="Calibri" panose="020F0502020204030204" pitchFamily="34" charset="0"/>
            </a:endParaRPr>
          </a:p>
          <a:p>
            <a:pPr marL="342900" lvl="0" indent="-342900" algn="just">
              <a:lnSpc>
                <a:spcPct val="115000"/>
              </a:lnSpc>
              <a:buFont typeface="Arial" panose="020B0604020202020204" pitchFamily="34" charset="0"/>
              <a:buChar char="●"/>
            </a:pPr>
            <a:r>
              <a:rPr lang="tr-TR" sz="1800" u="none" strike="noStrike" dirty="0">
                <a:effectLst/>
                <a:latin typeface="Calibri" panose="020F0502020204030204" pitchFamily="34" charset="0"/>
                <a:ea typeface="Calibri" panose="020F0502020204030204" pitchFamily="34" charset="0"/>
              </a:rPr>
              <a:t>İkinci dozun ilkokul birinci sınıftan 48. aya çekilmesi ve sorumluluğunun aile hekimlerine devredilmesi ile performans dışı tutulmasının ortaya çıkarttığı 2,5 milyonu bulan aşısız okul çağı çocuk bir an önce aşılanmalıdır.  </a:t>
            </a:r>
          </a:p>
          <a:p>
            <a:pPr marL="342900" lvl="0" indent="-342900" algn="just">
              <a:lnSpc>
                <a:spcPct val="115000"/>
              </a:lnSpc>
              <a:buFont typeface="Arial" panose="020B0604020202020204" pitchFamily="34" charset="0"/>
              <a:buChar char="●"/>
            </a:pPr>
            <a:r>
              <a:rPr lang="tr-TR" sz="1800" u="none" strike="noStrike" dirty="0">
                <a:effectLst/>
                <a:latin typeface="Calibri" panose="020F0502020204030204" pitchFamily="34" charset="0"/>
                <a:ea typeface="Calibri" panose="020F0502020204030204" pitchFamily="34" charset="0"/>
              </a:rPr>
              <a:t>Aile sağlığı birimlerinde hemşire-ebe açığı bir an önce giderilmelidir. Hizmet gereksinimi yüksek olan bölgelerde mevcut bir aile hekimi bir aile sağlığı çalışanı yaklaşımından vazgeçilmeli, bu bölgelerde aile hekimi ve hemşire/ebe sayısı artırılmalıdır.</a:t>
            </a:r>
          </a:p>
        </p:txBody>
      </p:sp>
      <p:sp>
        <p:nvSpPr>
          <p:cNvPr id="2" name="Unvan 1"/>
          <p:cNvSpPr>
            <a:spLocks noGrp="1"/>
          </p:cNvSpPr>
          <p:nvPr>
            <p:ph type="title"/>
          </p:nvPr>
        </p:nvSpPr>
        <p:spPr/>
        <p:txBody>
          <a:bodyPr/>
          <a:lstStyle/>
          <a:p>
            <a:pPr algn="ctr"/>
            <a:r>
              <a:rPr lang="tr-TR" b="1" dirty="0">
                <a:latin typeface="+mn-lt"/>
              </a:rPr>
              <a:t>KIZAMIK</a:t>
            </a:r>
          </a:p>
        </p:txBody>
      </p:sp>
      <p:sp>
        <p:nvSpPr>
          <p:cNvPr id="16" name="Slayt Numarası Yer Tutucusu 5">
            <a:extLst>
              <a:ext uri="{FF2B5EF4-FFF2-40B4-BE49-F238E27FC236}">
                <a16:creationId xmlns:a16="http://schemas.microsoft.com/office/drawing/2014/main" id="{23CD9F15-2872-414E-B79A-71168CD13DD2}"/>
              </a:ext>
            </a:extLst>
          </p:cNvPr>
          <p:cNvSpPr txBox="1">
            <a:spLocks/>
          </p:cNvSpPr>
          <p:nvPr/>
        </p:nvSpPr>
        <p:spPr>
          <a:xfrm>
            <a:off x="11625943" y="6448301"/>
            <a:ext cx="345373" cy="273174"/>
          </a:xfrm>
          <a:prstGeom prst="rect">
            <a:avLst/>
          </a:prstGeom>
          <a:solidFill>
            <a:srgbClr val="C00000">
              <a:alpha val="50000"/>
            </a:srgbClr>
          </a:solidFill>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48B812-DC3D-4AEF-ACEE-B511DEAADBA0}" type="slidenum">
              <a:rPr lang="tr-TR" sz="1400" smtClean="0">
                <a:solidFill>
                  <a:schemeClr val="bg1"/>
                </a:solidFill>
              </a:rPr>
              <a:pPr algn="r"/>
              <a:t>7</a:t>
            </a:fld>
            <a:endParaRPr lang="tr-TR" sz="1400" dirty="0">
              <a:solidFill>
                <a:schemeClr val="bg1"/>
              </a:solidFill>
            </a:endParaRPr>
          </a:p>
        </p:txBody>
      </p:sp>
    </p:spTree>
    <p:extLst>
      <p:ext uri="{BB962C8B-B14F-4D97-AF65-F5344CB8AC3E}">
        <p14:creationId xmlns:p14="http://schemas.microsoft.com/office/powerpoint/2010/main" val="1504970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sz="half" idx="2"/>
          </p:nvPr>
        </p:nvSpPr>
        <p:spPr>
          <a:xfrm>
            <a:off x="5226757" y="598450"/>
            <a:ext cx="6033523" cy="3551643"/>
          </a:xfrm>
        </p:spPr>
        <p:txBody>
          <a:bodyPr>
            <a:normAutofit/>
          </a:bodyPr>
          <a:lstStyle/>
          <a:p>
            <a:pPr marL="342900" lvl="0" indent="-342900" algn="just">
              <a:lnSpc>
                <a:spcPct val="115000"/>
              </a:lnSpc>
              <a:buFont typeface="Arial" panose="020B0604020202020204" pitchFamily="34" charset="0"/>
              <a:buChar char="●"/>
            </a:pPr>
            <a:r>
              <a:rPr lang="tr-TR" sz="2200" u="none" strike="noStrike" dirty="0">
                <a:effectLst/>
                <a:latin typeface="Calibri" panose="020F0502020204030204" pitchFamily="34" charset="0"/>
                <a:ea typeface="Calibri" panose="020F0502020204030204" pitchFamily="34" charset="0"/>
              </a:rPr>
              <a:t>Tüm döküntülü hastalık yakınmaları kızamık yönünden değerlendirilmelidir.</a:t>
            </a:r>
          </a:p>
          <a:p>
            <a:pPr marL="342900" lvl="0" indent="-342900" algn="just">
              <a:lnSpc>
                <a:spcPct val="115000"/>
              </a:lnSpc>
              <a:buFont typeface="Arial" panose="020B0604020202020204" pitchFamily="34" charset="0"/>
              <a:buChar char="●"/>
            </a:pPr>
            <a:r>
              <a:rPr lang="tr-TR" sz="2200" u="none" strike="noStrike" dirty="0">
                <a:effectLst/>
                <a:latin typeface="Calibri" panose="020F0502020204030204" pitchFamily="34" charset="0"/>
                <a:ea typeface="Calibri" panose="020F0502020204030204" pitchFamily="34" charset="0"/>
              </a:rPr>
              <a:t>Hastanelerde kızamık hastalığının yayılmasının önüne geçilmelidir. Bu bağlamda:</a:t>
            </a:r>
          </a:p>
          <a:p>
            <a:pPr marL="742950" lvl="1" indent="-285750" algn="just">
              <a:lnSpc>
                <a:spcPct val="115000"/>
              </a:lnSpc>
              <a:buFont typeface="Arial" panose="020B0604020202020204" pitchFamily="34" charset="0"/>
              <a:buChar char="○"/>
            </a:pPr>
            <a:r>
              <a:rPr lang="tr-TR" sz="1800" u="none" strike="noStrike" dirty="0">
                <a:effectLst/>
                <a:latin typeface="Calibri" panose="020F0502020204030204" pitchFamily="34" charset="0"/>
                <a:ea typeface="Calibri" panose="020F0502020204030204" pitchFamily="34" charset="0"/>
              </a:rPr>
              <a:t>Sağlık çalışanlarının kızamığa karşı </a:t>
            </a:r>
            <a:r>
              <a:rPr lang="tr-TR" sz="1800" u="none" strike="noStrike" dirty="0" err="1">
                <a:effectLst/>
                <a:latin typeface="Calibri" panose="020F0502020204030204" pitchFamily="34" charset="0"/>
                <a:ea typeface="Calibri" panose="020F0502020204030204" pitchFamily="34" charset="0"/>
              </a:rPr>
              <a:t>bağışıklanması</a:t>
            </a:r>
            <a:endParaRPr lang="tr-TR" sz="1800" u="none" strike="noStrike" dirty="0">
              <a:effectLst/>
              <a:latin typeface="Calibri" panose="020F0502020204030204" pitchFamily="34" charset="0"/>
              <a:ea typeface="Calibri" panose="020F0502020204030204" pitchFamily="34" charset="0"/>
            </a:endParaRPr>
          </a:p>
          <a:p>
            <a:pPr marL="742950" lvl="1" indent="-285750" algn="just">
              <a:lnSpc>
                <a:spcPct val="115000"/>
              </a:lnSpc>
              <a:buFont typeface="Arial" panose="020B0604020202020204" pitchFamily="34" charset="0"/>
              <a:buChar char="○"/>
            </a:pPr>
            <a:r>
              <a:rPr lang="tr-TR" sz="1800" u="none" strike="noStrike" dirty="0">
                <a:effectLst/>
                <a:latin typeface="Calibri" panose="020F0502020204030204" pitchFamily="34" charset="0"/>
                <a:ea typeface="Calibri" panose="020F0502020204030204" pitchFamily="34" charset="0"/>
              </a:rPr>
              <a:t>Döküntülü hastalık yakınmasıyla gelenlerin hızlıca, bekleyenlerle temas süresini en aza indirecek bir akış- mekan düzenlemesiyle hizmet alması, hizmet aldıkları ortamın havalandırılması önemlidir.</a:t>
            </a:r>
          </a:p>
          <a:p>
            <a:pPr marL="342900" lvl="0" indent="-342900" algn="just">
              <a:lnSpc>
                <a:spcPct val="115000"/>
              </a:lnSpc>
              <a:buFont typeface="Arial" panose="020B0604020202020204" pitchFamily="34" charset="0"/>
              <a:buChar char="●"/>
            </a:pPr>
            <a:endParaRPr lang="tr-TR" sz="1800" u="none" strike="noStrike" dirty="0">
              <a:effectLst/>
              <a:latin typeface="Calibri" panose="020F0502020204030204" pitchFamily="34" charset="0"/>
              <a:ea typeface="Calibri" panose="020F0502020204030204" pitchFamily="34" charset="0"/>
            </a:endParaRPr>
          </a:p>
        </p:txBody>
      </p:sp>
      <p:sp>
        <p:nvSpPr>
          <p:cNvPr id="2" name="Unvan 1"/>
          <p:cNvSpPr>
            <a:spLocks noGrp="1"/>
          </p:cNvSpPr>
          <p:nvPr>
            <p:ph type="title"/>
          </p:nvPr>
        </p:nvSpPr>
        <p:spPr/>
        <p:txBody>
          <a:bodyPr/>
          <a:lstStyle/>
          <a:p>
            <a:pPr algn="ctr"/>
            <a:r>
              <a:rPr lang="tr-TR" b="1" dirty="0">
                <a:latin typeface="+mn-lt"/>
              </a:rPr>
              <a:t>KIZAMIK</a:t>
            </a:r>
          </a:p>
        </p:txBody>
      </p:sp>
      <p:sp>
        <p:nvSpPr>
          <p:cNvPr id="16" name="Slayt Numarası Yer Tutucusu 5">
            <a:extLst>
              <a:ext uri="{FF2B5EF4-FFF2-40B4-BE49-F238E27FC236}">
                <a16:creationId xmlns:a16="http://schemas.microsoft.com/office/drawing/2014/main" id="{23CD9F15-2872-414E-B79A-71168CD13DD2}"/>
              </a:ext>
            </a:extLst>
          </p:cNvPr>
          <p:cNvSpPr txBox="1">
            <a:spLocks/>
          </p:cNvSpPr>
          <p:nvPr/>
        </p:nvSpPr>
        <p:spPr>
          <a:xfrm>
            <a:off x="11625943" y="6448301"/>
            <a:ext cx="345373" cy="273174"/>
          </a:xfrm>
          <a:prstGeom prst="rect">
            <a:avLst/>
          </a:prstGeom>
          <a:solidFill>
            <a:srgbClr val="C00000">
              <a:alpha val="50000"/>
            </a:srgbClr>
          </a:solidFill>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48B812-DC3D-4AEF-ACEE-B511DEAADBA0}" type="slidenum">
              <a:rPr lang="tr-TR" sz="1400" smtClean="0">
                <a:solidFill>
                  <a:schemeClr val="bg1"/>
                </a:solidFill>
              </a:rPr>
              <a:pPr algn="r"/>
              <a:t>8</a:t>
            </a:fld>
            <a:endParaRPr lang="tr-TR" sz="1400" dirty="0">
              <a:solidFill>
                <a:schemeClr val="bg1"/>
              </a:solidFill>
            </a:endParaRPr>
          </a:p>
        </p:txBody>
      </p:sp>
    </p:spTree>
    <p:extLst>
      <p:ext uri="{BB962C8B-B14F-4D97-AF65-F5344CB8AC3E}">
        <p14:creationId xmlns:p14="http://schemas.microsoft.com/office/powerpoint/2010/main" val="3696574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sz="half" idx="2"/>
          </p:nvPr>
        </p:nvSpPr>
        <p:spPr>
          <a:xfrm>
            <a:off x="5226757" y="622201"/>
            <a:ext cx="6033523" cy="3551643"/>
          </a:xfrm>
        </p:spPr>
        <p:txBody>
          <a:bodyPr>
            <a:normAutofit/>
          </a:bodyPr>
          <a:lstStyle/>
          <a:p>
            <a:pPr marL="342900" lvl="0" indent="-342900" algn="just">
              <a:lnSpc>
                <a:spcPct val="115000"/>
              </a:lnSpc>
              <a:buFont typeface="Arial" panose="020B0604020202020204" pitchFamily="34" charset="0"/>
              <a:buChar char="●"/>
            </a:pPr>
            <a:r>
              <a:rPr lang="tr-TR" sz="1800" u="none" strike="noStrike" dirty="0">
                <a:effectLst/>
                <a:latin typeface="Calibri" panose="020F0502020204030204" pitchFamily="34" charset="0"/>
                <a:ea typeface="Calibri" panose="020F0502020204030204" pitchFamily="34" charset="0"/>
              </a:rPr>
              <a:t>Salgın gerçekliğinde yürütülecek aşı kampanyasının bölge tabanlı yapılması zorunludur. Vatandaşın başvurusu ile sınırlı kalınmamalı, sahaya çıkılmalıdır. Mobil aşı istasyonları ile kısa sürede aşı oranı yükseltilmelidir. </a:t>
            </a:r>
          </a:p>
          <a:p>
            <a:pPr marL="342900" lvl="0" indent="-342900" algn="just">
              <a:lnSpc>
                <a:spcPct val="115000"/>
              </a:lnSpc>
              <a:buFont typeface="Arial" panose="020B0604020202020204" pitchFamily="34" charset="0"/>
              <a:buChar char="●"/>
            </a:pPr>
            <a:r>
              <a:rPr lang="tr-TR" sz="1800" u="none" strike="noStrike" dirty="0">
                <a:effectLst/>
                <a:latin typeface="Calibri" panose="020F0502020204030204" pitchFamily="34" charset="0"/>
                <a:ea typeface="Calibri" panose="020F0502020204030204" pitchFamily="34" charset="0"/>
              </a:rPr>
              <a:t>Toplum aşı konusunda bilgilendirilmeli, yanlış/ yanlı haberlerin sağlık bakanlığı yetkileri tarafından da üzerine gidilmelidir. </a:t>
            </a:r>
          </a:p>
          <a:p>
            <a:pPr marL="342900" lvl="0" indent="-342900" algn="just">
              <a:lnSpc>
                <a:spcPct val="115000"/>
              </a:lnSpc>
              <a:buFont typeface="Arial" panose="020B0604020202020204" pitchFamily="34" charset="0"/>
              <a:buChar char="●"/>
            </a:pPr>
            <a:r>
              <a:rPr lang="tr-TR" sz="1800" u="none" strike="noStrike" dirty="0">
                <a:effectLst/>
                <a:latin typeface="Calibri" panose="020F0502020204030204" pitchFamily="34" charset="0"/>
                <a:ea typeface="Calibri" panose="020F0502020204030204" pitchFamily="34" charset="0"/>
              </a:rPr>
              <a:t>Mülteci-göçmen nüfusa yönelik koruyucu hizmetlere </a:t>
            </a:r>
            <a:r>
              <a:rPr lang="tr-TR" sz="1800" u="none" strike="noStrike" dirty="0" err="1">
                <a:effectLst/>
                <a:latin typeface="Calibri" panose="020F0502020204030204" pitchFamily="34" charset="0"/>
                <a:ea typeface="Calibri" panose="020F0502020204030204" pitchFamily="34" charset="0"/>
              </a:rPr>
              <a:t>yoğunlaşılmalı</a:t>
            </a:r>
            <a:r>
              <a:rPr lang="tr-TR" sz="1800" u="none" strike="noStrike" dirty="0">
                <a:effectLst/>
                <a:latin typeface="Calibri" panose="020F0502020204030204" pitchFamily="34" charset="0"/>
                <a:ea typeface="Calibri" panose="020F0502020204030204" pitchFamily="34" charset="0"/>
              </a:rPr>
              <a:t>, aşısız çocuk bırakılmamalıdır. </a:t>
            </a:r>
          </a:p>
          <a:p>
            <a:pPr lvl="0" algn="just">
              <a:lnSpc>
                <a:spcPct val="115000"/>
              </a:lnSpc>
            </a:pPr>
            <a:endParaRPr lang="tr-TR" sz="1800" u="none" strike="noStrike" dirty="0">
              <a:effectLst/>
              <a:latin typeface="Calibri" panose="020F0502020204030204" pitchFamily="34" charset="0"/>
              <a:ea typeface="Calibri" panose="020F0502020204030204" pitchFamily="34" charset="0"/>
            </a:endParaRPr>
          </a:p>
        </p:txBody>
      </p:sp>
      <p:sp>
        <p:nvSpPr>
          <p:cNvPr id="2" name="Unvan 1"/>
          <p:cNvSpPr>
            <a:spLocks noGrp="1"/>
          </p:cNvSpPr>
          <p:nvPr>
            <p:ph type="title"/>
          </p:nvPr>
        </p:nvSpPr>
        <p:spPr/>
        <p:txBody>
          <a:bodyPr/>
          <a:lstStyle/>
          <a:p>
            <a:pPr algn="ctr"/>
            <a:r>
              <a:rPr lang="tr-TR" b="1" dirty="0">
                <a:latin typeface="+mn-lt"/>
              </a:rPr>
              <a:t>KIZAMIK</a:t>
            </a:r>
          </a:p>
        </p:txBody>
      </p:sp>
      <p:sp>
        <p:nvSpPr>
          <p:cNvPr id="16" name="Slayt Numarası Yer Tutucusu 5">
            <a:extLst>
              <a:ext uri="{FF2B5EF4-FFF2-40B4-BE49-F238E27FC236}">
                <a16:creationId xmlns:a16="http://schemas.microsoft.com/office/drawing/2014/main" id="{23CD9F15-2872-414E-B79A-71168CD13DD2}"/>
              </a:ext>
            </a:extLst>
          </p:cNvPr>
          <p:cNvSpPr txBox="1">
            <a:spLocks/>
          </p:cNvSpPr>
          <p:nvPr/>
        </p:nvSpPr>
        <p:spPr>
          <a:xfrm>
            <a:off x="11625943" y="6448301"/>
            <a:ext cx="345373" cy="273174"/>
          </a:xfrm>
          <a:prstGeom prst="rect">
            <a:avLst/>
          </a:prstGeom>
          <a:solidFill>
            <a:srgbClr val="C00000">
              <a:alpha val="50000"/>
            </a:srgbClr>
          </a:solidFill>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48B812-DC3D-4AEF-ACEE-B511DEAADBA0}" type="slidenum">
              <a:rPr lang="tr-TR" sz="1400" smtClean="0">
                <a:solidFill>
                  <a:schemeClr val="bg1"/>
                </a:solidFill>
              </a:rPr>
              <a:pPr algn="r"/>
              <a:t>9</a:t>
            </a:fld>
            <a:endParaRPr lang="tr-TR" sz="1400" dirty="0">
              <a:solidFill>
                <a:schemeClr val="bg1"/>
              </a:solidFill>
            </a:endParaRPr>
          </a:p>
        </p:txBody>
      </p:sp>
    </p:spTree>
    <p:extLst>
      <p:ext uri="{BB962C8B-B14F-4D97-AF65-F5344CB8AC3E}">
        <p14:creationId xmlns:p14="http://schemas.microsoft.com/office/powerpoint/2010/main" val="1574779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TotalTime>
  <Words>792</Words>
  <Application>Microsoft Macintosh PowerPoint</Application>
  <PresentationFormat>Geniş ekran</PresentationFormat>
  <Paragraphs>84</Paragraphs>
  <Slides>14</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14</vt:i4>
      </vt:variant>
    </vt:vector>
  </HeadingPairs>
  <TitlesOfParts>
    <vt:vector size="17" baseType="lpstr">
      <vt:lpstr>Arial</vt:lpstr>
      <vt:lpstr>Calibri</vt:lpstr>
      <vt:lpstr>Office Theme</vt:lpstr>
      <vt:lpstr>KIZAMIK SALGINI</vt:lpstr>
      <vt:lpstr>KIZAMIK</vt:lpstr>
      <vt:lpstr>KIZAMIK</vt:lpstr>
      <vt:lpstr>KIZAMIK</vt:lpstr>
      <vt:lpstr>KIZAMIK</vt:lpstr>
      <vt:lpstr>KIZAMIK</vt:lpstr>
      <vt:lpstr>KIZAMIK</vt:lpstr>
      <vt:lpstr>KIZAMIK</vt:lpstr>
      <vt:lpstr>KIZAMIK</vt:lpstr>
      <vt:lpstr>KIZAMIK</vt:lpstr>
      <vt:lpstr>KIZAMIK</vt:lpstr>
      <vt:lpstr>PowerPoint Sunusu</vt:lpstr>
      <vt:lpstr>PowerPoint Sunusu</vt:lpstr>
      <vt:lpstr>BAĞIŞIKLAMA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CAGRI KALACA</dc:creator>
  <cp:lastModifiedBy>Sebnem Korur Fincanci</cp:lastModifiedBy>
  <cp:revision>29</cp:revision>
  <dcterms:created xsi:type="dcterms:W3CDTF">2021-01-10T10:35:44Z</dcterms:created>
  <dcterms:modified xsi:type="dcterms:W3CDTF">2023-06-16T07:52:51Z</dcterms:modified>
</cp:coreProperties>
</file>