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9"/>
  </p:notesMasterIdLst>
  <p:sldIdLst>
    <p:sldId id="256" r:id="rId2"/>
    <p:sldId id="257" r:id="rId3"/>
    <p:sldId id="276" r:id="rId4"/>
    <p:sldId id="277" r:id="rId5"/>
    <p:sldId id="262" r:id="rId6"/>
    <p:sldId id="278" r:id="rId7"/>
    <p:sldId id="286" r:id="rId8"/>
    <p:sldId id="287" r:id="rId9"/>
    <p:sldId id="263" r:id="rId10"/>
    <p:sldId id="281" r:id="rId11"/>
    <p:sldId id="282" r:id="rId12"/>
    <p:sldId id="264" r:id="rId13"/>
    <p:sldId id="290" r:id="rId14"/>
    <p:sldId id="288" r:id="rId15"/>
    <p:sldId id="289" r:id="rId16"/>
    <p:sldId id="291" r:id="rId17"/>
    <p:sldId id="261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3A3"/>
    <a:srgbClr val="E97C30"/>
    <a:srgbClr val="E57A2E"/>
    <a:srgbClr val="E57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EM\Documents\emrah\Anket%20tablolar.xlsx" TargetMode="External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esktop\covidttb\pcranket\0221\Anket%20tablolar0221.xlsx" TargetMode="External" /><Relationship Id="rId2" Type="http://schemas.microsoft.com/office/2011/relationships/chartColorStyle" Target="colors10.xml" /><Relationship Id="rId1" Type="http://schemas.microsoft.com/office/2011/relationships/chartStyle" Target="style10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EM\Documents\emrah\Anket%20tablolar.xlsx" TargetMode="External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EM\Documents\emrah\Anket%20tablolar.xlsx" TargetMode="External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EM\Documents\emrah\Anket%20tablolar.xlsx" TargetMode="External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EM\Documents\emrah\Anket%20tablolar.xlsx" TargetMode="External" /><Relationship Id="rId2" Type="http://schemas.microsoft.com/office/2011/relationships/chartColorStyle" Target="colors5.xml" /><Relationship Id="rId1" Type="http://schemas.microsoft.com/office/2011/relationships/chartStyle" Target="style5.xml" 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EM\Documents\emrah\0121_Aile%20hekimli&#287;inde%20COVID19%20takibi.%20Ocak%202021%20(Responses).xlsx" TargetMode="External" /><Relationship Id="rId2" Type="http://schemas.microsoft.com/office/2011/relationships/chartColorStyle" Target="colors6.xml" /><Relationship Id="rId1" Type="http://schemas.microsoft.com/office/2011/relationships/chartStyle" Target="style6.xml" 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EM\Documents\emrah\Anket%20tablolar.xlsx" TargetMode="External" /><Relationship Id="rId2" Type="http://schemas.microsoft.com/office/2011/relationships/chartColorStyle" Target="colors7.xml" /><Relationship Id="rId1" Type="http://schemas.microsoft.com/office/2011/relationships/chartStyle" Target="style7.xml" 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esktop\covidttb\pcranket\0221\Anket%20tablolar0221.xlsx" TargetMode="External" /><Relationship Id="rId2" Type="http://schemas.microsoft.com/office/2011/relationships/chartColorStyle" Target="colors8.xml" /><Relationship Id="rId1" Type="http://schemas.microsoft.com/office/2011/relationships/chartStyle" Target="style8.xml" 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EM\Documents\emrah\Anket%20tablolar.xlsx" TargetMode="External" /><Relationship Id="rId2" Type="http://schemas.microsoft.com/office/2011/relationships/chartColorStyle" Target="colors9.xml" /><Relationship Id="rId1" Type="http://schemas.microsoft.com/office/2011/relationships/chartStyle" Target="style9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Aile Hekimi listelerindeki PCR+ ve izlemde olan hasta sayıları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Sayfa1!$A$52</c:f>
              <c:strCache>
                <c:ptCount val="1"/>
                <c:pt idx="0">
                  <c:v>PCR+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Sayfa1!$B$51:$G$51</c:f>
              <c:strCache>
                <c:ptCount val="6"/>
                <c:pt idx="0">
                  <c:v>Eylül*</c:v>
                </c:pt>
                <c:pt idx="1">
                  <c:v>Ekim</c:v>
                </c:pt>
                <c:pt idx="2">
                  <c:v>Kasım</c:v>
                </c:pt>
                <c:pt idx="3">
                  <c:v>Aralık</c:v>
                </c:pt>
                <c:pt idx="4">
                  <c:v>Ocak</c:v>
                </c:pt>
                <c:pt idx="5">
                  <c:v>Şubat</c:v>
                </c:pt>
              </c:strCache>
            </c:strRef>
          </c:cat>
          <c:val>
            <c:numRef>
              <c:f>Sayfa1!$B$52:$G$52</c:f>
              <c:numCache>
                <c:formatCode>General</c:formatCode>
                <c:ptCount val="6"/>
                <c:pt idx="0">
                  <c:v>186780</c:v>
                </c:pt>
                <c:pt idx="1">
                  <c:v>143732</c:v>
                </c:pt>
                <c:pt idx="2">
                  <c:v>476293</c:v>
                </c:pt>
                <c:pt idx="3">
                  <c:v>543039</c:v>
                </c:pt>
                <c:pt idx="4">
                  <c:v>95122</c:v>
                </c:pt>
                <c:pt idx="5">
                  <c:v>70564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55-4EE4-A2B0-36B64B12E279}"/>
            </c:ext>
          </c:extLst>
        </c:ser>
        <c:ser>
          <c:idx val="1"/>
          <c:order val="1"/>
          <c:tx>
            <c:strRef>
              <c:f>Sayfa1!$A$53</c:f>
              <c:strCache>
                <c:ptCount val="1"/>
                <c:pt idx="0">
                  <c:v>İzlemde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Sayfa1!$B$51:$G$51</c:f>
              <c:strCache>
                <c:ptCount val="6"/>
                <c:pt idx="0">
                  <c:v>Eylül*</c:v>
                </c:pt>
                <c:pt idx="1">
                  <c:v>Ekim</c:v>
                </c:pt>
                <c:pt idx="2">
                  <c:v>Kasım</c:v>
                </c:pt>
                <c:pt idx="3">
                  <c:v>Aralık</c:v>
                </c:pt>
                <c:pt idx="4">
                  <c:v>Ocak</c:v>
                </c:pt>
                <c:pt idx="5">
                  <c:v>Şubat</c:v>
                </c:pt>
              </c:strCache>
            </c:strRef>
          </c:cat>
          <c:val>
            <c:numRef>
              <c:f>Sayfa1!$B$53:$G$53</c:f>
              <c:numCache>
                <c:formatCode>General</c:formatCode>
                <c:ptCount val="6"/>
                <c:pt idx="0">
                  <c:v>576400</c:v>
                </c:pt>
                <c:pt idx="1">
                  <c:v>490966</c:v>
                </c:pt>
                <c:pt idx="2">
                  <c:v>1435214</c:v>
                </c:pt>
                <c:pt idx="3">
                  <c:v>1519815</c:v>
                </c:pt>
                <c:pt idx="4">
                  <c:v>196990</c:v>
                </c:pt>
                <c:pt idx="5">
                  <c:v>158941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55-4EE4-A2B0-36B64B12E27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15276192"/>
        <c:axId val="1315280768"/>
      </c:barChart>
      <c:catAx>
        <c:axId val="131527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15280768"/>
        <c:crosses val="autoZero"/>
        <c:auto val="1"/>
        <c:lblAlgn val="ctr"/>
        <c:lblOffset val="100"/>
        <c:noMultiLvlLbl val="0"/>
      </c:catAx>
      <c:valAx>
        <c:axId val="13152807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1527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Nüfusunuzun Ne Kadarı</a:t>
            </a:r>
            <a:r>
              <a:rPr lang="tr-TR" baseline="0"/>
              <a:t> Aşılanır?</a:t>
            </a:r>
            <a:endParaRPr lang="tr-T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B1-4468-8801-6612984AA47D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B1-4468-8801-6612984AA47D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1B1-4468-8801-6612984AA47D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1B1-4468-8801-6612984AA47D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1B1-4468-8801-6612984AA47D}"/>
              </c:ext>
            </c:extLst>
          </c:dPt>
          <c:dPt>
            <c:idx val="5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1B1-4468-8801-6612984AA47D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'[Anket tablolar0221.xlsx]Sayfa1'!$U$162:$U$167</c:f>
              <c:strCache>
                <c:ptCount val="6"/>
                <c:pt idx="0">
                  <c:v>% 80-100</c:v>
                </c:pt>
                <c:pt idx="1">
                  <c:v>%60-79</c:v>
                </c:pt>
                <c:pt idx="2">
                  <c:v>%40-59</c:v>
                </c:pt>
                <c:pt idx="3">
                  <c:v>%20-39</c:v>
                </c:pt>
                <c:pt idx="4">
                  <c:v>%20'de azı</c:v>
                </c:pt>
                <c:pt idx="5">
                  <c:v>Bilmiyorum/Emin değilim</c:v>
                </c:pt>
              </c:strCache>
            </c:strRef>
          </c:cat>
          <c:val>
            <c:numRef>
              <c:f>'[Anket tablolar0221.xlsx]Sayfa1'!$V$162:$V$167</c:f>
              <c:numCache>
                <c:formatCode>General</c:formatCode>
                <c:ptCount val="6"/>
                <c:pt idx="0">
                  <c:v>185</c:v>
                </c:pt>
                <c:pt idx="1">
                  <c:v>291</c:v>
                </c:pt>
                <c:pt idx="2">
                  <c:v>151</c:v>
                </c:pt>
                <c:pt idx="3">
                  <c:v>37</c:v>
                </c:pt>
                <c:pt idx="4">
                  <c:v>9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1B1-4468-8801-6612984AA47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/>
              <a:t>Aralık ayına göre izlem sayılarında değişim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30"/>
      <c:rotY val="17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61D-4F93-A5DA-8134873F3A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61D-4F93-A5DA-8134873F3A0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61D-4F93-A5DA-8134873F3A0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61D-4F93-A5DA-8134873F3A0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61D-4F93-A5DA-8134873F3A0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61D-4F93-A5DA-8134873F3A0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Sayfa1!$U$9:$U$11</c:f>
              <c:strCache>
                <c:ptCount val="3"/>
                <c:pt idx="0">
                  <c:v>Arttı</c:v>
                </c:pt>
                <c:pt idx="1">
                  <c:v>Azaldı</c:v>
                </c:pt>
                <c:pt idx="2">
                  <c:v>Değişmedi</c:v>
                </c:pt>
              </c:strCache>
            </c:strRef>
          </c:cat>
          <c:val>
            <c:numRef>
              <c:f>Sayfa1!$V$9:$V$11</c:f>
              <c:numCache>
                <c:formatCode>General</c:formatCode>
                <c:ptCount val="3"/>
                <c:pt idx="0">
                  <c:v>33</c:v>
                </c:pt>
                <c:pt idx="1">
                  <c:v>944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1D-4F93-A5DA-8134873F3A0C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800" b="1" i="0" cap="all" baseline="0" dirty="0">
                <a:effectLst/>
              </a:rPr>
              <a:t>OCAK ayına göre izlem sayılarında değişim</a:t>
            </a:r>
            <a:endParaRPr lang="tr-T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30"/>
      <c:rotY val="9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45BD-4B4E-BA61-7A3E2E90FA32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45BD-4B4E-BA61-7A3E2E90FA32}"/>
              </c:ext>
            </c:extLst>
          </c:dPt>
          <c:dPt>
            <c:idx val="2"/>
            <c:bubble3D val="0"/>
            <c:spPr>
              <a:solidFill>
                <a:srgbClr val="E97C3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45BD-4B4E-BA61-7A3E2E90FA3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5BD-4B4E-BA61-7A3E2E90FA32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16CCAC7-5F59-48B0-9FCE-9CF9C4B1E9E9}" type="CATEGORYNAME">
                      <a:rPr lang="en-US">
                        <a:solidFill>
                          <a:srgbClr val="A3A3A3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[KATEGORİ ADI]</a:t>
                    </a:fld>
                    <a:r>
                      <a:rPr lang="en-US" baseline="0" dirty="0"/>
                      <a:t>
</a:t>
                    </a:r>
                    <a:fld id="{889A38C4-C75B-46AC-BDAE-BBE8312EFEB7}" type="PERCENTAGE">
                      <a:rPr lang="en-US" baseline="0">
                        <a:solidFill>
                          <a:srgbClr val="A3A3A3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[YÜZDE]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5BD-4B4E-BA61-7A3E2E90FA32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DCE3740-C05F-4637-AC4E-95ABF4586679}" type="CATEGORYNAME">
                      <a:rPr lang="en-US">
                        <a:solidFill>
                          <a:srgbClr val="E57A2E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[KATEGORİ ADI]</a:t>
                    </a:fld>
                    <a:r>
                      <a:rPr lang="en-US" baseline="0" dirty="0"/>
                      <a:t>
</a:t>
                    </a:r>
                    <a:fld id="{D8481261-A12E-46B6-8B93-AB4791C8DADA}" type="PERCENTAGE">
                      <a:rPr lang="en-US" baseline="0">
                        <a:solidFill>
                          <a:srgbClr val="E97C3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[YÜZDE]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5BD-4B4E-BA61-7A3E2E90FA3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Sayfa1!$D$119:$D$121</c:f>
              <c:strCache>
                <c:ptCount val="3"/>
                <c:pt idx="0">
                  <c:v>Arttı</c:v>
                </c:pt>
                <c:pt idx="1">
                  <c:v>Değişmedi</c:v>
                </c:pt>
                <c:pt idx="2">
                  <c:v>Azaldı</c:v>
                </c:pt>
              </c:strCache>
            </c:strRef>
          </c:cat>
          <c:val>
            <c:numRef>
              <c:f>Sayfa1!$E$119:$E$121</c:f>
              <c:numCache>
                <c:formatCode>General</c:formatCode>
                <c:ptCount val="3"/>
                <c:pt idx="0">
                  <c:v>203</c:v>
                </c:pt>
                <c:pt idx="1">
                  <c:v>87</c:v>
                </c:pt>
                <c:pt idx="2">
                  <c:v>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5BD-4B4E-BA61-7A3E2E90FA3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800" dirty="0"/>
              <a:t>Aralık</a:t>
            </a:r>
          </a:p>
        </c:rich>
      </c:tx>
      <c:layout>
        <c:manualLayout>
          <c:xMode val="edge"/>
          <c:yMode val="edge"/>
          <c:x val="0.45143485607123213"/>
          <c:y val="5.36917669805497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30"/>
      <c:rotY val="17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D0A-4056-87F8-61865BAB69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D0A-4056-87F8-61865BAB69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D0A-4056-87F8-61865BAB699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D0A-4056-87F8-61865BAB699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D0A-4056-87F8-61865BAB699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D0A-4056-87F8-61865BAB699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Sayfa1!$U$9:$U$11</c:f>
              <c:strCache>
                <c:ptCount val="3"/>
                <c:pt idx="0">
                  <c:v>Arttı</c:v>
                </c:pt>
                <c:pt idx="1">
                  <c:v>Azaldı</c:v>
                </c:pt>
                <c:pt idx="2">
                  <c:v>Değişmedi</c:v>
                </c:pt>
              </c:strCache>
            </c:strRef>
          </c:cat>
          <c:val>
            <c:numRef>
              <c:f>Sayfa1!$V$9:$V$11</c:f>
              <c:numCache>
                <c:formatCode>General</c:formatCode>
                <c:ptCount val="3"/>
                <c:pt idx="0">
                  <c:v>33</c:v>
                </c:pt>
                <c:pt idx="1">
                  <c:v>944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0A-4056-87F8-61865BAB699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Aile Hekimi listelerindeki PCR+ ve izlemde olan hasta sayıları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Sayfa1!$A$52</c:f>
              <c:strCache>
                <c:ptCount val="1"/>
                <c:pt idx="0">
                  <c:v>PCR+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Sayfa1!$B$51:$G$51</c:f>
              <c:strCache>
                <c:ptCount val="6"/>
                <c:pt idx="0">
                  <c:v>Eylül*</c:v>
                </c:pt>
                <c:pt idx="1">
                  <c:v>Ekim</c:v>
                </c:pt>
                <c:pt idx="2">
                  <c:v>Kasım</c:v>
                </c:pt>
                <c:pt idx="3">
                  <c:v>Aralık</c:v>
                </c:pt>
                <c:pt idx="4">
                  <c:v>Ocak</c:v>
                </c:pt>
                <c:pt idx="5">
                  <c:v>Şubat</c:v>
                </c:pt>
              </c:strCache>
            </c:strRef>
          </c:cat>
          <c:val>
            <c:numRef>
              <c:f>Sayfa1!$B$52:$G$52</c:f>
              <c:numCache>
                <c:formatCode>General</c:formatCode>
                <c:ptCount val="6"/>
                <c:pt idx="0">
                  <c:v>186780</c:v>
                </c:pt>
                <c:pt idx="1">
                  <c:v>143732</c:v>
                </c:pt>
                <c:pt idx="2">
                  <c:v>476293</c:v>
                </c:pt>
                <c:pt idx="3">
                  <c:v>543039</c:v>
                </c:pt>
                <c:pt idx="4">
                  <c:v>95122</c:v>
                </c:pt>
                <c:pt idx="5">
                  <c:v>70564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7A-494F-9369-ECA2F0B23B34}"/>
            </c:ext>
          </c:extLst>
        </c:ser>
        <c:ser>
          <c:idx val="1"/>
          <c:order val="1"/>
          <c:tx>
            <c:strRef>
              <c:f>Sayfa1!$A$53</c:f>
              <c:strCache>
                <c:ptCount val="1"/>
                <c:pt idx="0">
                  <c:v>İzlemde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Sayfa1!$B$51:$G$51</c:f>
              <c:strCache>
                <c:ptCount val="6"/>
                <c:pt idx="0">
                  <c:v>Eylül*</c:v>
                </c:pt>
                <c:pt idx="1">
                  <c:v>Ekim</c:v>
                </c:pt>
                <c:pt idx="2">
                  <c:v>Kasım</c:v>
                </c:pt>
                <c:pt idx="3">
                  <c:v>Aralık</c:v>
                </c:pt>
                <c:pt idx="4">
                  <c:v>Ocak</c:v>
                </c:pt>
                <c:pt idx="5">
                  <c:v>Şubat</c:v>
                </c:pt>
              </c:strCache>
            </c:strRef>
          </c:cat>
          <c:val>
            <c:numRef>
              <c:f>Sayfa1!$B$53:$G$53</c:f>
              <c:numCache>
                <c:formatCode>General</c:formatCode>
                <c:ptCount val="6"/>
                <c:pt idx="0">
                  <c:v>576400</c:v>
                </c:pt>
                <c:pt idx="1">
                  <c:v>490966</c:v>
                </c:pt>
                <c:pt idx="2">
                  <c:v>1435214</c:v>
                </c:pt>
                <c:pt idx="3">
                  <c:v>1519815</c:v>
                </c:pt>
                <c:pt idx="4">
                  <c:v>196990</c:v>
                </c:pt>
                <c:pt idx="5">
                  <c:v>158941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7A-494F-9369-ECA2F0B23B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15276192"/>
        <c:axId val="1315280768"/>
      </c:barChart>
      <c:catAx>
        <c:axId val="131527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15280768"/>
        <c:crosses val="autoZero"/>
        <c:auto val="1"/>
        <c:lblAlgn val="ctr"/>
        <c:lblOffset val="100"/>
        <c:noMultiLvlLbl val="0"/>
      </c:catAx>
      <c:valAx>
        <c:axId val="13152807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1527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Sayfa5!$C$951</c:f>
              <c:strCache>
                <c:ptCount val="1"/>
                <c:pt idx="0">
                  <c:v>Türkiye PCR 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Sayfa5!$D$950:$I$950</c:f>
              <c:strCache>
                <c:ptCount val="6"/>
                <c:pt idx="0">
                  <c:v>Eylül</c:v>
                </c:pt>
                <c:pt idx="1">
                  <c:v>Ekim</c:v>
                </c:pt>
                <c:pt idx="2">
                  <c:v>Kasım</c:v>
                </c:pt>
                <c:pt idx="3">
                  <c:v>Aralık</c:v>
                </c:pt>
                <c:pt idx="4">
                  <c:v>Ocak</c:v>
                </c:pt>
                <c:pt idx="5">
                  <c:v>Şubat</c:v>
                </c:pt>
              </c:strCache>
            </c:strRef>
          </c:cat>
          <c:val>
            <c:numRef>
              <c:f>Sayfa5!$D$951:$I$951</c:f>
              <c:numCache>
                <c:formatCode>General</c:formatCode>
                <c:ptCount val="6"/>
                <c:pt idx="0">
                  <c:v>8.5</c:v>
                </c:pt>
                <c:pt idx="1">
                  <c:v>6.53</c:v>
                </c:pt>
                <c:pt idx="2">
                  <c:v>19.79</c:v>
                </c:pt>
                <c:pt idx="3">
                  <c:v>22.55</c:v>
                </c:pt>
                <c:pt idx="4">
                  <c:v>3.95</c:v>
                </c:pt>
                <c:pt idx="5">
                  <c:v>2.93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A3-41D2-B2AB-EFA4B218FB1B}"/>
            </c:ext>
          </c:extLst>
        </c:ser>
        <c:ser>
          <c:idx val="1"/>
          <c:order val="1"/>
          <c:tx>
            <c:strRef>
              <c:f>Sayfa5!$C$952</c:f>
              <c:strCache>
                <c:ptCount val="1"/>
                <c:pt idx="0">
                  <c:v>Türkiye İzlem 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Sayfa5!$D$950:$I$950</c:f>
              <c:strCache>
                <c:ptCount val="6"/>
                <c:pt idx="0">
                  <c:v>Eylül</c:v>
                </c:pt>
                <c:pt idx="1">
                  <c:v>Ekim</c:v>
                </c:pt>
                <c:pt idx="2">
                  <c:v>Kasım</c:v>
                </c:pt>
                <c:pt idx="3">
                  <c:v>Aralık</c:v>
                </c:pt>
                <c:pt idx="4">
                  <c:v>Ocak</c:v>
                </c:pt>
                <c:pt idx="5">
                  <c:v>Şubat</c:v>
                </c:pt>
              </c:strCache>
            </c:strRef>
          </c:cat>
          <c:val>
            <c:numRef>
              <c:f>Sayfa5!$D$952:$I$952</c:f>
              <c:numCache>
                <c:formatCode>General</c:formatCode>
                <c:ptCount val="6"/>
                <c:pt idx="0">
                  <c:v>26.2</c:v>
                </c:pt>
                <c:pt idx="1">
                  <c:v>20.95</c:v>
                </c:pt>
                <c:pt idx="2">
                  <c:v>59.59</c:v>
                </c:pt>
                <c:pt idx="3">
                  <c:v>63.11</c:v>
                </c:pt>
                <c:pt idx="4">
                  <c:v>8.18</c:v>
                </c:pt>
                <c:pt idx="5">
                  <c:v>6.06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A3-41D2-B2AB-EFA4B218FB1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47035784"/>
        <c:axId val="247039704"/>
      </c:lineChart>
      <c:catAx>
        <c:axId val="247035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47039704"/>
        <c:crosses val="autoZero"/>
        <c:auto val="1"/>
        <c:lblAlgn val="ctr"/>
        <c:lblOffset val="100"/>
        <c:noMultiLvlLbl val="0"/>
      </c:catAx>
      <c:valAx>
        <c:axId val="247039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47035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Covid</a:t>
            </a:r>
            <a:r>
              <a:rPr lang="tr-TR"/>
              <a:t> Geçirilen</a:t>
            </a:r>
            <a:r>
              <a:rPr lang="en-US"/>
              <a:t> </a:t>
            </a:r>
            <a:r>
              <a:rPr lang="en-US" sz="1600" b="1" i="0" u="none" strike="noStrike" baseline="0">
                <a:effectLst/>
              </a:rPr>
              <a:t>ASM </a:t>
            </a:r>
            <a:r>
              <a:rPr lang="en-US"/>
              <a:t>Oranı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Sayfa1!$D$4</c:f>
              <c:strCache>
                <c:ptCount val="1"/>
                <c:pt idx="0">
                  <c:v>Covid geçiren var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Sayfa1!$C$5:$C$10</c:f>
              <c:strCache>
                <c:ptCount val="6"/>
                <c:pt idx="0">
                  <c:v>Eylül</c:v>
                </c:pt>
                <c:pt idx="1">
                  <c:v>Ekim</c:v>
                </c:pt>
                <c:pt idx="2">
                  <c:v>Kasım</c:v>
                </c:pt>
                <c:pt idx="3">
                  <c:v>Aralık</c:v>
                </c:pt>
                <c:pt idx="4">
                  <c:v>Ocak</c:v>
                </c:pt>
                <c:pt idx="5">
                  <c:v>Şubat</c:v>
                </c:pt>
              </c:strCache>
            </c:strRef>
          </c:cat>
          <c:val>
            <c:numRef>
              <c:f>Sayfa1!$D$5:$D$10</c:f>
              <c:numCache>
                <c:formatCode>0%</c:formatCode>
                <c:ptCount val="6"/>
                <c:pt idx="0">
                  <c:v>0.41</c:v>
                </c:pt>
                <c:pt idx="1">
                  <c:v>0.41</c:v>
                </c:pt>
                <c:pt idx="2">
                  <c:v>0.49</c:v>
                </c:pt>
                <c:pt idx="3">
                  <c:v>0.68</c:v>
                </c:pt>
                <c:pt idx="4">
                  <c:v>0.68</c:v>
                </c:pt>
                <c:pt idx="5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98-43B4-BA39-C4ACC92A00DA}"/>
            </c:ext>
          </c:extLst>
        </c:ser>
        <c:ser>
          <c:idx val="1"/>
          <c:order val="1"/>
          <c:tx>
            <c:strRef>
              <c:f>Sayfa1!$E$4</c:f>
              <c:strCache>
                <c:ptCount val="1"/>
                <c:pt idx="0">
                  <c:v>Covid geçiren yok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Sayfa1!$C$5:$C$10</c:f>
              <c:strCache>
                <c:ptCount val="6"/>
                <c:pt idx="0">
                  <c:v>Eylül</c:v>
                </c:pt>
                <c:pt idx="1">
                  <c:v>Ekim</c:v>
                </c:pt>
                <c:pt idx="2">
                  <c:v>Kasım</c:v>
                </c:pt>
                <c:pt idx="3">
                  <c:v>Aralık</c:v>
                </c:pt>
                <c:pt idx="4">
                  <c:v>Ocak</c:v>
                </c:pt>
                <c:pt idx="5">
                  <c:v>Şubat</c:v>
                </c:pt>
              </c:strCache>
            </c:strRef>
          </c:cat>
          <c:val>
            <c:numRef>
              <c:f>Sayfa1!$E$5:$E$10</c:f>
              <c:numCache>
                <c:formatCode>0%</c:formatCode>
                <c:ptCount val="6"/>
                <c:pt idx="0">
                  <c:v>0.59</c:v>
                </c:pt>
                <c:pt idx="1">
                  <c:v>0.59</c:v>
                </c:pt>
                <c:pt idx="2">
                  <c:v>0.51</c:v>
                </c:pt>
                <c:pt idx="3">
                  <c:v>0.32</c:v>
                </c:pt>
                <c:pt idx="4">
                  <c:v>0.32</c:v>
                </c:pt>
                <c:pt idx="5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98-43B4-BA39-C4ACC92A00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37666168"/>
        <c:axId val="697313847"/>
        <c:axId val="0"/>
      </c:bar3DChart>
      <c:catAx>
        <c:axId val="83766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97313847"/>
        <c:crosses val="autoZero"/>
        <c:auto val="1"/>
        <c:lblAlgn val="ctr"/>
        <c:lblOffset val="100"/>
        <c:noMultiLvlLbl val="0"/>
      </c:catAx>
      <c:valAx>
        <c:axId val="697313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837666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Bakanlık Koruyucu Ekipman Desteği Sağlıyor Mu?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4.1666666666666664E-2"/>
          <c:y val="0.13414370078740157"/>
          <c:w val="0.91237051618547671"/>
          <c:h val="0.77697543015456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'[Anket tablolar0221.xlsx]Sayfa1'!$E$168</c:f>
              <c:strCache>
                <c:ptCount val="1"/>
                <c:pt idx="0">
                  <c:v>Tümüyle yeterli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'[Anket tablolar0221.xlsx]Sayfa1'!$D$169:$D$173</c:f>
              <c:strCache>
                <c:ptCount val="5"/>
                <c:pt idx="0">
                  <c:v>Cerrahi Maske</c:v>
                </c:pt>
                <c:pt idx="1">
                  <c:v>N95/FFP maske</c:v>
                </c:pt>
                <c:pt idx="2">
                  <c:v>Eldiven</c:v>
                </c:pt>
                <c:pt idx="3">
                  <c:v>Siperlik</c:v>
                </c:pt>
                <c:pt idx="4">
                  <c:v>Yüzey temizleyici
</c:v>
                </c:pt>
              </c:strCache>
            </c:strRef>
          </c:cat>
          <c:val>
            <c:numRef>
              <c:f>'[Anket tablolar0221.xlsx]Sayfa1'!$E$169:$E$173</c:f>
              <c:numCache>
                <c:formatCode>General</c:formatCode>
                <c:ptCount val="5"/>
                <c:pt idx="0">
                  <c:v>149</c:v>
                </c:pt>
                <c:pt idx="1">
                  <c:v>32</c:v>
                </c:pt>
                <c:pt idx="2">
                  <c:v>36</c:v>
                </c:pt>
                <c:pt idx="3">
                  <c:v>111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31-4408-858B-2F4F483B5D80}"/>
            </c:ext>
          </c:extLst>
        </c:ser>
        <c:ser>
          <c:idx val="1"/>
          <c:order val="1"/>
          <c:tx>
            <c:strRef>
              <c:f>'[Anket tablolar0221.xlsx]Sayfa1'!$F$168</c:f>
              <c:strCache>
                <c:ptCount val="1"/>
                <c:pt idx="0">
                  <c:v>Kısmen yeterli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'[Anket tablolar0221.xlsx]Sayfa1'!$D$169:$D$173</c:f>
              <c:strCache>
                <c:ptCount val="5"/>
                <c:pt idx="0">
                  <c:v>Cerrahi Maske</c:v>
                </c:pt>
                <c:pt idx="1">
                  <c:v>N95/FFP maske</c:v>
                </c:pt>
                <c:pt idx="2">
                  <c:v>Eldiven</c:v>
                </c:pt>
                <c:pt idx="3">
                  <c:v>Siperlik</c:v>
                </c:pt>
                <c:pt idx="4">
                  <c:v>Yüzey temizleyici
</c:v>
                </c:pt>
              </c:strCache>
            </c:strRef>
          </c:cat>
          <c:val>
            <c:numRef>
              <c:f>'[Anket tablolar0221.xlsx]Sayfa1'!$F$169:$F$173</c:f>
              <c:numCache>
                <c:formatCode>General</c:formatCode>
                <c:ptCount val="5"/>
                <c:pt idx="0">
                  <c:v>197</c:v>
                </c:pt>
                <c:pt idx="1">
                  <c:v>81</c:v>
                </c:pt>
                <c:pt idx="2">
                  <c:v>52</c:v>
                </c:pt>
                <c:pt idx="3">
                  <c:v>155</c:v>
                </c:pt>
                <c:pt idx="4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31-4408-858B-2F4F483B5D80}"/>
            </c:ext>
          </c:extLst>
        </c:ser>
        <c:ser>
          <c:idx val="2"/>
          <c:order val="2"/>
          <c:tx>
            <c:strRef>
              <c:f>'[Anket tablolar0221.xlsx]Sayfa1'!$G$168</c:f>
              <c:strCache>
                <c:ptCount val="1"/>
                <c:pt idx="0">
                  <c:v>Yetersiz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'[Anket tablolar0221.xlsx]Sayfa1'!$D$169:$D$173</c:f>
              <c:strCache>
                <c:ptCount val="5"/>
                <c:pt idx="0">
                  <c:v>Cerrahi Maske</c:v>
                </c:pt>
                <c:pt idx="1">
                  <c:v>N95/FFP maske</c:v>
                </c:pt>
                <c:pt idx="2">
                  <c:v>Eldiven</c:v>
                </c:pt>
                <c:pt idx="3">
                  <c:v>Siperlik</c:v>
                </c:pt>
                <c:pt idx="4">
                  <c:v>Yüzey temizleyici
</c:v>
                </c:pt>
              </c:strCache>
            </c:strRef>
          </c:cat>
          <c:val>
            <c:numRef>
              <c:f>'[Anket tablolar0221.xlsx]Sayfa1'!$G$169:$G$173</c:f>
              <c:numCache>
                <c:formatCode>General</c:formatCode>
                <c:ptCount val="5"/>
                <c:pt idx="0">
                  <c:v>213</c:v>
                </c:pt>
                <c:pt idx="1">
                  <c:v>237</c:v>
                </c:pt>
                <c:pt idx="2">
                  <c:v>223</c:v>
                </c:pt>
                <c:pt idx="3">
                  <c:v>177</c:v>
                </c:pt>
                <c:pt idx="4">
                  <c:v>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31-4408-858B-2F4F483B5D80}"/>
            </c:ext>
          </c:extLst>
        </c:ser>
        <c:ser>
          <c:idx val="3"/>
          <c:order val="3"/>
          <c:tx>
            <c:strRef>
              <c:f>'[Anket tablolar0221.xlsx]Sayfa1'!$H$168</c:f>
              <c:strCache>
                <c:ptCount val="1"/>
                <c:pt idx="0">
                  <c:v>Tümüyle yetersiz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'[Anket tablolar0221.xlsx]Sayfa1'!$D$169:$D$173</c:f>
              <c:strCache>
                <c:ptCount val="5"/>
                <c:pt idx="0">
                  <c:v>Cerrahi Maske</c:v>
                </c:pt>
                <c:pt idx="1">
                  <c:v>N95/FFP maske</c:v>
                </c:pt>
                <c:pt idx="2">
                  <c:v>Eldiven</c:v>
                </c:pt>
                <c:pt idx="3">
                  <c:v>Siperlik</c:v>
                </c:pt>
                <c:pt idx="4">
                  <c:v>Yüzey temizleyici
</c:v>
                </c:pt>
              </c:strCache>
            </c:strRef>
          </c:cat>
          <c:val>
            <c:numRef>
              <c:f>'[Anket tablolar0221.xlsx]Sayfa1'!$H$169:$H$173</c:f>
              <c:numCache>
                <c:formatCode>General</c:formatCode>
                <c:ptCount val="5"/>
                <c:pt idx="0">
                  <c:v>150</c:v>
                </c:pt>
                <c:pt idx="1">
                  <c:v>339</c:v>
                </c:pt>
                <c:pt idx="2">
                  <c:v>380</c:v>
                </c:pt>
                <c:pt idx="3">
                  <c:v>249</c:v>
                </c:pt>
                <c:pt idx="4">
                  <c:v>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31-4408-858B-2F4F483B5D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36569928"/>
        <c:axId val="336567576"/>
      </c:barChart>
      <c:catAx>
        <c:axId val="336569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36567576"/>
        <c:crosses val="autoZero"/>
        <c:auto val="1"/>
        <c:lblAlgn val="ctr"/>
        <c:lblOffset val="100"/>
        <c:noMultiLvlLbl val="0"/>
      </c:catAx>
      <c:valAx>
        <c:axId val="336567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36569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321133469427434"/>
          <c:y val="0.11590736522399392"/>
          <c:w val="0.59069667217523736"/>
          <c:h val="6.4066507631876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COVID-19 aşısı oldunuz mu?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202-4375-8278-594A7815547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202-4375-8278-594A7815547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202-4375-8278-594A7815547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202-4375-8278-594A7815547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202-4375-8278-594A7815547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7202-4375-8278-594A7815547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Sayfa1!$D$184:$D$186</c:f>
              <c:strCache>
                <c:ptCount val="3"/>
                <c:pt idx="0">
                  <c:v>COVID-19 aşısı oldunuz mu?</c:v>
                </c:pt>
                <c:pt idx="1">
                  <c:v>Evet</c:v>
                </c:pt>
                <c:pt idx="2">
                  <c:v>Hayır</c:v>
                </c:pt>
              </c:strCache>
            </c:strRef>
          </c:cat>
          <c:val>
            <c:numRef>
              <c:f>Sayfa1!$E$184:$E$186</c:f>
              <c:numCache>
                <c:formatCode>General</c:formatCode>
                <c:ptCount val="3"/>
                <c:pt idx="1">
                  <c:v>647</c:v>
                </c:pt>
                <c:pt idx="2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02-4375-8278-594A781554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1FBD6B-614F-4A3B-B8B7-81D97E700B2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DC54518-CA65-4742-8921-D70EF52D33BB}">
      <dgm:prSet/>
      <dgm:spPr/>
      <dgm:t>
        <a:bodyPr/>
        <a:lstStyle/>
        <a:p>
          <a:r>
            <a:rPr lang="tr-TR" dirty="0">
              <a:latin typeface="Univers Condensed"/>
            </a:rPr>
            <a:t>8</a:t>
          </a:r>
          <a:r>
            <a:rPr lang="en-US" dirty="0">
              <a:latin typeface="Univers Condensed"/>
            </a:rPr>
            <a:t>-1</a:t>
          </a:r>
          <a:r>
            <a:rPr lang="tr-TR" dirty="0">
              <a:latin typeface="Univers Condensed"/>
            </a:rPr>
            <a:t>4</a:t>
          </a:r>
          <a:r>
            <a:rPr lang="en-US" dirty="0"/>
            <a:t> </a:t>
          </a:r>
          <a:r>
            <a:rPr lang="tr-TR" dirty="0"/>
            <a:t>Şubat 2021</a:t>
          </a:r>
          <a:endParaRPr lang="en-US" dirty="0"/>
        </a:p>
      </dgm:t>
    </dgm:pt>
    <dgm:pt modelId="{98E8941E-E720-4FC1-A69D-A49ACEE91162}" type="parTrans" cxnId="{21E182E7-6543-4596-965E-1D0776A65FB3}">
      <dgm:prSet/>
      <dgm:spPr/>
      <dgm:t>
        <a:bodyPr/>
        <a:lstStyle/>
        <a:p>
          <a:endParaRPr lang="en-US"/>
        </a:p>
      </dgm:t>
    </dgm:pt>
    <dgm:pt modelId="{BDDFFBAF-857D-47B8-8579-67762FB9F6A7}" type="sibTrans" cxnId="{21E182E7-6543-4596-965E-1D0776A65FB3}">
      <dgm:prSet/>
      <dgm:spPr/>
      <dgm:t>
        <a:bodyPr/>
        <a:lstStyle/>
        <a:p>
          <a:endParaRPr lang="en-US"/>
        </a:p>
      </dgm:t>
    </dgm:pt>
    <dgm:pt modelId="{78EE58EC-A1CC-42A1-9DD6-F4333565CC87}">
      <dgm:prSet/>
      <dgm:spPr/>
      <dgm:t>
        <a:bodyPr/>
        <a:lstStyle/>
        <a:p>
          <a:pPr rtl="0"/>
          <a:r>
            <a:rPr lang="tr-TR" noProof="0" dirty="0">
              <a:latin typeface="Univers Condensed"/>
            </a:rPr>
            <a:t>65 </a:t>
          </a:r>
          <a:r>
            <a:rPr lang="tr-TR" noProof="0" dirty="0"/>
            <a:t>ilden 765 Aile Hekimi</a:t>
          </a:r>
        </a:p>
      </dgm:t>
    </dgm:pt>
    <dgm:pt modelId="{DDCF3364-B91E-4DDB-A683-4A81039B46C7}" type="parTrans" cxnId="{113BDE59-8F9B-46C8-93FA-63ECFF1959C8}">
      <dgm:prSet/>
      <dgm:spPr/>
      <dgm:t>
        <a:bodyPr/>
        <a:lstStyle/>
        <a:p>
          <a:endParaRPr lang="en-US"/>
        </a:p>
      </dgm:t>
    </dgm:pt>
    <dgm:pt modelId="{BF005D1A-85B5-4185-8C2F-8A9A26940C17}" type="sibTrans" cxnId="{113BDE59-8F9B-46C8-93FA-63ECFF1959C8}">
      <dgm:prSet/>
      <dgm:spPr/>
      <dgm:t>
        <a:bodyPr/>
        <a:lstStyle/>
        <a:p>
          <a:endParaRPr lang="en-US"/>
        </a:p>
      </dgm:t>
    </dgm:pt>
    <dgm:pt modelId="{9242CEF3-C616-45FF-A484-52D983419991}" type="pres">
      <dgm:prSet presAssocID="{621FBD6B-614F-4A3B-B8B7-81D97E700B21}" presName="linear" presStyleCnt="0">
        <dgm:presLayoutVars>
          <dgm:animLvl val="lvl"/>
          <dgm:resizeHandles val="exact"/>
        </dgm:presLayoutVars>
      </dgm:prSet>
      <dgm:spPr/>
    </dgm:pt>
    <dgm:pt modelId="{F63048D7-178D-4790-95CC-A7A248AE5C87}" type="pres">
      <dgm:prSet presAssocID="{0DC54518-CA65-4742-8921-D70EF52D33B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7A659C8-62D4-42D4-80DB-5864F8C93660}" type="pres">
      <dgm:prSet presAssocID="{BDDFFBAF-857D-47B8-8579-67762FB9F6A7}" presName="spacer" presStyleCnt="0"/>
      <dgm:spPr/>
    </dgm:pt>
    <dgm:pt modelId="{27AAD163-4663-47A4-B960-02495C0528EA}" type="pres">
      <dgm:prSet presAssocID="{78EE58EC-A1CC-42A1-9DD6-F4333565CC8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902CF0B-F3DB-4E2E-A815-D689524C21E4}" type="presOf" srcId="{621FBD6B-614F-4A3B-B8B7-81D97E700B21}" destId="{9242CEF3-C616-45FF-A484-52D983419991}" srcOrd="0" destOrd="0" presId="urn:microsoft.com/office/officeart/2005/8/layout/vList2"/>
    <dgm:cxn modelId="{1A560163-AAFD-4BAD-90FF-9FE7DA0C634F}" type="presOf" srcId="{78EE58EC-A1CC-42A1-9DD6-F4333565CC87}" destId="{27AAD163-4663-47A4-B960-02495C0528EA}" srcOrd="0" destOrd="0" presId="urn:microsoft.com/office/officeart/2005/8/layout/vList2"/>
    <dgm:cxn modelId="{5D065847-996A-48C4-B988-97AC49C89819}" type="presOf" srcId="{0DC54518-CA65-4742-8921-D70EF52D33BB}" destId="{F63048D7-178D-4790-95CC-A7A248AE5C87}" srcOrd="0" destOrd="0" presId="urn:microsoft.com/office/officeart/2005/8/layout/vList2"/>
    <dgm:cxn modelId="{113BDE59-8F9B-46C8-93FA-63ECFF1959C8}" srcId="{621FBD6B-614F-4A3B-B8B7-81D97E700B21}" destId="{78EE58EC-A1CC-42A1-9DD6-F4333565CC87}" srcOrd="1" destOrd="0" parTransId="{DDCF3364-B91E-4DDB-A683-4A81039B46C7}" sibTransId="{BF005D1A-85B5-4185-8C2F-8A9A26940C17}"/>
    <dgm:cxn modelId="{21E182E7-6543-4596-965E-1D0776A65FB3}" srcId="{621FBD6B-614F-4A3B-B8B7-81D97E700B21}" destId="{0DC54518-CA65-4742-8921-D70EF52D33BB}" srcOrd="0" destOrd="0" parTransId="{98E8941E-E720-4FC1-A69D-A49ACEE91162}" sibTransId="{BDDFFBAF-857D-47B8-8579-67762FB9F6A7}"/>
    <dgm:cxn modelId="{0BCB2EEC-C676-4A09-9648-5C275A1722E7}" type="presParOf" srcId="{9242CEF3-C616-45FF-A484-52D983419991}" destId="{F63048D7-178D-4790-95CC-A7A248AE5C87}" srcOrd="0" destOrd="0" presId="urn:microsoft.com/office/officeart/2005/8/layout/vList2"/>
    <dgm:cxn modelId="{6EB1046A-2D90-4680-A762-125E95927214}" type="presParOf" srcId="{9242CEF3-C616-45FF-A484-52D983419991}" destId="{A7A659C8-62D4-42D4-80DB-5864F8C93660}" srcOrd="1" destOrd="0" presId="urn:microsoft.com/office/officeart/2005/8/layout/vList2"/>
    <dgm:cxn modelId="{BDB1FA5B-F92B-4BB0-9BA4-7907990A384A}" type="presParOf" srcId="{9242CEF3-C616-45FF-A484-52D983419991}" destId="{27AAD163-4663-47A4-B960-02495C0528E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048D7-178D-4790-95CC-A7A248AE5C87}">
      <dsp:nvSpPr>
        <dsp:cNvPr id="0" name=""/>
        <dsp:cNvSpPr/>
      </dsp:nvSpPr>
      <dsp:spPr>
        <a:xfrm>
          <a:off x="0" y="7490"/>
          <a:ext cx="6581776" cy="22711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800" kern="1200" dirty="0">
              <a:latin typeface="Univers Condensed"/>
            </a:rPr>
            <a:t>8</a:t>
          </a:r>
          <a:r>
            <a:rPr lang="en-US" sz="5800" kern="1200" dirty="0">
              <a:latin typeface="Univers Condensed"/>
            </a:rPr>
            <a:t>-1</a:t>
          </a:r>
          <a:r>
            <a:rPr lang="tr-TR" sz="5800" kern="1200" dirty="0">
              <a:latin typeface="Univers Condensed"/>
            </a:rPr>
            <a:t>4</a:t>
          </a:r>
          <a:r>
            <a:rPr lang="en-US" sz="5800" kern="1200" dirty="0"/>
            <a:t> </a:t>
          </a:r>
          <a:r>
            <a:rPr lang="tr-TR" sz="5800" kern="1200" dirty="0"/>
            <a:t>Şubat 2021</a:t>
          </a:r>
          <a:endParaRPr lang="en-US" sz="5800" kern="1200" dirty="0"/>
        </a:p>
      </dsp:txBody>
      <dsp:txXfrm>
        <a:off x="110870" y="118360"/>
        <a:ext cx="6360036" cy="2049449"/>
      </dsp:txXfrm>
    </dsp:sp>
    <dsp:sp modelId="{27AAD163-4663-47A4-B960-02495C0528EA}">
      <dsp:nvSpPr>
        <dsp:cNvPr id="0" name=""/>
        <dsp:cNvSpPr/>
      </dsp:nvSpPr>
      <dsp:spPr>
        <a:xfrm>
          <a:off x="0" y="2445720"/>
          <a:ext cx="6581776" cy="2271189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800" kern="1200" noProof="0" dirty="0">
              <a:latin typeface="Univers Condensed"/>
            </a:rPr>
            <a:t>65 </a:t>
          </a:r>
          <a:r>
            <a:rPr lang="tr-TR" sz="5800" kern="1200" noProof="0" dirty="0"/>
            <a:t>ilden 765 Aile Hekimi</a:t>
          </a:r>
        </a:p>
      </dsp:txBody>
      <dsp:txXfrm>
        <a:off x="110870" y="2556590"/>
        <a:ext cx="6360036" cy="2049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3F13F-5ECD-400E-9067-AC1CC3D60881}" type="datetimeFigureOut">
              <a:rPr lang="tr-TR" smtClean="0"/>
              <a:t>26.02.2021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26120-4C5B-4E42-9392-D663DD382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53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https://covid19.apple.com/mobility</a:t>
            </a:r>
          </a:p>
          <a:p>
            <a:r>
              <a:rPr lang="tr-TR"/>
              <a:t>https://datastudio.google.com/u/0/reporting/a529e043-e2b9-4e6f-86c6-ec99a5d7b9a4/page/yY2MB?s=ho2bve3abdM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F26120-4C5B-4E42-9392-D663DD382F77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30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5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2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8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6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3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0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36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 /><Relationship Id="rId2" Type="http://schemas.openxmlformats.org/officeDocument/2006/relationships/chart" Target="../charts/chart3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604552" y="871758"/>
            <a:ext cx="5825448" cy="3871143"/>
          </a:xfrm>
        </p:spPr>
        <p:txBody>
          <a:bodyPr>
            <a:normAutofit/>
          </a:bodyPr>
          <a:lstStyle/>
          <a:p>
            <a:r>
              <a:rPr lang="tr-TR" dirty="0">
                <a:cs typeface="Calibri Light"/>
              </a:rPr>
              <a:t>Aile Hekimliği </a:t>
            </a:r>
            <a:r>
              <a:rPr lang="tr-TR" dirty="0" err="1">
                <a:cs typeface="Calibri Light"/>
              </a:rPr>
              <a:t>Pandemi</a:t>
            </a:r>
            <a:r>
              <a:rPr lang="tr-TR" dirty="0">
                <a:cs typeface="Calibri Light"/>
              </a:rPr>
              <a:t> Anketi ŞUBAT Ayı Sonuçları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619964" y="4785543"/>
            <a:ext cx="5322013" cy="1005657"/>
          </a:xfrm>
        </p:spPr>
        <p:txBody>
          <a:bodyPr>
            <a:normAutofit/>
          </a:bodyPr>
          <a:lstStyle/>
          <a:p>
            <a:r>
              <a:rPr lang="tr-TR" dirty="0">
                <a:latin typeface="Bookman Old Style"/>
              </a:rPr>
              <a:t>Türk Tabipleri Birliği </a:t>
            </a:r>
            <a:endParaRPr lang="en-US">
              <a:latin typeface="Bookman Old Style"/>
            </a:endParaRPr>
          </a:p>
          <a:p>
            <a:r>
              <a:rPr lang="tr-TR" dirty="0">
                <a:latin typeface="Bookman Old Style"/>
              </a:rPr>
              <a:t>Aile Hekimliği Kolu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3092AD-3573-48C1-9077-2AD01BD0C3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221" r="5381" b="-3"/>
          <a:stretch/>
        </p:blipFill>
        <p:spPr>
          <a:xfrm>
            <a:off x="1" y="10"/>
            <a:ext cx="4876799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CF06E40-3ECB-4820-95B5-8A70B07D4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>
            <a:extLst>
              <a:ext uri="{FF2B5EF4-FFF2-40B4-BE49-F238E27FC236}">
                <a16:creationId xmlns:a16="http://schemas.microsoft.com/office/drawing/2014/main" id="{046D398A-2716-438D-B7F8-F98E77737E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7758" y="4376881"/>
            <a:ext cx="1765540" cy="179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2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7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5771464-6E60-4741-914D-438010C51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88999"/>
            <a:ext cx="10798176" cy="1051914"/>
          </a:xfrm>
        </p:spPr>
        <p:txBody>
          <a:bodyPr>
            <a:normAutofit/>
          </a:bodyPr>
          <a:lstStyle/>
          <a:p>
            <a:r>
              <a:rPr lang="tr-TR" dirty="0"/>
              <a:t>Vaka temaslı oranı neden azalıyor?</a:t>
            </a:r>
          </a:p>
        </p:txBody>
      </p:sp>
      <p:cxnSp>
        <p:nvCxnSpPr>
          <p:cNvPr id="23" name="Straight Connector 19">
            <a:extLst>
              <a:ext uri="{FF2B5EF4-FFF2-40B4-BE49-F238E27FC236}">
                <a16:creationId xmlns:a16="http://schemas.microsoft.com/office/drawing/2014/main" id="{9BB96FAB-CCBF-4D1E-9D0D-B038ACC2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Grafik 7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806768"/>
              </p:ext>
            </p:extLst>
          </p:nvPr>
        </p:nvGraphicFramePr>
        <p:xfrm>
          <a:off x="800100" y="2276474"/>
          <a:ext cx="10629900" cy="385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182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4D8B62-66B4-4373-9E64-C5E3FB973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 ödeme yok, ek görev var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4012B8-6EC0-4493-8CFC-A6D2E1843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Hastalar nasıl randevu alacak bilmiyor. Sürekli ASM.ye </a:t>
            </a:r>
            <a:r>
              <a:rPr lang="tr-TR" dirty="0" err="1"/>
              <a:t>tlf</a:t>
            </a:r>
            <a:r>
              <a:rPr lang="tr-TR" dirty="0"/>
              <a:t>. geliyor. Basın yeterli açıklama yapmıyor. Randevu almak için aşı odaları gibi aşı randevu alma noktaları yaygın olarak oluşturulsun. </a:t>
            </a:r>
            <a:r>
              <a:rPr lang="tr-TR" dirty="0" err="1"/>
              <a:t>Asm.lere</a:t>
            </a:r>
            <a:r>
              <a:rPr lang="tr-TR" dirty="0"/>
              <a:t> yeterli aşı verilsin.</a:t>
            </a:r>
          </a:p>
          <a:p>
            <a:r>
              <a:rPr lang="tr-TR" dirty="0"/>
              <a:t>Aynı saat ve aynı dakikaya her birime 2 ile 10 arası aşı randevusu verilmiş.</a:t>
            </a:r>
          </a:p>
          <a:p>
            <a:r>
              <a:rPr lang="tr-TR" dirty="0"/>
              <a:t>Aşı </a:t>
            </a:r>
            <a:r>
              <a:rPr lang="tr-TR" dirty="0" err="1"/>
              <a:t>tedariği</a:t>
            </a:r>
            <a:r>
              <a:rPr lang="tr-TR" dirty="0"/>
              <a:t> çok kötü, plansız  bir gün sonra 3 gün sonra </a:t>
            </a:r>
            <a:r>
              <a:rPr lang="tr-TR" dirty="0" err="1"/>
              <a:t>nekadar</a:t>
            </a:r>
            <a:r>
              <a:rPr lang="tr-TR" dirty="0"/>
              <a:t> aşı gelecek gelecek mi belli değil  randevu verilenler 2.-3. Kez Aşı olamayıp geri dönüyor  kullanılan sistem kötü mevcut sistemimiz varken telefon üzerinden uğraşıyoruz........</a:t>
            </a:r>
          </a:p>
          <a:p>
            <a:r>
              <a:rPr lang="tr-TR" dirty="0" err="1"/>
              <a:t>Asm</a:t>
            </a:r>
            <a:r>
              <a:rPr lang="tr-TR" dirty="0"/>
              <a:t> </a:t>
            </a:r>
            <a:r>
              <a:rPr lang="tr-TR" dirty="0" err="1"/>
              <a:t>lerde</a:t>
            </a:r>
            <a:r>
              <a:rPr lang="tr-TR" dirty="0"/>
              <a:t> riske çok girdik bazen arada </a:t>
            </a:r>
            <a:r>
              <a:rPr lang="tr-TR" dirty="0" err="1"/>
              <a:t>covid</a:t>
            </a:r>
            <a:r>
              <a:rPr lang="tr-TR" dirty="0"/>
              <a:t> </a:t>
            </a:r>
            <a:r>
              <a:rPr lang="tr-TR" dirty="0" err="1"/>
              <a:t>li</a:t>
            </a:r>
            <a:r>
              <a:rPr lang="tr-TR" dirty="0"/>
              <a:t> kişi bilmeden </a:t>
            </a:r>
            <a:r>
              <a:rPr lang="tr-TR" dirty="0" err="1"/>
              <a:t>ASMye</a:t>
            </a:r>
            <a:r>
              <a:rPr lang="tr-TR" dirty="0"/>
              <a:t> geldi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358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5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A85FCD-1DB5-4CF1-91F9-862EE0229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607115"/>
            <a:ext cx="2364043" cy="556685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err="1"/>
              <a:t>Covıd</a:t>
            </a:r>
            <a:r>
              <a:rPr lang="en-US" sz="2400" dirty="0"/>
              <a:t> </a:t>
            </a:r>
            <a:r>
              <a:rPr lang="tr-TR" sz="2400" dirty="0"/>
              <a:t>GEÇİRİLMEYEN </a:t>
            </a:r>
            <a:r>
              <a:rPr lang="tr-TR" sz="2400" dirty="0" err="1"/>
              <a:t>asm</a:t>
            </a:r>
            <a:r>
              <a:rPr lang="tr-TR" sz="2400" dirty="0"/>
              <a:t> KALMIYOR</a:t>
            </a:r>
            <a:br>
              <a:rPr lang="tr-TR" sz="2400" dirty="0"/>
            </a:br>
            <a:br>
              <a:rPr lang="tr-TR" sz="2400" dirty="0"/>
            </a:br>
            <a:br>
              <a:rPr lang="tr-TR" sz="2400" dirty="0"/>
            </a:br>
            <a:br>
              <a:rPr lang="tr-TR" sz="2400" dirty="0"/>
            </a:br>
            <a:br>
              <a:rPr lang="tr-TR" sz="2400" dirty="0"/>
            </a:br>
            <a:endParaRPr lang="en-US" sz="2400" dirty="0"/>
          </a:p>
        </p:txBody>
      </p:sp>
      <p:cxnSp>
        <p:nvCxnSpPr>
          <p:cNvPr id="41" name="Straight Connector 37">
            <a:extLst>
              <a:ext uri="{FF2B5EF4-FFF2-40B4-BE49-F238E27FC236}">
                <a16:creationId xmlns:a16="http://schemas.microsoft.com/office/drawing/2014/main" id="{8E0104E4-99BC-494F-8342-F250828E5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30209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31F34D5D-3E2D-42BC-A331-8B4719274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820" y="4432752"/>
            <a:ext cx="7470959" cy="17870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i="1" dirty="0" err="1">
                <a:latin typeface="Calibri"/>
                <a:ea typeface="+mn-lt"/>
                <a:cs typeface="+mn-lt"/>
              </a:rPr>
              <a:t>Entegre</a:t>
            </a:r>
            <a:r>
              <a:rPr lang="en-US" i="1" dirty="0">
                <a:latin typeface="Calibri"/>
                <a:ea typeface="+mn-lt"/>
                <a:cs typeface="+mn-lt"/>
              </a:rPr>
              <a:t> </a:t>
            </a:r>
            <a:r>
              <a:rPr lang="en-US" i="1" dirty="0" err="1">
                <a:latin typeface="Calibri"/>
                <a:ea typeface="+mn-lt"/>
                <a:cs typeface="+mn-lt"/>
              </a:rPr>
              <a:t>hastanede</a:t>
            </a:r>
            <a:r>
              <a:rPr lang="en-US" i="1" dirty="0">
                <a:latin typeface="Calibri"/>
                <a:ea typeface="+mn-lt"/>
                <a:cs typeface="+mn-lt"/>
              </a:rPr>
              <a:t> </a:t>
            </a:r>
            <a:r>
              <a:rPr lang="en-US" i="1" dirty="0" err="1">
                <a:latin typeface="Calibri"/>
                <a:ea typeface="+mn-lt"/>
                <a:cs typeface="+mn-lt"/>
              </a:rPr>
              <a:t>aile</a:t>
            </a:r>
            <a:r>
              <a:rPr lang="en-US" i="1" dirty="0">
                <a:latin typeface="Calibri"/>
                <a:ea typeface="+mn-lt"/>
                <a:cs typeface="+mn-lt"/>
              </a:rPr>
              <a:t> </a:t>
            </a:r>
            <a:r>
              <a:rPr lang="en-US" i="1" dirty="0" err="1">
                <a:latin typeface="Calibri"/>
                <a:ea typeface="+mn-lt"/>
                <a:cs typeface="+mn-lt"/>
              </a:rPr>
              <a:t>hekimliği</a:t>
            </a:r>
            <a:r>
              <a:rPr lang="en-US" i="1" dirty="0">
                <a:latin typeface="Calibri"/>
                <a:ea typeface="+mn-lt"/>
                <a:cs typeface="+mn-lt"/>
              </a:rPr>
              <a:t> </a:t>
            </a:r>
            <a:r>
              <a:rPr lang="en-US" i="1" dirty="0" err="1">
                <a:latin typeface="Calibri"/>
                <a:ea typeface="+mn-lt"/>
                <a:cs typeface="+mn-lt"/>
              </a:rPr>
              <a:t>dışında</a:t>
            </a:r>
            <a:r>
              <a:rPr lang="en-US" i="1" dirty="0">
                <a:latin typeface="Calibri"/>
                <a:ea typeface="+mn-lt"/>
                <a:cs typeface="+mn-lt"/>
              </a:rPr>
              <a:t> </a:t>
            </a:r>
            <a:r>
              <a:rPr lang="en-US" i="1" dirty="0" err="1">
                <a:latin typeface="Calibri"/>
                <a:ea typeface="+mn-lt"/>
                <a:cs typeface="+mn-lt"/>
              </a:rPr>
              <a:t>acilde</a:t>
            </a:r>
            <a:r>
              <a:rPr lang="en-US" i="1" dirty="0">
                <a:latin typeface="Calibri"/>
                <a:ea typeface="+mn-lt"/>
                <a:cs typeface="+mn-lt"/>
              </a:rPr>
              <a:t> </a:t>
            </a:r>
            <a:r>
              <a:rPr lang="en-US" i="1" dirty="0" err="1">
                <a:latin typeface="Calibri"/>
                <a:ea typeface="+mn-lt"/>
                <a:cs typeface="+mn-lt"/>
              </a:rPr>
              <a:t>ayda</a:t>
            </a:r>
            <a:r>
              <a:rPr lang="en-US" i="1" dirty="0">
                <a:latin typeface="Calibri"/>
                <a:ea typeface="+mn-lt"/>
                <a:cs typeface="+mn-lt"/>
              </a:rPr>
              <a:t> 5 </a:t>
            </a:r>
            <a:r>
              <a:rPr lang="en-US" i="1" dirty="0" err="1">
                <a:latin typeface="Calibri"/>
                <a:ea typeface="+mn-lt"/>
                <a:cs typeface="+mn-lt"/>
              </a:rPr>
              <a:t>nöbet</a:t>
            </a:r>
            <a:r>
              <a:rPr lang="en-US" i="1" dirty="0">
                <a:latin typeface="Calibri"/>
                <a:ea typeface="+mn-lt"/>
                <a:cs typeface="+mn-lt"/>
              </a:rPr>
              <a:t> (120 </a:t>
            </a:r>
            <a:r>
              <a:rPr lang="en-US" i="1" dirty="0" err="1">
                <a:latin typeface="Calibri"/>
                <a:ea typeface="+mn-lt"/>
                <a:cs typeface="+mn-lt"/>
              </a:rPr>
              <a:t>saat</a:t>
            </a:r>
            <a:r>
              <a:rPr lang="en-US" i="1" dirty="0">
                <a:latin typeface="Calibri"/>
                <a:ea typeface="+mn-lt"/>
                <a:cs typeface="+mn-lt"/>
              </a:rPr>
              <a:t>) </a:t>
            </a:r>
            <a:r>
              <a:rPr lang="en-US" i="1" dirty="0" err="1">
                <a:latin typeface="Calibri"/>
                <a:ea typeface="+mn-lt"/>
                <a:cs typeface="+mn-lt"/>
              </a:rPr>
              <a:t>fazladan</a:t>
            </a:r>
            <a:r>
              <a:rPr lang="en-US" i="1" dirty="0">
                <a:latin typeface="Calibri"/>
                <a:ea typeface="+mn-lt"/>
                <a:cs typeface="+mn-lt"/>
              </a:rPr>
              <a:t> </a:t>
            </a:r>
            <a:r>
              <a:rPr lang="en-US" i="1" dirty="0" err="1">
                <a:latin typeface="Calibri"/>
                <a:ea typeface="+mn-lt"/>
                <a:cs typeface="+mn-lt"/>
              </a:rPr>
              <a:t>ücretsiz</a:t>
            </a:r>
            <a:r>
              <a:rPr lang="en-US" i="1" dirty="0">
                <a:latin typeface="Calibri"/>
                <a:ea typeface="+mn-lt"/>
                <a:cs typeface="+mn-lt"/>
              </a:rPr>
              <a:t> </a:t>
            </a:r>
            <a:r>
              <a:rPr lang="en-US" i="1" dirty="0" err="1">
                <a:latin typeface="Calibri"/>
                <a:ea typeface="+mn-lt"/>
                <a:cs typeface="+mn-lt"/>
              </a:rPr>
              <a:t>çalışıyoruz</a:t>
            </a:r>
            <a:r>
              <a:rPr lang="en-US" i="1" dirty="0">
                <a:latin typeface="Calibri"/>
                <a:ea typeface="+mn-lt"/>
                <a:cs typeface="+mn-lt"/>
              </a:rPr>
              <a:t>. </a:t>
            </a:r>
            <a:r>
              <a:rPr lang="en-US" i="1" dirty="0" err="1">
                <a:latin typeface="Calibri"/>
                <a:ea typeface="+mn-lt"/>
                <a:cs typeface="+mn-lt"/>
              </a:rPr>
              <a:t>Tüm</a:t>
            </a:r>
            <a:r>
              <a:rPr lang="en-US" i="1" dirty="0">
                <a:latin typeface="Calibri"/>
                <a:ea typeface="+mn-lt"/>
                <a:cs typeface="+mn-lt"/>
              </a:rPr>
              <a:t> </a:t>
            </a:r>
            <a:r>
              <a:rPr lang="en-US" i="1" dirty="0" err="1">
                <a:latin typeface="Calibri"/>
                <a:ea typeface="+mn-lt"/>
                <a:cs typeface="+mn-lt"/>
              </a:rPr>
              <a:t>hekimler</a:t>
            </a:r>
            <a:r>
              <a:rPr lang="en-US" i="1" dirty="0">
                <a:latin typeface="Calibri"/>
                <a:ea typeface="+mn-lt"/>
                <a:cs typeface="+mn-lt"/>
              </a:rPr>
              <a:t> </a:t>
            </a:r>
            <a:r>
              <a:rPr lang="en-US" i="1" dirty="0" err="1">
                <a:latin typeface="Calibri"/>
                <a:ea typeface="+mn-lt"/>
                <a:cs typeface="+mn-lt"/>
              </a:rPr>
              <a:t>covid</a:t>
            </a:r>
            <a:r>
              <a:rPr lang="en-US" i="1" dirty="0">
                <a:latin typeface="Calibri"/>
                <a:ea typeface="+mn-lt"/>
                <a:cs typeface="+mn-lt"/>
              </a:rPr>
              <a:t> </a:t>
            </a:r>
            <a:r>
              <a:rPr lang="en-US" i="1" dirty="0" err="1">
                <a:latin typeface="Calibri"/>
                <a:ea typeface="+mn-lt"/>
                <a:cs typeface="+mn-lt"/>
              </a:rPr>
              <a:t>atlattık</a:t>
            </a:r>
            <a:r>
              <a:rPr lang="en-US" i="1" dirty="0">
                <a:latin typeface="Calibri"/>
                <a:ea typeface="+mn-lt"/>
                <a:cs typeface="+mn-lt"/>
              </a:rPr>
              <a:t>.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Çizelge 10">
            <a:extLst>
              <a:ext uri="{FF2B5EF4-FFF2-40B4-BE49-F238E27FC236}">
                <a16:creationId xmlns:a16="http://schemas.microsoft.com/office/drawing/2014/main" id="{00000000-0008-0000-0000-00000B000000}"/>
              </a:ext>
              <a:ext uri="{147F2762-F138-4A5C-976F-8EAC2B608ADB}">
                <a16:predDERef xmlns:a16="http://schemas.microsoft.com/office/drawing/2014/main" pred="{448DFA02-083C-4A94-A1E5-DD658DD4D8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9966300"/>
              </p:ext>
            </p:extLst>
          </p:nvPr>
        </p:nvGraphicFramePr>
        <p:xfrm>
          <a:off x="4062050" y="723900"/>
          <a:ext cx="7329850" cy="3467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51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1BCF847-C2E3-4BD9-8CF5-C475EDC79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88999"/>
            <a:ext cx="10798176" cy="1051914"/>
          </a:xfrm>
        </p:spPr>
        <p:txBody>
          <a:bodyPr>
            <a:normAutofit/>
          </a:bodyPr>
          <a:lstStyle/>
          <a:p>
            <a:r>
              <a:rPr lang="tr-TR" dirty="0"/>
              <a:t>KORUYUCU EKİPMAN DESTEĞİ YOK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BB96FAB-CCBF-4D1E-9D0D-B038ACC2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k 3">
            <a:extLst>
              <a:ext uri="{FF2B5EF4-FFF2-40B4-BE49-F238E27FC236}">
                <a16:creationId xmlns:a16="http://schemas.microsoft.com/office/drawing/2014/main" id="{121873E7-45DD-4C80-BE98-5DB9B1107B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544371"/>
              </p:ext>
            </p:extLst>
          </p:nvPr>
        </p:nvGraphicFramePr>
        <p:xfrm>
          <a:off x="800100" y="2276474"/>
          <a:ext cx="10629900" cy="385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360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2FBE963-D535-4B19-8B84-9BE2F3D9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4" y="908048"/>
            <a:ext cx="3660776" cy="4404064"/>
          </a:xfrm>
        </p:spPr>
        <p:txBody>
          <a:bodyPr>
            <a:normAutofit/>
          </a:bodyPr>
          <a:lstStyle/>
          <a:p>
            <a:r>
              <a:rPr lang="tr-TR" dirty="0"/>
              <a:t>AİLE HEKİMLERİ COVID AŞILARINI OLDULAR</a:t>
            </a:r>
          </a:p>
        </p:txBody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id="{B75B4F83-6FDB-4998-8E11-31CE6E70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0794B99-5B9D-4B94-9505-1EDED76CD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Grafik 3">
            <a:extLst>
              <a:ext uri="{FF2B5EF4-FFF2-40B4-BE49-F238E27FC236}">
                <a16:creationId xmlns:a16="http://schemas.microsoft.com/office/drawing/2014/main" id="{335D49CC-F948-4230-B762-BE47709353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383589"/>
              </p:ext>
            </p:extLst>
          </p:nvPr>
        </p:nvGraphicFramePr>
        <p:xfrm>
          <a:off x="4876800" y="1066801"/>
          <a:ext cx="6581776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791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8B06313-F0D9-4045-8361-D7486B588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901701"/>
            <a:ext cx="3914776" cy="3977269"/>
          </a:xfrm>
        </p:spPr>
        <p:txBody>
          <a:bodyPr>
            <a:normAutofit/>
          </a:bodyPr>
          <a:lstStyle/>
          <a:p>
            <a:r>
              <a:rPr lang="tr-TR" dirty="0"/>
              <a:t>Nüfusun %60-79’u AŞI OLMAK İSTİYOR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BFD5B9F-5FB6-467D-83D5-DF82F1907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524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k 3">
            <a:extLst>
              <a:ext uri="{FF2B5EF4-FFF2-40B4-BE49-F238E27FC236}">
                <a16:creationId xmlns:a16="http://schemas.microsoft.com/office/drawing/2014/main" id="{86C5CEAF-1BC0-4BBA-8F68-133850A311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139242"/>
              </p:ext>
            </p:extLst>
          </p:nvPr>
        </p:nvGraphicFramePr>
        <p:xfrm>
          <a:off x="5219952" y="723900"/>
          <a:ext cx="6171948" cy="549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990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B24367-7FA0-49C8-B9FE-537D9FED5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AÇILMAYA GİDERKEN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40D9FA-15EA-49C3-B8D5-33C539643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Üç Aile Hekiminden birinin bölgesinde vakalarda artış var</a:t>
            </a:r>
          </a:p>
          <a:p>
            <a:r>
              <a:rPr lang="tr-TR" dirty="0"/>
              <a:t>Toplum aşı olmak istiyor ve </a:t>
            </a:r>
            <a:r>
              <a:rPr lang="tr-TR" dirty="0" err="1"/>
              <a:t>ASM’de</a:t>
            </a:r>
            <a:r>
              <a:rPr lang="tr-TR" dirty="0"/>
              <a:t> aşı olmak istiyor</a:t>
            </a:r>
          </a:p>
          <a:p>
            <a:r>
              <a:rPr lang="tr-TR" dirty="0"/>
              <a:t>Salgının başından bu yana </a:t>
            </a:r>
            <a:r>
              <a:rPr lang="tr-TR" dirty="0" err="1"/>
              <a:t>ASMlere</a:t>
            </a:r>
            <a:r>
              <a:rPr lang="tr-TR" dirty="0"/>
              <a:t> kayda değer hiçbir destek sağlanmadı</a:t>
            </a:r>
          </a:p>
          <a:p>
            <a:r>
              <a:rPr lang="tr-TR" dirty="0"/>
              <a:t>Hastalarımız </a:t>
            </a:r>
            <a:r>
              <a:rPr lang="tr-TR"/>
              <a:t>ve kendimiz için </a:t>
            </a:r>
            <a:r>
              <a:rPr lang="tr-TR" dirty="0"/>
              <a:t>endişeliyiz</a:t>
            </a:r>
          </a:p>
        </p:txBody>
      </p:sp>
    </p:spTree>
    <p:extLst>
      <p:ext uri="{BB962C8B-B14F-4D97-AF65-F5344CB8AC3E}">
        <p14:creationId xmlns:p14="http://schemas.microsoft.com/office/powerpoint/2010/main" val="186169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7C3F85-C4D1-4474-A3B5-4F31EBA08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82" y="908957"/>
            <a:ext cx="3987463" cy="3352767"/>
          </a:xfrm>
        </p:spPr>
        <p:txBody>
          <a:bodyPr>
            <a:normAutofit/>
          </a:bodyPr>
          <a:lstStyle/>
          <a:p>
            <a:r>
              <a:rPr lang="en-US" sz="3700" err="1"/>
              <a:t>Tüm</a:t>
            </a:r>
            <a:r>
              <a:rPr lang="en-US" sz="3700" dirty="0"/>
              <a:t> </a:t>
            </a:r>
            <a:r>
              <a:rPr lang="en-US" sz="3700"/>
              <a:t>bİRİNCİ basAmAk</a:t>
            </a:r>
            <a:r>
              <a:rPr lang="en-US" sz="3700" dirty="0"/>
              <a:t> </a:t>
            </a:r>
            <a:r>
              <a:rPr lang="en-US" sz="3700" err="1"/>
              <a:t>sağlık</a:t>
            </a:r>
            <a:r>
              <a:rPr lang="en-US" sz="3700" dirty="0"/>
              <a:t> </a:t>
            </a:r>
            <a:r>
              <a:rPr lang="en-US" sz="3700" err="1"/>
              <a:t>çalışanlarına</a:t>
            </a:r>
            <a:r>
              <a:rPr lang="en-US" sz="3700" dirty="0"/>
              <a:t> </a:t>
            </a:r>
            <a:r>
              <a:rPr lang="en-US" sz="3700" err="1"/>
              <a:t>teşekkür</a:t>
            </a:r>
            <a:r>
              <a:rPr lang="en-US" sz="3700" dirty="0"/>
              <a:t> </a:t>
            </a:r>
            <a:r>
              <a:rPr lang="en-US" sz="3700" err="1"/>
              <a:t>ederiz</a:t>
            </a:r>
            <a:endParaRPr lang="en-US" sz="37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230C0A8-3E5C-476B-A64B-4D4FDE8D5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>
            <a:extLst>
              <a:ext uri="{FF2B5EF4-FFF2-40B4-BE49-F238E27FC236}">
                <a16:creationId xmlns:a16="http://schemas.microsoft.com/office/drawing/2014/main" id="{BF7439F8-8284-467B-BC2C-B75A59A41A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0917" y="908957"/>
            <a:ext cx="5081055" cy="5223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221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2CAB0A-A27A-4E8E-814B-2A98C9A4E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3" y="908048"/>
            <a:ext cx="4064999" cy="4404064"/>
          </a:xfrm>
        </p:spPr>
        <p:txBody>
          <a:bodyPr>
            <a:normAutofit/>
          </a:bodyPr>
          <a:lstStyle/>
          <a:p>
            <a:r>
              <a:rPr lang="en-US" sz="2800" dirty="0" err="1"/>
              <a:t>Yanıt</a:t>
            </a:r>
            <a:r>
              <a:rPr lang="en-US" sz="2800" dirty="0"/>
              <a:t> </a:t>
            </a:r>
            <a:r>
              <a:rPr lang="en-US" sz="2800" dirty="0" err="1"/>
              <a:t>veren</a:t>
            </a:r>
            <a:r>
              <a:rPr lang="en-US" sz="2800" dirty="0"/>
              <a:t> A</a:t>
            </a:r>
            <a:r>
              <a:rPr lang="tr-TR" sz="2800" dirty="0"/>
              <a:t>i</a:t>
            </a:r>
            <a:r>
              <a:rPr lang="en-US" sz="2800" dirty="0"/>
              <a:t>le </a:t>
            </a:r>
            <a:r>
              <a:rPr lang="en-US" sz="2800" dirty="0" err="1"/>
              <a:t>Hek</a:t>
            </a:r>
            <a:r>
              <a:rPr lang="tr-TR" sz="2800" dirty="0"/>
              <a:t>i</a:t>
            </a:r>
            <a:r>
              <a:rPr lang="en-US" sz="2800" dirty="0" err="1"/>
              <a:t>mler</a:t>
            </a:r>
            <a:r>
              <a:rPr lang="tr-TR" sz="2800" dirty="0"/>
              <a:t>i</a:t>
            </a:r>
            <a:r>
              <a:rPr lang="en-US" sz="2800" dirty="0"/>
              <a:t>ne </a:t>
            </a:r>
            <a:r>
              <a:rPr lang="en-US" sz="2800" dirty="0" err="1"/>
              <a:t>Teşekkür</a:t>
            </a:r>
            <a:r>
              <a:rPr lang="tr-TR" sz="2800" dirty="0"/>
              <a:t> ederiz</a:t>
            </a:r>
            <a:endParaRPr lang="en-US" sz="28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75B4F83-6FDB-4998-8E11-31CE6E70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794B99-5B9D-4B94-9505-1EDED76CD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ACDF7805-668F-47EF-AAD6-FAECA65AB4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721239"/>
              </p:ext>
            </p:extLst>
          </p:nvPr>
        </p:nvGraphicFramePr>
        <p:xfrm>
          <a:off x="4876800" y="1066801"/>
          <a:ext cx="6581776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029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68885" y="943263"/>
            <a:ext cx="10691265" cy="1371030"/>
          </a:xfrm>
        </p:spPr>
        <p:txBody>
          <a:bodyPr/>
          <a:lstStyle/>
          <a:p>
            <a:r>
              <a:rPr lang="tr-TR" dirty="0"/>
              <a:t>6</a:t>
            </a:r>
            <a:r>
              <a:rPr lang="tr-TR"/>
              <a:t> </a:t>
            </a:r>
            <a:r>
              <a:rPr lang="tr-TR" dirty="0"/>
              <a:t>ayda Gördüklerimiz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Eylül-Aralık ayları arasında 3 milyona yakın hasta</a:t>
            </a:r>
          </a:p>
          <a:p>
            <a:r>
              <a:rPr lang="tr-TR" dirty="0"/>
              <a:t>Gerçek vaka sayıları</a:t>
            </a:r>
          </a:p>
          <a:p>
            <a:r>
              <a:rPr lang="tr-TR" dirty="0"/>
              <a:t>Ertelenen sağlık ihtiyaçları</a:t>
            </a:r>
          </a:p>
          <a:p>
            <a:r>
              <a:rPr lang="tr-TR" dirty="0"/>
              <a:t>Açılma ve kapanmaların etkileri</a:t>
            </a:r>
          </a:p>
          <a:p>
            <a:r>
              <a:rPr lang="tr-TR" dirty="0"/>
              <a:t>7 Aile Hekiminde 1’inde COVID-19</a:t>
            </a:r>
          </a:p>
          <a:p>
            <a:r>
              <a:rPr lang="tr-TR" dirty="0"/>
              <a:t>Aşılamalarda belirsizlikler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679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</a:t>
            </a:r>
            <a:r>
              <a:rPr lang="tr-TR"/>
              <a:t> </a:t>
            </a:r>
            <a:r>
              <a:rPr lang="tr-TR" dirty="0"/>
              <a:t>AYDA halen GÖREMEDİKLERİMİZ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Şeffaf Bilgi</a:t>
            </a:r>
          </a:p>
          <a:p>
            <a:r>
              <a:rPr lang="tr-TR" dirty="0"/>
              <a:t>COVID-19’un meslek hastalığı olması</a:t>
            </a:r>
          </a:p>
          <a:p>
            <a:r>
              <a:rPr lang="tr-TR" dirty="0"/>
              <a:t>Kimlerin salgın riski altında olduğu</a:t>
            </a:r>
          </a:p>
          <a:p>
            <a:r>
              <a:rPr lang="tr-TR" dirty="0"/>
              <a:t>Etkin koruyucu tedbirler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526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A2F109-5F88-4E18-92AA-8759CBE7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97753"/>
            <a:ext cx="3635046" cy="157539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3400"/>
              <a:t>VAKALAR AZALDI</a:t>
            </a:r>
            <a:br>
              <a:rPr lang="tr-TR" sz="3400"/>
            </a:br>
            <a:r>
              <a:rPr lang="tr-TR" sz="3400"/>
              <a:t>SALGIN DEVAM EDİYOR</a:t>
            </a:r>
            <a:endParaRPr lang="en-US" sz="3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E57F3D-33BE-4306-87E6-245763719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38139D9-AA11-4FB2-B5E4-0315D7FCD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2710035"/>
            <a:ext cx="3587668" cy="350026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latin typeface="Calibri"/>
                <a:cs typeface="Calibri"/>
              </a:rPr>
              <a:t>Aile </a:t>
            </a:r>
            <a:r>
              <a:rPr lang="en-US" dirty="0" err="1">
                <a:latin typeface="Calibri"/>
                <a:cs typeface="Calibri"/>
              </a:rPr>
              <a:t>hekimi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başına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tr-TR" dirty="0">
                <a:latin typeface="Calibri"/>
                <a:cs typeface="Calibri"/>
              </a:rPr>
              <a:t>2,93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tr-TR" dirty="0">
                <a:latin typeface="Calibri"/>
                <a:cs typeface="Calibri"/>
              </a:rPr>
              <a:t>COVID-19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hastası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toplam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tr-TR" dirty="0">
                <a:latin typeface="Calibri"/>
                <a:cs typeface="Calibri"/>
              </a:rPr>
              <a:t>6,06 izlem hastası </a:t>
            </a:r>
            <a:r>
              <a:rPr lang="en-US" dirty="0" err="1">
                <a:latin typeface="Calibri"/>
                <a:cs typeface="Calibri"/>
              </a:rPr>
              <a:t>düşmektedir</a:t>
            </a:r>
            <a:r>
              <a:rPr lang="en-US" dirty="0">
                <a:latin typeface="Calibri"/>
                <a:cs typeface="Calibri"/>
              </a:rPr>
              <a:t>.</a:t>
            </a:r>
            <a:endParaRPr lang="tr-TR" dirty="0">
              <a:latin typeface="Calibri"/>
              <a:cs typeface="Calibri"/>
            </a:endParaRP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Şubat ayına günde 7056 yeni hasta</a:t>
            </a:r>
            <a:r>
              <a:rPr lang="tr-TR" dirty="0"/>
              <a:t> ile başladık</a:t>
            </a:r>
            <a:endParaRPr lang="en-US" dirty="0"/>
          </a:p>
        </p:txBody>
      </p:sp>
      <p:graphicFrame>
        <p:nvGraphicFramePr>
          <p:cNvPr id="10" name="Grafik 9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374885"/>
              </p:ext>
            </p:extLst>
          </p:nvPr>
        </p:nvGraphicFramePr>
        <p:xfrm>
          <a:off x="4876800" y="723900"/>
          <a:ext cx="65151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99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2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BFBF8C54-4EE1-47E6-BAF2-755590023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3" y="616581"/>
            <a:ext cx="2895941" cy="12304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600"/>
              <a:t>Yeniden açılmaya hazır mıyız?</a:t>
            </a:r>
          </a:p>
        </p:txBody>
      </p:sp>
      <p:cxnSp>
        <p:nvCxnSpPr>
          <p:cNvPr id="12" name="Straight Connector 14">
            <a:extLst>
              <a:ext uri="{FF2B5EF4-FFF2-40B4-BE49-F238E27FC236}">
                <a16:creationId xmlns:a16="http://schemas.microsoft.com/office/drawing/2014/main" id="{159B2C4A-AB53-49A2-AC69-620FF37FF0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38600" y="723900"/>
            <a:ext cx="0" cy="9769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90DC86-8662-4C61-8667-1373C8452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589" y="657497"/>
            <a:ext cx="6713312" cy="1230401"/>
          </a:xfrm>
        </p:spPr>
        <p:txBody>
          <a:bodyPr>
            <a:normAutofit/>
          </a:bodyPr>
          <a:lstStyle/>
          <a:p>
            <a:r>
              <a:rPr lang="tr-TR" dirty="0"/>
              <a:t>Biz bu filmi daha önce görmüştük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D2E7CFB2-0849-446B-A38A-C227B0DAAA5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868" y="2147814"/>
            <a:ext cx="7740266" cy="400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5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E9FD560-8DBF-4BDE-8502-33BF0A16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1155618"/>
          </a:xfrm>
        </p:spPr>
        <p:txBody>
          <a:bodyPr>
            <a:normAutofit/>
          </a:bodyPr>
          <a:lstStyle/>
          <a:p>
            <a:r>
              <a:rPr lang="tr-TR"/>
              <a:t>İzlem sayıları azaldı ama her yerde değil</a:t>
            </a:r>
            <a:endParaRPr lang="tr-TR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D0195E-7F27-4D06-9427-0C121D721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74C2FC-3228-4FC1-B97B-87AD35508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k 3">
            <a:extLst>
              <a:ext uri="{FF2B5EF4-FFF2-40B4-BE49-F238E27FC236}">
                <a16:creationId xmlns:a16="http://schemas.microsoft.com/office/drawing/2014/main" id="{475191D1-DDE2-48F4-9A58-24BB5BF52F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446975"/>
              </p:ext>
            </p:extLst>
          </p:nvPr>
        </p:nvGraphicFramePr>
        <p:xfrm>
          <a:off x="700088" y="2292350"/>
          <a:ext cx="10691812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680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E9FD560-8DBF-4BDE-8502-33BF0A16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1155618"/>
          </a:xfrm>
        </p:spPr>
        <p:txBody>
          <a:bodyPr>
            <a:normAutofit/>
          </a:bodyPr>
          <a:lstStyle/>
          <a:p>
            <a:r>
              <a:rPr lang="tr-TR"/>
              <a:t>İzlem sayıları azaldı ama her yerde değil</a:t>
            </a:r>
            <a:endParaRPr lang="tr-TR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D0195E-7F27-4D06-9427-0C121D721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D74C2FC-3228-4FC1-B97B-87AD35508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Grafik 8">
            <a:extLst>
              <a:ext uri="{FF2B5EF4-FFF2-40B4-BE49-F238E27FC236}">
                <a16:creationId xmlns:a16="http://schemas.microsoft.com/office/drawing/2014/main" id="{A1EDA7EF-2CC7-49A5-A1C5-E24A380537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798902"/>
              </p:ext>
            </p:extLst>
          </p:nvPr>
        </p:nvGraphicFramePr>
        <p:xfrm>
          <a:off x="2052638" y="2250993"/>
          <a:ext cx="9339262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k 3">
            <a:extLst>
              <a:ext uri="{FF2B5EF4-FFF2-40B4-BE49-F238E27FC236}">
                <a16:creationId xmlns:a16="http://schemas.microsoft.com/office/drawing/2014/main" id="{F64ABE70-FD5A-48E9-A403-FC230FB5AF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7394482"/>
              </p:ext>
            </p:extLst>
          </p:nvPr>
        </p:nvGraphicFramePr>
        <p:xfrm>
          <a:off x="114299" y="2723074"/>
          <a:ext cx="3419475" cy="2761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987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F4C252-E776-4D3F-8066-6C064669D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4" y="908048"/>
            <a:ext cx="3660776" cy="44040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70</a:t>
            </a:r>
            <a:r>
              <a:rPr lang="en-US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  <a:r>
              <a:rPr lang="tr-TR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564</a:t>
            </a:r>
            <a:r>
              <a:rPr lang="en-US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kişi </a:t>
            </a:r>
            <a:r>
              <a:rPr lang="en-US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hasta, </a:t>
            </a:r>
            <a:br>
              <a:rPr lang="en-US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</a:t>
            </a:r>
            <a:r>
              <a:rPr lang="tr-TR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58</a:t>
            </a:r>
            <a:r>
              <a:rPr lang="en-US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  <a:r>
              <a:rPr lang="tr-TR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941</a:t>
            </a:r>
            <a:r>
              <a:rPr lang="en-US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kişi </a:t>
            </a:r>
            <a:r>
              <a:rPr lang="en-US" kern="1200" cap="all" spc="30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karantİna</a:t>
            </a:r>
            <a:r>
              <a:rPr lang="tr-TR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</a:t>
            </a:r>
            <a:endParaRPr lang="en-US" kern="1200" cap="all" spc="30" baseline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75B4F83-6FDB-4998-8E11-31CE6E70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0794B99-5B9D-4B94-9505-1EDED76CD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etin kutusu 2"/>
          <p:cNvSpPr txBox="1"/>
          <p:nvPr/>
        </p:nvSpPr>
        <p:spPr>
          <a:xfrm>
            <a:off x="527243" y="4059535"/>
            <a:ext cx="3866957" cy="12772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tr-TR" dirty="0"/>
              <a:t>Ocak ayında vaka sayılarının düşüşte olduğu bir dönemdeydik.</a:t>
            </a:r>
          </a:p>
          <a:p>
            <a:pPr>
              <a:spcAft>
                <a:spcPts val="600"/>
              </a:spcAft>
            </a:pPr>
            <a:r>
              <a:rPr lang="tr-TR" dirty="0"/>
              <a:t>Şubat ayında artışta olduğu bir dönemdeyiz.</a:t>
            </a:r>
          </a:p>
        </p:txBody>
      </p:sp>
      <p:graphicFrame>
        <p:nvGraphicFramePr>
          <p:cNvPr id="28" name="Grafik 9">
            <a:extLst>
              <a:ext uri="{FF2B5EF4-FFF2-40B4-BE49-F238E27FC236}">
                <a16:creationId xmlns:a16="http://schemas.microsoft.com/office/drawing/2014/main" id="{5BE4B4D9-82CA-4E0D-BAD4-95CBFDE532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151100"/>
              </p:ext>
            </p:extLst>
          </p:nvPr>
        </p:nvGraphicFramePr>
        <p:xfrm>
          <a:off x="4876800" y="1066801"/>
          <a:ext cx="6581776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0844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hronicl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491</Words>
  <Application>Microsoft Office PowerPoint</Application>
  <PresentationFormat>Geniş ekran</PresentationFormat>
  <Paragraphs>68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ChronicleVTI</vt:lpstr>
      <vt:lpstr>Aile Hekimliği Pandemi Anketi ŞUBAT Ayı Sonuçları</vt:lpstr>
      <vt:lpstr>Yanıt veren Aile Hekimlerine Teşekkür ederiz</vt:lpstr>
      <vt:lpstr>6 ayda Gördüklerimiz</vt:lpstr>
      <vt:lpstr>6 AYDA halen GÖREMEDİKLERİMİZ</vt:lpstr>
      <vt:lpstr>VAKALAR AZALDI SALGIN DEVAM EDİYOR</vt:lpstr>
      <vt:lpstr>Yeniden açılmaya hazır mıyız?</vt:lpstr>
      <vt:lpstr>İzlem sayıları azaldı ama her yerde değil</vt:lpstr>
      <vt:lpstr>İzlem sayıları azaldı ama her yerde değil</vt:lpstr>
      <vt:lpstr>70.564 kişi hasta,  158.941 kişi karantİnada</vt:lpstr>
      <vt:lpstr>Vaka temaslı oranı neden azalıyor?</vt:lpstr>
      <vt:lpstr>Ek ödeme yok, ek görev var</vt:lpstr>
      <vt:lpstr>Covıd GEÇİRİLMEYEN asm KALMIYOR     </vt:lpstr>
      <vt:lpstr>KORUYUCU EKİPMAN DESTEĞİ YOK</vt:lpstr>
      <vt:lpstr>AİLE HEKİMLERİ COVID AŞILARINI OLDULAR</vt:lpstr>
      <vt:lpstr>Nüfusun %60-79’u AŞI OLMAK İSTİYOR</vt:lpstr>
      <vt:lpstr>AÇILMAYA GİDERKEN</vt:lpstr>
      <vt:lpstr>Tüm bİRİNCİ basAmAk sağlık çalışanlarına teşekkür ederiz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Aile Hekimliği Pandemi Anketi ocak Ayı Sonuçları</dc:title>
  <dc:creator>Arda Cem Kirimli</dc:creator>
  <cp:lastModifiedBy>Bilinmeyen Kullanıcı</cp:lastModifiedBy>
  <cp:revision>15</cp:revision>
  <dcterms:created xsi:type="dcterms:W3CDTF">2021-01-27T21:02:45Z</dcterms:created>
  <dcterms:modified xsi:type="dcterms:W3CDTF">2021-02-26T09:46:26Z</dcterms:modified>
</cp:coreProperties>
</file>