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56" r:id="rId2"/>
    <p:sldId id="257" r:id="rId3"/>
    <p:sldId id="276" r:id="rId4"/>
    <p:sldId id="277" r:id="rId5"/>
    <p:sldId id="262" r:id="rId6"/>
    <p:sldId id="278" r:id="rId7"/>
    <p:sldId id="280" r:id="rId8"/>
    <p:sldId id="263" r:id="rId9"/>
    <p:sldId id="271" r:id="rId10"/>
    <p:sldId id="281" r:id="rId11"/>
    <p:sldId id="282" r:id="rId12"/>
    <p:sldId id="264" r:id="rId13"/>
    <p:sldId id="283" r:id="rId14"/>
    <p:sldId id="284" r:id="rId15"/>
    <p:sldId id="285" r:id="rId16"/>
    <p:sldId id="26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E6F9A-2455-418F-8DEB-D8C8381630DE}" v="549" dt="2020-10-22T08:53:06.301"/>
    <p1510:client id="{7AAFE5F1-D978-66C0-BD58-8865A598426E}" v="64" dt="2020-11-17T08:26:44.274"/>
    <p1510:client id="{7E4680F7-02B2-5569-5ABF-21E75881BDBD}" v="76" dt="2020-11-18T06:48:26.765"/>
    <p1510:client id="{94F628B6-6C90-6854-826A-2F2B7AFD95D9}" v="246" dt="2020-11-18T08:20:36.345"/>
    <p1510:client id="{99990117-EA9D-1EA5-9965-2EF2079155DC}" v="212" dt="2020-10-22T09:10:03.610"/>
    <p1510:client id="{DA0B28C0-BF47-2A04-030A-F9475E0876CE}" v="3" dt="2020-11-18T07:34:45.529"/>
    <p1510:client id="{DB23260E-02C4-38C3-7FCA-E79D2388FD71}" v="804" dt="2020-11-17T19:12:28.632"/>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4660"/>
  </p:normalViewPr>
  <p:slideViewPr>
    <p:cSldViewPr snapToGrid="0">
      <p:cViewPr>
        <p:scale>
          <a:sx n="75" d="100"/>
          <a:sy n="75" d="100"/>
        </p:scale>
        <p:origin x="-726" y="-3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EM\Documents\emrah\Anket%20tablolar.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cEM\Documents\emrah\Anket%20tablolar.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cEM\Documents\emrah\Anket%20tablola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C\Desktop\covidttb\pcranket\0121_Aile%20hekimli&#287;inde%20COVID19%20takibi.%20Ocak%202021%20(Response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cEM\Documents\emrah\Anket%20tablolar.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cEM\Documents\emrah\Anket%20tablolar.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cEM\Documents\emrah\Anket%20tablolar.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cEM\Documents\emrah\Anket%20tablolar.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cEM\Documents\emrah\Anket%20tablo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Aile Hekimi başına PCR+ ve izlemde olan hasta ortalamaları</a:t>
            </a:r>
          </a:p>
        </c:rich>
      </c:tx>
      <c:layout/>
      <c:overlay val="0"/>
      <c:spPr>
        <a:noFill/>
        <a:ln>
          <a:noFill/>
        </a:ln>
        <a:effectLst/>
      </c:spPr>
    </c:title>
    <c:autoTitleDeleted val="0"/>
    <c:plotArea>
      <c:layout/>
      <c:barChart>
        <c:barDir val="col"/>
        <c:grouping val="clustered"/>
        <c:varyColors val="0"/>
        <c:ser>
          <c:idx val="0"/>
          <c:order val="0"/>
          <c:tx>
            <c:strRef>
              <c:f>Sayfa1!$A$31</c:f>
              <c:strCache>
                <c:ptCount val="1"/>
                <c:pt idx="0">
                  <c:v>PCR+</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Sayfa1!$B$30:$F$30</c:f>
              <c:strCache>
                <c:ptCount val="5"/>
                <c:pt idx="0">
                  <c:v>Eylül*</c:v>
                </c:pt>
                <c:pt idx="1">
                  <c:v>Ekim</c:v>
                </c:pt>
                <c:pt idx="2">
                  <c:v>Kasım</c:v>
                </c:pt>
                <c:pt idx="3">
                  <c:v>Aralık</c:v>
                </c:pt>
                <c:pt idx="4">
                  <c:v>Ocak</c:v>
                </c:pt>
              </c:strCache>
            </c:strRef>
          </c:cat>
          <c:val>
            <c:numRef>
              <c:f>Sayfa1!$B$31:$F$31</c:f>
              <c:numCache>
                <c:formatCode>General</c:formatCode>
                <c:ptCount val="5"/>
                <c:pt idx="0">
                  <c:v>8.49</c:v>
                </c:pt>
                <c:pt idx="1">
                  <c:v>6.53</c:v>
                </c:pt>
                <c:pt idx="2">
                  <c:v>19.79</c:v>
                </c:pt>
                <c:pt idx="3">
                  <c:v>22.55</c:v>
                </c:pt>
                <c:pt idx="4">
                  <c:v>3.95</c:v>
                </c:pt>
              </c:numCache>
            </c:numRef>
          </c:val>
          <c:extLst xmlns:c16r2="http://schemas.microsoft.com/office/drawing/2015/06/chart">
            <c:ext xmlns:c16="http://schemas.microsoft.com/office/drawing/2014/chart" uri="{C3380CC4-5D6E-409C-BE32-E72D297353CC}">
              <c16:uniqueId val="{00000000-B986-4BFF-8BAE-C8A90615B100}"/>
            </c:ext>
          </c:extLst>
        </c:ser>
        <c:ser>
          <c:idx val="1"/>
          <c:order val="1"/>
          <c:tx>
            <c:strRef>
              <c:f>Sayfa1!$A$32</c:f>
              <c:strCache>
                <c:ptCount val="1"/>
                <c:pt idx="0">
                  <c:v>İzlemde</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Sayfa1!$B$30:$F$30</c:f>
              <c:strCache>
                <c:ptCount val="5"/>
                <c:pt idx="0">
                  <c:v>Eylül*</c:v>
                </c:pt>
                <c:pt idx="1">
                  <c:v>Ekim</c:v>
                </c:pt>
                <c:pt idx="2">
                  <c:v>Kasım</c:v>
                </c:pt>
                <c:pt idx="3">
                  <c:v>Aralık</c:v>
                </c:pt>
                <c:pt idx="4">
                  <c:v>Ocak</c:v>
                </c:pt>
              </c:strCache>
            </c:strRef>
          </c:cat>
          <c:val>
            <c:numRef>
              <c:f>Sayfa1!$B$32:$F$32</c:f>
              <c:numCache>
                <c:formatCode>General</c:formatCode>
                <c:ptCount val="5"/>
                <c:pt idx="0">
                  <c:v>26.2</c:v>
                </c:pt>
                <c:pt idx="1">
                  <c:v>20.95</c:v>
                </c:pt>
                <c:pt idx="2">
                  <c:v>59.59</c:v>
                </c:pt>
                <c:pt idx="3">
                  <c:v>63.11</c:v>
                </c:pt>
                <c:pt idx="4">
                  <c:v>8.18</c:v>
                </c:pt>
              </c:numCache>
            </c:numRef>
          </c:val>
          <c:extLst xmlns:c16r2="http://schemas.microsoft.com/office/drawing/2015/06/chart">
            <c:ext xmlns:c16="http://schemas.microsoft.com/office/drawing/2014/chart" uri="{C3380CC4-5D6E-409C-BE32-E72D297353CC}">
              <c16:uniqueId val="{00000001-B986-4BFF-8BAE-C8A90615B100}"/>
            </c:ext>
          </c:extLst>
        </c:ser>
        <c:dLbls>
          <c:dLblPos val="inEnd"/>
          <c:showLegendKey val="0"/>
          <c:showVal val="1"/>
          <c:showCatName val="0"/>
          <c:showSerName val="0"/>
          <c:showPercent val="0"/>
          <c:showBubbleSize val="0"/>
        </c:dLbls>
        <c:gapWidth val="80"/>
        <c:overlap val="25"/>
        <c:axId val="157862912"/>
        <c:axId val="157424640"/>
      </c:barChart>
      <c:catAx>
        <c:axId val="1578629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tr-TR"/>
          </a:p>
        </c:txPr>
        <c:crossAx val="157424640"/>
        <c:crosses val="autoZero"/>
        <c:auto val="1"/>
        <c:lblAlgn val="ctr"/>
        <c:lblOffset val="100"/>
        <c:noMultiLvlLbl val="0"/>
      </c:catAx>
      <c:valAx>
        <c:axId val="1574246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tr-TR"/>
          </a:p>
        </c:txPr>
        <c:crossAx val="15786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tr-TR"/>
              <a:t>Aralık ayına göre izlem sayılarında değişim</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F2D-41D0-AB1A-46E6B7F1A63A}"/>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F2D-41D0-AB1A-46E6B7F1A63A}"/>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F2D-41D0-AB1A-46E6B7F1A63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Sayfa1!$U$9:$U$11</c:f>
              <c:strCache>
                <c:ptCount val="3"/>
                <c:pt idx="0">
                  <c:v>Arttı</c:v>
                </c:pt>
                <c:pt idx="1">
                  <c:v>Azaldı</c:v>
                </c:pt>
                <c:pt idx="2">
                  <c:v>Değişmedi</c:v>
                </c:pt>
              </c:strCache>
            </c:strRef>
          </c:cat>
          <c:val>
            <c:numRef>
              <c:f>Sayfa1!$V$9:$V$11</c:f>
              <c:numCache>
                <c:formatCode>General</c:formatCode>
                <c:ptCount val="3"/>
                <c:pt idx="0">
                  <c:v>33</c:v>
                </c:pt>
                <c:pt idx="1">
                  <c:v>944</c:v>
                </c:pt>
                <c:pt idx="2">
                  <c:v>23</c:v>
                </c:pt>
              </c:numCache>
            </c:numRef>
          </c:val>
          <c:extLst xmlns:c16r2="http://schemas.microsoft.com/office/drawing/2015/06/chart">
            <c:ext xmlns:c16="http://schemas.microsoft.com/office/drawing/2014/chart" uri="{C3380CC4-5D6E-409C-BE32-E72D297353CC}">
              <c16:uniqueId val="{00000006-EF2D-41D0-AB1A-46E6B7F1A63A}"/>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a:t>Aile Hekimi listelerindeki PCR+ ve izlemde hasta sayıları</a:t>
            </a:r>
          </a:p>
        </c:rich>
      </c:tx>
      <c:layout/>
      <c:overlay val="0"/>
      <c:spPr>
        <a:noFill/>
        <a:ln>
          <a:noFill/>
        </a:ln>
        <a:effectLst/>
      </c:spPr>
    </c:title>
    <c:autoTitleDeleted val="0"/>
    <c:plotArea>
      <c:layout/>
      <c:barChart>
        <c:barDir val="col"/>
        <c:grouping val="stacked"/>
        <c:varyColors val="0"/>
        <c:ser>
          <c:idx val="0"/>
          <c:order val="0"/>
          <c:tx>
            <c:strRef>
              <c:f>Sayfa1!$A$52</c:f>
              <c:strCache>
                <c:ptCount val="1"/>
                <c:pt idx="0">
                  <c:v>PCR+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Sayfa1!$B$51:$F$51</c:f>
              <c:strCache>
                <c:ptCount val="5"/>
                <c:pt idx="0">
                  <c:v>Eylül*</c:v>
                </c:pt>
                <c:pt idx="1">
                  <c:v>Ekim</c:v>
                </c:pt>
                <c:pt idx="2">
                  <c:v>Kasım</c:v>
                </c:pt>
                <c:pt idx="3">
                  <c:v>Aralık</c:v>
                </c:pt>
                <c:pt idx="4">
                  <c:v>Ocak</c:v>
                </c:pt>
              </c:strCache>
            </c:strRef>
          </c:cat>
          <c:val>
            <c:numRef>
              <c:f>Sayfa1!$B$52:$F$52</c:f>
              <c:numCache>
                <c:formatCode>General</c:formatCode>
                <c:ptCount val="5"/>
                <c:pt idx="0">
                  <c:v>186780</c:v>
                </c:pt>
                <c:pt idx="1">
                  <c:v>143732</c:v>
                </c:pt>
                <c:pt idx="2">
                  <c:v>476293</c:v>
                </c:pt>
                <c:pt idx="3">
                  <c:v>543039</c:v>
                </c:pt>
                <c:pt idx="4">
                  <c:v>95122</c:v>
                </c:pt>
              </c:numCache>
            </c:numRef>
          </c:val>
          <c:extLst xmlns:c16r2="http://schemas.microsoft.com/office/drawing/2015/06/chart">
            <c:ext xmlns:c16="http://schemas.microsoft.com/office/drawing/2014/chart" uri="{C3380CC4-5D6E-409C-BE32-E72D297353CC}">
              <c16:uniqueId val="{00000000-08CE-4DBF-8E62-74F4FDD63561}"/>
            </c:ext>
          </c:extLst>
        </c:ser>
        <c:ser>
          <c:idx val="1"/>
          <c:order val="1"/>
          <c:tx>
            <c:strRef>
              <c:f>Sayfa1!$A$53</c:f>
              <c:strCache>
                <c:ptCount val="1"/>
                <c:pt idx="0">
                  <c:v>İzlemde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Sayfa1!$B$51:$F$51</c:f>
              <c:strCache>
                <c:ptCount val="5"/>
                <c:pt idx="0">
                  <c:v>Eylül*</c:v>
                </c:pt>
                <c:pt idx="1">
                  <c:v>Ekim</c:v>
                </c:pt>
                <c:pt idx="2">
                  <c:v>Kasım</c:v>
                </c:pt>
                <c:pt idx="3">
                  <c:v>Aralık</c:v>
                </c:pt>
                <c:pt idx="4">
                  <c:v>Ocak</c:v>
                </c:pt>
              </c:strCache>
            </c:strRef>
          </c:cat>
          <c:val>
            <c:numRef>
              <c:f>Sayfa1!$B$53:$F$53</c:f>
              <c:numCache>
                <c:formatCode>General</c:formatCode>
                <c:ptCount val="5"/>
                <c:pt idx="0">
                  <c:v>576400</c:v>
                </c:pt>
                <c:pt idx="1">
                  <c:v>490966</c:v>
                </c:pt>
                <c:pt idx="2">
                  <c:v>1435214</c:v>
                </c:pt>
                <c:pt idx="3">
                  <c:v>1519815</c:v>
                </c:pt>
                <c:pt idx="4">
                  <c:v>196990</c:v>
                </c:pt>
              </c:numCache>
            </c:numRef>
          </c:val>
          <c:extLst xmlns:c16r2="http://schemas.microsoft.com/office/drawing/2015/06/chart">
            <c:ext xmlns:c16="http://schemas.microsoft.com/office/drawing/2014/chart" uri="{C3380CC4-5D6E-409C-BE32-E72D297353CC}">
              <c16:uniqueId val="{00000001-08CE-4DBF-8E62-74F4FDD63561}"/>
            </c:ext>
          </c:extLst>
        </c:ser>
        <c:dLbls>
          <c:dLblPos val="ctr"/>
          <c:showLegendKey val="0"/>
          <c:showVal val="1"/>
          <c:showCatName val="0"/>
          <c:showSerName val="0"/>
          <c:showPercent val="0"/>
          <c:showBubbleSize val="0"/>
        </c:dLbls>
        <c:gapWidth val="150"/>
        <c:overlap val="100"/>
        <c:axId val="158404608"/>
        <c:axId val="158406144"/>
      </c:barChart>
      <c:catAx>
        <c:axId val="158404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tr-TR"/>
          </a:p>
        </c:txPr>
        <c:crossAx val="158406144"/>
        <c:crosses val="autoZero"/>
        <c:auto val="1"/>
        <c:lblAlgn val="ctr"/>
        <c:lblOffset val="100"/>
        <c:noMultiLvlLbl val="0"/>
      </c:catAx>
      <c:valAx>
        <c:axId val="1584061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840460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Aylara Göre Hasta</a:t>
            </a:r>
            <a:r>
              <a:rPr lang="tr-TR" baseline="0"/>
              <a:t>/İzlem Sayısı Oranları</a:t>
            </a:r>
            <a:endParaRPr lang="tr-TR"/>
          </a:p>
        </c:rich>
      </c:tx>
      <c:layout/>
      <c:overlay val="0"/>
      <c:spPr>
        <a:noFill/>
        <a:ln>
          <a:noFill/>
        </a:ln>
        <a:effectLst/>
      </c:spPr>
    </c:title>
    <c:autoTitleDeleted val="0"/>
    <c:plotArea>
      <c:layout/>
      <c:lineChart>
        <c:grouping val="standard"/>
        <c:varyColors val="0"/>
        <c:ser>
          <c:idx val="0"/>
          <c:order val="0"/>
          <c:tx>
            <c:strRef>
              <c:f>'[0121_Aile hekimliğinde COVID19 takibi. Ocak 2021 (Responses).xlsx]Sayfa5'!$C$951</c:f>
              <c:strCache>
                <c:ptCount val="1"/>
                <c:pt idx="0">
                  <c:v>COVID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0"/>
                  <c:y val="3.240740740740734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96F-4582-8CEC-466CF1CFF3DF}"/>
                </c:ext>
              </c:extLst>
            </c:dLbl>
            <c:dLbl>
              <c:idx val="1"/>
              <c:layout>
                <c:manualLayout>
                  <c:x val="4.2625745950553764E-3"/>
                  <c:y val="1.38888888888888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96F-4582-8CEC-466CF1CFF3DF}"/>
                </c:ext>
              </c:extLst>
            </c:dLbl>
            <c:dLbl>
              <c:idx val="2"/>
              <c:layout>
                <c:manualLayout>
                  <c:x val="-2.3444160272804854E-2"/>
                  <c:y val="-2.7777777777777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96F-4582-8CEC-466CF1CFF3DF}"/>
                </c:ext>
              </c:extLst>
            </c:dLbl>
            <c:dLbl>
              <c:idx val="4"/>
              <c:layout>
                <c:manualLayout>
                  <c:x val="6.3938618925831253E-3"/>
                  <c:y val="1.38888888888888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6F-4582-8CEC-466CF1CFF3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'[0121_Aile hekimliğinde COVID19 takibi. Ocak 2021 (Responses).xlsx]Sayfa5'!$D$950:$H$950</c:f>
              <c:strCache>
                <c:ptCount val="5"/>
                <c:pt idx="0">
                  <c:v>Eylül</c:v>
                </c:pt>
                <c:pt idx="1">
                  <c:v>Ekim</c:v>
                </c:pt>
                <c:pt idx="2">
                  <c:v>Kasım</c:v>
                </c:pt>
                <c:pt idx="3">
                  <c:v>Aralık</c:v>
                </c:pt>
                <c:pt idx="4">
                  <c:v>Ocak</c:v>
                </c:pt>
              </c:strCache>
            </c:strRef>
          </c:cat>
          <c:val>
            <c:numRef>
              <c:f>'[0121_Aile hekimliğinde COVID19 takibi. Ocak 2021 (Responses).xlsx]Sayfa5'!$D$951:$H$951</c:f>
              <c:numCache>
                <c:formatCode>General</c:formatCode>
                <c:ptCount val="5"/>
                <c:pt idx="0">
                  <c:v>8.5</c:v>
                </c:pt>
                <c:pt idx="1">
                  <c:v>6.53</c:v>
                </c:pt>
                <c:pt idx="2">
                  <c:v>19.79</c:v>
                </c:pt>
                <c:pt idx="3">
                  <c:v>22.55</c:v>
                </c:pt>
                <c:pt idx="4">
                  <c:v>3.9499999999999997</c:v>
                </c:pt>
              </c:numCache>
            </c:numRef>
          </c:val>
          <c:smooth val="0"/>
          <c:extLst xmlns:c16r2="http://schemas.microsoft.com/office/drawing/2015/06/chart">
            <c:ext xmlns:c16="http://schemas.microsoft.com/office/drawing/2014/chart" uri="{C3380CC4-5D6E-409C-BE32-E72D297353CC}">
              <c16:uniqueId val="{00000004-896F-4582-8CEC-466CF1CFF3DF}"/>
            </c:ext>
          </c:extLst>
        </c:ser>
        <c:ser>
          <c:idx val="1"/>
          <c:order val="1"/>
          <c:tx>
            <c:strRef>
              <c:f>'[0121_Aile hekimliğinde COVID19 takibi. Ocak 2021 (Responses).xlsx]Sayfa5'!$C$952</c:f>
              <c:strCache>
                <c:ptCount val="1"/>
                <c:pt idx="0">
                  <c:v>COVID+Temaslı</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2"/>
              <c:layout>
                <c:manualLayout>
                  <c:x val="-6.3938618925832016E-3"/>
                  <c:y val="-3.7037037037037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6F-4582-8CEC-466CF1CFF3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'[0121_Aile hekimliğinde COVID19 takibi. Ocak 2021 (Responses).xlsx]Sayfa5'!$D$950:$H$950</c:f>
              <c:strCache>
                <c:ptCount val="5"/>
                <c:pt idx="0">
                  <c:v>Eylül</c:v>
                </c:pt>
                <c:pt idx="1">
                  <c:v>Ekim</c:v>
                </c:pt>
                <c:pt idx="2">
                  <c:v>Kasım</c:v>
                </c:pt>
                <c:pt idx="3">
                  <c:v>Aralık</c:v>
                </c:pt>
                <c:pt idx="4">
                  <c:v>Ocak</c:v>
                </c:pt>
              </c:strCache>
            </c:strRef>
          </c:cat>
          <c:val>
            <c:numRef>
              <c:f>'[0121_Aile hekimliğinde COVID19 takibi. Ocak 2021 (Responses).xlsx]Sayfa5'!$D$952:$H$952</c:f>
              <c:numCache>
                <c:formatCode>General</c:formatCode>
                <c:ptCount val="5"/>
                <c:pt idx="0">
                  <c:v>26.2</c:v>
                </c:pt>
                <c:pt idx="1">
                  <c:v>20.95</c:v>
                </c:pt>
                <c:pt idx="2">
                  <c:v>59.59</c:v>
                </c:pt>
                <c:pt idx="3">
                  <c:v>63.11</c:v>
                </c:pt>
                <c:pt idx="4">
                  <c:v>8.18</c:v>
                </c:pt>
              </c:numCache>
            </c:numRef>
          </c:val>
          <c:smooth val="0"/>
          <c:extLst xmlns:c16r2="http://schemas.microsoft.com/office/drawing/2015/06/chart">
            <c:ext xmlns:c16="http://schemas.microsoft.com/office/drawing/2014/chart" uri="{C3380CC4-5D6E-409C-BE32-E72D297353CC}">
              <c16:uniqueId val="{00000006-896F-4582-8CEC-466CF1CFF3DF}"/>
            </c:ext>
          </c:extLst>
        </c:ser>
        <c:dLbls>
          <c:showLegendKey val="0"/>
          <c:showVal val="0"/>
          <c:showCatName val="0"/>
          <c:showSerName val="0"/>
          <c:showPercent val="0"/>
          <c:showBubbleSize val="0"/>
        </c:dLbls>
        <c:marker val="1"/>
        <c:smooth val="0"/>
        <c:axId val="167148544"/>
        <c:axId val="167154432"/>
      </c:lineChart>
      <c:catAx>
        <c:axId val="16714854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67154432"/>
        <c:crosses val="autoZero"/>
        <c:auto val="1"/>
        <c:lblAlgn val="ctr"/>
        <c:lblOffset val="100"/>
        <c:noMultiLvlLbl val="0"/>
      </c:catAx>
      <c:valAx>
        <c:axId val="1671544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6714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Covid</a:t>
            </a:r>
            <a:r>
              <a:rPr lang="tr-TR"/>
              <a:t> Geçirilen</a:t>
            </a:r>
            <a:r>
              <a:rPr lang="en-US"/>
              <a:t> </a:t>
            </a:r>
            <a:r>
              <a:rPr lang="en-US" sz="1600" b="1" i="0" u="none" strike="noStrike" baseline="0">
                <a:effectLst/>
              </a:rPr>
              <a:t>ASM </a:t>
            </a:r>
            <a:r>
              <a:rPr lang="en-US"/>
              <a:t>Oranı</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Sayfa1!$D$4</c:f>
              <c:strCache>
                <c:ptCount val="1"/>
                <c:pt idx="0">
                  <c:v>Covid geçiren var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Sayfa1!$C$5:$C$9</c:f>
              <c:strCache>
                <c:ptCount val="5"/>
                <c:pt idx="0">
                  <c:v>Eylül</c:v>
                </c:pt>
                <c:pt idx="1">
                  <c:v>Ekim</c:v>
                </c:pt>
                <c:pt idx="2">
                  <c:v>Kasım</c:v>
                </c:pt>
                <c:pt idx="3">
                  <c:v>Aralık</c:v>
                </c:pt>
                <c:pt idx="4">
                  <c:v>Ocak</c:v>
                </c:pt>
              </c:strCache>
            </c:strRef>
          </c:cat>
          <c:val>
            <c:numRef>
              <c:f>Sayfa1!$D$5:$D$9</c:f>
              <c:numCache>
                <c:formatCode>0%</c:formatCode>
                <c:ptCount val="5"/>
                <c:pt idx="0">
                  <c:v>0.41</c:v>
                </c:pt>
                <c:pt idx="1">
                  <c:v>0.41</c:v>
                </c:pt>
                <c:pt idx="2">
                  <c:v>0.49</c:v>
                </c:pt>
                <c:pt idx="3">
                  <c:v>0.68</c:v>
                </c:pt>
                <c:pt idx="4">
                  <c:v>0.68</c:v>
                </c:pt>
              </c:numCache>
            </c:numRef>
          </c:val>
          <c:extLst xmlns:c16r2="http://schemas.microsoft.com/office/drawing/2015/06/chart">
            <c:ext xmlns:c16="http://schemas.microsoft.com/office/drawing/2014/chart" uri="{C3380CC4-5D6E-409C-BE32-E72D297353CC}">
              <c16:uniqueId val="{00000000-656A-4643-90EF-9D0AB25DCB8C}"/>
            </c:ext>
          </c:extLst>
        </c:ser>
        <c:ser>
          <c:idx val="1"/>
          <c:order val="1"/>
          <c:tx>
            <c:strRef>
              <c:f>Sayfa1!$E$4</c:f>
              <c:strCache>
                <c:ptCount val="1"/>
                <c:pt idx="0">
                  <c:v>Covid geçiren yok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Sayfa1!$C$5:$C$9</c:f>
              <c:strCache>
                <c:ptCount val="5"/>
                <c:pt idx="0">
                  <c:v>Eylül</c:v>
                </c:pt>
                <c:pt idx="1">
                  <c:v>Ekim</c:v>
                </c:pt>
                <c:pt idx="2">
                  <c:v>Kasım</c:v>
                </c:pt>
                <c:pt idx="3">
                  <c:v>Aralık</c:v>
                </c:pt>
                <c:pt idx="4">
                  <c:v>Ocak</c:v>
                </c:pt>
              </c:strCache>
            </c:strRef>
          </c:cat>
          <c:val>
            <c:numRef>
              <c:f>Sayfa1!$E$5:$E$9</c:f>
              <c:numCache>
                <c:formatCode>0%</c:formatCode>
                <c:ptCount val="5"/>
                <c:pt idx="0">
                  <c:v>0.59</c:v>
                </c:pt>
                <c:pt idx="1">
                  <c:v>0.59</c:v>
                </c:pt>
                <c:pt idx="2">
                  <c:v>0.51</c:v>
                </c:pt>
                <c:pt idx="3">
                  <c:v>0.32</c:v>
                </c:pt>
                <c:pt idx="4">
                  <c:v>0.32</c:v>
                </c:pt>
              </c:numCache>
            </c:numRef>
          </c:val>
          <c:extLst xmlns:c16r2="http://schemas.microsoft.com/office/drawing/2015/06/chart">
            <c:ext xmlns:c16="http://schemas.microsoft.com/office/drawing/2014/chart" uri="{C3380CC4-5D6E-409C-BE32-E72D297353CC}">
              <c16:uniqueId val="{00000001-656A-4643-90EF-9D0AB25DCB8C}"/>
            </c:ext>
          </c:extLst>
        </c:ser>
        <c:dLbls>
          <c:showLegendKey val="0"/>
          <c:showVal val="1"/>
          <c:showCatName val="0"/>
          <c:showSerName val="0"/>
          <c:showPercent val="0"/>
          <c:showBubbleSize val="0"/>
        </c:dLbls>
        <c:gapWidth val="150"/>
        <c:shape val="box"/>
        <c:axId val="166911360"/>
        <c:axId val="166917248"/>
        <c:axId val="0"/>
      </c:bar3DChart>
      <c:catAx>
        <c:axId val="166911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6917248"/>
        <c:crosses val="autoZero"/>
        <c:auto val="1"/>
        <c:lblAlgn val="ctr"/>
        <c:lblOffset val="100"/>
        <c:noMultiLvlLbl val="0"/>
      </c:catAx>
      <c:valAx>
        <c:axId val="166917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6911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a:t>COVID-19</a:t>
            </a:r>
            <a:r>
              <a:rPr lang="tr-TR" baseline="0"/>
              <a:t> Aşılamasına Hazır Mısınız?</a:t>
            </a:r>
            <a:endParaRPr lang="tr-TR"/>
          </a:p>
        </c:rich>
      </c:tx>
      <c:layout/>
      <c:overlay val="0"/>
      <c:spPr>
        <a:noFill/>
        <a:ln>
          <a:noFill/>
        </a:ln>
        <a:effectLst/>
      </c:spPr>
    </c:title>
    <c:autoTitleDeleted val="0"/>
    <c:plotArea>
      <c:layout>
        <c:manualLayout>
          <c:layoutTarget val="inner"/>
          <c:xMode val="edge"/>
          <c:yMode val="edge"/>
          <c:x val="4.1666666666666664E-2"/>
          <c:y val="0.13414370078740157"/>
          <c:w val="0.91237051618547671"/>
          <c:h val="0.77697543015456405"/>
        </c:manualLayout>
      </c:layout>
      <c:barChart>
        <c:barDir val="col"/>
        <c:grouping val="clustered"/>
        <c:varyColors val="0"/>
        <c:ser>
          <c:idx val="0"/>
          <c:order val="0"/>
          <c:tx>
            <c:strRef>
              <c:f>Sayfa1!$E$168</c:f>
              <c:strCache>
                <c:ptCount val="1"/>
                <c:pt idx="0">
                  <c:v>Evet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Sayfa1!$D$169:$D$171</c:f>
              <c:strCache>
                <c:ptCount val="3"/>
                <c:pt idx="0">
                  <c:v>Soğuk Zincir</c:v>
                </c:pt>
                <c:pt idx="1">
                  <c:v>Bekleme Alanı</c:v>
                </c:pt>
                <c:pt idx="2">
                  <c:v>Çalışan Sayısı</c:v>
                </c:pt>
              </c:strCache>
            </c:strRef>
          </c:cat>
          <c:val>
            <c:numRef>
              <c:f>Sayfa1!$E$169:$E$171</c:f>
              <c:numCache>
                <c:formatCode>General</c:formatCode>
                <c:ptCount val="3"/>
                <c:pt idx="0">
                  <c:v>153</c:v>
                </c:pt>
                <c:pt idx="1">
                  <c:v>152</c:v>
                </c:pt>
                <c:pt idx="2">
                  <c:v>450</c:v>
                </c:pt>
              </c:numCache>
            </c:numRef>
          </c:val>
          <c:extLst xmlns:c16r2="http://schemas.microsoft.com/office/drawing/2015/06/chart">
            <c:ext xmlns:c16="http://schemas.microsoft.com/office/drawing/2014/chart" uri="{C3380CC4-5D6E-409C-BE32-E72D297353CC}">
              <c16:uniqueId val="{00000000-1AA4-4F59-A6AA-C629F5A85B0F}"/>
            </c:ext>
          </c:extLst>
        </c:ser>
        <c:ser>
          <c:idx val="1"/>
          <c:order val="1"/>
          <c:tx>
            <c:strRef>
              <c:f>Sayfa1!$F$168</c:f>
              <c:strCache>
                <c:ptCount val="1"/>
                <c:pt idx="0">
                  <c:v>Hayır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Sayfa1!$D$169:$D$171</c:f>
              <c:strCache>
                <c:ptCount val="3"/>
                <c:pt idx="0">
                  <c:v>Soğuk Zincir</c:v>
                </c:pt>
                <c:pt idx="1">
                  <c:v>Bekleme Alanı</c:v>
                </c:pt>
                <c:pt idx="2">
                  <c:v>Çalışan Sayısı</c:v>
                </c:pt>
              </c:strCache>
            </c:strRef>
          </c:cat>
          <c:val>
            <c:numRef>
              <c:f>Sayfa1!$F$169:$F$171</c:f>
              <c:numCache>
                <c:formatCode>General</c:formatCode>
                <c:ptCount val="3"/>
                <c:pt idx="0">
                  <c:v>543</c:v>
                </c:pt>
                <c:pt idx="1">
                  <c:v>586</c:v>
                </c:pt>
                <c:pt idx="2">
                  <c:v>309</c:v>
                </c:pt>
              </c:numCache>
            </c:numRef>
          </c:val>
          <c:extLst xmlns:c16r2="http://schemas.microsoft.com/office/drawing/2015/06/chart">
            <c:ext xmlns:c16="http://schemas.microsoft.com/office/drawing/2014/chart" uri="{C3380CC4-5D6E-409C-BE32-E72D297353CC}">
              <c16:uniqueId val="{00000001-1AA4-4F59-A6AA-C629F5A85B0F}"/>
            </c:ext>
          </c:extLst>
        </c:ser>
        <c:ser>
          <c:idx val="2"/>
          <c:order val="2"/>
          <c:tx>
            <c:strRef>
              <c:f>Sayfa1!$G$168</c:f>
              <c:strCache>
                <c:ptCount val="1"/>
                <c:pt idx="0">
                  <c:v>Kısmen</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Sayfa1!$D$169:$D$171</c:f>
              <c:strCache>
                <c:ptCount val="3"/>
                <c:pt idx="0">
                  <c:v>Soğuk Zincir</c:v>
                </c:pt>
                <c:pt idx="1">
                  <c:v>Bekleme Alanı</c:v>
                </c:pt>
                <c:pt idx="2">
                  <c:v>Çalışan Sayısı</c:v>
                </c:pt>
              </c:strCache>
            </c:strRef>
          </c:cat>
          <c:val>
            <c:numRef>
              <c:f>Sayfa1!$G$169:$G$171</c:f>
              <c:numCache>
                <c:formatCode>General</c:formatCode>
                <c:ptCount val="3"/>
                <c:pt idx="0">
                  <c:v>296</c:v>
                </c:pt>
                <c:pt idx="1">
                  <c:v>245</c:v>
                </c:pt>
                <c:pt idx="2">
                  <c:v>223</c:v>
                </c:pt>
              </c:numCache>
            </c:numRef>
          </c:val>
          <c:extLst xmlns:c16r2="http://schemas.microsoft.com/office/drawing/2015/06/chart">
            <c:ext xmlns:c16="http://schemas.microsoft.com/office/drawing/2014/chart" uri="{C3380CC4-5D6E-409C-BE32-E72D297353CC}">
              <c16:uniqueId val="{00000002-1AA4-4F59-A6AA-C629F5A85B0F}"/>
            </c:ext>
          </c:extLst>
        </c:ser>
        <c:dLbls>
          <c:dLblPos val="inEnd"/>
          <c:showLegendKey val="0"/>
          <c:showVal val="1"/>
          <c:showCatName val="0"/>
          <c:showSerName val="0"/>
          <c:showPercent val="0"/>
          <c:showBubbleSize val="0"/>
        </c:dLbls>
        <c:gapWidth val="65"/>
        <c:axId val="166923648"/>
        <c:axId val="166929536"/>
      </c:barChart>
      <c:catAx>
        <c:axId val="1669236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tr-TR"/>
          </a:p>
        </c:txPr>
        <c:crossAx val="166929536"/>
        <c:crosses val="autoZero"/>
        <c:auto val="1"/>
        <c:lblAlgn val="ctr"/>
        <c:lblOffset val="100"/>
        <c:noMultiLvlLbl val="0"/>
      </c:catAx>
      <c:valAx>
        <c:axId val="1669295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692364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tr-TR"/>
          </a:p>
        </c:txPr>
      </c:legendEntry>
      <c:legendEntry>
        <c:idx val="1"/>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tr-TR"/>
          </a:p>
        </c:txPr>
      </c:legendEntry>
      <c:legendEntry>
        <c:idx val="2"/>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tr-TR"/>
          </a:p>
        </c:txPr>
      </c:legendEntry>
      <c:layout>
        <c:manualLayout>
          <c:xMode val="edge"/>
          <c:yMode val="edge"/>
          <c:x val="0.85403718285214347"/>
          <c:y val="0.26932779235928844"/>
          <c:w val="0.11818503937007874"/>
          <c:h val="0.2343766404199475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1800" b="1" i="0" u="none" strike="noStrike" kern="1200" baseline="0">
                <a:solidFill>
                  <a:schemeClr val="dk1">
                    <a:lumMod val="75000"/>
                    <a:lumOff val="25000"/>
                  </a:schemeClr>
                </a:solidFill>
                <a:latin typeface="+mn-lt"/>
                <a:ea typeface="+mn-ea"/>
                <a:cs typeface="+mn-cs"/>
              </a:defRPr>
            </a:pPr>
            <a:r>
              <a:rPr lang="tr-TR" dirty="0"/>
              <a:t>AH Kadro Eksiği</a:t>
            </a:r>
          </a:p>
        </c:rich>
      </c:tx>
      <c:layout>
        <c:manualLayout>
          <c:xMode val="edge"/>
          <c:yMode val="edge"/>
          <c:x val="0"/>
          <c:y val="0.82638866295148106"/>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055555555555554E-2"/>
          <c:y val="3.9796724263127234E-2"/>
          <c:w val="0.96111111111111114"/>
          <c:h val="0.91586595442456153"/>
        </c:manualLayout>
      </c:layout>
      <c:pie3DChart>
        <c:varyColors val="1"/>
        <c:ser>
          <c:idx val="0"/>
          <c:order val="0"/>
          <c:explosion val="21"/>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39D-4F9E-9A59-AC3383DB6FB3}"/>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39D-4F9E-9A59-AC3383DB6FB3}"/>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939D-4F9E-9A59-AC3383DB6FB3}"/>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939D-4F9E-9A59-AC3383DB6FB3}"/>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939D-4F9E-9A59-AC3383DB6FB3}"/>
              </c:ext>
            </c:extLst>
          </c:dPt>
          <c:dLbls>
            <c:dLbl>
              <c:idx val="1"/>
              <c:layout>
                <c:manualLayout>
                  <c:x val="-7.7504155730533791E-2"/>
                  <c:y val="-0.24978324905818364"/>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39D-4F9E-9A59-AC3383DB6FB3}"/>
                </c:ext>
              </c:extLst>
            </c:dLbl>
            <c:dLbl>
              <c:idx val="2"/>
              <c:layout>
                <c:manualLayout>
                  <c:x val="-0.12328641732283464"/>
                  <c:y val="9.461281399390557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8.4527777777777771E-2"/>
                      <c:h val="0.12445776511813239"/>
                    </c:manualLayout>
                  </c15:layout>
                </c:ext>
                <c:ext xmlns:c16="http://schemas.microsoft.com/office/drawing/2014/chart" uri="{C3380CC4-5D6E-409C-BE32-E72D297353CC}">
                  <c16:uniqueId val="{00000005-939D-4F9E-9A59-AC3383DB6FB3}"/>
                </c:ext>
              </c:extLst>
            </c:dLbl>
            <c:dLbl>
              <c:idx val="3"/>
              <c:layout>
                <c:manualLayout>
                  <c:x val="8.691666666666667E-2"/>
                  <c:y val="5.014928553526667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6.7666666666666667E-2"/>
                      <c:h val="0.12445776511813239"/>
                    </c:manualLayout>
                  </c15:layout>
                </c:ext>
                <c:ext xmlns:c16="http://schemas.microsoft.com/office/drawing/2014/chart" uri="{C3380CC4-5D6E-409C-BE32-E72D297353CC}">
                  <c16:uniqueId val="{00000007-939D-4F9E-9A59-AC3383DB6FB3}"/>
                </c:ext>
              </c:extLst>
            </c:dLbl>
            <c:dLbl>
              <c:idx val="4"/>
              <c:layout>
                <c:manualLayout>
                  <c:x val="0.14153718285214337"/>
                  <c:y val="4.913784072801144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39D-4F9E-9A59-AC3383DB6FB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Sayfa1!$D$142:$D$146</c:f>
              <c:strCache>
                <c:ptCount val="4"/>
                <c:pt idx="0">
                  <c:v>Aile Sağlığı Çalışanı kadrosunda eksik var mı? </c:v>
                </c:pt>
                <c:pt idx="1">
                  <c:v>Eksik Yok</c:v>
                </c:pt>
                <c:pt idx="2">
                  <c:v>1</c:v>
                </c:pt>
                <c:pt idx="3">
                  <c:v>2</c:v>
                </c:pt>
              </c:strCache>
            </c:strRef>
          </c:cat>
          <c:val>
            <c:numRef>
              <c:f>Sayfa1!$E$142:$E$146</c:f>
              <c:numCache>
                <c:formatCode>General</c:formatCode>
                <c:ptCount val="5"/>
                <c:pt idx="1">
                  <c:v>886</c:v>
                </c:pt>
                <c:pt idx="2">
                  <c:v>74</c:v>
                </c:pt>
                <c:pt idx="3">
                  <c:v>7</c:v>
                </c:pt>
              </c:numCache>
            </c:numRef>
          </c:val>
          <c:extLst xmlns:c16r2="http://schemas.microsoft.com/office/drawing/2015/06/chart">
            <c:ext xmlns:c16="http://schemas.microsoft.com/office/drawing/2014/chart" uri="{C3380CC4-5D6E-409C-BE32-E72D297353CC}">
              <c16:uniqueId val="{0000000A-939D-4F9E-9A59-AC3383DB6FB3}"/>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scene3d>
      <a:camera prst="orthographicFront"/>
      <a:lightRig rig="threePt" dir="t"/>
    </a:scene3d>
    <a:sp3d prstMaterial="dkEdge"/>
  </c:spPr>
  <c:txPr>
    <a:bodyPr/>
    <a:lstStyle/>
    <a:p>
      <a:pPr>
        <a:defRPr/>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tr-TR" dirty="0">
                <a:latin typeface="+mj-lt"/>
              </a:rPr>
              <a:t>ebe/hemşire eksiği olan birim</a:t>
            </a:r>
          </a:p>
        </c:rich>
      </c:tx>
      <c:layout>
        <c:manualLayout>
          <c:xMode val="edge"/>
          <c:yMode val="edge"/>
          <c:x val="0.10566666666666667"/>
          <c:y val="2.7777777777777776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845-4C7F-974B-5E7A07E794F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845-4C7F-974B-5E7A07E794F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845-4C7F-974B-5E7A07E794F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845-4C7F-974B-5E7A07E794F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Sayfa1!$X$144:$X$147</c:f>
              <c:strCache>
                <c:ptCount val="4"/>
                <c:pt idx="0">
                  <c:v>Yok</c:v>
                </c:pt>
                <c:pt idx="1">
                  <c:v>1</c:v>
                </c:pt>
                <c:pt idx="2">
                  <c:v>2</c:v>
                </c:pt>
                <c:pt idx="3">
                  <c:v>3 +</c:v>
                </c:pt>
              </c:strCache>
            </c:strRef>
          </c:cat>
          <c:val>
            <c:numRef>
              <c:f>Sayfa1!$Y$144:$Y$147</c:f>
              <c:numCache>
                <c:formatCode>General</c:formatCode>
                <c:ptCount val="4"/>
                <c:pt idx="0">
                  <c:v>75.400000000000006</c:v>
                </c:pt>
                <c:pt idx="1">
                  <c:v>17</c:v>
                </c:pt>
                <c:pt idx="2">
                  <c:v>4.3</c:v>
                </c:pt>
                <c:pt idx="3">
                  <c:v>3.3</c:v>
                </c:pt>
              </c:numCache>
            </c:numRef>
          </c:val>
          <c:extLst xmlns:c16r2="http://schemas.microsoft.com/office/drawing/2015/06/chart">
            <c:ext xmlns:c16="http://schemas.microsoft.com/office/drawing/2014/chart" uri="{C3380CC4-5D6E-409C-BE32-E72D297353CC}">
              <c16:uniqueId val="{00000008-9845-4C7F-974B-5E7A07E794F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c:spPr>
  <c:txPr>
    <a:bodyPr/>
    <a:lstStyle/>
    <a:p>
      <a:pPr>
        <a:defRPr/>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a:t>Günde Kaç Aşı Yapabilirsiniz?</a:t>
            </a: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081-4757-8AC9-F80D4A47BE02}"/>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081-4757-8AC9-F80D4A47BE02}"/>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9081-4757-8AC9-F80D4A47BE02}"/>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9081-4757-8AC9-F80D4A47BE0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Sayfa1!$X$153:$X$156</c:f>
              <c:strCache>
                <c:ptCount val="4"/>
                <c:pt idx="0">
                  <c:v>1--9</c:v>
                </c:pt>
                <c:pt idx="1">
                  <c:v>10--19</c:v>
                </c:pt>
                <c:pt idx="2">
                  <c:v>20--29</c:v>
                </c:pt>
                <c:pt idx="3">
                  <c:v>30 +</c:v>
                </c:pt>
              </c:strCache>
            </c:strRef>
          </c:cat>
          <c:val>
            <c:numRef>
              <c:f>Sayfa1!$Y$153:$Y$156</c:f>
              <c:numCache>
                <c:formatCode>General</c:formatCode>
                <c:ptCount val="4"/>
                <c:pt idx="0">
                  <c:v>344</c:v>
                </c:pt>
                <c:pt idx="1">
                  <c:v>376</c:v>
                </c:pt>
                <c:pt idx="2">
                  <c:v>178</c:v>
                </c:pt>
                <c:pt idx="3">
                  <c:v>84</c:v>
                </c:pt>
              </c:numCache>
            </c:numRef>
          </c:val>
          <c:extLst xmlns:c16r2="http://schemas.microsoft.com/office/drawing/2015/06/chart">
            <c:ext xmlns:c16="http://schemas.microsoft.com/office/drawing/2014/chart" uri="{C3380CC4-5D6E-409C-BE32-E72D297353CC}">
              <c16:uniqueId val="{00000008-9081-4757-8AC9-F80D4A47BE02}"/>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FBD6B-614F-4A3B-B8B7-81D97E700B2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DC54518-CA65-4742-8921-D70EF52D33BB}">
      <dgm:prSet/>
      <dgm:spPr/>
      <dgm:t>
        <a:bodyPr/>
        <a:lstStyle/>
        <a:p>
          <a:r>
            <a:rPr lang="en-US" dirty="0">
              <a:latin typeface="Univers Condensed"/>
            </a:rPr>
            <a:t>9-1</a:t>
          </a:r>
          <a:r>
            <a:rPr lang="tr-TR" dirty="0">
              <a:latin typeface="Univers Condensed"/>
            </a:rPr>
            <a:t>8</a:t>
          </a:r>
          <a:r>
            <a:rPr lang="en-US" dirty="0"/>
            <a:t> </a:t>
          </a:r>
          <a:r>
            <a:rPr lang="tr-TR" dirty="0"/>
            <a:t>Aralık 2021</a:t>
          </a:r>
          <a:endParaRPr lang="en-US" dirty="0"/>
        </a:p>
      </dgm:t>
    </dgm:pt>
    <dgm:pt modelId="{98E8941E-E720-4FC1-A69D-A49ACEE91162}" type="parTrans" cxnId="{21E182E7-6543-4596-965E-1D0776A65FB3}">
      <dgm:prSet/>
      <dgm:spPr/>
      <dgm:t>
        <a:bodyPr/>
        <a:lstStyle/>
        <a:p>
          <a:endParaRPr lang="en-US"/>
        </a:p>
      </dgm:t>
    </dgm:pt>
    <dgm:pt modelId="{BDDFFBAF-857D-47B8-8579-67762FB9F6A7}" type="sibTrans" cxnId="{21E182E7-6543-4596-965E-1D0776A65FB3}">
      <dgm:prSet/>
      <dgm:spPr/>
      <dgm:t>
        <a:bodyPr/>
        <a:lstStyle/>
        <a:p>
          <a:endParaRPr lang="en-US"/>
        </a:p>
      </dgm:t>
    </dgm:pt>
    <dgm:pt modelId="{78EE58EC-A1CC-42A1-9DD6-F4333565CC87}">
      <dgm:prSet/>
      <dgm:spPr/>
      <dgm:t>
        <a:bodyPr/>
        <a:lstStyle/>
        <a:p>
          <a:pPr rtl="0"/>
          <a:r>
            <a:rPr lang="tr-TR" noProof="0" dirty="0">
              <a:latin typeface="Univers Condensed"/>
            </a:rPr>
            <a:t>69 </a:t>
          </a:r>
          <a:r>
            <a:rPr lang="tr-TR" noProof="0" dirty="0"/>
            <a:t>ilden 997 Aile Hekimi</a:t>
          </a:r>
        </a:p>
      </dgm:t>
    </dgm:pt>
    <dgm:pt modelId="{DDCF3364-B91E-4DDB-A683-4A81039B46C7}" type="parTrans" cxnId="{113BDE59-8F9B-46C8-93FA-63ECFF1959C8}">
      <dgm:prSet/>
      <dgm:spPr/>
      <dgm:t>
        <a:bodyPr/>
        <a:lstStyle/>
        <a:p>
          <a:endParaRPr lang="en-US"/>
        </a:p>
      </dgm:t>
    </dgm:pt>
    <dgm:pt modelId="{BF005D1A-85B5-4185-8C2F-8A9A26940C17}" type="sibTrans" cxnId="{113BDE59-8F9B-46C8-93FA-63ECFF1959C8}">
      <dgm:prSet/>
      <dgm:spPr/>
      <dgm:t>
        <a:bodyPr/>
        <a:lstStyle/>
        <a:p>
          <a:endParaRPr lang="en-US"/>
        </a:p>
      </dgm:t>
    </dgm:pt>
    <dgm:pt modelId="{9242CEF3-C616-45FF-A484-52D983419991}" type="pres">
      <dgm:prSet presAssocID="{621FBD6B-614F-4A3B-B8B7-81D97E700B21}" presName="linear" presStyleCnt="0">
        <dgm:presLayoutVars>
          <dgm:animLvl val="lvl"/>
          <dgm:resizeHandles val="exact"/>
        </dgm:presLayoutVars>
      </dgm:prSet>
      <dgm:spPr/>
      <dgm:t>
        <a:bodyPr/>
        <a:lstStyle/>
        <a:p>
          <a:endParaRPr lang="tr-TR"/>
        </a:p>
      </dgm:t>
    </dgm:pt>
    <dgm:pt modelId="{F63048D7-178D-4790-95CC-A7A248AE5C87}" type="pres">
      <dgm:prSet presAssocID="{0DC54518-CA65-4742-8921-D70EF52D33BB}" presName="parentText" presStyleLbl="node1" presStyleIdx="0" presStyleCnt="2">
        <dgm:presLayoutVars>
          <dgm:chMax val="0"/>
          <dgm:bulletEnabled val="1"/>
        </dgm:presLayoutVars>
      </dgm:prSet>
      <dgm:spPr/>
      <dgm:t>
        <a:bodyPr/>
        <a:lstStyle/>
        <a:p>
          <a:endParaRPr lang="tr-TR"/>
        </a:p>
      </dgm:t>
    </dgm:pt>
    <dgm:pt modelId="{A7A659C8-62D4-42D4-80DB-5864F8C93660}" type="pres">
      <dgm:prSet presAssocID="{BDDFFBAF-857D-47B8-8579-67762FB9F6A7}" presName="spacer" presStyleCnt="0"/>
      <dgm:spPr/>
    </dgm:pt>
    <dgm:pt modelId="{27AAD163-4663-47A4-B960-02495C0528EA}" type="pres">
      <dgm:prSet presAssocID="{78EE58EC-A1CC-42A1-9DD6-F4333565CC87}" presName="parentText" presStyleLbl="node1" presStyleIdx="1" presStyleCnt="2">
        <dgm:presLayoutVars>
          <dgm:chMax val="0"/>
          <dgm:bulletEnabled val="1"/>
        </dgm:presLayoutVars>
      </dgm:prSet>
      <dgm:spPr/>
      <dgm:t>
        <a:bodyPr/>
        <a:lstStyle/>
        <a:p>
          <a:endParaRPr lang="tr-TR"/>
        </a:p>
      </dgm:t>
    </dgm:pt>
  </dgm:ptLst>
  <dgm:cxnLst>
    <dgm:cxn modelId="{1A560163-AAFD-4BAD-90FF-9FE7DA0C634F}" type="presOf" srcId="{78EE58EC-A1CC-42A1-9DD6-F4333565CC87}" destId="{27AAD163-4663-47A4-B960-02495C0528EA}" srcOrd="0" destOrd="0" presId="urn:microsoft.com/office/officeart/2005/8/layout/vList2"/>
    <dgm:cxn modelId="{21E182E7-6543-4596-965E-1D0776A65FB3}" srcId="{621FBD6B-614F-4A3B-B8B7-81D97E700B21}" destId="{0DC54518-CA65-4742-8921-D70EF52D33BB}" srcOrd="0" destOrd="0" parTransId="{98E8941E-E720-4FC1-A69D-A49ACEE91162}" sibTransId="{BDDFFBAF-857D-47B8-8579-67762FB9F6A7}"/>
    <dgm:cxn modelId="{5D065847-996A-48C4-B988-97AC49C89819}" type="presOf" srcId="{0DC54518-CA65-4742-8921-D70EF52D33BB}" destId="{F63048D7-178D-4790-95CC-A7A248AE5C87}" srcOrd="0" destOrd="0" presId="urn:microsoft.com/office/officeart/2005/8/layout/vList2"/>
    <dgm:cxn modelId="{3902CF0B-F3DB-4E2E-A815-D689524C21E4}" type="presOf" srcId="{621FBD6B-614F-4A3B-B8B7-81D97E700B21}" destId="{9242CEF3-C616-45FF-A484-52D983419991}" srcOrd="0" destOrd="0" presId="urn:microsoft.com/office/officeart/2005/8/layout/vList2"/>
    <dgm:cxn modelId="{113BDE59-8F9B-46C8-93FA-63ECFF1959C8}" srcId="{621FBD6B-614F-4A3B-B8B7-81D97E700B21}" destId="{78EE58EC-A1CC-42A1-9DD6-F4333565CC87}" srcOrd="1" destOrd="0" parTransId="{DDCF3364-B91E-4DDB-A683-4A81039B46C7}" sibTransId="{BF005D1A-85B5-4185-8C2F-8A9A26940C17}"/>
    <dgm:cxn modelId="{0BCB2EEC-C676-4A09-9648-5C275A1722E7}" type="presParOf" srcId="{9242CEF3-C616-45FF-A484-52D983419991}" destId="{F63048D7-178D-4790-95CC-A7A248AE5C87}" srcOrd="0" destOrd="0" presId="urn:microsoft.com/office/officeart/2005/8/layout/vList2"/>
    <dgm:cxn modelId="{6EB1046A-2D90-4680-A762-125E95927214}" type="presParOf" srcId="{9242CEF3-C616-45FF-A484-52D983419991}" destId="{A7A659C8-62D4-42D4-80DB-5864F8C93660}" srcOrd="1" destOrd="0" presId="urn:microsoft.com/office/officeart/2005/8/layout/vList2"/>
    <dgm:cxn modelId="{BDB1FA5B-F92B-4BB0-9BA4-7907990A384A}" type="presParOf" srcId="{9242CEF3-C616-45FF-A484-52D983419991}" destId="{27AAD163-4663-47A4-B960-02495C0528E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048D7-178D-4790-95CC-A7A248AE5C87}">
      <dsp:nvSpPr>
        <dsp:cNvPr id="0" name=""/>
        <dsp:cNvSpPr/>
      </dsp:nvSpPr>
      <dsp:spPr>
        <a:xfrm>
          <a:off x="0" y="33765"/>
          <a:ext cx="6581776" cy="2243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r>
            <a:rPr lang="en-US" sz="5900" kern="1200" dirty="0">
              <a:latin typeface="Univers Condensed"/>
            </a:rPr>
            <a:t>9-1</a:t>
          </a:r>
          <a:r>
            <a:rPr lang="tr-TR" sz="5900" kern="1200" dirty="0">
              <a:latin typeface="Univers Condensed"/>
            </a:rPr>
            <a:t>8</a:t>
          </a:r>
          <a:r>
            <a:rPr lang="en-US" sz="5900" kern="1200" dirty="0"/>
            <a:t> </a:t>
          </a:r>
          <a:r>
            <a:rPr lang="tr-TR" sz="5900" kern="1200" dirty="0"/>
            <a:t>Aralık 2021</a:t>
          </a:r>
          <a:endParaRPr lang="en-US" sz="5900" kern="1200" dirty="0"/>
        </a:p>
      </dsp:txBody>
      <dsp:txXfrm>
        <a:off x="109517" y="143282"/>
        <a:ext cx="6362742" cy="2024440"/>
      </dsp:txXfrm>
    </dsp:sp>
    <dsp:sp modelId="{27AAD163-4663-47A4-B960-02495C0528EA}">
      <dsp:nvSpPr>
        <dsp:cNvPr id="0" name=""/>
        <dsp:cNvSpPr/>
      </dsp:nvSpPr>
      <dsp:spPr>
        <a:xfrm>
          <a:off x="0" y="2447159"/>
          <a:ext cx="6581776" cy="2243474"/>
        </a:xfrm>
        <a:prstGeom prst="roundRect">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tr-TR" sz="5900" kern="1200" noProof="0" dirty="0">
              <a:latin typeface="Univers Condensed"/>
            </a:rPr>
            <a:t>69 </a:t>
          </a:r>
          <a:r>
            <a:rPr lang="tr-TR" sz="5900" kern="1200" noProof="0" dirty="0"/>
            <a:t>ilden 997 Aile Hekimi</a:t>
          </a:r>
        </a:p>
      </dsp:txBody>
      <dsp:txXfrm>
        <a:off x="109517" y="2556676"/>
        <a:ext cx="6362742" cy="2024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3F13F-5ECD-400E-9067-AC1CC3D60881}" type="datetimeFigureOut">
              <a:rPr lang="tr-TR" smtClean="0"/>
              <a:t>28.1.2021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26120-4C5B-4E42-9392-D663DD382F77}" type="slidenum">
              <a:rPr lang="tr-TR" smtClean="0"/>
              <a:t>‹#›</a:t>
            </a:fld>
            <a:endParaRPr lang="tr-TR"/>
          </a:p>
        </p:txBody>
      </p:sp>
    </p:spTree>
    <p:extLst>
      <p:ext uri="{BB962C8B-B14F-4D97-AF65-F5344CB8AC3E}">
        <p14:creationId xmlns:p14="http://schemas.microsoft.com/office/powerpoint/2010/main" val="296353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https://covid19.apple.com/mobility</a:t>
            </a:r>
          </a:p>
          <a:p>
            <a:r>
              <a:rPr lang="tr-TR"/>
              <a:t>https://datastudio.google.com/u/0/reporting/a529e043-e2b9-4e6f-86c6-ec99a5d7b9a4/page/yY2MB?s=ho2bve3abdM</a:t>
            </a:r>
          </a:p>
        </p:txBody>
      </p:sp>
      <p:sp>
        <p:nvSpPr>
          <p:cNvPr id="4" name="Slayt Numarası Yer Tutucusu 3"/>
          <p:cNvSpPr>
            <a:spLocks noGrp="1"/>
          </p:cNvSpPr>
          <p:nvPr>
            <p:ph type="sldNum" sz="quarter" idx="5"/>
          </p:nvPr>
        </p:nvSpPr>
        <p:spPr/>
        <p:txBody>
          <a:bodyPr/>
          <a:lstStyle/>
          <a:p>
            <a:fld id="{CEF26120-4C5B-4E42-9392-D663DD382F77}" type="slidenum">
              <a:rPr lang="tr-TR" smtClean="0"/>
              <a:t>11</a:t>
            </a:fld>
            <a:endParaRPr lang="tr-TR"/>
          </a:p>
        </p:txBody>
      </p:sp>
    </p:spTree>
    <p:extLst>
      <p:ext uri="{BB962C8B-B14F-4D97-AF65-F5344CB8AC3E}">
        <p14:creationId xmlns:p14="http://schemas.microsoft.com/office/powerpoint/2010/main" val="45583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Bekleme alanı yeterli diyen </a:t>
            </a:r>
            <a:r>
              <a:rPr lang="tr-TR" dirty="0" err="1"/>
              <a:t>asmlerde</a:t>
            </a:r>
            <a:r>
              <a:rPr lang="tr-TR" dirty="0"/>
              <a:t> </a:t>
            </a:r>
            <a:r>
              <a:rPr lang="tr-TR" dirty="0" err="1"/>
              <a:t>covid</a:t>
            </a:r>
            <a:r>
              <a:rPr lang="tr-TR" dirty="0"/>
              <a:t> geçirme oranı %53. Çalışan sayısı yeterli diyen oranı %50</a:t>
            </a:r>
          </a:p>
        </p:txBody>
      </p:sp>
      <p:sp>
        <p:nvSpPr>
          <p:cNvPr id="4" name="Slayt Numarası Yer Tutucusu 3"/>
          <p:cNvSpPr>
            <a:spLocks noGrp="1"/>
          </p:cNvSpPr>
          <p:nvPr>
            <p:ph type="sldNum" sz="quarter" idx="5"/>
          </p:nvPr>
        </p:nvSpPr>
        <p:spPr/>
        <p:txBody>
          <a:bodyPr/>
          <a:lstStyle/>
          <a:p>
            <a:fld id="{CEF26120-4C5B-4E42-9392-D663DD382F77}" type="slidenum">
              <a:rPr lang="tr-TR" smtClean="0"/>
              <a:t>13</a:t>
            </a:fld>
            <a:endParaRPr lang="tr-TR"/>
          </a:p>
        </p:txBody>
      </p:sp>
    </p:spTree>
    <p:extLst>
      <p:ext uri="{BB962C8B-B14F-4D97-AF65-F5344CB8AC3E}">
        <p14:creationId xmlns:p14="http://schemas.microsoft.com/office/powerpoint/2010/main" val="302715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xmlns=""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99C8667E-058A-436F-B8EA-5B3A99D43D0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xmlns=""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794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A70B00-53AE-4D3F-91BE-A8D789ED9864}"/>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xmlns=""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2455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6ACD4D0-5BE6-412D-B08B-5DFFD593513E}"/>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xmlns=""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436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3EC35-E02F-41FF-9232-F90692A902FC}"/>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xmlns=""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277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806546A-957F-4C4D-9744-1177AD258E10}"/>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5" name="Footer Placeholder 4">
            <a:extLst>
              <a:ext uri="{FF2B5EF4-FFF2-40B4-BE49-F238E27FC236}">
                <a16:creationId xmlns:a16="http://schemas.microsoft.com/office/drawing/2014/main" xmlns=""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962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89F02C13-D3ED-4044-9716-F29D79A184C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6" name="Footer Placeholder 5">
            <a:extLst>
              <a:ext uri="{FF2B5EF4-FFF2-40B4-BE49-F238E27FC236}">
                <a16:creationId xmlns:a16="http://schemas.microsoft.com/office/drawing/2014/main" xmlns=""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666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11B5C7-1E37-478F-B4B0-C7202FFE41B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8" name="Footer Placeholder 7">
            <a:extLst>
              <a:ext uri="{FF2B5EF4-FFF2-40B4-BE49-F238E27FC236}">
                <a16:creationId xmlns:a16="http://schemas.microsoft.com/office/drawing/2014/main" xmlns=""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61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5D684C9D-23DA-42B0-9DD3-7592F72E8DC9}"/>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4" name="Footer Placeholder 3">
            <a:extLst>
              <a:ext uri="{FF2B5EF4-FFF2-40B4-BE49-F238E27FC236}">
                <a16:creationId xmlns:a16="http://schemas.microsoft.com/office/drawing/2014/main" xmlns=""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3363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2C1F24-E0A1-45A7-8EF5-92CD9799341C}"/>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3" name="Footer Placeholder 2">
            <a:extLst>
              <a:ext uri="{FF2B5EF4-FFF2-40B4-BE49-F238E27FC236}">
                <a16:creationId xmlns:a16="http://schemas.microsoft.com/office/drawing/2014/main" xmlns=""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0101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B58D2EA-2191-4216-B64D-067BDFE12375}"/>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6" name="Footer Placeholder 5">
            <a:extLst>
              <a:ext uri="{FF2B5EF4-FFF2-40B4-BE49-F238E27FC236}">
                <a16:creationId xmlns:a16="http://schemas.microsoft.com/office/drawing/2014/main" xmlns=""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409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0C38EAB-AD63-415C-B263-BA1D8FBE3CB0}"/>
              </a:ext>
            </a:extLst>
          </p:cNvPr>
          <p:cNvSpPr>
            <a:spLocks noGrp="1"/>
          </p:cNvSpPr>
          <p:nvPr>
            <p:ph type="dt" sz="half" idx="10"/>
          </p:nvPr>
        </p:nvSpPr>
        <p:spPr/>
        <p:txBody>
          <a:bodyPr/>
          <a:lstStyle/>
          <a:p>
            <a:fld id="{2F3E8B1C-86EF-43CF-8304-249481088644}" type="datetimeFigureOut">
              <a:rPr lang="en-US" smtClean="0"/>
              <a:t>1/28/2021</a:t>
            </a:fld>
            <a:endParaRPr lang="en-US"/>
          </a:p>
        </p:txBody>
      </p:sp>
      <p:sp>
        <p:nvSpPr>
          <p:cNvPr id="6" name="Footer Placeholder 5">
            <a:extLst>
              <a:ext uri="{FF2B5EF4-FFF2-40B4-BE49-F238E27FC236}">
                <a16:creationId xmlns:a16="http://schemas.microsoft.com/office/drawing/2014/main" xmlns=""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9340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1/28/2021</a:t>
            </a:fld>
            <a:endParaRPr lang="en-US" dirty="0"/>
          </a:p>
        </p:txBody>
      </p:sp>
      <p:sp>
        <p:nvSpPr>
          <p:cNvPr id="5" name="Footer Placeholder 4">
            <a:extLst>
              <a:ext uri="{FF2B5EF4-FFF2-40B4-BE49-F238E27FC236}">
                <a16:creationId xmlns:a16="http://schemas.microsoft.com/office/drawing/2014/main" xmlns=""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xmlns=""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36643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5604552" y="871758"/>
            <a:ext cx="5825448" cy="3871143"/>
          </a:xfrm>
        </p:spPr>
        <p:txBody>
          <a:bodyPr>
            <a:normAutofit/>
          </a:bodyPr>
          <a:lstStyle/>
          <a:p>
            <a:r>
              <a:rPr lang="tr-TR" dirty="0">
                <a:cs typeface="Calibri Light"/>
              </a:rPr>
              <a:t>Aile Hekimliği </a:t>
            </a:r>
            <a:r>
              <a:rPr lang="tr-TR" dirty="0" err="1">
                <a:cs typeface="Calibri Light"/>
              </a:rPr>
              <a:t>Pandemi</a:t>
            </a:r>
            <a:r>
              <a:rPr lang="tr-TR" dirty="0">
                <a:cs typeface="Calibri Light"/>
              </a:rPr>
              <a:t> Anketi ocak Ayı Sonuçları</a:t>
            </a:r>
            <a:endParaRPr lang="tr-TR" dirty="0"/>
          </a:p>
        </p:txBody>
      </p:sp>
      <p:sp>
        <p:nvSpPr>
          <p:cNvPr id="3" name="Alt Başlık 2"/>
          <p:cNvSpPr>
            <a:spLocks noGrp="1"/>
          </p:cNvSpPr>
          <p:nvPr>
            <p:ph type="subTitle" idx="1"/>
          </p:nvPr>
        </p:nvSpPr>
        <p:spPr>
          <a:xfrm>
            <a:off x="5619964" y="4785543"/>
            <a:ext cx="5322013" cy="1005657"/>
          </a:xfrm>
        </p:spPr>
        <p:txBody>
          <a:bodyPr>
            <a:normAutofit/>
          </a:bodyPr>
          <a:lstStyle/>
          <a:p>
            <a:r>
              <a:rPr lang="tr-TR" dirty="0">
                <a:latin typeface="Bookman Old Style"/>
              </a:rPr>
              <a:t>Türk Tabipleri Birliği </a:t>
            </a:r>
            <a:endParaRPr lang="en-US">
              <a:latin typeface="Bookman Old Style"/>
            </a:endParaRPr>
          </a:p>
          <a:p>
            <a:r>
              <a:rPr lang="tr-TR" dirty="0">
                <a:latin typeface="Bookman Old Style"/>
              </a:rPr>
              <a:t>Aile Hekimliği Kolu</a:t>
            </a:r>
          </a:p>
        </p:txBody>
      </p:sp>
      <p:pic>
        <p:nvPicPr>
          <p:cNvPr id="4" name="Picture 3">
            <a:extLst>
              <a:ext uri="{FF2B5EF4-FFF2-40B4-BE49-F238E27FC236}">
                <a16:creationId xmlns:a16="http://schemas.microsoft.com/office/drawing/2014/main" xmlns="" id="{5D3092AD-3573-48C1-9077-2AD01BD0C35D}"/>
              </a:ext>
            </a:extLst>
          </p:cNvPr>
          <p:cNvPicPr>
            <a:picLocks noChangeAspect="1"/>
          </p:cNvPicPr>
          <p:nvPr/>
        </p:nvPicPr>
        <p:blipFill rotWithShape="1">
          <a:blip r:embed="rId2"/>
          <a:srcRect l="47221" r="5381" b="-3"/>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CF06E40-3ECB-4820-95B5-8A70B07D4B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xmlns="" id="{046D398A-2716-438D-B7F8-F98E77737E9C}"/>
              </a:ext>
            </a:extLst>
          </p:cNvPr>
          <p:cNvPicPr>
            <a:picLocks noChangeAspect="1"/>
          </p:cNvPicPr>
          <p:nvPr/>
        </p:nvPicPr>
        <p:blipFill>
          <a:blip r:embed="rId3"/>
          <a:stretch>
            <a:fillRect/>
          </a:stretch>
        </p:blipFill>
        <p:spPr>
          <a:xfrm>
            <a:off x="9957758" y="4376881"/>
            <a:ext cx="1765540" cy="1799218"/>
          </a:xfrm>
          <a:prstGeom prst="rect">
            <a:avLst/>
          </a:prstGeom>
        </p:spPr>
      </p:pic>
    </p:spTree>
    <p:extLst>
      <p:ext uri="{BB962C8B-B14F-4D97-AF65-F5344CB8AC3E}">
        <p14:creationId xmlns:p14="http://schemas.microsoft.com/office/powerpoint/2010/main" val="16744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25771464-6E60-4741-914D-438010C518C9}"/>
              </a:ext>
            </a:extLst>
          </p:cNvPr>
          <p:cNvSpPr>
            <a:spLocks noGrp="1"/>
          </p:cNvSpPr>
          <p:nvPr>
            <p:ph type="title"/>
          </p:nvPr>
        </p:nvSpPr>
        <p:spPr>
          <a:xfrm>
            <a:off x="695324" y="901701"/>
            <a:ext cx="3914776" cy="3977269"/>
          </a:xfrm>
        </p:spPr>
        <p:txBody>
          <a:bodyPr>
            <a:normAutofit/>
          </a:bodyPr>
          <a:lstStyle/>
          <a:p>
            <a:r>
              <a:rPr lang="tr-TR" dirty="0" err="1"/>
              <a:t>Filyasyon</a:t>
            </a:r>
            <a:r>
              <a:rPr lang="tr-TR" dirty="0"/>
              <a:t> neden azaldı?</a:t>
            </a:r>
          </a:p>
        </p:txBody>
      </p:sp>
      <p:cxnSp>
        <p:nvCxnSpPr>
          <p:cNvPr id="12" name="Straight Connector 11">
            <a:extLst>
              <a:ext uri="{FF2B5EF4-FFF2-40B4-BE49-F238E27FC236}">
                <a16:creationId xmlns:a16="http://schemas.microsoft.com/office/drawing/2014/main" xmlns="" id="{4BFD5B9F-5FB6-467D-83D5-DF82F190735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Grafik 3">
            <a:extLst>
              <a:ext uri="{FF2B5EF4-FFF2-40B4-BE49-F238E27FC236}">
                <a16:creationId xmlns:a16="http://schemas.microsoft.com/office/drawing/2014/main" xmlns="" id="{3FEEAB3D-786E-4340-B441-74BA1F4361C5}"/>
              </a:ext>
            </a:extLst>
          </p:cNvPr>
          <p:cNvGraphicFramePr>
            <a:graphicFrameLocks noGrp="1"/>
          </p:cNvGraphicFramePr>
          <p:nvPr>
            <p:ph idx="1"/>
            <p:extLst>
              <p:ext uri="{D42A27DB-BD31-4B8C-83A1-F6EECF244321}">
                <p14:modId xmlns:p14="http://schemas.microsoft.com/office/powerpoint/2010/main" val="3324615511"/>
              </p:ext>
            </p:extLst>
          </p:nvPr>
        </p:nvGraphicFramePr>
        <p:xfrm>
          <a:off x="5219952" y="723900"/>
          <a:ext cx="6171948" cy="5499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8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4D8B62-66B4-4373-9E64-C5E3FB973EE1}"/>
              </a:ext>
            </a:extLst>
          </p:cNvPr>
          <p:cNvSpPr>
            <a:spLocks noGrp="1"/>
          </p:cNvSpPr>
          <p:nvPr>
            <p:ph type="title"/>
          </p:nvPr>
        </p:nvSpPr>
        <p:spPr/>
        <p:txBody>
          <a:bodyPr/>
          <a:lstStyle/>
          <a:p>
            <a:r>
              <a:rPr lang="tr-TR" dirty="0"/>
              <a:t>Ek ödeme yok, ek görev var</a:t>
            </a:r>
          </a:p>
        </p:txBody>
      </p:sp>
      <p:sp>
        <p:nvSpPr>
          <p:cNvPr id="3" name="İçerik Yer Tutucusu 2">
            <a:extLst>
              <a:ext uri="{FF2B5EF4-FFF2-40B4-BE49-F238E27FC236}">
                <a16:creationId xmlns:a16="http://schemas.microsoft.com/office/drawing/2014/main" xmlns="" id="{8C4012B8-6EC0-4493-8CFC-A6D2E18433B6}"/>
              </a:ext>
            </a:extLst>
          </p:cNvPr>
          <p:cNvSpPr>
            <a:spLocks noGrp="1"/>
          </p:cNvSpPr>
          <p:nvPr>
            <p:ph idx="1"/>
          </p:nvPr>
        </p:nvSpPr>
        <p:spPr/>
        <p:txBody>
          <a:bodyPr/>
          <a:lstStyle/>
          <a:p>
            <a:r>
              <a:rPr lang="tr-TR" dirty="0"/>
              <a:t>Aile Hekimlerinin %70’i hafta sonları dahil izlemleri yapıyor ama ek ödeme alabilen %60, hiç ek ödeme almayan %20.</a:t>
            </a:r>
          </a:p>
          <a:p>
            <a:r>
              <a:rPr lang="tr-TR" dirty="0"/>
              <a:t>Okul aşıları, ehliyet ve askerlik muayeneleri, evlilik raporları… HAREKETLİLİK</a:t>
            </a:r>
          </a:p>
          <a:p>
            <a:r>
              <a:rPr lang="tr-TR" dirty="0" err="1"/>
              <a:t>Covid</a:t>
            </a:r>
            <a:r>
              <a:rPr lang="tr-TR" dirty="0"/>
              <a:t> Aşıları</a:t>
            </a:r>
          </a:p>
        </p:txBody>
      </p:sp>
    </p:spTree>
    <p:extLst>
      <p:ext uri="{BB962C8B-B14F-4D97-AF65-F5344CB8AC3E}">
        <p14:creationId xmlns:p14="http://schemas.microsoft.com/office/powerpoint/2010/main" val="82358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A85FCD-1DB5-4CF1-91F9-862EE0229A1B}"/>
              </a:ext>
            </a:extLst>
          </p:cNvPr>
          <p:cNvSpPr>
            <a:spLocks noGrp="1"/>
          </p:cNvSpPr>
          <p:nvPr>
            <p:ph type="title"/>
          </p:nvPr>
        </p:nvSpPr>
        <p:spPr>
          <a:xfrm>
            <a:off x="695325" y="607115"/>
            <a:ext cx="2364043" cy="5566857"/>
          </a:xfrm>
        </p:spPr>
        <p:txBody>
          <a:bodyPr vert="horz" lIns="91440" tIns="45720" rIns="91440" bIns="45720" rtlCol="0">
            <a:normAutofit/>
          </a:bodyPr>
          <a:lstStyle/>
          <a:p>
            <a:r>
              <a:rPr lang="en-US" sz="2400" dirty="0" err="1"/>
              <a:t>Covıd</a:t>
            </a:r>
            <a:r>
              <a:rPr lang="en-US" sz="2400" dirty="0"/>
              <a:t> </a:t>
            </a:r>
            <a:r>
              <a:rPr lang="en-US" sz="2400" dirty="0" err="1"/>
              <a:t>oLAN</a:t>
            </a:r>
            <a:r>
              <a:rPr lang="en-US" sz="2400" dirty="0"/>
              <a:t> ASM ÇALIŞANI SAYISI %</a:t>
            </a:r>
            <a:r>
              <a:rPr lang="tr-TR" sz="2400" dirty="0"/>
              <a:t>68</a:t>
            </a:r>
            <a:r>
              <a:rPr lang="en-US" sz="2400" dirty="0"/>
              <a:t> </a:t>
            </a:r>
            <a:r>
              <a:rPr lang="tr-TR" sz="2400" dirty="0"/>
              <a:t/>
            </a:r>
            <a:br>
              <a:rPr lang="tr-TR" sz="2400" dirty="0"/>
            </a:br>
            <a:r>
              <a:rPr lang="tr-TR" sz="2400" dirty="0"/>
              <a:t/>
            </a:r>
            <a:br>
              <a:rPr lang="tr-TR" sz="2400" dirty="0"/>
            </a:br>
            <a:r>
              <a:rPr lang="tr-TR" sz="2400" dirty="0"/>
              <a:t>yedi aile hekiminden biri covıd-19 </a:t>
            </a:r>
            <a:endParaRPr lang="en-US" sz="2400" dirty="0"/>
          </a:p>
        </p:txBody>
      </p:sp>
      <p:cxnSp>
        <p:nvCxnSpPr>
          <p:cNvPr id="31" name="Straight Connector 30">
            <a:extLst>
              <a:ext uri="{FF2B5EF4-FFF2-40B4-BE49-F238E27FC236}">
                <a16:creationId xmlns:a16="http://schemas.microsoft.com/office/drawing/2014/main" xmlns="" id="{8E0104E4-99BC-494F-8342-F250828E574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23020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xmlns="" id="{31F34D5D-3E2D-42BC-A331-8B4719274941}"/>
              </a:ext>
            </a:extLst>
          </p:cNvPr>
          <p:cNvSpPr>
            <a:spLocks noGrp="1"/>
          </p:cNvSpPr>
          <p:nvPr>
            <p:ph idx="1"/>
          </p:nvPr>
        </p:nvSpPr>
        <p:spPr>
          <a:xfrm>
            <a:off x="3993820" y="4432752"/>
            <a:ext cx="7470959" cy="1787073"/>
          </a:xfrm>
        </p:spPr>
        <p:txBody>
          <a:bodyPr vert="horz" lIns="91440" tIns="45720" rIns="91440" bIns="45720" rtlCol="0">
            <a:normAutofit/>
          </a:bodyPr>
          <a:lstStyle/>
          <a:p>
            <a:r>
              <a:rPr lang="en-US" i="1" dirty="0" err="1">
                <a:latin typeface="Calibri"/>
                <a:ea typeface="+mn-lt"/>
                <a:cs typeface="+mn-lt"/>
              </a:rPr>
              <a:t>Aileme</a:t>
            </a:r>
            <a:r>
              <a:rPr lang="en-US" i="1" dirty="0">
                <a:latin typeface="Calibri"/>
                <a:ea typeface="+mn-lt"/>
                <a:cs typeface="+mn-lt"/>
              </a:rPr>
              <a:t>...</a:t>
            </a:r>
            <a:r>
              <a:rPr lang="en-US" i="1" dirty="0" err="1">
                <a:latin typeface="Calibri"/>
                <a:ea typeface="+mn-lt"/>
                <a:cs typeface="+mn-lt"/>
              </a:rPr>
              <a:t>çocuklarıma</a:t>
            </a:r>
            <a:r>
              <a:rPr lang="en-US" i="1" dirty="0">
                <a:latin typeface="Calibri"/>
                <a:ea typeface="+mn-lt"/>
                <a:cs typeface="+mn-lt"/>
              </a:rPr>
              <a:t> </a:t>
            </a:r>
            <a:r>
              <a:rPr lang="en-US" i="1" dirty="0" err="1">
                <a:latin typeface="Calibri"/>
                <a:ea typeface="+mn-lt"/>
                <a:cs typeface="+mn-lt"/>
              </a:rPr>
              <a:t>sarılamaz</a:t>
            </a:r>
            <a:r>
              <a:rPr lang="en-US" i="1" dirty="0">
                <a:latin typeface="Calibri"/>
                <a:ea typeface="+mn-lt"/>
                <a:cs typeface="+mn-lt"/>
              </a:rPr>
              <a:t>... </a:t>
            </a:r>
            <a:r>
              <a:rPr lang="en-US" i="1" dirty="0" err="1">
                <a:latin typeface="Calibri"/>
                <a:ea typeface="+mn-lt"/>
                <a:cs typeface="+mn-lt"/>
              </a:rPr>
              <a:t>öpemez</a:t>
            </a:r>
            <a:r>
              <a:rPr lang="en-US" i="1" dirty="0">
                <a:latin typeface="Calibri"/>
                <a:ea typeface="+mn-lt"/>
                <a:cs typeface="+mn-lt"/>
              </a:rPr>
              <a:t> hale </a:t>
            </a:r>
            <a:r>
              <a:rPr lang="en-US" i="1" dirty="0" err="1">
                <a:latin typeface="Calibri"/>
                <a:ea typeface="+mn-lt"/>
                <a:cs typeface="+mn-lt"/>
              </a:rPr>
              <a:t>geldim</a:t>
            </a:r>
            <a:r>
              <a:rPr lang="en-US" i="1" dirty="0">
                <a:latin typeface="Calibri"/>
                <a:ea typeface="+mn-lt"/>
                <a:cs typeface="+mn-lt"/>
              </a:rPr>
              <a:t>. </a:t>
            </a:r>
            <a:r>
              <a:rPr lang="en-US" i="1" dirty="0" err="1">
                <a:latin typeface="Calibri"/>
                <a:ea typeface="+mn-lt"/>
                <a:cs typeface="+mn-lt"/>
              </a:rPr>
              <a:t>İnşallah</a:t>
            </a:r>
            <a:r>
              <a:rPr lang="en-US" i="1" dirty="0">
                <a:latin typeface="Calibri"/>
                <a:ea typeface="+mn-lt"/>
                <a:cs typeface="+mn-lt"/>
              </a:rPr>
              <a:t> </a:t>
            </a:r>
            <a:r>
              <a:rPr lang="en-US" i="1" dirty="0" err="1">
                <a:latin typeface="Calibri"/>
                <a:ea typeface="+mn-lt"/>
                <a:cs typeface="+mn-lt"/>
              </a:rPr>
              <a:t>bu</a:t>
            </a:r>
            <a:r>
              <a:rPr lang="en-US" i="1" dirty="0">
                <a:latin typeface="Calibri"/>
                <a:ea typeface="+mn-lt"/>
                <a:cs typeface="+mn-lt"/>
              </a:rPr>
              <a:t> </a:t>
            </a:r>
            <a:r>
              <a:rPr lang="en-US" i="1" dirty="0" err="1">
                <a:latin typeface="Calibri"/>
                <a:ea typeface="+mn-lt"/>
                <a:cs typeface="+mn-lt"/>
              </a:rPr>
              <a:t>süreci</a:t>
            </a:r>
            <a:r>
              <a:rPr lang="en-US" i="1" dirty="0">
                <a:latin typeface="Calibri"/>
                <a:ea typeface="+mn-lt"/>
                <a:cs typeface="+mn-lt"/>
              </a:rPr>
              <a:t> en </a:t>
            </a:r>
            <a:r>
              <a:rPr lang="en-US" i="1" dirty="0" err="1">
                <a:latin typeface="Calibri"/>
                <a:ea typeface="+mn-lt"/>
                <a:cs typeface="+mn-lt"/>
              </a:rPr>
              <a:t>az</a:t>
            </a:r>
            <a:r>
              <a:rPr lang="en-US" i="1" dirty="0">
                <a:latin typeface="Calibri"/>
                <a:ea typeface="+mn-lt"/>
                <a:cs typeface="+mn-lt"/>
              </a:rPr>
              <a:t> </a:t>
            </a:r>
            <a:r>
              <a:rPr lang="en-US" i="1" dirty="0" err="1">
                <a:latin typeface="Calibri"/>
                <a:ea typeface="+mn-lt"/>
                <a:cs typeface="+mn-lt"/>
              </a:rPr>
              <a:t>zayiatla</a:t>
            </a:r>
            <a:r>
              <a:rPr lang="en-US" i="1" dirty="0">
                <a:latin typeface="Calibri"/>
                <a:ea typeface="+mn-lt"/>
                <a:cs typeface="+mn-lt"/>
              </a:rPr>
              <a:t> </a:t>
            </a:r>
            <a:r>
              <a:rPr lang="en-US" i="1" dirty="0" err="1">
                <a:latin typeface="Calibri"/>
                <a:ea typeface="+mn-lt"/>
                <a:cs typeface="+mn-lt"/>
              </a:rPr>
              <a:t>atlatırız</a:t>
            </a:r>
            <a:r>
              <a:rPr lang="en-US" i="1" dirty="0">
                <a:latin typeface="Calibri"/>
                <a:ea typeface="+mn-lt"/>
                <a:cs typeface="+mn-lt"/>
              </a:rPr>
              <a:t>.</a:t>
            </a:r>
            <a:endParaRPr lang="en-US" i="1" dirty="0">
              <a:latin typeface="Calibri"/>
              <a:cs typeface="Calibri"/>
            </a:endParaRPr>
          </a:p>
          <a:p>
            <a:pPr marL="0" indent="0">
              <a:buNone/>
            </a:pPr>
            <a:r>
              <a:rPr lang="en-US" dirty="0"/>
              <a:t/>
            </a:r>
            <a:br>
              <a:rPr lang="en-US" dirty="0"/>
            </a:br>
            <a:endParaRPr lang="en-US" dirty="0"/>
          </a:p>
        </p:txBody>
      </p:sp>
      <p:graphicFrame>
        <p:nvGraphicFramePr>
          <p:cNvPr id="7" name="Çizelge 10">
            <a:extLst>
              <a:ext uri="{FF2B5EF4-FFF2-40B4-BE49-F238E27FC236}">
                <a16:creationId xmlns:a16="http://schemas.microsoft.com/office/drawing/2014/main" xmlns="" id="{00000000-0008-0000-0000-00000B000000}"/>
              </a:ext>
              <a:ext uri="{147F2762-F138-4A5C-976F-8EAC2B608ADB}">
                <a16:predDERef xmlns:a16="http://schemas.microsoft.com/office/drawing/2014/main" xmlns="" pred="{448DFA02-083C-4A94-A1E5-DD658DD4D825}"/>
              </a:ext>
            </a:extLst>
          </p:cNvPr>
          <p:cNvGraphicFramePr>
            <a:graphicFrameLocks/>
          </p:cNvGraphicFramePr>
          <p:nvPr>
            <p:extLst>
              <p:ext uri="{D42A27DB-BD31-4B8C-83A1-F6EECF244321}">
                <p14:modId xmlns:p14="http://schemas.microsoft.com/office/powerpoint/2010/main" val="2813128466"/>
              </p:ext>
            </p:extLst>
          </p:nvPr>
        </p:nvGraphicFramePr>
        <p:xfrm>
          <a:off x="4062050" y="723900"/>
          <a:ext cx="7329850" cy="3467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51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6ECFDA0D-3100-4083-BB78-BC923A300D01}"/>
              </a:ext>
            </a:extLst>
          </p:cNvPr>
          <p:cNvSpPr>
            <a:spLocks noGrp="1"/>
          </p:cNvSpPr>
          <p:nvPr>
            <p:ph type="title"/>
          </p:nvPr>
        </p:nvSpPr>
        <p:spPr>
          <a:xfrm>
            <a:off x="700087" y="909638"/>
            <a:ext cx="10691813" cy="1155618"/>
          </a:xfrm>
        </p:spPr>
        <p:txBody>
          <a:bodyPr>
            <a:normAutofit/>
          </a:bodyPr>
          <a:lstStyle/>
          <a:p>
            <a:r>
              <a:rPr lang="tr-TR" dirty="0" err="1"/>
              <a:t>Asmler</a:t>
            </a:r>
            <a:r>
              <a:rPr lang="tr-TR" dirty="0"/>
              <a:t> aşılamaya ne kadar hazır?</a:t>
            </a:r>
          </a:p>
        </p:txBody>
      </p:sp>
      <p:cxnSp>
        <p:nvCxnSpPr>
          <p:cNvPr id="12" name="Straight Connector 11">
            <a:extLst>
              <a:ext uri="{FF2B5EF4-FFF2-40B4-BE49-F238E27FC236}">
                <a16:creationId xmlns:a16="http://schemas.microsoft.com/office/drawing/2014/main" xmlns="" id="{AAD0195E-7F27-4D06-9427-0C121D721A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74C2FC-3228-4FC1-B97B-87AD35508D9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Grafik 3">
            <a:extLst>
              <a:ext uri="{FF2B5EF4-FFF2-40B4-BE49-F238E27FC236}">
                <a16:creationId xmlns:a16="http://schemas.microsoft.com/office/drawing/2014/main" xmlns="" id="{00000000-0008-0000-0000-000012000000}"/>
              </a:ext>
            </a:extLst>
          </p:cNvPr>
          <p:cNvGraphicFramePr>
            <a:graphicFrameLocks noGrp="1"/>
          </p:cNvGraphicFramePr>
          <p:nvPr>
            <p:ph idx="1"/>
            <p:extLst>
              <p:ext uri="{D42A27DB-BD31-4B8C-83A1-F6EECF244321}">
                <p14:modId xmlns:p14="http://schemas.microsoft.com/office/powerpoint/2010/main" val="1611601737"/>
              </p:ext>
            </p:extLst>
          </p:nvPr>
        </p:nvGraphicFramePr>
        <p:xfrm>
          <a:off x="700088" y="2292350"/>
          <a:ext cx="10691812" cy="363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733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D4CE158-3746-45C6-A861-FF515A47C3E3}"/>
              </a:ext>
            </a:extLst>
          </p:cNvPr>
          <p:cNvSpPr>
            <a:spLocks noGrp="1"/>
          </p:cNvSpPr>
          <p:nvPr>
            <p:ph type="title"/>
          </p:nvPr>
        </p:nvSpPr>
        <p:spPr/>
        <p:txBody>
          <a:bodyPr>
            <a:normAutofit fontScale="90000"/>
          </a:bodyPr>
          <a:lstStyle/>
          <a:p>
            <a:r>
              <a:rPr lang="tr-TR" dirty="0"/>
              <a:t>4 birimden birinde ebe ve hemşire yok</a:t>
            </a:r>
            <a:br>
              <a:rPr lang="tr-TR" dirty="0"/>
            </a:br>
            <a:r>
              <a:rPr lang="tr-TR" dirty="0"/>
              <a:t>10 birimden birinde doktor yok</a:t>
            </a:r>
          </a:p>
        </p:txBody>
      </p:sp>
      <p:graphicFrame>
        <p:nvGraphicFramePr>
          <p:cNvPr id="4" name="Grafik 3">
            <a:extLst>
              <a:ext uri="{FF2B5EF4-FFF2-40B4-BE49-F238E27FC236}">
                <a16:creationId xmlns:a16="http://schemas.microsoft.com/office/drawing/2014/main" xmlns="" id="{00000000-0008-0000-0000-00000D000000}"/>
              </a:ext>
            </a:extLst>
          </p:cNvPr>
          <p:cNvGraphicFramePr>
            <a:graphicFrameLocks/>
          </p:cNvGraphicFramePr>
          <p:nvPr>
            <p:extLst>
              <p:ext uri="{D42A27DB-BD31-4B8C-83A1-F6EECF244321}">
                <p14:modId xmlns:p14="http://schemas.microsoft.com/office/powerpoint/2010/main" val="2518756018"/>
              </p:ext>
            </p:extLst>
          </p:nvPr>
        </p:nvGraphicFramePr>
        <p:xfrm>
          <a:off x="6900315" y="2293126"/>
          <a:ext cx="4591050" cy="2911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a:extLst>
              <a:ext uri="{FF2B5EF4-FFF2-40B4-BE49-F238E27FC236}">
                <a16:creationId xmlns:a16="http://schemas.microsoft.com/office/drawing/2014/main" xmlns="" id="{2B73ADE4-D3A1-4540-9A61-CA447C500E33}"/>
              </a:ext>
            </a:extLst>
          </p:cNvPr>
          <p:cNvGraphicFramePr>
            <a:graphicFrameLocks/>
          </p:cNvGraphicFramePr>
          <p:nvPr>
            <p:extLst>
              <p:ext uri="{D42A27DB-BD31-4B8C-83A1-F6EECF244321}">
                <p14:modId xmlns:p14="http://schemas.microsoft.com/office/powerpoint/2010/main" val="4274613927"/>
              </p:ext>
            </p:extLst>
          </p:nvPr>
        </p:nvGraphicFramePr>
        <p:xfrm>
          <a:off x="1083770" y="2293126"/>
          <a:ext cx="5012230" cy="2911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5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54789AA4-D181-4848-81C0-29466A5B196E}"/>
              </a:ext>
            </a:extLst>
          </p:cNvPr>
          <p:cNvSpPr>
            <a:spLocks noGrp="1"/>
          </p:cNvSpPr>
          <p:nvPr>
            <p:ph type="title"/>
          </p:nvPr>
        </p:nvSpPr>
        <p:spPr>
          <a:xfrm>
            <a:off x="498549" y="607115"/>
            <a:ext cx="2560819" cy="5566857"/>
          </a:xfrm>
        </p:spPr>
        <p:txBody>
          <a:bodyPr vert="horz" lIns="91440" tIns="45720" rIns="91440" bIns="45720" rtlCol="0" anchor="t">
            <a:normAutofit/>
          </a:bodyPr>
          <a:lstStyle/>
          <a:p>
            <a:r>
              <a:rPr lang="en-US" sz="2400" kern="1200" cap="all" spc="30" baseline="0" dirty="0" err="1">
                <a:solidFill>
                  <a:schemeClr val="tx1"/>
                </a:solidFill>
                <a:latin typeface="+mj-lt"/>
                <a:ea typeface="+mj-ea"/>
                <a:cs typeface="+mj-cs"/>
              </a:rPr>
              <a:t>Asmlerde</a:t>
            </a:r>
            <a:r>
              <a:rPr lang="en-US" sz="2400" kern="1200" cap="all" spc="30" baseline="0" dirty="0">
                <a:solidFill>
                  <a:schemeClr val="tx1"/>
                </a:solidFill>
                <a:latin typeface="+mj-lt"/>
                <a:ea typeface="+mj-ea"/>
                <a:cs typeface="+mj-cs"/>
              </a:rPr>
              <a:t> </a:t>
            </a:r>
            <a:r>
              <a:rPr lang="en-US" sz="2400" kern="1200" cap="all" spc="30" baseline="0" dirty="0" err="1">
                <a:solidFill>
                  <a:schemeClr val="tx1"/>
                </a:solidFill>
                <a:latin typeface="+mj-lt"/>
                <a:ea typeface="+mj-ea"/>
                <a:cs typeface="+mj-cs"/>
              </a:rPr>
              <a:t>günde</a:t>
            </a:r>
            <a:r>
              <a:rPr lang="en-US" sz="2400" kern="1200" cap="all" spc="30" baseline="0" dirty="0">
                <a:solidFill>
                  <a:schemeClr val="tx1"/>
                </a:solidFill>
                <a:latin typeface="+mj-lt"/>
                <a:ea typeface="+mj-ea"/>
                <a:cs typeface="+mj-cs"/>
              </a:rPr>
              <a:t> </a:t>
            </a:r>
            <a:r>
              <a:rPr lang="en-US" sz="2400" kern="1200" cap="all" spc="30" baseline="0" dirty="0" err="1">
                <a:solidFill>
                  <a:schemeClr val="tx1"/>
                </a:solidFill>
                <a:latin typeface="+mj-lt"/>
                <a:ea typeface="+mj-ea"/>
                <a:cs typeface="+mj-cs"/>
              </a:rPr>
              <a:t>kaç</a:t>
            </a:r>
            <a:r>
              <a:rPr lang="en-US" sz="2400" kern="1200" cap="all" spc="30" baseline="0" dirty="0">
                <a:solidFill>
                  <a:schemeClr val="tx1"/>
                </a:solidFill>
                <a:latin typeface="+mj-lt"/>
                <a:ea typeface="+mj-ea"/>
                <a:cs typeface="+mj-cs"/>
              </a:rPr>
              <a:t> </a:t>
            </a:r>
            <a:r>
              <a:rPr lang="en-US" sz="2400" kern="1200" cap="all" spc="30" baseline="0" dirty="0" err="1">
                <a:solidFill>
                  <a:schemeClr val="tx1"/>
                </a:solidFill>
                <a:latin typeface="+mj-lt"/>
                <a:ea typeface="+mj-ea"/>
                <a:cs typeface="+mj-cs"/>
              </a:rPr>
              <a:t>aşı</a:t>
            </a:r>
            <a:r>
              <a:rPr lang="en-US" sz="2400" kern="1200" cap="all" spc="30" baseline="0" dirty="0">
                <a:solidFill>
                  <a:schemeClr val="tx1"/>
                </a:solidFill>
                <a:latin typeface="+mj-lt"/>
                <a:ea typeface="+mj-ea"/>
                <a:cs typeface="+mj-cs"/>
              </a:rPr>
              <a:t> </a:t>
            </a:r>
            <a:r>
              <a:rPr lang="en-US" sz="2400" kern="1200" cap="all" spc="30" baseline="0" dirty="0" err="1">
                <a:solidFill>
                  <a:schemeClr val="tx1"/>
                </a:solidFill>
                <a:latin typeface="+mj-lt"/>
                <a:ea typeface="+mj-ea"/>
                <a:cs typeface="+mj-cs"/>
              </a:rPr>
              <a:t>yapılabilir</a:t>
            </a:r>
            <a:r>
              <a:rPr lang="en-US" sz="2400" kern="1200" cap="all" spc="30" baseline="0" dirty="0">
                <a:solidFill>
                  <a:schemeClr val="tx1"/>
                </a:solidFill>
                <a:latin typeface="+mj-lt"/>
                <a:ea typeface="+mj-ea"/>
                <a:cs typeface="+mj-cs"/>
              </a:rPr>
              <a:t>?</a:t>
            </a:r>
            <a:br>
              <a:rPr lang="en-US" sz="2400" kern="1200" cap="all" spc="30" baseline="0" dirty="0">
                <a:solidFill>
                  <a:schemeClr val="tx1"/>
                </a:solidFill>
                <a:latin typeface="+mj-lt"/>
                <a:ea typeface="+mj-ea"/>
                <a:cs typeface="+mj-cs"/>
              </a:rPr>
            </a:br>
            <a:r>
              <a:rPr lang="tr-TR" sz="2400" kern="1200" cap="all" spc="30" baseline="0" dirty="0">
                <a:solidFill>
                  <a:schemeClr val="tx1"/>
                </a:solidFill>
                <a:latin typeface="+mj-lt"/>
                <a:ea typeface="+mj-ea"/>
                <a:cs typeface="+mj-cs"/>
              </a:rPr>
              <a:t/>
            </a:r>
            <a:br>
              <a:rPr lang="tr-TR" sz="2400" kern="1200" cap="all" spc="30" baseline="0" dirty="0">
                <a:solidFill>
                  <a:schemeClr val="tx1"/>
                </a:solidFill>
                <a:latin typeface="+mj-lt"/>
                <a:ea typeface="+mj-ea"/>
                <a:cs typeface="+mj-cs"/>
              </a:rPr>
            </a:br>
            <a:r>
              <a:rPr lang="tr-TR" sz="2400" kern="1200" cap="all" spc="30" baseline="0" dirty="0">
                <a:solidFill>
                  <a:schemeClr val="tx1"/>
                </a:solidFill>
                <a:latin typeface="+mj-lt"/>
                <a:ea typeface="+mj-ea"/>
                <a:cs typeface="+mj-cs"/>
              </a:rPr>
              <a:t/>
            </a:r>
            <a:br>
              <a:rPr lang="tr-TR" sz="2400" kern="1200" cap="all" spc="30" baseline="0" dirty="0">
                <a:solidFill>
                  <a:schemeClr val="tx1"/>
                </a:solidFill>
                <a:latin typeface="+mj-lt"/>
                <a:ea typeface="+mj-ea"/>
                <a:cs typeface="+mj-cs"/>
              </a:rPr>
            </a:br>
            <a:r>
              <a:rPr lang="en-US" sz="2400" kern="1200" cap="all" spc="30" baseline="0" dirty="0">
                <a:solidFill>
                  <a:schemeClr val="tx1"/>
                </a:solidFill>
                <a:latin typeface="+mj-lt"/>
                <a:ea typeface="+mj-ea"/>
                <a:cs typeface="+mj-cs"/>
              </a:rPr>
              <a:t/>
            </a:r>
            <a:br>
              <a:rPr lang="en-US" sz="2400" kern="1200" cap="all" spc="30" baseline="0" dirty="0">
                <a:solidFill>
                  <a:schemeClr val="tx1"/>
                </a:solidFill>
                <a:latin typeface="+mj-lt"/>
                <a:ea typeface="+mj-ea"/>
                <a:cs typeface="+mj-cs"/>
              </a:rPr>
            </a:br>
            <a:r>
              <a:rPr lang="en-US" sz="1800" i="1" kern="1200" cap="all" spc="30" baseline="0" dirty="0">
                <a:solidFill>
                  <a:schemeClr val="tx1"/>
                </a:solidFill>
                <a:latin typeface="+mj-lt"/>
                <a:ea typeface="+mj-ea"/>
                <a:cs typeface="+mj-cs"/>
              </a:rPr>
              <a:t>‘</a:t>
            </a:r>
            <a:r>
              <a:rPr lang="tr-TR" sz="1800" i="1" kern="1200" cap="all" spc="30" baseline="0" dirty="0">
                <a:solidFill>
                  <a:schemeClr val="tx1"/>
                </a:solidFill>
                <a:latin typeface="+mj-lt"/>
                <a:ea typeface="+mj-ea"/>
                <a:cs typeface="+mj-cs"/>
              </a:rPr>
              <a:t>biz erişkin </a:t>
            </a:r>
            <a:r>
              <a:rPr lang="tr-TR" sz="1800" i="1" kern="1200" cap="all" spc="30" baseline="0" dirty="0" err="1">
                <a:solidFill>
                  <a:schemeClr val="tx1"/>
                </a:solidFill>
                <a:latin typeface="+mj-lt"/>
                <a:ea typeface="+mj-ea"/>
                <a:cs typeface="+mj-cs"/>
              </a:rPr>
              <a:t>kpa</a:t>
            </a:r>
            <a:r>
              <a:rPr lang="tr-TR" sz="1800" i="1" kern="1200" cap="all" spc="30" baseline="0" dirty="0">
                <a:solidFill>
                  <a:schemeClr val="tx1"/>
                </a:solidFill>
                <a:latin typeface="+mj-lt"/>
                <a:ea typeface="+mj-ea"/>
                <a:cs typeface="+mj-cs"/>
              </a:rPr>
              <a:t> aşılaması sırasında </a:t>
            </a:r>
            <a:r>
              <a:rPr lang="tr-TR" sz="1800" i="1" kern="1200" cap="all" spc="30" baseline="0" dirty="0" err="1">
                <a:solidFill>
                  <a:schemeClr val="tx1"/>
                </a:solidFill>
                <a:latin typeface="+mj-lt"/>
                <a:ea typeface="+mj-ea"/>
                <a:cs typeface="+mj-cs"/>
              </a:rPr>
              <a:t>covid</a:t>
            </a:r>
            <a:r>
              <a:rPr lang="tr-TR" sz="1800" i="1" kern="1200" cap="all" spc="30" baseline="0" dirty="0">
                <a:solidFill>
                  <a:schemeClr val="tx1"/>
                </a:solidFill>
                <a:latin typeface="+mj-lt"/>
                <a:ea typeface="+mj-ea"/>
                <a:cs typeface="+mj-cs"/>
              </a:rPr>
              <a:t> olduk bu nedenle Bir günde çok fazla kişiye yapmayı düşünmüyorum</a:t>
            </a:r>
            <a:r>
              <a:rPr lang="en-US" sz="2400" i="1" kern="1200" cap="all" spc="30" baseline="0" dirty="0">
                <a:solidFill>
                  <a:schemeClr val="tx1"/>
                </a:solidFill>
                <a:latin typeface="+mj-lt"/>
                <a:ea typeface="+mj-ea"/>
                <a:cs typeface="+mj-cs"/>
              </a:rPr>
              <a:t>’</a:t>
            </a:r>
          </a:p>
        </p:txBody>
      </p:sp>
      <p:cxnSp>
        <p:nvCxnSpPr>
          <p:cNvPr id="21" name="Straight Connector 20">
            <a:extLst>
              <a:ext uri="{FF2B5EF4-FFF2-40B4-BE49-F238E27FC236}">
                <a16:creationId xmlns:a16="http://schemas.microsoft.com/office/drawing/2014/main" xmlns="" id="{8E0104E4-99BC-494F-8342-F250828E574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23020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xmlns="" id="{54DB8894-E6B0-41DA-AC95-2BEEE47289BA}"/>
              </a:ext>
            </a:extLst>
          </p:cNvPr>
          <p:cNvSpPr txBox="1"/>
          <p:nvPr/>
        </p:nvSpPr>
        <p:spPr>
          <a:xfrm>
            <a:off x="3993820" y="4432752"/>
            <a:ext cx="7470959" cy="1787073"/>
          </a:xfrm>
          <a:prstGeom prst="rect">
            <a:avLst/>
          </a:prstGeom>
        </p:spPr>
        <p:txBody>
          <a:bodyPr vert="horz" lIns="91440" tIns="45720" rIns="91440" bIns="45720" rtlCol="0">
            <a:normAutofit/>
          </a:bodyPr>
          <a:lstStyle/>
          <a:p>
            <a:pPr>
              <a:lnSpc>
                <a:spcPct val="120000"/>
              </a:lnSpc>
              <a:spcAft>
                <a:spcPts val="600"/>
              </a:spcAft>
            </a:pPr>
            <a:r>
              <a:rPr lang="tr-TR" dirty="0"/>
              <a:t>Zatürre aşısında her gün 150 gibi aşı yapılmasına rağmen aşı bitince kavga eden kişiler oldu. Randevu ile aşı yapılması koruyucu hekimlik açısından da önemli. İnsanlar bağışıklık kazansın diye çabalarken kimsenin kalabalık bir alanda bekleyip hasta olmasını istemeyiz.</a:t>
            </a:r>
          </a:p>
        </p:txBody>
      </p:sp>
      <p:graphicFrame>
        <p:nvGraphicFramePr>
          <p:cNvPr id="7" name="Grafik 3">
            <a:extLst>
              <a:ext uri="{FF2B5EF4-FFF2-40B4-BE49-F238E27FC236}">
                <a16:creationId xmlns:a16="http://schemas.microsoft.com/office/drawing/2014/main" xmlns="" id="{DD9AD26A-595E-448B-8D00-1453C3042E1D}"/>
              </a:ext>
            </a:extLst>
          </p:cNvPr>
          <p:cNvGraphicFramePr>
            <a:graphicFrameLocks noGrp="1"/>
          </p:cNvGraphicFramePr>
          <p:nvPr>
            <p:ph idx="1"/>
            <p:extLst>
              <p:ext uri="{D42A27DB-BD31-4B8C-83A1-F6EECF244321}">
                <p14:modId xmlns:p14="http://schemas.microsoft.com/office/powerpoint/2010/main" val="998889281"/>
              </p:ext>
            </p:extLst>
          </p:nvPr>
        </p:nvGraphicFramePr>
        <p:xfrm>
          <a:off x="4062050" y="723900"/>
          <a:ext cx="7329850" cy="3467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363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F710FDB-0919-493E-8539-8240C23F1E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67C3F85-C4D1-4474-A3B5-4F31EBA088CE}"/>
              </a:ext>
            </a:extLst>
          </p:cNvPr>
          <p:cNvSpPr>
            <a:spLocks noGrp="1"/>
          </p:cNvSpPr>
          <p:nvPr>
            <p:ph type="title"/>
          </p:nvPr>
        </p:nvSpPr>
        <p:spPr>
          <a:xfrm>
            <a:off x="717482" y="908957"/>
            <a:ext cx="3987463" cy="3352767"/>
          </a:xfrm>
        </p:spPr>
        <p:txBody>
          <a:bodyPr>
            <a:normAutofit fontScale="90000"/>
          </a:bodyPr>
          <a:lstStyle/>
          <a:p>
            <a:r>
              <a:rPr lang="en-US" sz="3700" err="1"/>
              <a:t>Tüm</a:t>
            </a:r>
            <a:r>
              <a:rPr lang="en-US" sz="3700" dirty="0"/>
              <a:t> </a:t>
            </a:r>
            <a:r>
              <a:rPr lang="en-US" sz="3700"/>
              <a:t>bİRİNCİ basAmAk</a:t>
            </a:r>
            <a:r>
              <a:rPr lang="en-US" sz="3700" dirty="0"/>
              <a:t> </a:t>
            </a:r>
            <a:r>
              <a:rPr lang="en-US" sz="3700" err="1"/>
              <a:t>sağlık</a:t>
            </a:r>
            <a:r>
              <a:rPr lang="en-US" sz="3700" dirty="0"/>
              <a:t> </a:t>
            </a:r>
            <a:r>
              <a:rPr lang="en-US" sz="3700" err="1"/>
              <a:t>çalışanlarına</a:t>
            </a:r>
            <a:r>
              <a:rPr lang="en-US" sz="3700" dirty="0"/>
              <a:t> </a:t>
            </a:r>
            <a:r>
              <a:rPr lang="en-US" sz="3700" err="1"/>
              <a:t>teşekkür</a:t>
            </a:r>
            <a:r>
              <a:rPr lang="en-US" sz="3700" dirty="0"/>
              <a:t> </a:t>
            </a:r>
            <a:r>
              <a:rPr lang="en-US" sz="3700" err="1"/>
              <a:t>ederiz</a:t>
            </a:r>
            <a:endParaRPr lang="en-US" sz="3700"/>
          </a:p>
        </p:txBody>
      </p:sp>
      <p:cxnSp>
        <p:nvCxnSpPr>
          <p:cNvPr id="10" name="Straight Connector 9">
            <a:extLst>
              <a:ext uri="{FF2B5EF4-FFF2-40B4-BE49-F238E27FC236}">
                <a16:creationId xmlns:a16="http://schemas.microsoft.com/office/drawing/2014/main" xmlns="" id="{8230C0A8-3E5C-476B-A64B-4D4FDE8D5A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xmlns="" id="{BF7439F8-8284-467B-BC2C-B75A59A41A7B}"/>
              </a:ext>
            </a:extLst>
          </p:cNvPr>
          <p:cNvPicPr>
            <a:picLocks noGrp="1" noChangeAspect="1"/>
          </p:cNvPicPr>
          <p:nvPr>
            <p:ph idx="1"/>
          </p:nvPr>
        </p:nvPicPr>
        <p:blipFill>
          <a:blip r:embed="rId2"/>
          <a:stretch>
            <a:fillRect/>
          </a:stretch>
        </p:blipFill>
        <p:spPr>
          <a:xfrm>
            <a:off x="5540917" y="908957"/>
            <a:ext cx="5081055" cy="5223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21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2CAB0A-A27A-4E8E-814B-2A98C9A4E570}"/>
              </a:ext>
            </a:extLst>
          </p:cNvPr>
          <p:cNvSpPr>
            <a:spLocks noGrp="1"/>
          </p:cNvSpPr>
          <p:nvPr>
            <p:ph type="title"/>
          </p:nvPr>
        </p:nvSpPr>
        <p:spPr>
          <a:xfrm>
            <a:off x="733423" y="908048"/>
            <a:ext cx="4064999" cy="4404064"/>
          </a:xfrm>
        </p:spPr>
        <p:txBody>
          <a:bodyPr>
            <a:normAutofit/>
          </a:bodyPr>
          <a:lstStyle/>
          <a:p>
            <a:r>
              <a:rPr lang="en-US" sz="2800" dirty="0" err="1"/>
              <a:t>Yanıt</a:t>
            </a:r>
            <a:r>
              <a:rPr lang="en-US" sz="2800" dirty="0"/>
              <a:t> </a:t>
            </a:r>
            <a:r>
              <a:rPr lang="en-US" sz="2800" dirty="0" err="1"/>
              <a:t>veren</a:t>
            </a:r>
            <a:r>
              <a:rPr lang="en-US" sz="2800" dirty="0"/>
              <a:t> </a:t>
            </a:r>
            <a:r>
              <a:rPr lang="en-US" sz="2800" dirty="0" err="1"/>
              <a:t>Aile</a:t>
            </a:r>
            <a:r>
              <a:rPr lang="en-US" sz="2800" dirty="0"/>
              <a:t> </a:t>
            </a:r>
            <a:r>
              <a:rPr lang="en-US" sz="2800" dirty="0" err="1"/>
              <a:t>Hekimlerine</a:t>
            </a:r>
            <a:r>
              <a:rPr lang="en-US" sz="2800" dirty="0"/>
              <a:t> </a:t>
            </a:r>
            <a:r>
              <a:rPr lang="en-US" sz="2800" dirty="0" err="1"/>
              <a:t>Teşekkür</a:t>
            </a:r>
            <a:r>
              <a:rPr lang="tr-TR" sz="2800" dirty="0"/>
              <a:t> ederiz</a:t>
            </a:r>
            <a:endParaRPr lang="en-US" sz="2800" dirty="0"/>
          </a:p>
        </p:txBody>
      </p:sp>
      <p:cxnSp>
        <p:nvCxnSpPr>
          <p:cNvPr id="15" name="Straight Connector 14">
            <a:extLst>
              <a:ext uri="{FF2B5EF4-FFF2-40B4-BE49-F238E27FC236}">
                <a16:creationId xmlns:a16="http://schemas.microsoft.com/office/drawing/2014/main" xmlns="" id="{B75B4F83-6FDB-4998-8E11-31CE6E7040B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0794B99-5B9D-4B94-9505-1EDED76CD6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2">
            <a:extLst>
              <a:ext uri="{FF2B5EF4-FFF2-40B4-BE49-F238E27FC236}">
                <a16:creationId xmlns:a16="http://schemas.microsoft.com/office/drawing/2014/main" xmlns="" id="{ACDF7805-668F-47EF-AAD6-FAECA65AB421}"/>
              </a:ext>
            </a:extLst>
          </p:cNvPr>
          <p:cNvGraphicFramePr>
            <a:graphicFrameLocks noGrp="1"/>
          </p:cNvGraphicFramePr>
          <p:nvPr>
            <p:ph idx="1"/>
            <p:extLst>
              <p:ext uri="{D42A27DB-BD31-4B8C-83A1-F6EECF244321}">
                <p14:modId xmlns:p14="http://schemas.microsoft.com/office/powerpoint/2010/main" val="2487613126"/>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29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ayda Gördüklerimiz</a:t>
            </a:r>
          </a:p>
        </p:txBody>
      </p:sp>
      <p:sp>
        <p:nvSpPr>
          <p:cNvPr id="3" name="İçerik Yer Tutucusu 2"/>
          <p:cNvSpPr>
            <a:spLocks noGrp="1"/>
          </p:cNvSpPr>
          <p:nvPr>
            <p:ph idx="1"/>
          </p:nvPr>
        </p:nvSpPr>
        <p:spPr/>
        <p:txBody>
          <a:bodyPr>
            <a:normAutofit/>
          </a:bodyPr>
          <a:lstStyle/>
          <a:p>
            <a:r>
              <a:rPr lang="tr-TR" dirty="0"/>
              <a:t>Eylül-Aralık ayları arasında 3 milyona yakın hasta</a:t>
            </a:r>
          </a:p>
          <a:p>
            <a:r>
              <a:rPr lang="tr-TR" dirty="0"/>
              <a:t>Gerçek vaka sayıları</a:t>
            </a:r>
          </a:p>
          <a:p>
            <a:r>
              <a:rPr lang="tr-TR" dirty="0"/>
              <a:t>Ertelenen sağlık ihtiyaçları</a:t>
            </a:r>
          </a:p>
          <a:p>
            <a:r>
              <a:rPr lang="tr-TR" dirty="0"/>
              <a:t>Açılmaların ardından gelen 2. dalga</a:t>
            </a:r>
          </a:p>
          <a:p>
            <a:r>
              <a:rPr lang="tr-TR" dirty="0"/>
              <a:t>7 Aile Hekiminde 1’inde COVID-19</a:t>
            </a:r>
          </a:p>
          <a:p>
            <a:r>
              <a:rPr lang="tr-TR" dirty="0"/>
              <a:t>Aşılamalarda belirsizlikler</a:t>
            </a:r>
          </a:p>
          <a:p>
            <a:endParaRPr lang="tr-TR" dirty="0"/>
          </a:p>
        </p:txBody>
      </p:sp>
    </p:spTree>
    <p:extLst>
      <p:ext uri="{BB962C8B-B14F-4D97-AF65-F5344CB8AC3E}">
        <p14:creationId xmlns:p14="http://schemas.microsoft.com/office/powerpoint/2010/main" val="363679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AYDA halen GÖREMEDİKLERİMİZ</a:t>
            </a:r>
          </a:p>
        </p:txBody>
      </p:sp>
      <p:sp>
        <p:nvSpPr>
          <p:cNvPr id="3" name="İçerik Yer Tutucusu 2"/>
          <p:cNvSpPr>
            <a:spLocks noGrp="1"/>
          </p:cNvSpPr>
          <p:nvPr>
            <p:ph idx="1"/>
          </p:nvPr>
        </p:nvSpPr>
        <p:spPr/>
        <p:txBody>
          <a:bodyPr/>
          <a:lstStyle/>
          <a:p>
            <a:r>
              <a:rPr lang="tr-TR" dirty="0"/>
              <a:t>Şeffaf Bilgi</a:t>
            </a:r>
          </a:p>
          <a:p>
            <a:r>
              <a:rPr lang="tr-TR" dirty="0"/>
              <a:t>COVID-19’un meslek hastalığı olması</a:t>
            </a:r>
          </a:p>
          <a:p>
            <a:r>
              <a:rPr lang="tr-TR" dirty="0"/>
              <a:t>Kimlerin salgın riski altında olduğu</a:t>
            </a:r>
          </a:p>
          <a:p>
            <a:r>
              <a:rPr lang="tr-TR" dirty="0"/>
              <a:t>Etkin koruyucu tedbirler</a:t>
            </a:r>
          </a:p>
          <a:p>
            <a:pPr marL="0" indent="0">
              <a:buNone/>
            </a:pPr>
            <a:endParaRPr lang="tr-TR" dirty="0"/>
          </a:p>
          <a:p>
            <a:endParaRPr lang="tr-TR" dirty="0"/>
          </a:p>
        </p:txBody>
      </p:sp>
    </p:spTree>
    <p:extLst>
      <p:ext uri="{BB962C8B-B14F-4D97-AF65-F5344CB8AC3E}">
        <p14:creationId xmlns:p14="http://schemas.microsoft.com/office/powerpoint/2010/main" val="180526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1A2F109-5F88-4E18-92AA-8759CBE7FCE6}"/>
              </a:ext>
            </a:extLst>
          </p:cNvPr>
          <p:cNvSpPr>
            <a:spLocks noGrp="1"/>
          </p:cNvSpPr>
          <p:nvPr>
            <p:ph type="title"/>
          </p:nvPr>
        </p:nvSpPr>
        <p:spPr>
          <a:xfrm>
            <a:off x="695325" y="897753"/>
            <a:ext cx="3635046" cy="1575391"/>
          </a:xfrm>
        </p:spPr>
        <p:txBody>
          <a:bodyPr>
            <a:normAutofit fontScale="90000"/>
          </a:bodyPr>
          <a:lstStyle/>
          <a:p>
            <a:r>
              <a:rPr lang="tr-TR" dirty="0"/>
              <a:t>VAKALAR AZALDI</a:t>
            </a:r>
            <a:br>
              <a:rPr lang="tr-TR" dirty="0"/>
            </a:br>
            <a:r>
              <a:rPr lang="tr-TR" dirty="0"/>
              <a:t>SALGIN DEVAM EDİYOR</a:t>
            </a:r>
            <a:endParaRPr lang="en-US" dirty="0"/>
          </a:p>
        </p:txBody>
      </p:sp>
      <p:cxnSp>
        <p:nvCxnSpPr>
          <p:cNvPr id="7" name="Straight Connector 12">
            <a:extLst>
              <a:ext uri="{FF2B5EF4-FFF2-40B4-BE49-F238E27FC236}">
                <a16:creationId xmlns:a16="http://schemas.microsoft.com/office/drawing/2014/main" xmlns=""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xmlns="" id="{838139D9-AA11-4FB2-B5E4-0315D7FCDFE0}"/>
              </a:ext>
            </a:extLst>
          </p:cNvPr>
          <p:cNvSpPr>
            <a:spLocks noGrp="1"/>
          </p:cNvSpPr>
          <p:nvPr>
            <p:ph idx="1"/>
          </p:nvPr>
        </p:nvSpPr>
        <p:spPr>
          <a:xfrm>
            <a:off x="695325" y="2710035"/>
            <a:ext cx="3587668" cy="3500265"/>
          </a:xfrm>
        </p:spPr>
        <p:txBody>
          <a:bodyPr vert="horz" lIns="91440" tIns="45720" rIns="91440" bIns="45720" rtlCol="0" anchor="t">
            <a:normAutofit/>
          </a:bodyPr>
          <a:lstStyle/>
          <a:p>
            <a:r>
              <a:rPr lang="en-US" dirty="0">
                <a:latin typeface="Calibri"/>
                <a:cs typeface="Calibri"/>
              </a:rPr>
              <a:t>Aile hekimi başına </a:t>
            </a:r>
            <a:r>
              <a:rPr lang="tr-TR" dirty="0" smtClean="0">
                <a:latin typeface="Calibri"/>
                <a:cs typeface="Calibri"/>
              </a:rPr>
              <a:t>3,95</a:t>
            </a:r>
            <a:r>
              <a:rPr lang="en-US" dirty="0" smtClean="0">
                <a:latin typeface="Calibri"/>
                <a:cs typeface="Calibri"/>
              </a:rPr>
              <a:t> </a:t>
            </a:r>
            <a:r>
              <a:rPr lang="tr-TR" dirty="0">
                <a:latin typeface="Calibri"/>
                <a:cs typeface="Calibri"/>
              </a:rPr>
              <a:t>COVID-19</a:t>
            </a:r>
            <a:r>
              <a:rPr lang="en-US" dirty="0">
                <a:latin typeface="Calibri"/>
                <a:cs typeface="Calibri"/>
              </a:rPr>
              <a:t> </a:t>
            </a:r>
            <a:r>
              <a:rPr lang="en-US" dirty="0" err="1">
                <a:latin typeface="Calibri"/>
                <a:cs typeface="Calibri"/>
              </a:rPr>
              <a:t>hastası</a:t>
            </a:r>
            <a:r>
              <a:rPr lang="en-US" dirty="0">
                <a:latin typeface="Calibri"/>
                <a:cs typeface="Calibri"/>
              </a:rPr>
              <a:t> </a:t>
            </a:r>
            <a:r>
              <a:rPr lang="en-US" dirty="0" err="1">
                <a:latin typeface="Calibri"/>
                <a:cs typeface="Calibri"/>
              </a:rPr>
              <a:t>ve</a:t>
            </a:r>
            <a:r>
              <a:rPr lang="en-US" dirty="0">
                <a:latin typeface="Calibri"/>
                <a:cs typeface="Calibri"/>
              </a:rPr>
              <a:t> </a:t>
            </a:r>
            <a:r>
              <a:rPr lang="en-US" dirty="0" err="1">
                <a:latin typeface="Calibri"/>
                <a:cs typeface="Calibri"/>
              </a:rPr>
              <a:t>toplam</a:t>
            </a:r>
            <a:r>
              <a:rPr lang="en-US" dirty="0">
                <a:latin typeface="Calibri"/>
                <a:cs typeface="Calibri"/>
              </a:rPr>
              <a:t> </a:t>
            </a:r>
            <a:r>
              <a:rPr lang="tr-TR" dirty="0">
                <a:latin typeface="Calibri"/>
                <a:cs typeface="Calibri"/>
              </a:rPr>
              <a:t>8,18 izlem hastası </a:t>
            </a:r>
            <a:r>
              <a:rPr lang="en-US" dirty="0" err="1">
                <a:latin typeface="Calibri"/>
                <a:cs typeface="Calibri"/>
              </a:rPr>
              <a:t>düşmektedir</a:t>
            </a:r>
            <a:r>
              <a:rPr lang="en-US" dirty="0">
                <a:latin typeface="Calibri"/>
                <a:cs typeface="Calibri"/>
              </a:rPr>
              <a:t>.</a:t>
            </a:r>
            <a:endParaRPr lang="tr-TR" dirty="0">
              <a:latin typeface="Calibri"/>
              <a:cs typeface="Calibri"/>
            </a:endParaRPr>
          </a:p>
          <a:p>
            <a:r>
              <a:rPr lang="tr-TR" dirty="0">
                <a:latin typeface="Calibri" panose="020F0502020204030204" pitchFamily="34" charset="0"/>
                <a:cs typeface="Calibri" panose="020F0502020204030204" pitchFamily="34" charset="0"/>
              </a:rPr>
              <a:t>Ocak ayı başında, günde 9511 yeni hasta</a:t>
            </a:r>
            <a:r>
              <a:rPr lang="tr-TR" sz="1600" dirty="0"/>
              <a:t> </a:t>
            </a:r>
            <a:endParaRPr lang="en-US" sz="1600" dirty="0"/>
          </a:p>
        </p:txBody>
      </p:sp>
      <p:graphicFrame>
        <p:nvGraphicFramePr>
          <p:cNvPr id="9" name="Çizelge 2">
            <a:extLst>
              <a:ext uri="{FF2B5EF4-FFF2-40B4-BE49-F238E27FC236}">
                <a16:creationId xmlns:a16="http://schemas.microsoft.com/office/drawing/2014/main" xmlns="" id="{00000000-0008-0000-0000-000003000000}"/>
              </a:ext>
              <a:ext uri="{147F2762-F138-4A5C-976F-8EAC2B608ADB}">
                <a16:predDERef xmlns:a16="http://schemas.microsoft.com/office/drawing/2014/main" xmlns="" pred="{44D3E4D0-3F9C-422E-BF65-F85F99336EEA}"/>
              </a:ext>
            </a:extLst>
          </p:cNvPr>
          <p:cNvGraphicFramePr>
            <a:graphicFrameLocks/>
          </p:cNvGraphicFramePr>
          <p:nvPr>
            <p:extLst>
              <p:ext uri="{D42A27DB-BD31-4B8C-83A1-F6EECF244321}">
                <p14:modId xmlns:p14="http://schemas.microsoft.com/office/powerpoint/2010/main" val="3690465759"/>
              </p:ext>
            </p:extLst>
          </p:nvPr>
        </p:nvGraphicFramePr>
        <p:xfrm>
          <a:off x="4848838" y="1360130"/>
          <a:ext cx="6389046" cy="4335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99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FBF8C54-4EE1-47E6-BAF2-755590023EF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C90DC86-8662-4C61-8667-1373C8452812}"/>
              </a:ext>
            </a:extLst>
          </p:cNvPr>
          <p:cNvSpPr>
            <a:spLocks noGrp="1"/>
          </p:cNvSpPr>
          <p:nvPr>
            <p:ph idx="1"/>
          </p:nvPr>
        </p:nvSpPr>
        <p:spPr/>
        <p:txBody>
          <a:bodyPr/>
          <a:lstStyle/>
          <a:p>
            <a:endParaRPr lang="tr-TR"/>
          </a:p>
        </p:txBody>
      </p:sp>
      <p:pic>
        <p:nvPicPr>
          <p:cNvPr id="9" name="Resim 8">
            <a:extLst>
              <a:ext uri="{FF2B5EF4-FFF2-40B4-BE49-F238E27FC236}">
                <a16:creationId xmlns:a16="http://schemas.microsoft.com/office/drawing/2014/main" xmlns="" id="{FC2AF369-5B07-4E04-9035-F57E26538604}"/>
              </a:ext>
            </a:extLst>
          </p:cNvPr>
          <p:cNvPicPr>
            <a:picLocks noChangeAspect="1"/>
          </p:cNvPicPr>
          <p:nvPr/>
        </p:nvPicPr>
        <p:blipFill rotWithShape="1">
          <a:blip r:embed="rId2"/>
          <a:srcRect l="17917" t="5926" r="11042" b="13543"/>
          <a:stretch/>
        </p:blipFill>
        <p:spPr>
          <a:xfrm>
            <a:off x="599371" y="227530"/>
            <a:ext cx="5318829" cy="3391473"/>
          </a:xfrm>
          <a:prstGeom prst="rect">
            <a:avLst/>
          </a:prstGeom>
        </p:spPr>
      </p:pic>
      <p:pic>
        <p:nvPicPr>
          <p:cNvPr id="11" name="Resim 10">
            <a:extLst>
              <a:ext uri="{FF2B5EF4-FFF2-40B4-BE49-F238E27FC236}">
                <a16:creationId xmlns:a16="http://schemas.microsoft.com/office/drawing/2014/main" xmlns="" id="{CF08A64E-E14A-4D00-ADD1-A1352786C90C}"/>
              </a:ext>
            </a:extLst>
          </p:cNvPr>
          <p:cNvPicPr>
            <a:picLocks noChangeAspect="1"/>
          </p:cNvPicPr>
          <p:nvPr/>
        </p:nvPicPr>
        <p:blipFill rotWithShape="1">
          <a:blip r:embed="rId3"/>
          <a:srcRect l="16980" t="4259" r="11042" b="13543"/>
          <a:stretch/>
        </p:blipFill>
        <p:spPr>
          <a:xfrm>
            <a:off x="6046267" y="152400"/>
            <a:ext cx="5660559" cy="3636088"/>
          </a:xfrm>
          <a:prstGeom prst="rect">
            <a:avLst/>
          </a:prstGeom>
        </p:spPr>
      </p:pic>
      <p:pic>
        <p:nvPicPr>
          <p:cNvPr id="13" name="Resim 12">
            <a:extLst>
              <a:ext uri="{FF2B5EF4-FFF2-40B4-BE49-F238E27FC236}">
                <a16:creationId xmlns:a16="http://schemas.microsoft.com/office/drawing/2014/main" xmlns="" id="{C8B5E4F0-E0A9-4585-BA72-E27C1B358037}"/>
              </a:ext>
            </a:extLst>
          </p:cNvPr>
          <p:cNvPicPr>
            <a:picLocks noChangeAspect="1"/>
          </p:cNvPicPr>
          <p:nvPr/>
        </p:nvPicPr>
        <p:blipFill rotWithShape="1">
          <a:blip r:embed="rId4"/>
          <a:srcRect l="18021" t="5555" r="12084" b="13446"/>
          <a:stretch/>
        </p:blipFill>
        <p:spPr>
          <a:xfrm>
            <a:off x="599371" y="3393410"/>
            <a:ext cx="5217564" cy="3401090"/>
          </a:xfrm>
          <a:prstGeom prst="rect">
            <a:avLst/>
          </a:prstGeom>
        </p:spPr>
      </p:pic>
      <p:pic>
        <p:nvPicPr>
          <p:cNvPr id="15" name="Resim 14">
            <a:extLst>
              <a:ext uri="{FF2B5EF4-FFF2-40B4-BE49-F238E27FC236}">
                <a16:creationId xmlns:a16="http://schemas.microsoft.com/office/drawing/2014/main" xmlns="" id="{6BBCF0D3-3CFD-40F2-8B70-619D065BE932}"/>
              </a:ext>
            </a:extLst>
          </p:cNvPr>
          <p:cNvPicPr>
            <a:picLocks noChangeAspect="1"/>
          </p:cNvPicPr>
          <p:nvPr/>
        </p:nvPicPr>
        <p:blipFill rotWithShape="1">
          <a:blip r:embed="rId5"/>
          <a:srcRect l="18334" t="4259" r="10312" b="13445"/>
          <a:stretch/>
        </p:blipFill>
        <p:spPr>
          <a:xfrm>
            <a:off x="6203181" y="3189226"/>
            <a:ext cx="5503645" cy="3570492"/>
          </a:xfrm>
          <a:prstGeom prst="rect">
            <a:avLst/>
          </a:prstGeom>
        </p:spPr>
      </p:pic>
    </p:spTree>
    <p:extLst>
      <p:ext uri="{BB962C8B-B14F-4D97-AF65-F5344CB8AC3E}">
        <p14:creationId xmlns:p14="http://schemas.microsoft.com/office/powerpoint/2010/main" val="92905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556B67-0E7F-448F-8AC9-721B6FF7DBB2}"/>
              </a:ext>
            </a:extLst>
          </p:cNvPr>
          <p:cNvSpPr>
            <a:spLocks noGrp="1"/>
          </p:cNvSpPr>
          <p:nvPr>
            <p:ph type="title"/>
          </p:nvPr>
        </p:nvSpPr>
        <p:spPr>
          <a:xfrm>
            <a:off x="669852" y="870596"/>
            <a:ext cx="4887382" cy="3747820"/>
          </a:xfrm>
        </p:spPr>
        <p:txBody>
          <a:bodyPr vert="horz" lIns="91440" tIns="45720" rIns="91440" bIns="45720" rtlCol="0" anchor="t">
            <a:normAutofit fontScale="90000"/>
          </a:bodyPr>
          <a:lstStyle/>
          <a:p>
            <a:r>
              <a:rPr lang="tr-TR" sz="5400" dirty="0"/>
              <a:t>İzlem sayıları azaldı ama her yerde değil</a:t>
            </a:r>
          </a:p>
        </p:txBody>
      </p:sp>
      <p:cxnSp>
        <p:nvCxnSpPr>
          <p:cNvPr id="20" name="Straight Connector 19">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7CC41EB-2D81-4303-9171-6401B388BA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Grafik 8">
            <a:extLst>
              <a:ext uri="{FF2B5EF4-FFF2-40B4-BE49-F238E27FC236}">
                <a16:creationId xmlns:a16="http://schemas.microsoft.com/office/drawing/2014/main" xmlns="" id="{00000000-0008-0000-0000-000006000000}"/>
              </a:ext>
            </a:extLst>
          </p:cNvPr>
          <p:cNvGraphicFramePr>
            <a:graphicFrameLocks/>
          </p:cNvGraphicFramePr>
          <p:nvPr>
            <p:extLst>
              <p:ext uri="{D42A27DB-BD31-4B8C-83A1-F6EECF244321}">
                <p14:modId xmlns:p14="http://schemas.microsoft.com/office/powerpoint/2010/main" val="229998297"/>
              </p:ext>
            </p:extLst>
          </p:nvPr>
        </p:nvGraphicFramePr>
        <p:xfrm>
          <a:off x="6096000" y="1066800"/>
          <a:ext cx="5295900" cy="4724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214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8F4C252-E776-4D3F-8066-6C064669DF36}"/>
              </a:ext>
            </a:extLst>
          </p:cNvPr>
          <p:cNvSpPr>
            <a:spLocks noGrp="1"/>
          </p:cNvSpPr>
          <p:nvPr>
            <p:ph type="title"/>
          </p:nvPr>
        </p:nvSpPr>
        <p:spPr>
          <a:xfrm>
            <a:off x="733424" y="908048"/>
            <a:ext cx="3660776" cy="4404064"/>
          </a:xfrm>
        </p:spPr>
        <p:txBody>
          <a:bodyPr vert="horz" lIns="91440" tIns="45720" rIns="91440" bIns="45720" rtlCol="0" anchor="t">
            <a:normAutofit/>
          </a:bodyPr>
          <a:lstStyle/>
          <a:p>
            <a:r>
              <a:rPr lang="tr-TR" kern="1200" cap="all" spc="30" baseline="0" dirty="0">
                <a:solidFill>
                  <a:schemeClr val="tx1"/>
                </a:solidFill>
                <a:latin typeface="+mj-lt"/>
                <a:ea typeface="+mj-ea"/>
                <a:cs typeface="+mj-cs"/>
              </a:rPr>
              <a:t>95</a:t>
            </a:r>
            <a:r>
              <a:rPr lang="en-US" kern="1200" cap="all" spc="30" baseline="0" dirty="0">
                <a:solidFill>
                  <a:schemeClr val="tx1"/>
                </a:solidFill>
                <a:latin typeface="+mj-lt"/>
                <a:ea typeface="+mj-ea"/>
                <a:cs typeface="+mj-cs"/>
              </a:rPr>
              <a:t>.000 hasta, </a:t>
            </a:r>
            <a:br>
              <a:rPr lang="en-US" kern="1200" cap="all" spc="30" baseline="0" dirty="0">
                <a:solidFill>
                  <a:schemeClr val="tx1"/>
                </a:solidFill>
                <a:latin typeface="+mj-lt"/>
                <a:ea typeface="+mj-ea"/>
                <a:cs typeface="+mj-cs"/>
              </a:rPr>
            </a:br>
            <a:r>
              <a:rPr lang="en-US" kern="1200" cap="all" spc="30" baseline="0" dirty="0">
                <a:solidFill>
                  <a:schemeClr val="tx1"/>
                </a:solidFill>
                <a:latin typeface="+mj-lt"/>
                <a:ea typeface="+mj-ea"/>
                <a:cs typeface="+mj-cs"/>
              </a:rPr>
              <a:t>1</a:t>
            </a:r>
            <a:r>
              <a:rPr lang="tr-TR" kern="1200" cap="all" spc="30" baseline="0" dirty="0">
                <a:solidFill>
                  <a:schemeClr val="tx1"/>
                </a:solidFill>
                <a:latin typeface="+mj-lt"/>
                <a:ea typeface="+mj-ea"/>
                <a:cs typeface="+mj-cs"/>
              </a:rPr>
              <a:t>96</a:t>
            </a:r>
            <a:r>
              <a:rPr lang="en-US" kern="1200" cap="all" spc="30" baseline="0" dirty="0">
                <a:solidFill>
                  <a:schemeClr val="tx1"/>
                </a:solidFill>
                <a:latin typeface="+mj-lt"/>
                <a:ea typeface="+mj-ea"/>
                <a:cs typeface="+mj-cs"/>
              </a:rPr>
              <a:t>.000 </a:t>
            </a:r>
            <a:r>
              <a:rPr lang="en-US" kern="1200" cap="all" spc="30" baseline="0" dirty="0" err="1">
                <a:solidFill>
                  <a:schemeClr val="tx1"/>
                </a:solidFill>
                <a:latin typeface="+mj-lt"/>
                <a:ea typeface="+mj-ea"/>
                <a:cs typeface="+mj-cs"/>
              </a:rPr>
              <a:t>karantİna</a:t>
            </a:r>
            <a:endParaRPr lang="en-US" kern="1200" cap="all" spc="30" baseline="0" dirty="0">
              <a:solidFill>
                <a:schemeClr val="tx1"/>
              </a:solidFill>
              <a:latin typeface="+mj-lt"/>
              <a:ea typeface="+mj-ea"/>
              <a:cs typeface="+mj-cs"/>
            </a:endParaRPr>
          </a:p>
        </p:txBody>
      </p:sp>
      <p:cxnSp>
        <p:nvCxnSpPr>
          <p:cNvPr id="23" name="Straight Connector 22">
            <a:extLst>
              <a:ext uri="{FF2B5EF4-FFF2-40B4-BE49-F238E27FC236}">
                <a16:creationId xmlns:a16="http://schemas.microsoft.com/office/drawing/2014/main" xmlns="" id="{B75B4F83-6FDB-4998-8E11-31CE6E7040B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0794B99-5B9D-4B94-9505-1EDED76CD6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527243" y="4059535"/>
            <a:ext cx="3449662" cy="723275"/>
          </a:xfrm>
          <a:prstGeom prst="rect">
            <a:avLst/>
          </a:prstGeom>
          <a:solidFill>
            <a:schemeClr val="bg1"/>
          </a:solidFill>
        </p:spPr>
        <p:txBody>
          <a:bodyPr wrap="none" rtlCol="0">
            <a:spAutoFit/>
          </a:bodyPr>
          <a:lstStyle/>
          <a:p>
            <a:pPr>
              <a:spcAft>
                <a:spcPts val="600"/>
              </a:spcAft>
            </a:pPr>
            <a:r>
              <a:rPr lang="tr-TR" dirty="0"/>
              <a:t>Muğla, Antalya, Mersin illerinde </a:t>
            </a:r>
          </a:p>
          <a:p>
            <a:pPr>
              <a:spcAft>
                <a:spcPts val="600"/>
              </a:spcAft>
            </a:pPr>
            <a:r>
              <a:rPr lang="tr-TR" dirty="0"/>
              <a:t>birden çok birimde artış </a:t>
            </a:r>
          </a:p>
        </p:txBody>
      </p:sp>
      <p:graphicFrame>
        <p:nvGraphicFramePr>
          <p:cNvPr id="18" name="Grafik 11">
            <a:extLst>
              <a:ext uri="{FF2B5EF4-FFF2-40B4-BE49-F238E27FC236}">
                <a16:creationId xmlns:a16="http://schemas.microsoft.com/office/drawing/2014/main" xmlns="" id="{00000000-0008-0000-0000-000004000000}"/>
              </a:ext>
            </a:extLst>
          </p:cNvPr>
          <p:cNvGraphicFramePr>
            <a:graphicFrameLocks noGrp="1"/>
          </p:cNvGraphicFramePr>
          <p:nvPr>
            <p:ph idx="1"/>
            <p:extLst>
              <p:ext uri="{D42A27DB-BD31-4B8C-83A1-F6EECF244321}">
                <p14:modId xmlns:p14="http://schemas.microsoft.com/office/powerpoint/2010/main" val="2255502777"/>
              </p:ext>
            </p:extLst>
          </p:nvPr>
        </p:nvGraphicFramePr>
        <p:xfrm>
          <a:off x="4876800" y="1066801"/>
          <a:ext cx="6581776"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84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C5C33D8-1EDE-4243-A286-D5DB05ED4CB9}"/>
              </a:ext>
            </a:extLst>
          </p:cNvPr>
          <p:cNvSpPr>
            <a:spLocks noGrp="1"/>
          </p:cNvSpPr>
          <p:nvPr>
            <p:ph type="title"/>
          </p:nvPr>
        </p:nvSpPr>
        <p:spPr>
          <a:xfrm>
            <a:off x="695325" y="914557"/>
            <a:ext cx="10872665" cy="705780"/>
          </a:xfrm>
        </p:spPr>
        <p:txBody>
          <a:bodyPr vert="horz" lIns="91440" tIns="45720" rIns="91440" bIns="45720" rtlCol="0" anchor="t">
            <a:normAutofit fontScale="90000"/>
          </a:bodyPr>
          <a:lstStyle/>
          <a:p>
            <a:r>
              <a:rPr lang="en-US"/>
              <a:t>Vakalar nasıl azaldı? Tedbirler/sayılar</a:t>
            </a:r>
          </a:p>
        </p:txBody>
      </p:sp>
      <p:cxnSp>
        <p:nvCxnSpPr>
          <p:cNvPr id="16" name="Straight Connector 15">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o 4"/>
          <p:cNvGraphicFramePr>
            <a:graphicFrameLocks noGrp="1"/>
          </p:cNvGraphicFramePr>
          <p:nvPr>
            <p:extLst>
              <p:ext uri="{D42A27DB-BD31-4B8C-83A1-F6EECF244321}">
                <p14:modId xmlns:p14="http://schemas.microsoft.com/office/powerpoint/2010/main" val="2851707055"/>
              </p:ext>
            </p:extLst>
          </p:nvPr>
        </p:nvGraphicFramePr>
        <p:xfrm>
          <a:off x="800100" y="2436221"/>
          <a:ext cx="10591804" cy="3573915"/>
        </p:xfrm>
        <a:graphic>
          <a:graphicData uri="http://schemas.openxmlformats.org/drawingml/2006/table">
            <a:tbl>
              <a:tblPr firstRow="1" bandRow="1">
                <a:solidFill>
                  <a:schemeClr val="bg1">
                    <a:lumMod val="95000"/>
                  </a:schemeClr>
                </a:solidFill>
                <a:tableStyleId>{5C22544A-7EE6-4342-B048-85BDC9FD1C3A}</a:tableStyleId>
              </a:tblPr>
              <a:tblGrid>
                <a:gridCol w="1028764">
                  <a:extLst>
                    <a:ext uri="{9D8B030D-6E8A-4147-A177-3AD203B41FA5}">
                      <a16:colId xmlns:a16="http://schemas.microsoft.com/office/drawing/2014/main" xmlns="" val="750573183"/>
                    </a:ext>
                  </a:extLst>
                </a:gridCol>
                <a:gridCol w="1329827">
                  <a:extLst>
                    <a:ext uri="{9D8B030D-6E8A-4147-A177-3AD203B41FA5}">
                      <a16:colId xmlns:a16="http://schemas.microsoft.com/office/drawing/2014/main" xmlns="" val="2111267737"/>
                    </a:ext>
                  </a:extLst>
                </a:gridCol>
                <a:gridCol w="1361390">
                  <a:extLst>
                    <a:ext uri="{9D8B030D-6E8A-4147-A177-3AD203B41FA5}">
                      <a16:colId xmlns:a16="http://schemas.microsoft.com/office/drawing/2014/main" xmlns="" val="2257414131"/>
                    </a:ext>
                  </a:extLst>
                </a:gridCol>
                <a:gridCol w="1252134">
                  <a:extLst>
                    <a:ext uri="{9D8B030D-6E8A-4147-A177-3AD203B41FA5}">
                      <a16:colId xmlns:a16="http://schemas.microsoft.com/office/drawing/2014/main" xmlns="" val="1547676056"/>
                    </a:ext>
                  </a:extLst>
                </a:gridCol>
                <a:gridCol w="982633">
                  <a:extLst>
                    <a:ext uri="{9D8B030D-6E8A-4147-A177-3AD203B41FA5}">
                      <a16:colId xmlns:a16="http://schemas.microsoft.com/office/drawing/2014/main" xmlns="" val="3978087811"/>
                    </a:ext>
                  </a:extLst>
                </a:gridCol>
                <a:gridCol w="1222998">
                  <a:extLst>
                    <a:ext uri="{9D8B030D-6E8A-4147-A177-3AD203B41FA5}">
                      <a16:colId xmlns:a16="http://schemas.microsoft.com/office/drawing/2014/main" xmlns="" val="3493378018"/>
                    </a:ext>
                  </a:extLst>
                </a:gridCol>
                <a:gridCol w="1072465">
                  <a:extLst>
                    <a:ext uri="{9D8B030D-6E8A-4147-A177-3AD203B41FA5}">
                      <a16:colId xmlns:a16="http://schemas.microsoft.com/office/drawing/2014/main" xmlns="" val="4193825170"/>
                    </a:ext>
                  </a:extLst>
                </a:gridCol>
                <a:gridCol w="1169582">
                  <a:extLst>
                    <a:ext uri="{9D8B030D-6E8A-4147-A177-3AD203B41FA5}">
                      <a16:colId xmlns:a16="http://schemas.microsoft.com/office/drawing/2014/main" xmlns="" val="3496893511"/>
                    </a:ext>
                  </a:extLst>
                </a:gridCol>
                <a:gridCol w="1172011">
                  <a:extLst>
                    <a:ext uri="{9D8B030D-6E8A-4147-A177-3AD203B41FA5}">
                      <a16:colId xmlns:a16="http://schemas.microsoft.com/office/drawing/2014/main" xmlns="" val="958537231"/>
                    </a:ext>
                  </a:extLst>
                </a:gridCol>
              </a:tblGrid>
              <a:tr h="674965">
                <a:tc>
                  <a:txBody>
                    <a:bodyPr/>
                    <a:lstStyle/>
                    <a:p>
                      <a:pPr algn="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Türkiye </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İstanbul</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Ankara</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İzmir</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Mersin</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Bursa</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Muğla</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tr-TR" sz="24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Adana</a:t>
                      </a:r>
                      <a:endParaRPr lang="tr-TR" sz="2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xmlns="" val="3879993053"/>
                  </a:ext>
                </a:extLst>
              </a:tr>
              <a:tr h="579790">
                <a:tc>
                  <a:txBody>
                    <a:bodyPr/>
                    <a:lstStyle/>
                    <a:p>
                      <a:pPr algn="r">
                        <a:lnSpc>
                          <a:spcPct val="107000"/>
                        </a:lnSpc>
                        <a:spcAft>
                          <a:spcPts val="0"/>
                        </a:spcAft>
                      </a:pPr>
                      <a:r>
                        <a:rPr lang="tr-TR" sz="18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EYLÜL*</a:t>
                      </a:r>
                      <a:endParaRPr lang="tr-TR" sz="18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8,5</a:t>
                      </a: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6,38</a:t>
                      </a: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22,58</a:t>
                      </a: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5,07</a:t>
                      </a: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5,62</a:t>
                      </a: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6,06</a:t>
                      </a:r>
                      <a:endPar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3,82</a:t>
                      </a: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7,6</a:t>
                      </a:r>
                    </a:p>
                  </a:txBody>
                  <a:tcPr marL="97894" marR="104887" marT="27970" marB="20977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xmlns="" val="1646101941"/>
                  </a:ext>
                </a:extLst>
              </a:tr>
              <a:tr h="579790">
                <a:tc>
                  <a:txBody>
                    <a:bodyPr/>
                    <a:lstStyle/>
                    <a:p>
                      <a:pPr algn="r">
                        <a:lnSpc>
                          <a:spcPct val="107000"/>
                        </a:lnSpc>
                        <a:spcAft>
                          <a:spcPts val="0"/>
                        </a:spcAft>
                      </a:pPr>
                      <a:r>
                        <a:rPr lang="tr-TR" sz="18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EKİM</a:t>
                      </a:r>
                      <a:endParaRPr lang="tr-TR" sz="18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6,53</a:t>
                      </a: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7,06</a:t>
                      </a: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12,11</a:t>
                      </a: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3,64</a:t>
                      </a: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3,12</a:t>
                      </a: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7,1</a:t>
                      </a:r>
                      <a:endPar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1,73</a:t>
                      </a: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600544697"/>
                  </a:ext>
                </a:extLst>
              </a:tr>
              <a:tr h="579790">
                <a:tc>
                  <a:txBody>
                    <a:bodyPr/>
                    <a:lstStyle/>
                    <a:p>
                      <a:pPr algn="r">
                        <a:lnSpc>
                          <a:spcPct val="107000"/>
                        </a:lnSpc>
                        <a:spcAft>
                          <a:spcPts val="0"/>
                        </a:spcAft>
                      </a:pPr>
                      <a:r>
                        <a:rPr lang="tr-TR" sz="18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KASIM</a:t>
                      </a:r>
                      <a:endParaRPr lang="tr-TR" sz="18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19,79</a:t>
                      </a: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31,12</a:t>
                      </a: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23,95</a:t>
                      </a: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14,2</a:t>
                      </a: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5,5</a:t>
                      </a: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35,22</a:t>
                      </a:r>
                      <a:endPar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7,3</a:t>
                      </a: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rPr>
                        <a:t>11,12</a:t>
                      </a:r>
                    </a:p>
                  </a:txBody>
                  <a:tcPr marL="97894" marR="104887" marT="27970" marB="20977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xmlns="" val="1416731326"/>
                  </a:ext>
                </a:extLst>
              </a:tr>
              <a:tr h="579790">
                <a:tc>
                  <a:txBody>
                    <a:bodyPr/>
                    <a:lstStyle/>
                    <a:p>
                      <a:pPr algn="r">
                        <a:lnSpc>
                          <a:spcPct val="107000"/>
                        </a:lnSpc>
                        <a:spcAft>
                          <a:spcPts val="0"/>
                        </a:spcAft>
                      </a:pPr>
                      <a:r>
                        <a:rPr lang="tr-TR" sz="1800" b="1" i="1" cap="none" spc="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ARALIK</a:t>
                      </a:r>
                      <a:endParaRPr lang="tr-TR" sz="18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7894" marR="104887" marT="27970" marB="209773">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22,55</a:t>
                      </a:r>
                      <a:endPar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21,69</a:t>
                      </a:r>
                      <a:endPar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17,74</a:t>
                      </a:r>
                      <a:endPar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25,8</a:t>
                      </a:r>
                      <a:endPar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21,11</a:t>
                      </a:r>
                      <a:endPar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0"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28,88</a:t>
                      </a:r>
                      <a:endParaRPr lang="tr-TR" sz="1800" b="0"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14,28</a:t>
                      </a:r>
                      <a:endPar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0"/>
                        </a:spcAft>
                      </a:pPr>
                      <a:r>
                        <a:rPr lang="tr-TR" sz="1800" b="1" i="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44,85</a:t>
                      </a:r>
                      <a:endParaRPr lang="tr-TR" sz="1800" b="1" i="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213519418"/>
                  </a:ext>
                </a:extLst>
              </a:tr>
              <a:tr h="579790">
                <a:tc>
                  <a:txBody>
                    <a:bodyPr/>
                    <a:lstStyle/>
                    <a:p>
                      <a:pPr algn="r">
                        <a:lnSpc>
                          <a:spcPct val="107000"/>
                        </a:lnSpc>
                        <a:spcAft>
                          <a:spcPts val="0"/>
                        </a:spcAft>
                      </a:pPr>
                      <a:r>
                        <a:rPr lang="tr-TR" sz="18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OCAK</a:t>
                      </a:r>
                    </a:p>
                  </a:txBody>
                  <a:tcPr marL="97894" marR="104887" marT="27970" marB="209773">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3,95</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4,09</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2,84</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3,28</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6,53</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3,38</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800" i="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6,11</a:t>
                      </a:r>
                      <a:endParaRPr lang="tr-TR" sz="1800"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7894" marR="104887" marT="27970" marB="20977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65681466"/>
                  </a:ext>
                </a:extLst>
              </a:tr>
            </a:tbl>
          </a:graphicData>
        </a:graphic>
      </p:graphicFrame>
    </p:spTree>
    <p:extLst>
      <p:ext uri="{BB962C8B-B14F-4D97-AF65-F5344CB8AC3E}">
        <p14:creationId xmlns:p14="http://schemas.microsoft.com/office/powerpoint/2010/main" val="177599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ronicl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ronicleVTI" id="{508E4D90-5116-4BF0-876B-3F422DD1F65F}" vid="{AA21DC3D-92A8-43A4-8358-ED428371CD5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398</Words>
  <Application>Microsoft Office PowerPoint</Application>
  <PresentationFormat>Özel</PresentationFormat>
  <Paragraphs>122</Paragraphs>
  <Slides>16</Slides>
  <Notes>2</Notes>
  <HiddenSlides>1</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ChronicleVTI</vt:lpstr>
      <vt:lpstr>Aile Hekimliği Pandemi Anketi ocak Ayı Sonuçları</vt:lpstr>
      <vt:lpstr>Yanıt veren Aile Hekimlerine Teşekkür ederiz</vt:lpstr>
      <vt:lpstr>4 ayda Gördüklerimiz</vt:lpstr>
      <vt:lpstr>4 AYDA halen GÖREMEDİKLERİMİZ</vt:lpstr>
      <vt:lpstr>VAKALAR AZALDI SALGIN DEVAM EDİYOR</vt:lpstr>
      <vt:lpstr>PowerPoint Sunusu</vt:lpstr>
      <vt:lpstr>İzlem sayıları azaldı ama her yerde değil</vt:lpstr>
      <vt:lpstr>95.000 hasta,  196.000 karantİna</vt:lpstr>
      <vt:lpstr>Vakalar nasıl azaldı? Tedbirler/sayılar</vt:lpstr>
      <vt:lpstr>Filyasyon neden azaldı?</vt:lpstr>
      <vt:lpstr>Ek ödeme yok, ek görev var</vt:lpstr>
      <vt:lpstr>Covıd oLAN ASM ÇALIŞANI SAYISI %68   yedi aile hekiminden biri covıd-19 </vt:lpstr>
      <vt:lpstr>Asmler aşılamaya ne kadar hazır?</vt:lpstr>
      <vt:lpstr>4 birimden birinde ebe ve hemşire yok 10 birimden birinde doktor yok</vt:lpstr>
      <vt:lpstr>Asmlerde günde kaç aşı yapılabilir?    ‘biz erişkin kpa aşılaması sırasında covid olduk bu nedenle Bir günde çok fazla kişiye yapmayı düşünmüyorum’</vt:lpstr>
      <vt:lpstr>Tüm bİRİNCİ basAmAk sağlık çalışanlarına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Hekimliği Pandemi Anketi ocak Ayı Sonuçları</dc:title>
  <dc:creator>Arda Cem Kirimli</dc:creator>
  <cp:lastModifiedBy>basin</cp:lastModifiedBy>
  <cp:revision>4</cp:revision>
  <dcterms:created xsi:type="dcterms:W3CDTF">2021-01-27T21:02:45Z</dcterms:created>
  <dcterms:modified xsi:type="dcterms:W3CDTF">2021-01-28T10:42:32Z</dcterms:modified>
</cp:coreProperties>
</file>