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7"/>
  </p:notesMasterIdLst>
  <p:sldIdLst>
    <p:sldId id="256" r:id="rId2"/>
    <p:sldId id="257" r:id="rId3"/>
    <p:sldId id="278" r:id="rId4"/>
    <p:sldId id="294" r:id="rId5"/>
    <p:sldId id="276" r:id="rId6"/>
    <p:sldId id="292" r:id="rId7"/>
    <p:sldId id="295" r:id="rId8"/>
    <p:sldId id="296" r:id="rId9"/>
    <p:sldId id="277" r:id="rId10"/>
    <p:sldId id="298" r:id="rId11"/>
    <p:sldId id="300" r:id="rId12"/>
    <p:sldId id="301" r:id="rId13"/>
    <p:sldId id="299" r:id="rId14"/>
    <p:sldId id="302" r:id="rId15"/>
    <p:sldId id="261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3A3"/>
    <a:srgbClr val="E97C30"/>
    <a:srgbClr val="E57A2E"/>
    <a:srgbClr val="E57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F6F9A7-103A-6BF1-050B-AD8F6CFA5E3F}" v="498" dt="2021-04-22T04:58:00.6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5" autoAdjust="0"/>
    <p:restoredTop sz="94660"/>
  </p:normalViewPr>
  <p:slideViewPr>
    <p:cSldViewPr snapToGrid="0">
      <p:cViewPr>
        <p:scale>
          <a:sx n="91" d="100"/>
          <a:sy n="91" d="100"/>
        </p:scale>
        <p:origin x="-12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.Emrah\Documents\Emrah\ttbahk\Anket%20tablolar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r-TR" dirty="0"/>
              <a:t>Mart Ayında Vaka Sayıları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Vaka Sayıları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19-4B95-B8AA-524C8EFC705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19-4B95-B8AA-524C8EFC705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19-4B95-B8AA-524C8EFC70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Sayfa1!$A$2:$A$4</c:f>
              <c:strCache>
                <c:ptCount val="3"/>
                <c:pt idx="0">
                  <c:v>Arttı</c:v>
                </c:pt>
                <c:pt idx="1">
                  <c:v>Azaldı</c:v>
                </c:pt>
                <c:pt idx="2">
                  <c:v>Aynı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629</c:v>
                </c:pt>
                <c:pt idx="1">
                  <c:v>112</c:v>
                </c:pt>
                <c:pt idx="2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B0-451F-B2C8-EC61E565F21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r-TR" dirty="0"/>
              <a:t>Nisan Ayında Vaka Sayıları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Vaka Sayıları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E9-47EB-9960-47AC1FD610D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E9-47EB-9960-47AC1FD610D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6E9-47EB-9960-47AC1FD610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Sayfa1!$A$2:$A$4</c:f>
              <c:strCache>
                <c:ptCount val="3"/>
                <c:pt idx="0">
                  <c:v>Arttı</c:v>
                </c:pt>
                <c:pt idx="1">
                  <c:v>Azaldı</c:v>
                </c:pt>
                <c:pt idx="2">
                  <c:v>Aynı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388</c:v>
                </c:pt>
                <c:pt idx="1">
                  <c:v>29</c:v>
                </c:pt>
                <c:pt idx="2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6E9-47EB-9960-47AC1FD610D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Covid</a:t>
            </a:r>
            <a:r>
              <a:rPr lang="tr-TR"/>
              <a:t> Geçirilen</a:t>
            </a:r>
            <a:r>
              <a:rPr lang="en-US"/>
              <a:t> </a:t>
            </a:r>
            <a:r>
              <a:rPr lang="en-US" sz="1600" b="1" i="0" u="none" strike="noStrike" baseline="0">
                <a:effectLst/>
              </a:rPr>
              <a:t>ASM </a:t>
            </a:r>
            <a:r>
              <a:rPr lang="en-US"/>
              <a:t>Oranı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Sayfa1!$D$4</c:f>
              <c:strCache>
                <c:ptCount val="1"/>
                <c:pt idx="0">
                  <c:v>Covid geçiren var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Sayfa1!$C$5:$C$8</c:f>
              <c:strCache>
                <c:ptCount val="4"/>
                <c:pt idx="0">
                  <c:v>Eylül</c:v>
                </c:pt>
                <c:pt idx="1">
                  <c:v>Kasım</c:v>
                </c:pt>
                <c:pt idx="2">
                  <c:v>Ocak</c:v>
                </c:pt>
                <c:pt idx="3">
                  <c:v>Nisan</c:v>
                </c:pt>
              </c:strCache>
            </c:strRef>
          </c:cat>
          <c:val>
            <c:numRef>
              <c:f>Sayfa1!$D$5:$D$8</c:f>
              <c:numCache>
                <c:formatCode>0%</c:formatCode>
                <c:ptCount val="4"/>
                <c:pt idx="0">
                  <c:v>0.41000000000000003</c:v>
                </c:pt>
                <c:pt idx="1">
                  <c:v>0.49000000000000005</c:v>
                </c:pt>
                <c:pt idx="2">
                  <c:v>0.68</c:v>
                </c:pt>
                <c:pt idx="3">
                  <c:v>0.76000000000000012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4C-493C-ADB3-FC45A9F49E6A}"/>
            </c:ext>
          </c:extLst>
        </c:ser>
        <c:ser>
          <c:idx val="1"/>
          <c:order val="1"/>
          <c:tx>
            <c:strRef>
              <c:f>Sayfa1!$E$4</c:f>
              <c:strCache>
                <c:ptCount val="1"/>
                <c:pt idx="0">
                  <c:v>Covid geçiren yok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Sayfa1!$C$5:$C$8</c:f>
              <c:strCache>
                <c:ptCount val="4"/>
                <c:pt idx="0">
                  <c:v>Eylül</c:v>
                </c:pt>
                <c:pt idx="1">
                  <c:v>Kasım</c:v>
                </c:pt>
                <c:pt idx="2">
                  <c:v>Ocak</c:v>
                </c:pt>
                <c:pt idx="3">
                  <c:v>Nisan</c:v>
                </c:pt>
              </c:strCache>
            </c:strRef>
          </c:cat>
          <c:val>
            <c:numRef>
              <c:f>Sayfa1!$E$5:$E$8</c:f>
              <c:numCache>
                <c:formatCode>0%</c:formatCode>
                <c:ptCount val="4"/>
                <c:pt idx="0">
                  <c:v>0.59</c:v>
                </c:pt>
                <c:pt idx="1">
                  <c:v>0.51</c:v>
                </c:pt>
                <c:pt idx="2">
                  <c:v>0.32000000000000006</c:v>
                </c:pt>
                <c:pt idx="3">
                  <c:v>0.24000000000000002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4C-493C-ADB3-FC45A9F49E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5421952"/>
        <c:axId val="55423744"/>
        <c:axId val="0"/>
      </c:bar3DChart>
      <c:catAx>
        <c:axId val="5542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5423744"/>
        <c:crosses val="autoZero"/>
        <c:auto val="1"/>
        <c:lblAlgn val="ctr"/>
        <c:lblOffset val="100"/>
        <c:noMultiLvlLbl val="0"/>
      </c:catAx>
      <c:valAx>
        <c:axId val="5542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542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SON 1 AYDA </a:t>
            </a:r>
            <a:r>
              <a:rPr lang="tr-TR" dirty="0" smtClean="0"/>
              <a:t>COVID-19 </a:t>
            </a:r>
            <a:r>
              <a:rPr lang="tr-TR" dirty="0"/>
              <a:t>GEÇİRDİNİZ Mİ?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Mart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Sayfa1!$A$2</c:f>
              <c:strCache>
                <c:ptCount val="1"/>
                <c:pt idx="0">
                  <c:v>Onbinde</c:v>
                </c:pt>
              </c:strCache>
            </c:strRef>
          </c:cat>
          <c:val>
            <c:numRef>
              <c:f>Sayfa1!$B$2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D2-4CDC-BD3A-2FD83AD9B36F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Nisan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Sayfa1!$A$2</c:f>
              <c:strCache>
                <c:ptCount val="1"/>
                <c:pt idx="0">
                  <c:v>Onbinde</c:v>
                </c:pt>
              </c:strCache>
            </c:strRef>
          </c:cat>
          <c:val>
            <c:numRef>
              <c:f>Sayfa1!$C$2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D2-4CDC-BD3A-2FD83AD9B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59037568"/>
        <c:axId val="59039104"/>
        <c:axId val="0"/>
      </c:bar3DChart>
      <c:catAx>
        <c:axId val="59037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039104"/>
        <c:crosses val="autoZero"/>
        <c:auto val="1"/>
        <c:lblAlgn val="ctr"/>
        <c:lblOffset val="100"/>
        <c:noMultiLvlLbl val="0"/>
      </c:catAx>
      <c:valAx>
        <c:axId val="5903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903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r-TR" dirty="0"/>
              <a:t>V2/V3</a:t>
            </a:r>
            <a:r>
              <a:rPr lang="tr-TR" baseline="0" dirty="0"/>
              <a:t> Varyantlı Hastam Var.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Uzun izolasyon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56-4975-AED3-4D0106FAA5B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56-4975-AED3-4D0106FAA5B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356-4975-AED3-4D0106FAA5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Sayfa1!$A$2:$A$4</c:f>
              <c:strCache>
                <c:ptCount val="3"/>
                <c:pt idx="0">
                  <c:v>Evet</c:v>
                </c:pt>
                <c:pt idx="1">
                  <c:v>Hayır</c:v>
                </c:pt>
                <c:pt idx="2">
                  <c:v>Bilmiyorum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40</c:v>
                </c:pt>
                <c:pt idx="1">
                  <c:v>154</c:v>
                </c:pt>
                <c:pt idx="2">
                  <c:v>248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6E-4A88-966D-57B67925C7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1FBD6B-614F-4A3B-B8B7-81D97E700B2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DC54518-CA65-4742-8921-D70EF52D33BB}">
      <dgm:prSet/>
      <dgm:spPr/>
      <dgm:t>
        <a:bodyPr/>
        <a:lstStyle/>
        <a:p>
          <a:r>
            <a:rPr lang="tr-TR" dirty="0">
              <a:latin typeface="+mj-lt"/>
            </a:rPr>
            <a:t>17</a:t>
          </a:r>
          <a:r>
            <a:rPr lang="en-US" dirty="0">
              <a:latin typeface="+mj-lt"/>
            </a:rPr>
            <a:t>-</a:t>
          </a:r>
          <a:r>
            <a:rPr lang="tr-TR" dirty="0">
              <a:latin typeface="+mj-lt"/>
            </a:rPr>
            <a:t>21 Mart 2021</a:t>
          </a:r>
        </a:p>
        <a:p>
          <a:r>
            <a:rPr lang="tr-TR" noProof="0" dirty="0">
              <a:latin typeface="+mj-lt"/>
            </a:rPr>
            <a:t>6-9 Nisan 2021</a:t>
          </a:r>
          <a:endParaRPr lang="en-US" dirty="0">
            <a:latin typeface="+mj-lt"/>
          </a:endParaRPr>
        </a:p>
      </dgm:t>
    </dgm:pt>
    <dgm:pt modelId="{98E8941E-E720-4FC1-A69D-A49ACEE91162}" type="parTrans" cxnId="{21E182E7-6543-4596-965E-1D0776A65FB3}">
      <dgm:prSet/>
      <dgm:spPr/>
      <dgm:t>
        <a:bodyPr/>
        <a:lstStyle/>
        <a:p>
          <a:endParaRPr lang="en-US"/>
        </a:p>
      </dgm:t>
    </dgm:pt>
    <dgm:pt modelId="{BDDFFBAF-857D-47B8-8579-67762FB9F6A7}" type="sibTrans" cxnId="{21E182E7-6543-4596-965E-1D0776A65FB3}">
      <dgm:prSet/>
      <dgm:spPr/>
      <dgm:t>
        <a:bodyPr/>
        <a:lstStyle/>
        <a:p>
          <a:endParaRPr lang="en-US"/>
        </a:p>
      </dgm:t>
    </dgm:pt>
    <dgm:pt modelId="{78EE58EC-A1CC-42A1-9DD6-F4333565CC87}">
      <dgm:prSet/>
      <dgm:spPr/>
      <dgm:t>
        <a:bodyPr/>
        <a:lstStyle/>
        <a:p>
          <a:pPr rtl="0"/>
          <a:endParaRPr lang="tr-TR" noProof="0" dirty="0"/>
        </a:p>
      </dgm:t>
    </dgm:pt>
    <dgm:pt modelId="{DDCF3364-B91E-4DDB-A683-4A81039B46C7}" type="parTrans" cxnId="{113BDE59-8F9B-46C8-93FA-63ECFF1959C8}">
      <dgm:prSet/>
      <dgm:spPr/>
      <dgm:t>
        <a:bodyPr/>
        <a:lstStyle/>
        <a:p>
          <a:endParaRPr lang="en-US"/>
        </a:p>
      </dgm:t>
    </dgm:pt>
    <dgm:pt modelId="{BF005D1A-85B5-4185-8C2F-8A9A26940C17}" type="sibTrans" cxnId="{113BDE59-8F9B-46C8-93FA-63ECFF1959C8}">
      <dgm:prSet/>
      <dgm:spPr/>
      <dgm:t>
        <a:bodyPr/>
        <a:lstStyle/>
        <a:p>
          <a:endParaRPr lang="en-US"/>
        </a:p>
      </dgm:t>
    </dgm:pt>
    <dgm:pt modelId="{9242CEF3-C616-45FF-A484-52D983419991}" type="pres">
      <dgm:prSet presAssocID="{621FBD6B-614F-4A3B-B8B7-81D97E700B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63048D7-178D-4790-95CC-A7A248AE5C87}" type="pres">
      <dgm:prSet presAssocID="{0DC54518-CA65-4742-8921-D70EF52D33B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A659C8-62D4-42D4-80DB-5864F8C93660}" type="pres">
      <dgm:prSet presAssocID="{BDDFFBAF-857D-47B8-8579-67762FB9F6A7}" presName="spacer" presStyleCnt="0"/>
      <dgm:spPr/>
    </dgm:pt>
    <dgm:pt modelId="{27AAD163-4663-47A4-B960-02495C0528EA}" type="pres">
      <dgm:prSet presAssocID="{78EE58EC-A1CC-42A1-9DD6-F4333565CC8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A560163-AAFD-4BAD-90FF-9FE7DA0C634F}" type="presOf" srcId="{78EE58EC-A1CC-42A1-9DD6-F4333565CC87}" destId="{27AAD163-4663-47A4-B960-02495C0528EA}" srcOrd="0" destOrd="0" presId="urn:microsoft.com/office/officeart/2005/8/layout/vList2"/>
    <dgm:cxn modelId="{21E182E7-6543-4596-965E-1D0776A65FB3}" srcId="{621FBD6B-614F-4A3B-B8B7-81D97E700B21}" destId="{0DC54518-CA65-4742-8921-D70EF52D33BB}" srcOrd="0" destOrd="0" parTransId="{98E8941E-E720-4FC1-A69D-A49ACEE91162}" sibTransId="{BDDFFBAF-857D-47B8-8579-67762FB9F6A7}"/>
    <dgm:cxn modelId="{5D065847-996A-48C4-B988-97AC49C89819}" type="presOf" srcId="{0DC54518-CA65-4742-8921-D70EF52D33BB}" destId="{F63048D7-178D-4790-95CC-A7A248AE5C87}" srcOrd="0" destOrd="0" presId="urn:microsoft.com/office/officeart/2005/8/layout/vList2"/>
    <dgm:cxn modelId="{3902CF0B-F3DB-4E2E-A815-D689524C21E4}" type="presOf" srcId="{621FBD6B-614F-4A3B-B8B7-81D97E700B21}" destId="{9242CEF3-C616-45FF-A484-52D983419991}" srcOrd="0" destOrd="0" presId="urn:microsoft.com/office/officeart/2005/8/layout/vList2"/>
    <dgm:cxn modelId="{113BDE59-8F9B-46C8-93FA-63ECFF1959C8}" srcId="{621FBD6B-614F-4A3B-B8B7-81D97E700B21}" destId="{78EE58EC-A1CC-42A1-9DD6-F4333565CC87}" srcOrd="1" destOrd="0" parTransId="{DDCF3364-B91E-4DDB-A683-4A81039B46C7}" sibTransId="{BF005D1A-85B5-4185-8C2F-8A9A26940C17}"/>
    <dgm:cxn modelId="{0BCB2EEC-C676-4A09-9648-5C275A1722E7}" type="presParOf" srcId="{9242CEF3-C616-45FF-A484-52D983419991}" destId="{F63048D7-178D-4790-95CC-A7A248AE5C87}" srcOrd="0" destOrd="0" presId="urn:microsoft.com/office/officeart/2005/8/layout/vList2"/>
    <dgm:cxn modelId="{6EB1046A-2D90-4680-A762-125E95927214}" type="presParOf" srcId="{9242CEF3-C616-45FF-A484-52D983419991}" destId="{A7A659C8-62D4-42D4-80DB-5864F8C93660}" srcOrd="1" destOrd="0" presId="urn:microsoft.com/office/officeart/2005/8/layout/vList2"/>
    <dgm:cxn modelId="{BDB1FA5B-F92B-4BB0-9BA4-7907990A384A}" type="presParOf" srcId="{9242CEF3-C616-45FF-A484-52D983419991}" destId="{27AAD163-4663-47A4-B960-02495C0528E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048D7-178D-4790-95CC-A7A248AE5C87}">
      <dsp:nvSpPr>
        <dsp:cNvPr id="0" name=""/>
        <dsp:cNvSpPr/>
      </dsp:nvSpPr>
      <dsp:spPr>
        <a:xfrm>
          <a:off x="0" y="36239"/>
          <a:ext cx="6581776" cy="2251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200" kern="1200" dirty="0">
              <a:latin typeface="+mj-lt"/>
            </a:rPr>
            <a:t>17</a:t>
          </a:r>
          <a:r>
            <a:rPr lang="en-US" sz="5200" kern="1200" dirty="0">
              <a:latin typeface="+mj-lt"/>
            </a:rPr>
            <a:t>-</a:t>
          </a:r>
          <a:r>
            <a:rPr lang="tr-TR" sz="5200" kern="1200" dirty="0">
              <a:latin typeface="+mj-lt"/>
            </a:rPr>
            <a:t>21 Mart 2021</a:t>
          </a:r>
        </a:p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200" kern="1200" noProof="0" dirty="0">
              <a:latin typeface="+mj-lt"/>
            </a:rPr>
            <a:t>6-9 Nisan 2021</a:t>
          </a:r>
          <a:endParaRPr lang="en-US" sz="5200" kern="1200" dirty="0">
            <a:latin typeface="+mj-lt"/>
          </a:endParaRPr>
        </a:p>
      </dsp:txBody>
      <dsp:txXfrm>
        <a:off x="109889" y="146128"/>
        <a:ext cx="6361998" cy="2031302"/>
      </dsp:txXfrm>
    </dsp:sp>
    <dsp:sp modelId="{27AAD163-4663-47A4-B960-02495C0528EA}">
      <dsp:nvSpPr>
        <dsp:cNvPr id="0" name=""/>
        <dsp:cNvSpPr/>
      </dsp:nvSpPr>
      <dsp:spPr>
        <a:xfrm>
          <a:off x="0" y="2437079"/>
          <a:ext cx="6581776" cy="2251080"/>
        </a:xfrm>
        <a:prstGeom prst="roundRect">
          <a:avLst/>
        </a:prstGeom>
        <a:solidFill>
          <a:schemeClr val="accent2">
            <a:hueOff val="-1455363"/>
            <a:satOff val="-83928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200" kern="1200" noProof="0" dirty="0"/>
        </a:p>
      </dsp:txBody>
      <dsp:txXfrm>
        <a:off x="109889" y="2546968"/>
        <a:ext cx="6361998" cy="2031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3F13F-5ECD-400E-9067-AC1CC3D60881}" type="datetimeFigureOut">
              <a:rPr lang="tr-TR" smtClean="0"/>
              <a:t>22.4.2021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26120-4C5B-4E42-9392-D663DD382F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53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5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2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8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6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1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0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4/22/2021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36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ashtag/Ya%C5%9FamHakk%C4%B1m%C4%B1zdanVazge%C3%A7miyoruz?src=hashtag_clic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witter.com/hashtag/%C5%9EeffafBilgi?src=hashtag_click" TargetMode="External"/><Relationship Id="rId4" Type="http://schemas.openxmlformats.org/officeDocument/2006/relationships/hyperlink" Target="https://twitter.com/hashtag/HerkeseA%C5%9F%C4%B1?src=hashtag_clic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3E93247-6229-44AB-A550-739E971E6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604552" y="871758"/>
            <a:ext cx="5825448" cy="3871143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cs typeface="Calibri Light"/>
              </a:rPr>
              <a:t>Aİle </a:t>
            </a:r>
            <a:r>
              <a:rPr lang="tr-TR" dirty="0" err="1" smtClean="0">
                <a:cs typeface="Calibri Light"/>
              </a:rPr>
              <a:t>HekİmlİĞİ</a:t>
            </a:r>
            <a:r>
              <a:rPr lang="tr-TR" dirty="0" smtClean="0">
                <a:cs typeface="Calibri Light"/>
              </a:rPr>
              <a:t> Pandemİ Anketİ MART-</a:t>
            </a:r>
            <a:r>
              <a:rPr lang="tr-TR" dirty="0" err="1" smtClean="0">
                <a:cs typeface="Calibri Light"/>
              </a:rPr>
              <a:t>Nİsan</a:t>
            </a:r>
            <a:r>
              <a:rPr lang="tr-TR" dirty="0" smtClean="0">
                <a:cs typeface="Calibri Light"/>
              </a:rPr>
              <a:t> </a:t>
            </a:r>
            <a:r>
              <a:rPr lang="tr-TR" dirty="0">
                <a:cs typeface="Calibri Light"/>
              </a:rPr>
              <a:t>2021 </a:t>
            </a:r>
            <a:r>
              <a:rPr lang="tr-TR" dirty="0" smtClean="0">
                <a:cs typeface="Calibri Light"/>
              </a:rPr>
              <a:t>SonuçlarI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630474" y="4932688"/>
            <a:ext cx="5322013" cy="1005657"/>
          </a:xfrm>
        </p:spPr>
        <p:txBody>
          <a:bodyPr>
            <a:normAutofit/>
          </a:bodyPr>
          <a:lstStyle/>
          <a:p>
            <a:r>
              <a:rPr lang="tr-TR" dirty="0">
                <a:latin typeface="Bookman Old Style"/>
              </a:rPr>
              <a:t>Türk Tabipleri Birliği </a:t>
            </a:r>
            <a:endParaRPr lang="en-US" dirty="0">
              <a:latin typeface="Bookman Old Style"/>
            </a:endParaRPr>
          </a:p>
          <a:p>
            <a:r>
              <a:rPr lang="tr-TR" dirty="0">
                <a:latin typeface="Bookman Old Style"/>
              </a:rPr>
              <a:t>Aile Hekimliği Kolu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D3092AD-3573-48C1-9077-2AD01BD0C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21" r="5381" b="-3"/>
          <a:stretch/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E2E603F-4A95-4FE8-BB06-211DFD75DB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CF06E40-3ECB-4820-95B5-8A70B07D4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046D398A-2716-438D-B7F8-F98E77737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758" y="4376881"/>
            <a:ext cx="1765540" cy="179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2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60EB578-C970-4186-B93C-45851BBC6E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AF5DD8E-D6E2-46A6-90D6-0DFD1759F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dirty="0"/>
              <a:t>Salgında </a:t>
            </a:r>
            <a:r>
              <a:rPr lang="tr-TR"/>
              <a:t>asmler</a:t>
            </a:r>
            <a:r>
              <a:rPr lang="tr-TR" dirty="0"/>
              <a:t> </a:t>
            </a:r>
            <a:r>
              <a:rPr lang="tr-TR"/>
              <a:t>ne durumda?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F439ED8-ACAC-4F08-80A6-BA88427946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13" r="1" b="14062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DF57B02-07BB-407B-BB36-06D9C64A67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E57B6547-3EED-4102-B58D-129E9CA71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i="1" err="1">
                <a:latin typeface="Garamond"/>
                <a:ea typeface="+mn-lt"/>
                <a:cs typeface="+mn-lt"/>
              </a:rPr>
              <a:t>Penceresiz</a:t>
            </a:r>
            <a:r>
              <a:rPr lang="en-US" sz="2400" i="1" dirty="0">
                <a:latin typeface="Garamond"/>
                <a:ea typeface="+mn-lt"/>
                <a:cs typeface="+mn-lt"/>
              </a:rPr>
              <a:t> </a:t>
            </a:r>
            <a:r>
              <a:rPr lang="en-US" sz="2400" i="1" err="1">
                <a:latin typeface="Garamond"/>
                <a:ea typeface="+mn-lt"/>
                <a:cs typeface="+mn-lt"/>
              </a:rPr>
              <a:t>bir</a:t>
            </a:r>
            <a:r>
              <a:rPr lang="en-US" sz="2400" i="1" dirty="0">
                <a:latin typeface="Garamond"/>
                <a:ea typeface="+mn-lt"/>
                <a:cs typeface="+mn-lt"/>
              </a:rPr>
              <a:t> </a:t>
            </a:r>
            <a:r>
              <a:rPr lang="en-US" sz="2400" i="1" err="1">
                <a:latin typeface="Garamond"/>
                <a:ea typeface="+mn-lt"/>
                <a:cs typeface="+mn-lt"/>
              </a:rPr>
              <a:t>asmde</a:t>
            </a:r>
            <a:r>
              <a:rPr lang="en-US" sz="2400" i="1" dirty="0">
                <a:latin typeface="Garamond"/>
                <a:ea typeface="+mn-lt"/>
                <a:cs typeface="+mn-lt"/>
              </a:rPr>
              <a:t> </a:t>
            </a:r>
            <a:r>
              <a:rPr lang="en-US" sz="2400" i="1" err="1">
                <a:latin typeface="Garamond"/>
                <a:ea typeface="+mn-lt"/>
                <a:cs typeface="+mn-lt"/>
              </a:rPr>
              <a:t>kapı</a:t>
            </a:r>
            <a:r>
              <a:rPr lang="en-US" sz="2400" i="1" dirty="0">
                <a:latin typeface="Garamond"/>
                <a:ea typeface="+mn-lt"/>
                <a:cs typeface="+mn-lt"/>
              </a:rPr>
              <a:t> </a:t>
            </a:r>
            <a:r>
              <a:rPr lang="en-US" sz="2400" i="1" err="1">
                <a:latin typeface="Garamond"/>
                <a:ea typeface="+mn-lt"/>
                <a:cs typeface="+mn-lt"/>
              </a:rPr>
              <a:t>önünde</a:t>
            </a:r>
            <a:r>
              <a:rPr lang="en-US" sz="2400" i="1" dirty="0">
                <a:latin typeface="Garamond"/>
                <a:ea typeface="+mn-lt"/>
                <a:cs typeface="+mn-lt"/>
              </a:rPr>
              <a:t> hasta </a:t>
            </a:r>
            <a:r>
              <a:rPr lang="en-US" sz="2400" i="1" err="1">
                <a:latin typeface="Garamond"/>
                <a:ea typeface="+mn-lt"/>
                <a:cs typeface="+mn-lt"/>
              </a:rPr>
              <a:t>baktık</a:t>
            </a:r>
            <a:r>
              <a:rPr lang="en-US" sz="2400" i="1" dirty="0">
                <a:latin typeface="Garamond"/>
                <a:ea typeface="+mn-lt"/>
                <a:cs typeface="+mn-lt"/>
              </a:rPr>
              <a:t>. </a:t>
            </a:r>
            <a:r>
              <a:rPr lang="en-US" sz="2400" i="1" err="1">
                <a:latin typeface="Garamond"/>
                <a:ea typeface="+mn-lt"/>
                <a:cs typeface="+mn-lt"/>
              </a:rPr>
              <a:t>Asm</a:t>
            </a:r>
            <a:r>
              <a:rPr lang="en-US" sz="2400" i="1" dirty="0">
                <a:latin typeface="Garamond"/>
                <a:ea typeface="+mn-lt"/>
                <a:cs typeface="+mn-lt"/>
              </a:rPr>
              <a:t> </a:t>
            </a:r>
            <a:r>
              <a:rPr lang="en-US" sz="2400" i="1" err="1">
                <a:latin typeface="Garamond"/>
                <a:ea typeface="+mn-lt"/>
                <a:cs typeface="+mn-lt"/>
              </a:rPr>
              <a:t>değişikliği</a:t>
            </a:r>
            <a:r>
              <a:rPr lang="en-US" sz="2400" i="1" dirty="0">
                <a:latin typeface="Garamond"/>
                <a:ea typeface="+mn-lt"/>
                <a:cs typeface="+mn-lt"/>
              </a:rPr>
              <a:t> </a:t>
            </a:r>
            <a:r>
              <a:rPr lang="en-US" sz="2400" i="1" err="1">
                <a:latin typeface="Garamond"/>
                <a:ea typeface="+mn-lt"/>
                <a:cs typeface="+mn-lt"/>
              </a:rPr>
              <a:t>çabalarımız</a:t>
            </a:r>
            <a:r>
              <a:rPr lang="en-US" sz="2400" i="1" dirty="0">
                <a:latin typeface="Garamond"/>
                <a:ea typeface="+mn-lt"/>
                <a:cs typeface="+mn-lt"/>
              </a:rPr>
              <a:t> </a:t>
            </a:r>
            <a:r>
              <a:rPr lang="en-US" sz="2400" i="1" err="1">
                <a:latin typeface="Garamond"/>
                <a:ea typeface="+mn-lt"/>
                <a:cs typeface="+mn-lt"/>
              </a:rPr>
              <a:t>sonuç</a:t>
            </a:r>
            <a:r>
              <a:rPr lang="en-US" sz="2400" i="1" dirty="0">
                <a:latin typeface="Garamond"/>
                <a:ea typeface="+mn-lt"/>
                <a:cs typeface="+mn-lt"/>
              </a:rPr>
              <a:t> </a:t>
            </a:r>
            <a:r>
              <a:rPr lang="en-US" sz="2400" i="1" err="1">
                <a:latin typeface="Garamond"/>
                <a:ea typeface="+mn-lt"/>
                <a:cs typeface="+mn-lt"/>
              </a:rPr>
              <a:t>vermedi</a:t>
            </a:r>
            <a:r>
              <a:rPr lang="en-US" sz="2400" i="1" dirty="0">
                <a:latin typeface="Garamond"/>
                <a:ea typeface="+mn-lt"/>
                <a:cs typeface="+mn-lt"/>
              </a:rPr>
              <a:t>. Hala </a:t>
            </a:r>
            <a:r>
              <a:rPr lang="en-US" sz="2400" i="1" err="1">
                <a:latin typeface="Garamond"/>
                <a:ea typeface="+mn-lt"/>
                <a:cs typeface="+mn-lt"/>
              </a:rPr>
              <a:t>hergün</a:t>
            </a:r>
            <a:r>
              <a:rPr lang="en-US" sz="2400" i="1" dirty="0">
                <a:latin typeface="Garamond"/>
                <a:ea typeface="+mn-lt"/>
                <a:cs typeface="+mn-lt"/>
              </a:rPr>
              <a:t> </a:t>
            </a:r>
            <a:r>
              <a:rPr lang="en-US" sz="2400" i="1" err="1">
                <a:latin typeface="Garamond"/>
                <a:ea typeface="+mn-lt"/>
                <a:cs typeface="+mn-lt"/>
              </a:rPr>
              <a:t>birçok</a:t>
            </a:r>
            <a:r>
              <a:rPr lang="en-US" sz="2400" i="1" dirty="0">
                <a:latin typeface="Garamond"/>
                <a:ea typeface="+mn-lt"/>
                <a:cs typeface="+mn-lt"/>
              </a:rPr>
              <a:t> covid </a:t>
            </a:r>
            <a:r>
              <a:rPr lang="en-US" sz="2400" i="1" err="1">
                <a:latin typeface="Garamond"/>
                <a:ea typeface="+mn-lt"/>
                <a:cs typeface="+mn-lt"/>
              </a:rPr>
              <a:t>hastası</a:t>
            </a:r>
            <a:r>
              <a:rPr lang="en-US" sz="2400" i="1" dirty="0">
                <a:latin typeface="Garamond"/>
                <a:ea typeface="+mn-lt"/>
                <a:cs typeface="+mn-lt"/>
              </a:rPr>
              <a:t> </a:t>
            </a:r>
            <a:r>
              <a:rPr lang="en-US" sz="2400" i="1" err="1">
                <a:latin typeface="Garamond"/>
                <a:ea typeface="+mn-lt"/>
                <a:cs typeface="+mn-lt"/>
              </a:rPr>
              <a:t>girip</a:t>
            </a:r>
            <a:r>
              <a:rPr lang="en-US" sz="2400" i="1" dirty="0">
                <a:latin typeface="Garamond"/>
                <a:ea typeface="+mn-lt"/>
                <a:cs typeface="+mn-lt"/>
              </a:rPr>
              <a:t> </a:t>
            </a:r>
            <a:r>
              <a:rPr lang="en-US" sz="2400" i="1" err="1">
                <a:latin typeface="Garamond"/>
                <a:ea typeface="+mn-lt"/>
                <a:cs typeface="+mn-lt"/>
              </a:rPr>
              <a:t>çıkmaya</a:t>
            </a:r>
            <a:r>
              <a:rPr lang="en-US" sz="2400" i="1" dirty="0">
                <a:latin typeface="Garamond"/>
                <a:ea typeface="+mn-lt"/>
                <a:cs typeface="+mn-lt"/>
              </a:rPr>
              <a:t> </a:t>
            </a:r>
            <a:r>
              <a:rPr lang="en-US" sz="2400" i="1" err="1">
                <a:latin typeface="Garamond"/>
                <a:ea typeface="+mn-lt"/>
                <a:cs typeface="+mn-lt"/>
              </a:rPr>
              <a:t>devam</a:t>
            </a:r>
            <a:r>
              <a:rPr lang="en-US" sz="2400" i="1" dirty="0">
                <a:latin typeface="Garamond"/>
                <a:ea typeface="+mn-lt"/>
                <a:cs typeface="+mn-lt"/>
              </a:rPr>
              <a:t> </a:t>
            </a:r>
            <a:r>
              <a:rPr lang="en-US" sz="2400" i="1" err="1">
                <a:latin typeface="Garamond"/>
                <a:ea typeface="+mn-lt"/>
                <a:cs typeface="+mn-lt"/>
              </a:rPr>
              <a:t>ediyor</a:t>
            </a:r>
            <a:r>
              <a:rPr lang="en-US" sz="2400" i="1" dirty="0">
                <a:latin typeface="Garamond"/>
                <a:ea typeface="+mn-lt"/>
                <a:cs typeface="+mn-lt"/>
              </a:rPr>
              <a:t>. Uygun </a:t>
            </a:r>
            <a:r>
              <a:rPr lang="en-US" sz="2400" i="1" err="1">
                <a:latin typeface="Garamond"/>
                <a:ea typeface="+mn-lt"/>
                <a:cs typeface="+mn-lt"/>
              </a:rPr>
              <a:t>koşullarda</a:t>
            </a:r>
            <a:r>
              <a:rPr lang="en-US" sz="2400" i="1" dirty="0">
                <a:latin typeface="Garamond"/>
                <a:ea typeface="+mn-lt"/>
                <a:cs typeface="+mn-lt"/>
              </a:rPr>
              <a:t> </a:t>
            </a:r>
            <a:r>
              <a:rPr lang="en-US" sz="2400" i="1" err="1">
                <a:latin typeface="Garamond"/>
                <a:ea typeface="+mn-lt"/>
                <a:cs typeface="+mn-lt"/>
              </a:rPr>
              <a:t>çalışmak</a:t>
            </a:r>
            <a:r>
              <a:rPr lang="en-US" sz="2400" i="1" dirty="0">
                <a:latin typeface="Garamond"/>
                <a:ea typeface="+mn-lt"/>
                <a:cs typeface="+mn-lt"/>
              </a:rPr>
              <a:t> </a:t>
            </a:r>
            <a:r>
              <a:rPr lang="en-US" sz="2400" i="1" err="1">
                <a:latin typeface="Garamond"/>
                <a:ea typeface="+mn-lt"/>
                <a:cs typeface="+mn-lt"/>
              </a:rPr>
              <a:t>istiyoruz</a:t>
            </a:r>
            <a:r>
              <a:rPr lang="en-US" sz="2400" i="1" dirty="0">
                <a:latin typeface="Garamond"/>
                <a:ea typeface="+mn-lt"/>
                <a:cs typeface="+mn-lt"/>
              </a:rPr>
              <a:t>.</a:t>
            </a:r>
            <a:r>
              <a:rPr lang="en-US" sz="2400" dirty="0">
                <a:latin typeface="Garamond"/>
                <a:ea typeface="+mn-lt"/>
                <a:cs typeface="+mn-lt"/>
              </a:rPr>
              <a:t> </a:t>
            </a:r>
            <a:endParaRPr 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6855964-C920-48EB-8804-74291211C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2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F710FDB-0919-493E-8539-8240C23F1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F7C1E1-25AB-49A4-BF3B-2FD9AD58A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73" y="559063"/>
            <a:ext cx="3396420" cy="5256025"/>
          </a:xfrm>
        </p:spPr>
        <p:txBody>
          <a:bodyPr>
            <a:normAutofit fontScale="90000"/>
          </a:bodyPr>
          <a:lstStyle/>
          <a:p>
            <a:r>
              <a:rPr lang="en-US" dirty="0"/>
              <a:t>ASM BİNALARI </a:t>
            </a:r>
            <a:r>
              <a:rPr lang="en-US" dirty="0" smtClean="0"/>
              <a:t>COVID</a:t>
            </a:r>
            <a:r>
              <a:rPr lang="tr-TR" dirty="0" smtClean="0"/>
              <a:t>-</a:t>
            </a:r>
            <a:r>
              <a:rPr lang="en-US" dirty="0" smtClean="0"/>
              <a:t>19 </a:t>
            </a:r>
            <a:r>
              <a:rPr lang="en-US" dirty="0"/>
              <a:t>TEDBİRLERİNİ UYGULAMAK İÇİN YETERLİ DEĞİL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AFF0B6C-73E2-4B40-9280-938C14922C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868629" y="723900"/>
            <a:ext cx="15948" cy="5450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DB4FED-F70F-4A79-A9A7-79508D324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891" y="622249"/>
            <a:ext cx="5809009" cy="563971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Garamond"/>
              </a:rPr>
              <a:t>10 </a:t>
            </a:r>
            <a:r>
              <a:rPr lang="en-US" sz="2400" dirty="0" err="1">
                <a:latin typeface="Garamond"/>
              </a:rPr>
              <a:t>ASM'den</a:t>
            </a:r>
            <a:r>
              <a:rPr lang="en-US" sz="2400" dirty="0">
                <a:latin typeface="Garamond"/>
              </a:rPr>
              <a:t> </a:t>
            </a:r>
            <a:r>
              <a:rPr lang="en-US" sz="2400" dirty="0" err="1">
                <a:latin typeface="Garamond"/>
              </a:rPr>
              <a:t>sadece</a:t>
            </a:r>
            <a:r>
              <a:rPr lang="en-US" sz="2400" dirty="0">
                <a:latin typeface="Garamond"/>
              </a:rPr>
              <a:t> </a:t>
            </a:r>
            <a:r>
              <a:rPr lang="en-US" sz="2400" dirty="0" err="1">
                <a:latin typeface="Garamond"/>
              </a:rPr>
              <a:t>biri</a:t>
            </a:r>
            <a:r>
              <a:rPr lang="en-US" sz="2400" dirty="0">
                <a:latin typeface="Garamond"/>
              </a:rPr>
              <a:t> </a:t>
            </a:r>
            <a:r>
              <a:rPr lang="en-US" sz="2400" dirty="0" err="1">
                <a:latin typeface="Garamond"/>
              </a:rPr>
              <a:t>tamamamen</a:t>
            </a:r>
            <a:r>
              <a:rPr lang="en-US" sz="2400" dirty="0">
                <a:latin typeface="Garamond"/>
              </a:rPr>
              <a:t> </a:t>
            </a:r>
            <a:r>
              <a:rPr lang="en-US" sz="2400" dirty="0" err="1">
                <a:latin typeface="Garamond"/>
              </a:rPr>
              <a:t>yeterli</a:t>
            </a:r>
            <a:endParaRPr lang="en-US" sz="2400" dirty="0">
              <a:latin typeface="Garamond"/>
            </a:endParaRPr>
          </a:p>
          <a:p>
            <a:r>
              <a:rPr lang="en-US" sz="2400" dirty="0" err="1">
                <a:latin typeface="Garamond"/>
              </a:rPr>
              <a:t>Bekleme</a:t>
            </a:r>
            <a:r>
              <a:rPr lang="en-US" sz="2400" dirty="0">
                <a:latin typeface="Garamond"/>
              </a:rPr>
              <a:t> </a:t>
            </a:r>
            <a:r>
              <a:rPr lang="en-US" sz="2400" dirty="0" err="1">
                <a:latin typeface="Garamond"/>
              </a:rPr>
              <a:t>alanları</a:t>
            </a:r>
            <a:r>
              <a:rPr lang="en-US" sz="2400" dirty="0">
                <a:latin typeface="Garamond"/>
              </a:rPr>
              <a:t> </a:t>
            </a:r>
            <a:r>
              <a:rPr lang="en-US" sz="2400" dirty="0" err="1">
                <a:latin typeface="Garamond"/>
              </a:rPr>
              <a:t>dar</a:t>
            </a:r>
            <a:r>
              <a:rPr lang="en-US" sz="2400" dirty="0">
                <a:latin typeface="Garamond"/>
              </a:rPr>
              <a:t> ve </a:t>
            </a:r>
            <a:r>
              <a:rPr lang="en-US" sz="2400" dirty="0" err="1">
                <a:latin typeface="Garamond"/>
              </a:rPr>
              <a:t>havalandırmasız</a:t>
            </a:r>
            <a:r>
              <a:rPr lang="en-US" sz="2400" dirty="0">
                <a:latin typeface="Garamond"/>
              </a:rPr>
              <a:t>.</a:t>
            </a:r>
          </a:p>
          <a:p>
            <a:r>
              <a:rPr lang="en-US" sz="2400" dirty="0">
                <a:latin typeface="Garamond"/>
                <a:ea typeface="+mn-lt"/>
                <a:cs typeface="+mn-lt"/>
              </a:rPr>
              <a:t>Her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hekim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için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ayrı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bir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muayene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odası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olmayan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smtClean="0">
                <a:latin typeface="Garamond"/>
                <a:ea typeface="+mn-lt"/>
                <a:cs typeface="+mn-lt"/>
              </a:rPr>
              <a:t>ASM</a:t>
            </a:r>
            <a:r>
              <a:rPr lang="tr-TR" sz="2400" dirty="0" smtClean="0">
                <a:latin typeface="Garamond"/>
                <a:ea typeface="+mn-lt"/>
                <a:cs typeface="+mn-lt"/>
              </a:rPr>
              <a:t>’</a:t>
            </a:r>
            <a:r>
              <a:rPr lang="en-US" sz="2400" dirty="0" err="1" smtClean="0">
                <a:latin typeface="Garamond"/>
                <a:ea typeface="+mn-lt"/>
                <a:cs typeface="+mn-lt"/>
              </a:rPr>
              <a:t>ler</a:t>
            </a:r>
            <a:r>
              <a:rPr lang="en-US" sz="2400" dirty="0" smtClean="0">
                <a:latin typeface="Garamond"/>
                <a:ea typeface="+mn-lt"/>
                <a:cs typeface="+mn-lt"/>
              </a:rPr>
              <a:t> </a:t>
            </a:r>
            <a:r>
              <a:rPr lang="en-US" sz="2400" dirty="0">
                <a:latin typeface="Garamond"/>
                <a:ea typeface="+mn-lt"/>
                <a:cs typeface="+mn-lt"/>
              </a:rPr>
              <a:t>var.</a:t>
            </a:r>
          </a:p>
          <a:p>
            <a:r>
              <a:rPr lang="en-US" sz="2400" dirty="0">
                <a:latin typeface="Garamond"/>
                <a:ea typeface="+mn-lt"/>
                <a:cs typeface="+mn-lt"/>
              </a:rPr>
              <a:t>Ebe ve </a:t>
            </a:r>
            <a:r>
              <a:rPr lang="tr-TR" sz="2400" dirty="0" smtClean="0">
                <a:latin typeface="Garamond"/>
                <a:ea typeface="+mn-lt"/>
                <a:cs typeface="+mn-lt"/>
              </a:rPr>
              <a:t>H</a:t>
            </a:r>
            <a:r>
              <a:rPr lang="en-US" sz="2400" dirty="0" err="1" smtClean="0">
                <a:latin typeface="Garamond"/>
                <a:ea typeface="+mn-lt"/>
                <a:cs typeface="+mn-lt"/>
              </a:rPr>
              <a:t>emşireler</a:t>
            </a:r>
            <a:r>
              <a:rPr lang="en-US" sz="2400" dirty="0" smtClean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için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ayrı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bir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oda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olan</a:t>
            </a:r>
            <a:r>
              <a:rPr lang="en-US" sz="2400" dirty="0">
                <a:latin typeface="Garamond"/>
                <a:ea typeface="+mn-lt"/>
                <a:cs typeface="+mn-lt"/>
              </a:rPr>
              <a:t> ASM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oranı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sadece</a:t>
            </a:r>
            <a:r>
              <a:rPr lang="en-US" sz="2400" dirty="0">
                <a:latin typeface="Garamond"/>
                <a:ea typeface="+mn-lt"/>
                <a:cs typeface="+mn-lt"/>
              </a:rPr>
              <a:t> %23 </a:t>
            </a:r>
          </a:p>
          <a:p>
            <a:r>
              <a:rPr lang="en-US" sz="2400" dirty="0" smtClean="0">
                <a:latin typeface="Garamond"/>
                <a:ea typeface="+mn-lt"/>
                <a:cs typeface="+mn-lt"/>
              </a:rPr>
              <a:t>ASM</a:t>
            </a:r>
            <a:r>
              <a:rPr lang="tr-TR" sz="2400" dirty="0" smtClean="0">
                <a:latin typeface="Garamond"/>
                <a:ea typeface="+mn-lt"/>
                <a:cs typeface="+mn-lt"/>
              </a:rPr>
              <a:t>’</a:t>
            </a:r>
            <a:r>
              <a:rPr lang="en-US" sz="2400" dirty="0" err="1" smtClean="0">
                <a:latin typeface="Garamond"/>
                <a:ea typeface="+mn-lt"/>
                <a:cs typeface="+mn-lt"/>
              </a:rPr>
              <a:t>lerin</a:t>
            </a:r>
            <a:r>
              <a:rPr lang="en-US" sz="2400" dirty="0" smtClean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yarıdan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azı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tek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katlı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ya</a:t>
            </a:r>
            <a:r>
              <a:rPr lang="en-US" sz="2400" dirty="0">
                <a:latin typeface="Garamond"/>
                <a:ea typeface="+mn-lt"/>
                <a:cs typeface="+mn-lt"/>
              </a:rPr>
              <a:t> da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müstakil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binalardan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oluşuyor</a:t>
            </a:r>
            <a:r>
              <a:rPr lang="en-US" sz="2400" dirty="0">
                <a:latin typeface="Garamond"/>
                <a:ea typeface="+mn-lt"/>
                <a:cs typeface="+mn-lt"/>
              </a:rPr>
              <a:t>. </a:t>
            </a:r>
          </a:p>
          <a:p>
            <a:r>
              <a:rPr lang="en-US" sz="2400" dirty="0" err="1">
                <a:latin typeface="Garamond"/>
                <a:ea typeface="+mn-lt"/>
                <a:cs typeface="+mn-lt"/>
              </a:rPr>
              <a:t>Sobayla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ısınan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smtClean="0">
                <a:latin typeface="Garamond"/>
                <a:ea typeface="+mn-lt"/>
                <a:cs typeface="+mn-lt"/>
              </a:rPr>
              <a:t>ASM</a:t>
            </a:r>
            <a:r>
              <a:rPr lang="tr-TR" sz="2400" dirty="0" smtClean="0">
                <a:latin typeface="Garamond"/>
                <a:ea typeface="+mn-lt"/>
                <a:cs typeface="+mn-lt"/>
              </a:rPr>
              <a:t>’</a:t>
            </a:r>
            <a:r>
              <a:rPr lang="en-US" sz="2400" dirty="0" err="1" smtClean="0">
                <a:latin typeface="Garamond"/>
                <a:ea typeface="+mn-lt"/>
                <a:cs typeface="+mn-lt"/>
              </a:rPr>
              <a:t>ler</a:t>
            </a:r>
            <a:r>
              <a:rPr lang="en-US" sz="2400" dirty="0" smtClean="0">
                <a:latin typeface="Garamond"/>
                <a:ea typeface="+mn-lt"/>
                <a:cs typeface="+mn-lt"/>
              </a:rPr>
              <a:t> </a:t>
            </a:r>
            <a:r>
              <a:rPr lang="en-US" sz="2400" dirty="0">
                <a:latin typeface="Garamond"/>
                <a:ea typeface="+mn-lt"/>
                <a:cs typeface="+mn-lt"/>
              </a:rPr>
              <a:t>var. </a:t>
            </a:r>
          </a:p>
          <a:p>
            <a:r>
              <a:rPr lang="en-US" sz="2400" dirty="0">
                <a:latin typeface="Garamond"/>
                <a:ea typeface="+mn-lt"/>
                <a:cs typeface="+mn-lt"/>
              </a:rPr>
              <a:t>10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ASM’den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sadece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birinin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giriş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ve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çıkış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için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ayrı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kapısı</a:t>
            </a:r>
            <a:r>
              <a:rPr lang="en-US" sz="2400" dirty="0">
                <a:latin typeface="Garamond"/>
                <a:ea typeface="+mn-lt"/>
                <a:cs typeface="+mn-lt"/>
              </a:rPr>
              <a:t> var.</a:t>
            </a:r>
          </a:p>
          <a:p>
            <a:endParaRPr lang="en-US" sz="2400" dirty="0">
              <a:latin typeface="Garamond"/>
              <a:ea typeface="+mn-lt"/>
              <a:cs typeface="+mn-lt"/>
            </a:endParaRPr>
          </a:p>
          <a:p>
            <a:endParaRPr lang="en-US" sz="2400" dirty="0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4569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F710FDB-0919-493E-8539-8240C23F1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F7C1E1-25AB-49A4-BF3B-2FD9AD58A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73" y="559063"/>
            <a:ext cx="3396420" cy="5256025"/>
          </a:xfrm>
        </p:spPr>
        <p:txBody>
          <a:bodyPr>
            <a:normAutofit fontScale="90000"/>
          </a:bodyPr>
          <a:lstStyle/>
          <a:p>
            <a:r>
              <a:rPr lang="en-US" dirty="0"/>
              <a:t>ASM BİNALARI COVID19 TEDBİRLERİNİ UYGULAMAK İÇİN YETERLİ DEĞİL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AFF0B6C-73E2-4B40-9280-938C14922C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868629" y="723900"/>
            <a:ext cx="15948" cy="5450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DB4FED-F70F-4A79-A9A7-79508D324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891" y="622249"/>
            <a:ext cx="5809009" cy="563971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Garamond"/>
                <a:ea typeface="+mn-lt"/>
                <a:cs typeface="+mn-lt"/>
              </a:rPr>
              <a:t>10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ASM’den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sadece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birinde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ayrı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bir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triaj</a:t>
            </a:r>
            <a:r>
              <a:rPr lang="en-US" sz="2400" dirty="0">
                <a:latin typeface="Garamond"/>
                <a:ea typeface="+mn-lt"/>
                <a:cs typeface="+mn-lt"/>
              </a:rPr>
              <a:t>/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izolasyon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alanı</a:t>
            </a:r>
            <a:r>
              <a:rPr lang="en-US" sz="2400" dirty="0">
                <a:latin typeface="Garamond"/>
                <a:ea typeface="+mn-lt"/>
                <a:cs typeface="+mn-lt"/>
              </a:rPr>
              <a:t> var.</a:t>
            </a:r>
            <a:endParaRPr lang="en-US" sz="2400" dirty="0">
              <a:latin typeface="Garamond"/>
            </a:endParaRPr>
          </a:p>
          <a:p>
            <a:r>
              <a:rPr lang="en-US" sz="2400" dirty="0">
                <a:latin typeface="Garamond"/>
                <a:ea typeface="+mn-lt"/>
                <a:cs typeface="+mn-lt"/>
              </a:rPr>
              <a:t>2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ASM’den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biri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ayrı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bir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yer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olmadığı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için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izolasyon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ya</a:t>
            </a:r>
            <a:r>
              <a:rPr lang="en-US" sz="2400" dirty="0">
                <a:latin typeface="Garamond"/>
                <a:ea typeface="+mn-lt"/>
                <a:cs typeface="+mn-lt"/>
              </a:rPr>
              <a:t> da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triaj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yapamıyor</a:t>
            </a:r>
            <a:r>
              <a:rPr lang="en-US" sz="2400" dirty="0">
                <a:latin typeface="Garamond"/>
                <a:ea typeface="+mn-lt"/>
                <a:cs typeface="+mn-lt"/>
              </a:rPr>
              <a:t>. </a:t>
            </a:r>
          </a:p>
          <a:p>
            <a:r>
              <a:rPr lang="en-US" sz="2400" dirty="0" smtClean="0">
                <a:latin typeface="Garamond"/>
                <a:ea typeface="+mn-lt"/>
                <a:cs typeface="+mn-lt"/>
              </a:rPr>
              <a:t>ASM</a:t>
            </a:r>
            <a:r>
              <a:rPr lang="tr-TR" sz="2400" dirty="0" smtClean="0">
                <a:latin typeface="Garamond"/>
                <a:ea typeface="+mn-lt"/>
                <a:cs typeface="+mn-lt"/>
              </a:rPr>
              <a:t>’</a:t>
            </a:r>
            <a:r>
              <a:rPr lang="en-US" sz="2400" dirty="0" err="1" smtClean="0">
                <a:latin typeface="Garamond"/>
                <a:ea typeface="+mn-lt"/>
                <a:cs typeface="+mn-lt"/>
              </a:rPr>
              <a:t>ler</a:t>
            </a:r>
            <a:r>
              <a:rPr lang="en-US" sz="2400" dirty="0" smtClean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dört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duvara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hapsolmuş</a:t>
            </a:r>
            <a:r>
              <a:rPr lang="en-US" sz="2400" dirty="0">
                <a:latin typeface="Garamond"/>
                <a:ea typeface="+mn-lt"/>
                <a:cs typeface="+mn-lt"/>
              </a:rPr>
              <a:t>.</a:t>
            </a:r>
            <a:endParaRPr lang="en-US" sz="2400" dirty="0">
              <a:latin typeface="Garamond"/>
            </a:endParaRPr>
          </a:p>
          <a:p>
            <a:r>
              <a:rPr lang="en-US" sz="2400" dirty="0">
                <a:latin typeface="Garamond"/>
                <a:ea typeface="+mn-lt"/>
                <a:cs typeface="+mn-lt"/>
              </a:rPr>
              <a:t>Bina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sahibi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bakanlık</a:t>
            </a:r>
            <a:r>
              <a:rPr lang="en-US" sz="2400" dirty="0">
                <a:latin typeface="Garamond"/>
                <a:ea typeface="+mn-lt"/>
                <a:cs typeface="+mn-lt"/>
              </a:rPr>
              <a:t> ama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tadilat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gerekirse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 smtClean="0">
                <a:latin typeface="Garamond"/>
                <a:ea typeface="+mn-lt"/>
                <a:cs typeface="+mn-lt"/>
              </a:rPr>
              <a:t>yapmıyor</a:t>
            </a:r>
            <a:r>
              <a:rPr lang="tr-TR" sz="2400" dirty="0">
                <a:latin typeface="Garamond"/>
                <a:ea typeface="+mn-lt"/>
                <a:cs typeface="+mn-lt"/>
              </a:rPr>
              <a:t>.</a:t>
            </a:r>
            <a:endParaRPr lang="en-US" sz="2400" dirty="0">
              <a:latin typeface="Garamond"/>
              <a:ea typeface="+mn-lt"/>
              <a:cs typeface="+mn-lt"/>
            </a:endParaRPr>
          </a:p>
          <a:p>
            <a:r>
              <a:rPr lang="en-US" sz="2400" dirty="0">
                <a:latin typeface="Garamond"/>
                <a:ea typeface="+mn-lt"/>
                <a:cs typeface="+mn-lt"/>
              </a:rPr>
              <a:t>Yeni ASM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yapılmıyor</a:t>
            </a:r>
            <a:r>
              <a:rPr lang="en-US" sz="2400" dirty="0">
                <a:latin typeface="Garamond"/>
                <a:ea typeface="+mn-lt"/>
                <a:cs typeface="+mn-lt"/>
              </a:rPr>
              <a:t>, </a:t>
            </a:r>
            <a:r>
              <a:rPr lang="en-US" sz="2400" dirty="0" smtClean="0">
                <a:latin typeface="Garamond"/>
                <a:ea typeface="+mn-lt"/>
                <a:cs typeface="+mn-lt"/>
              </a:rPr>
              <a:t>ASM</a:t>
            </a:r>
            <a:r>
              <a:rPr lang="tr-TR" sz="2400" dirty="0" smtClean="0">
                <a:latin typeface="Garamond"/>
                <a:ea typeface="+mn-lt"/>
                <a:cs typeface="+mn-lt"/>
              </a:rPr>
              <a:t>’</a:t>
            </a:r>
            <a:r>
              <a:rPr lang="en-US" sz="2400" dirty="0" err="1" smtClean="0">
                <a:latin typeface="Garamond"/>
                <a:ea typeface="+mn-lt"/>
                <a:cs typeface="+mn-lt"/>
              </a:rPr>
              <a:t>ler</a:t>
            </a:r>
            <a:r>
              <a:rPr lang="en-US" sz="2400" dirty="0" smtClean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yenilenmiyor</a:t>
            </a:r>
            <a:r>
              <a:rPr lang="en-US" sz="2400" dirty="0">
                <a:latin typeface="Garamond"/>
                <a:ea typeface="+mn-lt"/>
                <a:cs typeface="+mn-lt"/>
              </a:rPr>
              <a:t>.</a:t>
            </a:r>
          </a:p>
          <a:p>
            <a:r>
              <a:rPr lang="en-US" sz="2400" dirty="0" err="1">
                <a:latin typeface="Garamond"/>
                <a:ea typeface="+mn-lt"/>
                <a:cs typeface="+mn-lt"/>
              </a:rPr>
              <a:t>Aşı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yapalım</a:t>
            </a:r>
            <a:r>
              <a:rPr lang="en-US" sz="2400" dirty="0">
                <a:latin typeface="Garamond"/>
                <a:ea typeface="+mn-lt"/>
                <a:cs typeface="+mn-lt"/>
              </a:rPr>
              <a:t> ama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nerede</a:t>
            </a:r>
            <a:r>
              <a:rPr lang="en-US" sz="2400" dirty="0">
                <a:latin typeface="Garamond"/>
                <a:ea typeface="+mn-lt"/>
                <a:cs typeface="+mn-lt"/>
              </a:rPr>
              <a:t>?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Aşı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odası</a:t>
            </a:r>
            <a:r>
              <a:rPr lang="en-US" sz="2400" dirty="0">
                <a:latin typeface="Garamond"/>
                <a:ea typeface="+mn-lt"/>
                <a:cs typeface="+mn-lt"/>
              </a:rPr>
              <a:t> yok,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aşı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dolabı</a:t>
            </a:r>
            <a:r>
              <a:rPr lang="en-US" sz="2400" dirty="0">
                <a:latin typeface="Garamond"/>
                <a:ea typeface="+mn-lt"/>
                <a:cs typeface="+mn-lt"/>
              </a:rPr>
              <a:t> yok,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jeneratör</a:t>
            </a:r>
            <a:r>
              <a:rPr lang="en-US" sz="2400" dirty="0">
                <a:latin typeface="Garamond"/>
                <a:ea typeface="+mn-lt"/>
                <a:cs typeface="+mn-lt"/>
              </a:rPr>
              <a:t> </a:t>
            </a:r>
            <a:r>
              <a:rPr lang="en-US" sz="2400" dirty="0" err="1">
                <a:latin typeface="Garamond"/>
                <a:ea typeface="+mn-lt"/>
                <a:cs typeface="+mn-lt"/>
              </a:rPr>
              <a:t>yetersiz</a:t>
            </a:r>
            <a:r>
              <a:rPr lang="en-US" sz="2400" dirty="0">
                <a:latin typeface="Garamond"/>
                <a:ea typeface="+mn-lt"/>
                <a:cs typeface="+mn-lt"/>
              </a:rPr>
              <a:t> </a:t>
            </a:r>
          </a:p>
          <a:p>
            <a:r>
              <a:rPr lang="en-US" sz="2400" dirty="0" err="1">
                <a:latin typeface="Garamond"/>
                <a:ea typeface="+mn-lt"/>
                <a:cs typeface="+mn-lt"/>
              </a:rPr>
              <a:t>Dinlenmek</a:t>
            </a:r>
            <a:r>
              <a:rPr lang="en-US" sz="2400" dirty="0">
                <a:latin typeface="Garamond"/>
                <a:ea typeface="+mn-lt"/>
                <a:cs typeface="+mn-lt"/>
              </a:rPr>
              <a:t> yok, </a:t>
            </a:r>
            <a:r>
              <a:rPr lang="tr-TR" sz="2400" dirty="0" smtClean="0">
                <a:latin typeface="Garamond"/>
                <a:ea typeface="+mn-lt"/>
                <a:cs typeface="+mn-lt"/>
              </a:rPr>
              <a:t>m</a:t>
            </a:r>
            <a:r>
              <a:rPr lang="en-US" sz="2400" dirty="0" err="1" smtClean="0">
                <a:latin typeface="Garamond"/>
                <a:ea typeface="+mn-lt"/>
                <a:cs typeface="+mn-lt"/>
              </a:rPr>
              <a:t>utfak</a:t>
            </a:r>
            <a:r>
              <a:rPr lang="en-US" sz="2400" dirty="0">
                <a:latin typeface="Garamond"/>
                <a:ea typeface="+mn-lt"/>
                <a:cs typeface="+mn-lt"/>
              </a:rPr>
              <a:t> </a:t>
            </a:r>
            <a:r>
              <a:rPr lang="en-US" sz="2400" dirty="0" err="1" smtClean="0">
                <a:latin typeface="Garamond"/>
                <a:ea typeface="+mn-lt"/>
                <a:cs typeface="+mn-lt"/>
              </a:rPr>
              <a:t>kimimizde</a:t>
            </a:r>
            <a:r>
              <a:rPr lang="tr-TR" sz="2400" dirty="0" smtClean="0">
                <a:latin typeface="Garamond"/>
                <a:ea typeface="+mn-lt"/>
                <a:cs typeface="+mn-lt"/>
              </a:rPr>
              <a:t>…</a:t>
            </a:r>
            <a:endParaRPr lang="en-US" sz="2400" dirty="0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5926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64F9B95-9045-48D2-B9F3-2927E98F54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85AA86F-6A4D-4BCB-A045-D992CDC295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60E52DF2-6802-459B-AC2A-AF976DEB1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B08342-EF60-4034-B13D-7F28372B4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2184" y="2386295"/>
            <a:ext cx="3730839" cy="35691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3 </a:t>
            </a:r>
            <a:r>
              <a:rPr lang="en-US" b="1" dirty="0" smtClean="0">
                <a:ea typeface="+mj-lt"/>
                <a:cs typeface="+mj-lt"/>
              </a:rPr>
              <a:t>y</a:t>
            </a:r>
            <a:r>
              <a:rPr lang="tr-TR" b="1" dirty="0" smtClean="0">
                <a:ea typeface="+mj-lt"/>
                <a:cs typeface="+mj-lt"/>
              </a:rPr>
              <a:t>I</a:t>
            </a:r>
            <a:r>
              <a:rPr lang="en-US" b="1" dirty="0" err="1" smtClean="0">
                <a:ea typeface="+mj-lt"/>
                <a:cs typeface="+mj-lt"/>
              </a:rPr>
              <a:t>lda</a:t>
            </a:r>
            <a:r>
              <a:rPr lang="en-US" b="1" dirty="0" smtClean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sadece</a:t>
            </a:r>
            <a:r>
              <a:rPr lang="en-US" b="1" dirty="0">
                <a:ea typeface="+mj-lt"/>
                <a:cs typeface="+mj-lt"/>
              </a:rPr>
              <a:t> 1 ASM. O da </a:t>
            </a:r>
            <a:r>
              <a:rPr lang="en-US" b="1" dirty="0" err="1">
                <a:ea typeface="+mj-lt"/>
                <a:cs typeface="+mj-lt"/>
              </a:rPr>
              <a:t>öldüğümüz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tr-TR" b="1" dirty="0" smtClean="0">
                <a:ea typeface="+mj-lt"/>
                <a:cs typeface="+mj-lt"/>
              </a:rPr>
              <a:t>İ</a:t>
            </a:r>
            <a:r>
              <a:rPr lang="en-US" b="1" dirty="0" smtClean="0">
                <a:ea typeface="+mj-lt"/>
                <a:cs typeface="+mj-lt"/>
              </a:rPr>
              <a:t>ç</a:t>
            </a:r>
            <a:r>
              <a:rPr lang="tr-TR" b="1" dirty="0" smtClean="0">
                <a:ea typeface="+mj-lt"/>
                <a:cs typeface="+mj-lt"/>
              </a:rPr>
              <a:t>İ</a:t>
            </a:r>
            <a:r>
              <a:rPr lang="en-US" b="1" dirty="0" smtClean="0">
                <a:ea typeface="+mj-lt"/>
                <a:cs typeface="+mj-lt"/>
              </a:rPr>
              <a:t>n yap</a:t>
            </a:r>
            <a:r>
              <a:rPr lang="tr-TR" b="1" dirty="0" smtClean="0">
                <a:ea typeface="+mj-lt"/>
                <a:cs typeface="+mj-lt"/>
              </a:rPr>
              <a:t>I</a:t>
            </a:r>
            <a:r>
              <a:rPr lang="en-US" b="1" dirty="0" err="1" smtClean="0">
                <a:ea typeface="+mj-lt"/>
                <a:cs typeface="+mj-lt"/>
              </a:rPr>
              <a:t>ld</a:t>
            </a:r>
            <a:r>
              <a:rPr lang="tr-TR" b="1" dirty="0" smtClean="0">
                <a:ea typeface="+mj-lt"/>
                <a:cs typeface="+mj-lt"/>
              </a:rPr>
              <a:t>I</a:t>
            </a:r>
            <a:r>
              <a:rPr lang="en-US" b="1" dirty="0" smtClean="0">
                <a:ea typeface="+mj-lt"/>
                <a:cs typeface="+mj-lt"/>
              </a:rPr>
              <a:t>.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20D501F-4F35-4621-8687-DDB39F1B5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11" r="6767" b="-2"/>
          <a:stretch/>
        </p:blipFill>
        <p:spPr>
          <a:xfrm>
            <a:off x="20" y="10"/>
            <a:ext cx="7320707" cy="685798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E2E603F-4A95-4FE8-BB06-211DFD75DB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50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E49D7415-2F11-44C2-B6AA-13A25B681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2E57F3D-33BE-4306-87E6-2457637195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02A4DD0-BA66-4A7A-84E5-B947DB40F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41" y="1329680"/>
            <a:ext cx="3599331" cy="353550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>
                <a:latin typeface="Garamond"/>
                <a:ea typeface="+mn-lt"/>
                <a:cs typeface="+mn-lt"/>
              </a:rPr>
              <a:t>2021 </a:t>
            </a:r>
            <a:r>
              <a:rPr lang="en-US" sz="3200" dirty="0" err="1">
                <a:latin typeface="Garamond"/>
                <a:ea typeface="+mn-lt"/>
                <a:cs typeface="+mn-lt"/>
              </a:rPr>
              <a:t>yılının</a:t>
            </a:r>
            <a:r>
              <a:rPr lang="en-US" sz="3200" dirty="0">
                <a:latin typeface="Garamond"/>
                <a:ea typeface="+mn-lt"/>
                <a:cs typeface="+mn-lt"/>
              </a:rPr>
              <a:t> ilk </a:t>
            </a:r>
            <a:r>
              <a:rPr lang="en-US" sz="3200" dirty="0" err="1">
                <a:latin typeface="Garamond"/>
                <a:ea typeface="+mn-lt"/>
                <a:cs typeface="+mn-lt"/>
              </a:rPr>
              <a:t>dört</a:t>
            </a:r>
            <a:r>
              <a:rPr lang="en-US" sz="3200" dirty="0">
                <a:latin typeface="Garamond"/>
                <a:ea typeface="+mn-lt"/>
                <a:cs typeface="+mn-lt"/>
              </a:rPr>
              <a:t> </a:t>
            </a:r>
            <a:r>
              <a:rPr lang="en-US" sz="3200" dirty="0" err="1">
                <a:latin typeface="Garamond"/>
                <a:ea typeface="+mn-lt"/>
                <a:cs typeface="+mn-lt"/>
              </a:rPr>
              <a:t>ayında</a:t>
            </a:r>
            <a:r>
              <a:rPr lang="en-US" sz="3200" dirty="0">
                <a:latin typeface="Garamond"/>
                <a:ea typeface="+mn-lt"/>
                <a:cs typeface="+mn-lt"/>
              </a:rPr>
              <a:t> </a:t>
            </a:r>
            <a:r>
              <a:rPr lang="en-US" sz="3200" dirty="0" err="1">
                <a:latin typeface="Garamond"/>
                <a:ea typeface="+mn-lt"/>
                <a:cs typeface="+mn-lt"/>
              </a:rPr>
              <a:t>şehir</a:t>
            </a:r>
            <a:r>
              <a:rPr lang="en-US" sz="3200" dirty="0">
                <a:latin typeface="Garamond"/>
                <a:ea typeface="+mn-lt"/>
                <a:cs typeface="+mn-lt"/>
              </a:rPr>
              <a:t> </a:t>
            </a:r>
            <a:r>
              <a:rPr lang="en-US" sz="3200" dirty="0" err="1">
                <a:latin typeface="Garamond"/>
                <a:ea typeface="+mn-lt"/>
                <a:cs typeface="+mn-lt"/>
              </a:rPr>
              <a:t>hastanelerine</a:t>
            </a:r>
            <a:r>
              <a:rPr lang="en-US" sz="3200" dirty="0">
                <a:latin typeface="Garamond"/>
                <a:ea typeface="+mn-lt"/>
                <a:cs typeface="+mn-lt"/>
              </a:rPr>
              <a:t> </a:t>
            </a:r>
            <a:r>
              <a:rPr lang="en-US" sz="3200" dirty="0" err="1">
                <a:latin typeface="Garamond"/>
                <a:ea typeface="+mn-lt"/>
                <a:cs typeface="+mn-lt"/>
              </a:rPr>
              <a:t>verilen</a:t>
            </a:r>
            <a:r>
              <a:rPr lang="en-US" sz="3200" dirty="0">
                <a:latin typeface="Garamond"/>
                <a:ea typeface="+mn-lt"/>
                <a:cs typeface="+mn-lt"/>
              </a:rPr>
              <a:t> </a:t>
            </a:r>
            <a:r>
              <a:rPr lang="en-US" sz="3200" dirty="0" err="1">
                <a:latin typeface="Garamond"/>
                <a:ea typeface="+mn-lt"/>
                <a:cs typeface="+mn-lt"/>
              </a:rPr>
              <a:t>kira</a:t>
            </a:r>
            <a:r>
              <a:rPr lang="en-US" sz="3200" dirty="0">
                <a:latin typeface="Garamond"/>
                <a:ea typeface="+mn-lt"/>
                <a:cs typeface="+mn-lt"/>
              </a:rPr>
              <a:t> </a:t>
            </a:r>
            <a:r>
              <a:rPr lang="en-US" sz="3200" dirty="0" err="1">
                <a:latin typeface="Garamond"/>
                <a:ea typeface="+mn-lt"/>
                <a:cs typeface="+mn-lt"/>
              </a:rPr>
              <a:t>bedeli</a:t>
            </a:r>
            <a:r>
              <a:rPr lang="en-US" sz="3200" dirty="0">
                <a:latin typeface="Garamond"/>
                <a:ea typeface="+mn-lt"/>
                <a:cs typeface="+mn-lt"/>
              </a:rPr>
              <a:t> </a:t>
            </a:r>
            <a:r>
              <a:rPr lang="en-US" sz="3200" dirty="0" err="1">
                <a:latin typeface="Garamond"/>
                <a:ea typeface="+mn-lt"/>
                <a:cs typeface="+mn-lt"/>
              </a:rPr>
              <a:t>ile</a:t>
            </a:r>
            <a:r>
              <a:rPr lang="en-US" sz="3200" dirty="0">
                <a:latin typeface="Garamond"/>
                <a:ea typeface="+mn-lt"/>
                <a:cs typeface="+mn-lt"/>
              </a:rPr>
              <a:t> </a:t>
            </a:r>
            <a:r>
              <a:rPr lang="en-US" sz="3200" dirty="0" err="1">
                <a:latin typeface="Garamond"/>
                <a:ea typeface="+mn-lt"/>
                <a:cs typeface="+mn-lt"/>
              </a:rPr>
              <a:t>ülkemizdeki</a:t>
            </a:r>
            <a:r>
              <a:rPr lang="en-US" sz="3200" dirty="0">
                <a:latin typeface="Garamond"/>
                <a:ea typeface="+mn-lt"/>
                <a:cs typeface="+mn-lt"/>
              </a:rPr>
              <a:t> </a:t>
            </a:r>
            <a:r>
              <a:rPr lang="en-US" sz="3200" dirty="0" err="1">
                <a:latin typeface="Garamond"/>
                <a:ea typeface="+mn-lt"/>
                <a:cs typeface="+mn-lt"/>
              </a:rPr>
              <a:t>tüm</a:t>
            </a:r>
            <a:r>
              <a:rPr lang="en-US" sz="3200" dirty="0">
                <a:latin typeface="Garamond"/>
                <a:ea typeface="+mn-lt"/>
                <a:cs typeface="+mn-lt"/>
              </a:rPr>
              <a:t> Aile </a:t>
            </a:r>
            <a:r>
              <a:rPr lang="en-US" sz="3200" dirty="0" err="1">
                <a:latin typeface="Garamond"/>
                <a:ea typeface="+mn-lt"/>
                <a:cs typeface="+mn-lt"/>
              </a:rPr>
              <a:t>Sağlığı</a:t>
            </a:r>
            <a:r>
              <a:rPr lang="en-US" sz="3200" dirty="0">
                <a:latin typeface="Garamond"/>
                <a:ea typeface="+mn-lt"/>
                <a:cs typeface="+mn-lt"/>
              </a:rPr>
              <a:t> </a:t>
            </a:r>
            <a:r>
              <a:rPr lang="en-US" sz="3200" dirty="0" err="1">
                <a:latin typeface="Garamond"/>
                <a:ea typeface="+mn-lt"/>
                <a:cs typeface="+mn-lt"/>
              </a:rPr>
              <a:t>Merkezleri</a:t>
            </a:r>
            <a:r>
              <a:rPr lang="en-US" sz="3200" dirty="0">
                <a:latin typeface="Garamond"/>
                <a:ea typeface="+mn-lt"/>
                <a:cs typeface="+mn-lt"/>
              </a:rPr>
              <a:t> </a:t>
            </a:r>
            <a:r>
              <a:rPr lang="en-US" sz="3200" dirty="0" err="1">
                <a:latin typeface="Garamond"/>
                <a:ea typeface="+mn-lt"/>
                <a:cs typeface="+mn-lt"/>
              </a:rPr>
              <a:t>baştan</a:t>
            </a:r>
            <a:r>
              <a:rPr lang="en-US" sz="3200" dirty="0">
                <a:latin typeface="Garamond"/>
                <a:ea typeface="+mn-lt"/>
                <a:cs typeface="+mn-lt"/>
              </a:rPr>
              <a:t> </a:t>
            </a:r>
            <a:r>
              <a:rPr lang="en-US" sz="3200" dirty="0" err="1">
                <a:latin typeface="Garamond"/>
                <a:ea typeface="+mn-lt"/>
                <a:cs typeface="+mn-lt"/>
              </a:rPr>
              <a:t>yapılabilirdi</a:t>
            </a:r>
            <a:endParaRPr lang="en-US" sz="3200" dirty="0">
              <a:latin typeface="Garamond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0B6560F-F126-4D65-8963-FDE7D7F43C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8" b="5132"/>
          <a:stretch/>
        </p:blipFill>
        <p:spPr>
          <a:xfrm>
            <a:off x="4876800" y="10"/>
            <a:ext cx="73152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5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F710FDB-0919-493E-8539-8240C23F1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7C3F85-C4D1-4474-A3B5-4F31EBA08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82" y="908957"/>
            <a:ext cx="3987463" cy="3352767"/>
          </a:xfrm>
        </p:spPr>
        <p:txBody>
          <a:bodyPr>
            <a:normAutofit fontScale="90000"/>
          </a:bodyPr>
          <a:lstStyle/>
          <a:p>
            <a:r>
              <a:rPr lang="en-US" sz="3700" dirty="0" err="1"/>
              <a:t>Tüm</a:t>
            </a:r>
            <a:r>
              <a:rPr lang="en-US" sz="3700" dirty="0"/>
              <a:t> </a:t>
            </a:r>
            <a:r>
              <a:rPr lang="en-US" sz="3700" dirty="0" err="1"/>
              <a:t>bİRİNCİ</a:t>
            </a:r>
            <a:r>
              <a:rPr lang="en-US" sz="3700" dirty="0"/>
              <a:t> </a:t>
            </a:r>
            <a:r>
              <a:rPr lang="en-US" sz="3700" dirty="0" err="1"/>
              <a:t>basAmAk</a:t>
            </a:r>
            <a:r>
              <a:rPr lang="en-US" sz="3700" dirty="0"/>
              <a:t> </a:t>
            </a:r>
            <a:r>
              <a:rPr lang="en-US" sz="3700" dirty="0" err="1"/>
              <a:t>sağlık</a:t>
            </a:r>
            <a:r>
              <a:rPr lang="en-US" sz="3700" dirty="0"/>
              <a:t> </a:t>
            </a:r>
            <a:r>
              <a:rPr lang="en-US" sz="3700" dirty="0" err="1"/>
              <a:t>çalışanlarına</a:t>
            </a:r>
            <a:r>
              <a:rPr lang="en-US" sz="3700" dirty="0"/>
              <a:t> </a:t>
            </a:r>
            <a:r>
              <a:rPr lang="en-US" sz="3700" dirty="0" err="1"/>
              <a:t>teşekkür</a:t>
            </a:r>
            <a:r>
              <a:rPr lang="en-US" sz="3700" dirty="0"/>
              <a:t> </a:t>
            </a:r>
            <a:r>
              <a:rPr lang="en-US" sz="3700" dirty="0" err="1"/>
              <a:t>ederiz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230C0A8-3E5C-476B-A64B-4D4FDE8D5A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F7439F8-8284-467B-BC2C-B75A59A41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0917" y="908957"/>
            <a:ext cx="5081055" cy="522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727089-CD07-41DF-8597-5C6BA521F425}"/>
              </a:ext>
            </a:extLst>
          </p:cNvPr>
          <p:cNvSpPr txBox="1"/>
          <p:nvPr/>
        </p:nvSpPr>
        <p:spPr>
          <a:xfrm>
            <a:off x="713117" y="4264325"/>
            <a:ext cx="432470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1B95E0"/>
                </a:solidFill>
                <a:latin typeface="Arial"/>
                <a:cs typeface="Arial"/>
                <a:hlinkClick r:id="rId3"/>
              </a:rPr>
              <a:t>#YaşamHakkımızdanVazgeçmiyoruz</a:t>
            </a:r>
            <a:endParaRPr lang="en-US" sz="2000">
              <a:solidFill>
                <a:srgbClr val="1B95E0"/>
              </a:solidFill>
              <a:latin typeface="Arial"/>
              <a:cs typeface="Arial"/>
            </a:endParaRPr>
          </a:p>
          <a:p>
            <a:r>
              <a:rPr lang="en-US" sz="2000" u="sng" dirty="0">
                <a:latin typeface="Arial"/>
                <a:ea typeface="+mn-lt"/>
                <a:cs typeface="+mn-lt"/>
                <a:hlinkClick r:id="rId4"/>
              </a:rPr>
              <a:t>#HerkeseAşı</a:t>
            </a:r>
            <a:r>
              <a:rPr lang="en-US" sz="2000" dirty="0">
                <a:latin typeface="Arial"/>
                <a:ea typeface="+mn-lt"/>
                <a:cs typeface="+mn-lt"/>
              </a:rPr>
              <a:t> </a:t>
            </a:r>
          </a:p>
          <a:p>
            <a:r>
              <a:rPr lang="en-US" sz="2000" dirty="0">
                <a:latin typeface="Arial"/>
                <a:ea typeface="+mn-lt"/>
                <a:cs typeface="+mn-lt"/>
                <a:hlinkClick r:id="rId5"/>
              </a:rPr>
              <a:t>#ŞeffafBilgi</a:t>
            </a:r>
            <a:endParaRPr lang="en-US" sz="20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22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F68B2C62-7648-4430-90D5-AE0F252AF1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2CAB0A-A27A-4E8E-814B-2A98C9A4E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3" y="908048"/>
            <a:ext cx="4064999" cy="44040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Yan</a:t>
            </a:r>
            <a:r>
              <a:rPr lang="tr-TR" sz="2800" dirty="0" smtClean="0"/>
              <a:t>I</a:t>
            </a:r>
            <a:r>
              <a:rPr lang="en-US" sz="2800" dirty="0" smtClean="0"/>
              <a:t>t </a:t>
            </a:r>
            <a:r>
              <a:rPr lang="en-US" sz="2800" dirty="0" err="1"/>
              <a:t>veren</a:t>
            </a:r>
            <a:r>
              <a:rPr lang="en-US" sz="2800" dirty="0"/>
              <a:t> </a:t>
            </a:r>
            <a:r>
              <a:rPr lang="en-US" sz="2800" dirty="0" smtClean="0"/>
              <a:t>A</a:t>
            </a:r>
            <a:r>
              <a:rPr lang="tr-TR" sz="2800" dirty="0"/>
              <a:t>İ</a:t>
            </a:r>
            <a:r>
              <a:rPr lang="en-US" sz="2800" dirty="0" smtClean="0"/>
              <a:t>le </a:t>
            </a:r>
            <a:r>
              <a:rPr lang="en-US" sz="2800" dirty="0" err="1" smtClean="0"/>
              <a:t>Hek</a:t>
            </a:r>
            <a:r>
              <a:rPr lang="tr-TR" sz="2800" dirty="0"/>
              <a:t>İ</a:t>
            </a:r>
            <a:r>
              <a:rPr lang="en-US" sz="2800" dirty="0" err="1" smtClean="0"/>
              <a:t>mler</a:t>
            </a:r>
            <a:r>
              <a:rPr lang="tr-TR" sz="2800" dirty="0"/>
              <a:t>i</a:t>
            </a:r>
            <a:r>
              <a:rPr lang="en-US" sz="2800" dirty="0"/>
              <a:t>ne </a:t>
            </a:r>
            <a:r>
              <a:rPr lang="en-US" sz="2800" dirty="0" err="1"/>
              <a:t>Teşekkür</a:t>
            </a:r>
            <a:r>
              <a:rPr lang="tr-TR" sz="2800" dirty="0"/>
              <a:t> </a:t>
            </a:r>
            <a:r>
              <a:rPr lang="tr-TR" sz="2800" dirty="0" err="1" smtClean="0"/>
              <a:t>ederİz</a:t>
            </a:r>
            <a:endParaRPr lang="en-US" sz="28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75B4F83-6FDB-4998-8E11-31CE6E7040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B0794B99-5B9D-4B94-9505-1EDED76CD6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xmlns="" id="{ACDF7805-668F-47EF-AAD6-FAECA65AB4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828759"/>
              </p:ext>
            </p:extLst>
          </p:nvPr>
        </p:nvGraphicFramePr>
        <p:xfrm>
          <a:off x="4876800" y="1066801"/>
          <a:ext cx="6581776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029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F64F9B95-9045-48D2-B9F3-2927E98F54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85AA86F-6A4D-4BCB-A045-D992CDC295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85CB65D0-496F-4797-A015-C85839E35D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D2E7CFB2-0849-446B-A38A-C227B0DAAA5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" r="7401" b="-1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5D2C779-8883-4E5F-A170-0F464918C1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FBF8C54-4EE1-47E6-BAF2-755590023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41" y="990599"/>
            <a:ext cx="5619054" cy="48490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dirty="0" err="1">
                <a:solidFill>
                  <a:srgbClr val="FFFFFF"/>
                </a:solidFill>
              </a:rPr>
              <a:t>Yeniden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 smtClean="0">
                <a:solidFill>
                  <a:srgbClr val="FFFFFF"/>
                </a:solidFill>
              </a:rPr>
              <a:t>aç</a:t>
            </a:r>
            <a:r>
              <a:rPr lang="tr-TR" sz="5400" dirty="0" smtClean="0">
                <a:solidFill>
                  <a:srgbClr val="FFFFFF"/>
                </a:solidFill>
              </a:rPr>
              <a:t>I</a:t>
            </a:r>
            <a:r>
              <a:rPr lang="en-US" sz="5400" dirty="0" err="1" smtClean="0">
                <a:solidFill>
                  <a:srgbClr val="FFFFFF"/>
                </a:solidFill>
              </a:rPr>
              <a:t>lmaya</a:t>
            </a:r>
            <a:r>
              <a:rPr lang="en-US" sz="5400" dirty="0" smtClean="0">
                <a:solidFill>
                  <a:srgbClr val="FFFFFF"/>
                </a:solidFill>
              </a:rPr>
              <a:t> </a:t>
            </a:r>
            <a:r>
              <a:rPr lang="en-US" sz="5400" dirty="0" err="1" smtClean="0">
                <a:solidFill>
                  <a:srgbClr val="FFFFFF"/>
                </a:solidFill>
              </a:rPr>
              <a:t>haz</a:t>
            </a:r>
            <a:r>
              <a:rPr lang="tr-TR" sz="5400" dirty="0" smtClean="0">
                <a:solidFill>
                  <a:srgbClr val="FFFFFF"/>
                </a:solidFill>
              </a:rPr>
              <a:t>I</a:t>
            </a:r>
            <a:r>
              <a:rPr lang="en-US" sz="5400" dirty="0" smtClean="0">
                <a:solidFill>
                  <a:srgbClr val="FFFFFF"/>
                </a:solidFill>
              </a:rPr>
              <a:t>r m</a:t>
            </a:r>
            <a:r>
              <a:rPr lang="tr-TR" sz="5400" dirty="0" smtClean="0">
                <a:solidFill>
                  <a:srgbClr val="FFFFFF"/>
                </a:solidFill>
              </a:rPr>
              <a:t>I</a:t>
            </a:r>
            <a:r>
              <a:rPr lang="en-US" sz="5400" dirty="0" smtClean="0">
                <a:solidFill>
                  <a:srgbClr val="FFFFFF"/>
                </a:solidFill>
              </a:rPr>
              <a:t>y</a:t>
            </a:r>
            <a:r>
              <a:rPr lang="tr-TR" sz="5400" dirty="0" smtClean="0">
                <a:solidFill>
                  <a:srgbClr val="FFFFFF"/>
                </a:solidFill>
              </a:rPr>
              <a:t>I</a:t>
            </a:r>
            <a:r>
              <a:rPr lang="en-US" sz="5400" dirty="0" smtClean="0">
                <a:solidFill>
                  <a:srgbClr val="FFFFFF"/>
                </a:solidFill>
              </a:rPr>
              <a:t>z</a:t>
            </a:r>
            <a:r>
              <a:rPr lang="en-US" sz="54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C90DC86-8662-4C61-8667-1373C8452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2865" y="1447799"/>
            <a:ext cx="2368905" cy="40766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Biz </a:t>
            </a:r>
            <a:r>
              <a:rPr lang="en-US" dirty="0" err="1">
                <a:solidFill>
                  <a:srgbClr val="FFFFFF"/>
                </a:solidFill>
              </a:rPr>
              <a:t>bu</a:t>
            </a:r>
            <a:r>
              <a:rPr lang="en-US" dirty="0">
                <a:solidFill>
                  <a:srgbClr val="FFFFFF"/>
                </a:solidFill>
              </a:rPr>
              <a:t> filmi </a:t>
            </a:r>
            <a:r>
              <a:rPr lang="en-US" dirty="0" err="1">
                <a:solidFill>
                  <a:srgbClr val="FFFFFF"/>
                </a:solidFill>
              </a:rPr>
              <a:t>daha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önce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görmüştük</a:t>
            </a:r>
            <a:r>
              <a:rPr lang="en-US" dirty="0">
                <a:solidFill>
                  <a:srgbClr val="FFFFFF"/>
                </a:solidFill>
              </a:rPr>
              <a:t> (</a:t>
            </a:r>
            <a:r>
              <a:rPr lang="en-US" dirty="0" err="1">
                <a:solidFill>
                  <a:srgbClr val="FFFFFF"/>
                </a:solidFill>
              </a:rPr>
              <a:t>Şubat</a:t>
            </a:r>
            <a:r>
              <a:rPr lang="en-US" dirty="0">
                <a:solidFill>
                  <a:srgbClr val="FFFFFF"/>
                </a:solidFill>
              </a:rPr>
              <a:t> 2021)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D96A694-258D-4418-A83C-B9BA72FD44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05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E49D7415-2F11-44C2-B6AA-13A25B681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95325" y="897753"/>
            <a:ext cx="3635046" cy="1575391"/>
          </a:xfrm>
        </p:spPr>
        <p:txBody>
          <a:bodyPr>
            <a:normAutofit/>
          </a:bodyPr>
          <a:lstStyle/>
          <a:p>
            <a:r>
              <a:rPr lang="tr-TR" dirty="0" err="1" smtClean="0"/>
              <a:t>SalgInIn</a:t>
            </a:r>
            <a:r>
              <a:rPr lang="tr-TR" dirty="0" smtClean="0"/>
              <a:t> </a:t>
            </a:r>
            <a:r>
              <a:rPr lang="tr-TR" dirty="0" err="1" smtClean="0"/>
              <a:t>seyrİ</a:t>
            </a:r>
            <a:endParaRPr lang="tr-TR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2E57F3D-33BE-4306-87E6-2457637195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5325" y="2710035"/>
            <a:ext cx="3587668" cy="3500265"/>
          </a:xfrm>
        </p:spPr>
        <p:txBody>
          <a:bodyPr>
            <a:normAutofit/>
          </a:bodyPr>
          <a:lstStyle/>
          <a:p>
            <a:r>
              <a:rPr lang="tr-TR" dirty="0"/>
              <a:t>Vaka artışı devam ediyor</a:t>
            </a:r>
          </a:p>
          <a:p>
            <a:endParaRPr lang="tr-TR" dirty="0"/>
          </a:p>
        </p:txBody>
      </p:sp>
      <p:graphicFrame>
        <p:nvGraphicFramePr>
          <p:cNvPr id="7" name="Grafik 6">
            <a:extLst>
              <a:ext uri="{FF2B5EF4-FFF2-40B4-BE49-F238E27FC236}">
                <a16:creationId xmlns:a16="http://schemas.microsoft.com/office/drawing/2014/main" xmlns="" id="{99C59FC7-3299-474A-B120-9DEFC325D8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017955"/>
              </p:ext>
            </p:extLst>
          </p:nvPr>
        </p:nvGraphicFramePr>
        <p:xfrm>
          <a:off x="5531723" y="165506"/>
          <a:ext cx="4233714" cy="3039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fik 12">
            <a:extLst>
              <a:ext uri="{FF2B5EF4-FFF2-40B4-BE49-F238E27FC236}">
                <a16:creationId xmlns:a16="http://schemas.microsoft.com/office/drawing/2014/main" xmlns="" id="{0DC7EF85-9FB7-4C64-A256-4B342CCB8F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2932428"/>
              </p:ext>
            </p:extLst>
          </p:nvPr>
        </p:nvGraphicFramePr>
        <p:xfrm>
          <a:off x="5531724" y="3429000"/>
          <a:ext cx="4233713" cy="310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214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E49D7415-2F11-44C2-B6AA-13A25B681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95325" y="897753"/>
            <a:ext cx="3635046" cy="1575391"/>
          </a:xfrm>
        </p:spPr>
        <p:txBody>
          <a:bodyPr>
            <a:normAutofit/>
          </a:bodyPr>
          <a:lstStyle/>
          <a:p>
            <a:r>
              <a:rPr lang="tr-TR" dirty="0" err="1" smtClean="0"/>
              <a:t>SalgInIn</a:t>
            </a:r>
            <a:r>
              <a:rPr lang="tr-TR" dirty="0" smtClean="0"/>
              <a:t> </a:t>
            </a:r>
            <a:r>
              <a:rPr lang="tr-TR" dirty="0" err="1" smtClean="0"/>
              <a:t>seyrİ</a:t>
            </a:r>
            <a:endParaRPr lang="tr-T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2E57F3D-33BE-4306-87E6-2457637195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5325" y="2710035"/>
            <a:ext cx="3587668" cy="3500265"/>
          </a:xfrm>
        </p:spPr>
        <p:txBody>
          <a:bodyPr>
            <a:normAutofit/>
          </a:bodyPr>
          <a:lstStyle/>
          <a:p>
            <a:r>
              <a:rPr lang="tr-TR" dirty="0"/>
              <a:t>4 </a:t>
            </a:r>
            <a:r>
              <a:rPr lang="tr-TR" dirty="0" err="1"/>
              <a:t>ASM’den</a:t>
            </a:r>
            <a:r>
              <a:rPr lang="tr-TR" dirty="0"/>
              <a:t> birinde </a:t>
            </a: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COVID-19 </a:t>
            </a:r>
            <a:r>
              <a:rPr lang="tr-TR" dirty="0"/>
              <a:t>görüldü.</a:t>
            </a:r>
          </a:p>
          <a:p>
            <a:endParaRPr lang="tr-TR" dirty="0"/>
          </a:p>
          <a:p>
            <a:endParaRPr lang="tr-TR" dirty="0"/>
          </a:p>
        </p:txBody>
      </p:sp>
      <p:graphicFrame>
        <p:nvGraphicFramePr>
          <p:cNvPr id="4" name="Grafik 3">
            <a:extLst>
              <a:ext uri="{FF2B5EF4-FFF2-40B4-BE49-F238E27FC236}">
                <a16:creationId xmlns:a16="http://schemas.microsoft.com/office/drawing/2014/main" xmlns="" id="{8EDD1A1E-A7DF-4A73-A687-EBC7A09619C7}"/>
              </a:ext>
              <a:ext uri="{147F2762-F138-4A5C-976F-8EAC2B608ADB}">
                <a16:predDERef xmlns:a16="http://schemas.microsoft.com/office/drawing/2014/main" xmlns="" pred="{448DFA02-083C-4A94-A1E5-DD658DD4D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0301791"/>
              </p:ext>
            </p:extLst>
          </p:nvPr>
        </p:nvGraphicFramePr>
        <p:xfrm>
          <a:off x="4876800" y="723900"/>
          <a:ext cx="65151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679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E49D7415-2F11-44C2-B6AA-13A25B681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B222A9E-6C40-4AB3-B013-35C96847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97753"/>
            <a:ext cx="3635046" cy="157539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tr-TR" sz="3400" dirty="0" smtClean="0"/>
              <a:t>Aİle </a:t>
            </a:r>
            <a:r>
              <a:rPr lang="tr-TR" sz="3400" dirty="0" err="1" smtClean="0"/>
              <a:t>Hekİmlerİnİn</a:t>
            </a:r>
            <a:r>
              <a:rPr lang="tr-TR" sz="3400" dirty="0" smtClean="0"/>
              <a:t> </a:t>
            </a:r>
            <a:r>
              <a:rPr lang="tr-TR" sz="3400" dirty="0"/>
              <a:t>%</a:t>
            </a:r>
            <a:r>
              <a:rPr lang="tr-TR" sz="3400" dirty="0" smtClean="0"/>
              <a:t>92’sİ </a:t>
            </a:r>
            <a:r>
              <a:rPr lang="tr-TR" sz="3400" dirty="0"/>
              <a:t>AŞI OLDU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2E57F3D-33BE-4306-87E6-2457637195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677CB92-89B3-4D82-AD50-247A8A464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710035"/>
            <a:ext cx="3587668" cy="3500265"/>
          </a:xfrm>
        </p:spPr>
        <p:txBody>
          <a:bodyPr>
            <a:normAutofit/>
          </a:bodyPr>
          <a:lstStyle/>
          <a:p>
            <a:r>
              <a:rPr lang="tr-TR" dirty="0"/>
              <a:t>Ancak </a:t>
            </a:r>
            <a:r>
              <a:rPr lang="tr-TR" dirty="0" smtClean="0"/>
              <a:t>COVID-19 </a:t>
            </a:r>
            <a:r>
              <a:rPr lang="tr-TR" dirty="0"/>
              <a:t>geçiren sayısı artıyor</a:t>
            </a:r>
          </a:p>
        </p:txBody>
      </p:sp>
      <p:graphicFrame>
        <p:nvGraphicFramePr>
          <p:cNvPr id="8" name="Grafik 7">
            <a:extLst>
              <a:ext uri="{FF2B5EF4-FFF2-40B4-BE49-F238E27FC236}">
                <a16:creationId xmlns:a16="http://schemas.microsoft.com/office/drawing/2014/main" xmlns="" id="{3A5B7B74-D1BB-4A7C-AAC0-C5C43E2846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2453409"/>
              </p:ext>
            </p:extLst>
          </p:nvPr>
        </p:nvGraphicFramePr>
        <p:xfrm>
          <a:off x="4876800" y="723900"/>
          <a:ext cx="65151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877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xmlns="" id="{E49D7415-2F11-44C2-B6AA-13A25B681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B222A9E-6C40-4AB3-B013-35C96847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97753"/>
            <a:ext cx="3635046" cy="157539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tr-TR" sz="2800" dirty="0" err="1" smtClean="0"/>
              <a:t>AşIlama</a:t>
            </a:r>
            <a:r>
              <a:rPr lang="tr-TR" sz="2800" dirty="0" smtClean="0"/>
              <a:t> </a:t>
            </a:r>
            <a:r>
              <a:rPr lang="tr-TR" sz="2800" dirty="0" err="1" smtClean="0"/>
              <a:t>yetersİz</a:t>
            </a:r>
            <a:r>
              <a:rPr lang="tr-TR" sz="2800" dirty="0"/>
              <a:t/>
            </a:r>
            <a:br>
              <a:rPr lang="tr-TR" sz="2800" dirty="0"/>
            </a:br>
            <a:r>
              <a:rPr lang="tr-TR" sz="2800" dirty="0"/>
              <a:t>Önlem yok</a:t>
            </a:r>
            <a:br>
              <a:rPr lang="tr-TR" sz="2800" dirty="0"/>
            </a:br>
            <a:r>
              <a:rPr lang="tr-TR" sz="2800" dirty="0" err="1" smtClean="0"/>
              <a:t>salgIn</a:t>
            </a:r>
            <a:r>
              <a:rPr lang="tr-TR" sz="2800" dirty="0" smtClean="0"/>
              <a:t> </a:t>
            </a:r>
            <a:r>
              <a:rPr lang="tr-TR" sz="2800" dirty="0" err="1" smtClean="0"/>
              <a:t>aşIyI</a:t>
            </a:r>
            <a:r>
              <a:rPr lang="tr-TR" sz="2800" dirty="0" smtClean="0"/>
              <a:t> </a:t>
            </a:r>
            <a:r>
              <a:rPr lang="tr-TR" sz="2800" dirty="0" err="1" smtClean="0"/>
              <a:t>aşIyor</a:t>
            </a:r>
            <a:endParaRPr lang="tr-TR" sz="2800" dirty="0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xmlns="" id="{D2E57F3D-33BE-4306-87E6-2457637195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677CB92-89B3-4D82-AD50-247A8A464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710035"/>
            <a:ext cx="3587668" cy="35002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tr-TR" dirty="0"/>
              <a:t>Aile </a:t>
            </a:r>
            <a:r>
              <a:rPr lang="tr-TR" dirty="0" smtClean="0"/>
              <a:t>hekimlerinin </a:t>
            </a:r>
            <a:r>
              <a:rPr lang="tr-TR" dirty="0"/>
              <a:t>listelerinde başına COVID geçiren aşılı hasta oranı</a:t>
            </a:r>
          </a:p>
          <a:p>
            <a:pPr lvl="1"/>
            <a:r>
              <a:rPr lang="tr-TR" dirty="0"/>
              <a:t>Mart ayında 0,6 kişi</a:t>
            </a:r>
          </a:p>
          <a:p>
            <a:pPr lvl="1"/>
            <a:r>
              <a:rPr lang="tr-TR" dirty="0"/>
              <a:t>Nisan ayında 1,5 kişi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08D876D-9BA9-4232-BEC2-80E9A07AE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466327"/>
            <a:ext cx="6515100" cy="392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2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F68B2C62-7648-4430-90D5-AE0F252AF1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9604516-F583-413C-8C0B-E7944F332B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"/>
            <a:ext cx="4876800" cy="685798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B222A9E-6C40-4AB3-B013-35C96847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901702"/>
            <a:ext cx="3724528" cy="3670298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Mutasyonlu varyantlar </a:t>
            </a:r>
            <a:r>
              <a:rPr lang="tr-TR" dirty="0" err="1" smtClean="0">
                <a:solidFill>
                  <a:schemeClr val="bg1"/>
                </a:solidFill>
              </a:rPr>
              <a:t>lİstelerde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mevcut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4BFD5B9F-5FB6-467D-83D5-DF82F19073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723900"/>
            <a:ext cx="15240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Grafik 5">
            <a:extLst>
              <a:ext uri="{FF2B5EF4-FFF2-40B4-BE49-F238E27FC236}">
                <a16:creationId xmlns:a16="http://schemas.microsoft.com/office/drawing/2014/main" xmlns="" id="{CF4E4225-1A56-4617-BBB7-D4B8D5D417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998439"/>
              </p:ext>
            </p:extLst>
          </p:nvPr>
        </p:nvGraphicFramePr>
        <p:xfrm>
          <a:off x="5715000" y="723901"/>
          <a:ext cx="56769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846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Yenİ</a:t>
            </a:r>
            <a:r>
              <a:rPr lang="tr-TR" dirty="0" smtClean="0"/>
              <a:t> </a:t>
            </a:r>
            <a:r>
              <a:rPr lang="tr-TR" dirty="0" err="1" smtClean="0"/>
              <a:t>dalgayI</a:t>
            </a:r>
            <a:r>
              <a:rPr lang="tr-TR" dirty="0" smtClean="0"/>
              <a:t> </a:t>
            </a:r>
            <a:r>
              <a:rPr lang="tr-TR" dirty="0"/>
              <a:t>yaşarken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 sz="2400" dirty="0">
                <a:latin typeface="Garamond"/>
                <a:cs typeface="Calibri"/>
              </a:rPr>
              <a:t>Salgın yayıldıkça aşılı olmasına rağmen hastalanan kişi sayısı artacaktır.</a:t>
            </a:r>
          </a:p>
          <a:p>
            <a:r>
              <a:rPr lang="tr-TR" sz="2400" dirty="0">
                <a:latin typeface="Garamond"/>
                <a:cs typeface="Calibri"/>
              </a:rPr>
              <a:t>Hastalarımız aşı sırası beklerken </a:t>
            </a:r>
            <a:r>
              <a:rPr lang="tr-TR" sz="2400" dirty="0" smtClean="0">
                <a:latin typeface="Garamond"/>
                <a:cs typeface="Calibri"/>
              </a:rPr>
              <a:t>COVID-19’a </a:t>
            </a:r>
            <a:r>
              <a:rPr lang="tr-TR" sz="2400" dirty="0">
                <a:latin typeface="Garamond"/>
                <a:cs typeface="Calibri"/>
              </a:rPr>
              <a:t>yakalanmaktadır.</a:t>
            </a:r>
          </a:p>
          <a:p>
            <a:r>
              <a:rPr lang="tr-TR" sz="2400" dirty="0">
                <a:latin typeface="Garamond"/>
                <a:cs typeface="Calibri"/>
              </a:rPr>
              <a:t>Mutasyonlu virüs varyantlarının yayılımı endişe vericidir.</a:t>
            </a:r>
          </a:p>
          <a:p>
            <a:r>
              <a:rPr lang="tr-TR" sz="2400" dirty="0">
                <a:latin typeface="Garamond"/>
                <a:cs typeface="Calibri"/>
              </a:rPr>
              <a:t>Halen vaka sayısında azalma sağlanabilecek bölgeler vardır.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526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ronicle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286</Words>
  <Application>Microsoft Office PowerPoint</Application>
  <PresentationFormat>Özel</PresentationFormat>
  <Paragraphs>53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ChronicleVTI</vt:lpstr>
      <vt:lpstr>Aİle HekİmlİĞİ Pandemİ Anketİ MART-Nİsan 2021 SonuçlarI</vt:lpstr>
      <vt:lpstr>YanIt veren Aİle Hekİmlerine Teşekkür ederİz</vt:lpstr>
      <vt:lpstr>Yeniden açIlmaya hazIr mIyIz?</vt:lpstr>
      <vt:lpstr>SalgInIn seyrİ</vt:lpstr>
      <vt:lpstr>SalgInIn seyrİ</vt:lpstr>
      <vt:lpstr>Aİle Hekİmlerİnİn %92’sİ AŞI OLDU</vt:lpstr>
      <vt:lpstr>AşIlama yetersİz Önlem yok salgIn aşIyI aşIyor</vt:lpstr>
      <vt:lpstr>Mutasyonlu varyantlar lİstelerde mevcut</vt:lpstr>
      <vt:lpstr>Yenİ dalgayI yaşarken</vt:lpstr>
      <vt:lpstr>Salgında asmler ne durumda?</vt:lpstr>
      <vt:lpstr>ASM BİNALARI COVID-19 TEDBİRLERİNİ UYGULAMAK İÇİN YETERLİ DEĞİL</vt:lpstr>
      <vt:lpstr>ASM BİNALARI COVID19 TEDBİRLERİNİ UYGULAMAK İÇİN YETERLİ DEĞİL</vt:lpstr>
      <vt:lpstr>3 yIlda sadece 1 ASM. O da öldüğümüz İçİn yapIldI.</vt:lpstr>
      <vt:lpstr>PowerPoint Sunusu</vt:lpstr>
      <vt:lpstr>Tüm bİRİNCİ basAmAk sağlık çalışanlarına teşekkür ederiz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Aile Hekimliği Pandemi Anketi ocak Ayı Sonuçları</dc:title>
  <dc:creator>Arda Cem Kirimli</dc:creator>
  <cp:lastModifiedBy>basin</cp:lastModifiedBy>
  <cp:revision>106</cp:revision>
  <dcterms:created xsi:type="dcterms:W3CDTF">2021-01-27T21:02:45Z</dcterms:created>
  <dcterms:modified xsi:type="dcterms:W3CDTF">2021-04-22T11:08:40Z</dcterms:modified>
</cp:coreProperties>
</file>