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78" r:id="rId2"/>
    <p:sldId id="263" r:id="rId3"/>
    <p:sldId id="271" r:id="rId4"/>
    <p:sldId id="268" r:id="rId5"/>
    <p:sldId id="269" r:id="rId6"/>
    <p:sldId id="272" r:id="rId7"/>
    <p:sldId id="273" r:id="rId8"/>
    <p:sldId id="264" r:id="rId9"/>
    <p:sldId id="261" r:id="rId10"/>
    <p:sldId id="280" r:id="rId11"/>
    <p:sldId id="260" r:id="rId12"/>
    <p:sldId id="281" r:id="rId13"/>
    <p:sldId id="282" r:id="rId14"/>
    <p:sldId id="284" r:id="rId15"/>
    <p:sldId id="283" r:id="rId16"/>
    <p:sldId id="266" r:id="rId17"/>
    <p:sldId id="256"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A12523-F686-5045-AFC7-BBAB3A6BDAFD}" v="59" dt="2021-06-22T20:52:51.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5884"/>
  </p:normalViewPr>
  <p:slideViewPr>
    <p:cSldViewPr snapToGrid="0" snapToObjects="1">
      <p:cViewPr varScale="1">
        <p:scale>
          <a:sx n="109" d="100"/>
          <a:sy n="109" d="100"/>
        </p:scale>
        <p:origin x="680" y="1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7C253E-2A5A-5848-9FA8-E0A298383C51}" type="datetimeFigureOut">
              <a:rPr lang="tr-TR" smtClean="0"/>
              <a:pPr/>
              <a:t>23.06.2021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DE7F58-DC31-714E-95DB-82BDCD120CDB}" type="slidenum">
              <a:rPr lang="tr-TR" smtClean="0"/>
              <a:pPr/>
              <a:t>‹#›</a:t>
            </a:fld>
            <a:endParaRPr lang="tr-TR"/>
          </a:p>
        </p:txBody>
      </p:sp>
    </p:spTree>
    <p:extLst>
      <p:ext uri="{BB962C8B-B14F-4D97-AF65-F5344CB8AC3E}">
        <p14:creationId xmlns:p14="http://schemas.microsoft.com/office/powerpoint/2010/main" val="694636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a:t>
            </a:fld>
            <a:endParaRPr lang="tr-TR"/>
          </a:p>
        </p:txBody>
      </p:sp>
    </p:spTree>
    <p:extLst>
      <p:ext uri="{BB962C8B-B14F-4D97-AF65-F5344CB8AC3E}">
        <p14:creationId xmlns:p14="http://schemas.microsoft.com/office/powerpoint/2010/main" val="2107580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10</a:t>
            </a:fld>
            <a:endParaRPr lang="tr-TR"/>
          </a:p>
        </p:txBody>
      </p:sp>
    </p:spTree>
    <p:extLst>
      <p:ext uri="{BB962C8B-B14F-4D97-AF65-F5344CB8AC3E}">
        <p14:creationId xmlns:p14="http://schemas.microsoft.com/office/powerpoint/2010/main" val="1223755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11</a:t>
            </a:fld>
            <a:endParaRPr lang="tr-TR"/>
          </a:p>
        </p:txBody>
      </p:sp>
    </p:spTree>
    <p:extLst>
      <p:ext uri="{BB962C8B-B14F-4D97-AF65-F5344CB8AC3E}">
        <p14:creationId xmlns:p14="http://schemas.microsoft.com/office/powerpoint/2010/main" val="251909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12</a:t>
            </a:fld>
            <a:endParaRPr lang="tr-TR"/>
          </a:p>
        </p:txBody>
      </p:sp>
    </p:spTree>
    <p:extLst>
      <p:ext uri="{BB962C8B-B14F-4D97-AF65-F5344CB8AC3E}">
        <p14:creationId xmlns:p14="http://schemas.microsoft.com/office/powerpoint/2010/main" val="287239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13</a:t>
            </a:fld>
            <a:endParaRPr lang="tr-TR"/>
          </a:p>
        </p:txBody>
      </p:sp>
    </p:spTree>
    <p:extLst>
      <p:ext uri="{BB962C8B-B14F-4D97-AF65-F5344CB8AC3E}">
        <p14:creationId xmlns:p14="http://schemas.microsoft.com/office/powerpoint/2010/main" val="3128933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15</a:t>
            </a:fld>
            <a:endParaRPr lang="tr-TR"/>
          </a:p>
        </p:txBody>
      </p:sp>
    </p:spTree>
    <p:extLst>
      <p:ext uri="{BB962C8B-B14F-4D97-AF65-F5344CB8AC3E}">
        <p14:creationId xmlns:p14="http://schemas.microsoft.com/office/powerpoint/2010/main" val="2408791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16</a:t>
            </a:fld>
            <a:endParaRPr lang="tr-TR"/>
          </a:p>
        </p:txBody>
      </p:sp>
    </p:spTree>
    <p:extLst>
      <p:ext uri="{BB962C8B-B14F-4D97-AF65-F5344CB8AC3E}">
        <p14:creationId xmlns:p14="http://schemas.microsoft.com/office/powerpoint/2010/main" val="1051352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17</a:t>
            </a:fld>
            <a:endParaRPr lang="tr-TR"/>
          </a:p>
        </p:txBody>
      </p:sp>
    </p:spTree>
    <p:extLst>
      <p:ext uri="{BB962C8B-B14F-4D97-AF65-F5344CB8AC3E}">
        <p14:creationId xmlns:p14="http://schemas.microsoft.com/office/powerpoint/2010/main" val="1661724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18</a:t>
            </a:fld>
            <a:endParaRPr lang="tr-TR"/>
          </a:p>
        </p:txBody>
      </p:sp>
    </p:spTree>
    <p:extLst>
      <p:ext uri="{BB962C8B-B14F-4D97-AF65-F5344CB8AC3E}">
        <p14:creationId xmlns:p14="http://schemas.microsoft.com/office/powerpoint/2010/main" val="3084410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2</a:t>
            </a:fld>
            <a:endParaRPr lang="tr-TR"/>
          </a:p>
        </p:txBody>
      </p:sp>
    </p:spTree>
    <p:extLst>
      <p:ext uri="{BB962C8B-B14F-4D97-AF65-F5344CB8AC3E}">
        <p14:creationId xmlns:p14="http://schemas.microsoft.com/office/powerpoint/2010/main" val="3757761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3</a:t>
            </a:fld>
            <a:endParaRPr lang="tr-TR"/>
          </a:p>
        </p:txBody>
      </p:sp>
    </p:spTree>
    <p:extLst>
      <p:ext uri="{BB962C8B-B14F-4D97-AF65-F5344CB8AC3E}">
        <p14:creationId xmlns:p14="http://schemas.microsoft.com/office/powerpoint/2010/main" val="13544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4</a:t>
            </a:fld>
            <a:endParaRPr lang="tr-TR"/>
          </a:p>
        </p:txBody>
      </p:sp>
    </p:spTree>
    <p:extLst>
      <p:ext uri="{BB962C8B-B14F-4D97-AF65-F5344CB8AC3E}">
        <p14:creationId xmlns:p14="http://schemas.microsoft.com/office/powerpoint/2010/main" val="3920492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5</a:t>
            </a:fld>
            <a:endParaRPr lang="tr-TR"/>
          </a:p>
        </p:txBody>
      </p:sp>
    </p:spTree>
    <p:extLst>
      <p:ext uri="{BB962C8B-B14F-4D97-AF65-F5344CB8AC3E}">
        <p14:creationId xmlns:p14="http://schemas.microsoft.com/office/powerpoint/2010/main" val="3566695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6</a:t>
            </a:fld>
            <a:endParaRPr lang="tr-TR"/>
          </a:p>
        </p:txBody>
      </p:sp>
    </p:spTree>
    <p:extLst>
      <p:ext uri="{BB962C8B-B14F-4D97-AF65-F5344CB8AC3E}">
        <p14:creationId xmlns:p14="http://schemas.microsoft.com/office/powerpoint/2010/main" val="962343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7</a:t>
            </a:fld>
            <a:endParaRPr lang="tr-TR"/>
          </a:p>
        </p:txBody>
      </p:sp>
    </p:spTree>
    <p:extLst>
      <p:ext uri="{BB962C8B-B14F-4D97-AF65-F5344CB8AC3E}">
        <p14:creationId xmlns:p14="http://schemas.microsoft.com/office/powerpoint/2010/main" val="299109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8</a:t>
            </a:fld>
            <a:endParaRPr lang="tr-TR"/>
          </a:p>
        </p:txBody>
      </p:sp>
    </p:spTree>
    <p:extLst>
      <p:ext uri="{BB962C8B-B14F-4D97-AF65-F5344CB8AC3E}">
        <p14:creationId xmlns:p14="http://schemas.microsoft.com/office/powerpoint/2010/main" val="911024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E3DE7F58-DC31-714E-95DB-82BDCD120CDB}" type="slidenum">
              <a:rPr lang="tr-TR" smtClean="0"/>
              <a:pPr/>
              <a:t>9</a:t>
            </a:fld>
            <a:endParaRPr lang="tr-TR"/>
          </a:p>
        </p:txBody>
      </p:sp>
    </p:spTree>
    <p:extLst>
      <p:ext uri="{BB962C8B-B14F-4D97-AF65-F5344CB8AC3E}">
        <p14:creationId xmlns:p14="http://schemas.microsoft.com/office/powerpoint/2010/main" val="2316856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551AE4-94FD-6E46-9096-990656D6686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7699EEB-AC92-754C-91C6-D3E502BA86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FF2AE83-B974-8A44-86B6-A8C59FEECB84}"/>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5" name="Alt Bilgi Yer Tutucusu 4">
            <a:extLst>
              <a:ext uri="{FF2B5EF4-FFF2-40B4-BE49-F238E27FC236}">
                <a16:creationId xmlns:a16="http://schemas.microsoft.com/office/drawing/2014/main" id="{18B39918-5923-C54C-98FF-F9873379B65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DEC136-199C-D44A-91DA-C053ABBB0225}"/>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95179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FE0ECF-E7E8-AC42-90F4-14877C66A00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16F1CC2-FFB5-8A4B-A73A-A272149D472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C1CF7E8-3193-4F40-833E-487469D56F4F}"/>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5" name="Alt Bilgi Yer Tutucusu 4">
            <a:extLst>
              <a:ext uri="{FF2B5EF4-FFF2-40B4-BE49-F238E27FC236}">
                <a16:creationId xmlns:a16="http://schemas.microsoft.com/office/drawing/2014/main" id="{317417AE-4D96-E44D-88FD-67F5CDC41B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CBA45F-6E16-AB4D-BF16-388DE801B67D}"/>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428379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EAA65C2-9E18-544D-86F9-EB64B873302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F732E46-38DD-1145-BD19-8F5FBB4117B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29CB230-2B67-9E48-A538-0F727E1A5710}"/>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5" name="Alt Bilgi Yer Tutucusu 4">
            <a:extLst>
              <a:ext uri="{FF2B5EF4-FFF2-40B4-BE49-F238E27FC236}">
                <a16:creationId xmlns:a16="http://schemas.microsoft.com/office/drawing/2014/main" id="{7CF0468F-ADE7-E24E-A48F-9FF5B058D3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DEDA37-FFEF-9D45-8344-C059012A8886}"/>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127644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523312-01F9-7E44-89B8-2E3DD0027CE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496FB0E-750E-5E4E-886E-1191EEE711B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82A87A3-FCFE-6B46-B456-9EE671D1646B}"/>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5" name="Alt Bilgi Yer Tutucusu 4">
            <a:extLst>
              <a:ext uri="{FF2B5EF4-FFF2-40B4-BE49-F238E27FC236}">
                <a16:creationId xmlns:a16="http://schemas.microsoft.com/office/drawing/2014/main" id="{B771482A-133B-3546-A020-D30E5220229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EF20C75-62CB-474B-8B3B-7B81565C88CE}"/>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3022516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6906DE-7B29-A34E-9541-FD6AB8F342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6131AB9-ED77-024F-BFA8-7C14315C33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0CBE9F7-BD0F-9D4D-8F4C-B449F03E84E1}"/>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5" name="Alt Bilgi Yer Tutucusu 4">
            <a:extLst>
              <a:ext uri="{FF2B5EF4-FFF2-40B4-BE49-F238E27FC236}">
                <a16:creationId xmlns:a16="http://schemas.microsoft.com/office/drawing/2014/main" id="{270621A0-9DD0-7B41-9D20-EF3A32F572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A410A4-E05F-6B49-BF4C-835FBC38FDAD}"/>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1094004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951B54-1EA7-5340-819D-7BE1AEC97DA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136098D-30F6-5146-8606-C3FD95C0D38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080C34E-694C-4E42-93F5-C05DCAB721C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1C5B279-E1E5-6B48-87D7-6658AABD5B80}"/>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6" name="Alt Bilgi Yer Tutucusu 5">
            <a:extLst>
              <a:ext uri="{FF2B5EF4-FFF2-40B4-BE49-F238E27FC236}">
                <a16:creationId xmlns:a16="http://schemas.microsoft.com/office/drawing/2014/main" id="{E59F74D2-DC44-FC4C-8F9F-A75FA8BBE01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5BE86D9-A4A3-7245-8AFE-77D801E79E0F}"/>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345702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130446-FB5E-F747-B817-8A4A1F688FA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B923907-80A7-D243-B307-21DA910506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7C79B2D-CCF6-754A-BE6D-95A2B6BAAE2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5A77559-EE35-6F4E-B0D3-D0D1C70D7E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27E82EF-94FD-BD42-9431-1C2B112C34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459309F-E4BB-1740-A492-BDEC9CF50A19}"/>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8" name="Alt Bilgi Yer Tutucusu 7">
            <a:extLst>
              <a:ext uri="{FF2B5EF4-FFF2-40B4-BE49-F238E27FC236}">
                <a16:creationId xmlns:a16="http://schemas.microsoft.com/office/drawing/2014/main" id="{57C56029-A22F-8546-8AB1-AE29E6EBFCA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3B174D3-B4E3-D145-BD2C-741878DB0C34}"/>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53002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5F5D19-3CBC-054D-84C4-A2B27260365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88A1EDD-7977-CB40-9CD5-BA77DB6D88AA}"/>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4" name="Alt Bilgi Yer Tutucusu 3">
            <a:extLst>
              <a:ext uri="{FF2B5EF4-FFF2-40B4-BE49-F238E27FC236}">
                <a16:creationId xmlns:a16="http://schemas.microsoft.com/office/drawing/2014/main" id="{CA640E2F-C15C-594D-9F67-2C816AC7CAE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1CF7340-60EC-4047-B026-3C0CD0240A4B}"/>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43763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C604425-B473-8346-AAAF-132C3BD83E35}"/>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3" name="Alt Bilgi Yer Tutucusu 2">
            <a:extLst>
              <a:ext uri="{FF2B5EF4-FFF2-40B4-BE49-F238E27FC236}">
                <a16:creationId xmlns:a16="http://schemas.microsoft.com/office/drawing/2014/main" id="{4E23B3F8-958C-F645-89F6-094C5EC96CD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F958CB9-5A93-AB47-B3A3-12F356C2AE74}"/>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3774609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254388-3EEB-BE40-8D1E-10F581CC441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0FF560F-8C1A-8F4B-84BB-4D46C1CB74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A09BFC2-8B17-A64F-944B-E6DBC87EB2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9A740E8-6A13-034A-92C7-42D7B9F6370B}"/>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6" name="Alt Bilgi Yer Tutucusu 5">
            <a:extLst>
              <a:ext uri="{FF2B5EF4-FFF2-40B4-BE49-F238E27FC236}">
                <a16:creationId xmlns:a16="http://schemas.microsoft.com/office/drawing/2014/main" id="{5A7AFD5B-54CD-AE4F-BA8E-4DCD60A26DA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C5B215-62A7-0744-9092-29292FB63CA8}"/>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1240331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F1E59F-6830-EA44-9459-0A7865F98CD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4832CA9-4C59-D347-B72F-8E7A5DD2EF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0C4D37C-C0A3-D749-9833-7B4FE9B263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0390C23-9807-1C4B-B7BC-AC350C007ECA}"/>
              </a:ext>
            </a:extLst>
          </p:cNvPr>
          <p:cNvSpPr>
            <a:spLocks noGrp="1"/>
          </p:cNvSpPr>
          <p:nvPr>
            <p:ph type="dt" sz="half" idx="10"/>
          </p:nvPr>
        </p:nvSpPr>
        <p:spPr/>
        <p:txBody>
          <a:bodyPr/>
          <a:lstStyle/>
          <a:p>
            <a:fld id="{A1F6B1F3-E9F6-5941-8B0D-78985CC18410}" type="datetimeFigureOut">
              <a:rPr lang="tr-TR" smtClean="0"/>
              <a:pPr/>
              <a:t>23.06.2021</a:t>
            </a:fld>
            <a:endParaRPr lang="tr-TR"/>
          </a:p>
        </p:txBody>
      </p:sp>
      <p:sp>
        <p:nvSpPr>
          <p:cNvPr id="6" name="Alt Bilgi Yer Tutucusu 5">
            <a:extLst>
              <a:ext uri="{FF2B5EF4-FFF2-40B4-BE49-F238E27FC236}">
                <a16:creationId xmlns:a16="http://schemas.microsoft.com/office/drawing/2014/main" id="{6FB59EA9-FB71-4F4B-AED6-9A4792A6B91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BAA47B4-36FF-BE4B-A80F-B3EDA51ECDC0}"/>
              </a:ext>
            </a:extLst>
          </p:cNvPr>
          <p:cNvSpPr>
            <a:spLocks noGrp="1"/>
          </p:cNvSpPr>
          <p:nvPr>
            <p:ph type="sldNum" sz="quarter" idx="12"/>
          </p:nvPr>
        </p:nvSpPr>
        <p:spPr/>
        <p:txBody>
          <a:bodyPr/>
          <a:lstStyle/>
          <a:p>
            <a:fld id="{1C187C3C-9AE3-8F43-90E1-7F24F2C70E86}" type="slidenum">
              <a:rPr lang="tr-TR" smtClean="0"/>
              <a:pPr/>
              <a:t>‹#›</a:t>
            </a:fld>
            <a:endParaRPr lang="tr-TR"/>
          </a:p>
        </p:txBody>
      </p:sp>
    </p:spTree>
    <p:extLst>
      <p:ext uri="{BB962C8B-B14F-4D97-AF65-F5344CB8AC3E}">
        <p14:creationId xmlns:p14="http://schemas.microsoft.com/office/powerpoint/2010/main" val="120449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Resim 7" descr="metin içeren bir resim&#10;&#10;Açıklama otomatik olarak oluşturuldu">
            <a:extLst>
              <a:ext uri="{FF2B5EF4-FFF2-40B4-BE49-F238E27FC236}">
                <a16:creationId xmlns:a16="http://schemas.microsoft.com/office/drawing/2014/main" id="{E7395048-E97B-E04D-89D8-F6A22D2645E4}"/>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Başlık Yer Tutucusu 1">
            <a:extLst>
              <a:ext uri="{FF2B5EF4-FFF2-40B4-BE49-F238E27FC236}">
                <a16:creationId xmlns:a16="http://schemas.microsoft.com/office/drawing/2014/main" id="{824737B0-F65E-724A-962D-A5DBAC1223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76AB0C6-C9F0-5344-8913-1D6E8B6EE6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B3A742F-7228-F544-8D69-0B7FF45E41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6B1F3-E9F6-5941-8B0D-78985CC18410}" type="datetimeFigureOut">
              <a:rPr lang="tr-TR" smtClean="0"/>
              <a:pPr/>
              <a:t>23.06.2021</a:t>
            </a:fld>
            <a:endParaRPr lang="tr-TR"/>
          </a:p>
        </p:txBody>
      </p:sp>
      <p:sp>
        <p:nvSpPr>
          <p:cNvPr id="5" name="Alt Bilgi Yer Tutucusu 4">
            <a:extLst>
              <a:ext uri="{FF2B5EF4-FFF2-40B4-BE49-F238E27FC236}">
                <a16:creationId xmlns:a16="http://schemas.microsoft.com/office/drawing/2014/main" id="{756BF630-22C3-9A40-AF1B-735CFF42E8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0FC05A7-28B1-524F-9F12-7B517570B9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87C3C-9AE3-8F43-90E1-7F24F2C70E86}" type="slidenum">
              <a:rPr lang="tr-TR" smtClean="0"/>
              <a:pPr/>
              <a:t>‹#›</a:t>
            </a:fld>
            <a:endParaRPr lang="tr-TR"/>
          </a:p>
        </p:txBody>
      </p:sp>
    </p:spTree>
    <p:extLst>
      <p:ext uri="{BB962C8B-B14F-4D97-AF65-F5344CB8AC3E}">
        <p14:creationId xmlns:p14="http://schemas.microsoft.com/office/powerpoint/2010/main" val="633628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s://www.canada.ca/en/health-canada/services/drugs-health-products/covid19-industry/medical-devices/testing-screening-advisory-panel/reports-summaries/priority-strategie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 Başlık 4">
            <a:extLst>
              <a:ext uri="{FF2B5EF4-FFF2-40B4-BE49-F238E27FC236}">
                <a16:creationId xmlns:a16="http://schemas.microsoft.com/office/drawing/2014/main" id="{9F7BE748-477B-C84E-ADB9-FDD0F5B6AA92}"/>
              </a:ext>
            </a:extLst>
          </p:cNvPr>
          <p:cNvSpPr>
            <a:spLocks noGrp="1"/>
          </p:cNvSpPr>
          <p:nvPr>
            <p:ph type="subTitle" idx="1"/>
          </p:nvPr>
        </p:nvSpPr>
        <p:spPr>
          <a:xfrm>
            <a:off x="5908430" y="4908317"/>
            <a:ext cx="6013939" cy="382028"/>
          </a:xfrm>
        </p:spPr>
        <p:txBody>
          <a:bodyPr>
            <a:normAutofit fontScale="92500" lnSpcReduction="10000"/>
          </a:bodyPr>
          <a:lstStyle/>
          <a:p>
            <a:r>
              <a:rPr lang="tr-TR" b="1" dirty="0"/>
              <a:t>TTB </a:t>
            </a:r>
            <a:r>
              <a:rPr lang="tr-TR" b="1" dirty="0" err="1"/>
              <a:t>Pandemi</a:t>
            </a:r>
            <a:r>
              <a:rPr lang="tr-TR" b="1" dirty="0"/>
              <a:t> Çalışma Grubu </a:t>
            </a:r>
            <a:endParaRPr lang="tr-TR" dirty="0"/>
          </a:p>
          <a:p>
            <a:endParaRPr lang="tr-TR" dirty="0"/>
          </a:p>
        </p:txBody>
      </p:sp>
      <p:sp>
        <p:nvSpPr>
          <p:cNvPr id="3" name="Dikdörtgen 2">
            <a:extLst>
              <a:ext uri="{FF2B5EF4-FFF2-40B4-BE49-F238E27FC236}">
                <a16:creationId xmlns:a16="http://schemas.microsoft.com/office/drawing/2014/main" id="{0842EC33-DDE9-2949-A53E-2D9DBA03392F}"/>
              </a:ext>
            </a:extLst>
          </p:cNvPr>
          <p:cNvSpPr/>
          <p:nvPr/>
        </p:nvSpPr>
        <p:spPr>
          <a:xfrm>
            <a:off x="6642371" y="5146016"/>
            <a:ext cx="5279998" cy="705193"/>
          </a:xfrm>
          <a:prstGeom prst="rect">
            <a:avLst/>
          </a:prstGeom>
        </p:spPr>
        <p:txBody>
          <a:bodyPr wrap="square">
            <a:spAutoFit/>
          </a:bodyPr>
          <a:lstStyle/>
          <a:p>
            <a:pPr>
              <a:lnSpc>
                <a:spcPct val="150000"/>
              </a:lnSpc>
              <a:spcBef>
                <a:spcPts val="600"/>
              </a:spcBef>
              <a:spcAft>
                <a:spcPts val="600"/>
              </a:spcAft>
            </a:pPr>
            <a:r>
              <a:rPr lang="tr-TR" sz="1400" dirty="0">
                <a:solidFill>
                  <a:schemeClr val="accent2">
                    <a:lumMod val="20000"/>
                    <a:lumOff val="80000"/>
                  </a:schemeClr>
                </a:solidFill>
                <a:latin typeface="Calibri" panose="020F0502020204030204" pitchFamily="34" charset="0"/>
                <a:ea typeface="Times New Roman" panose="02020603050405020304" pitchFamily="18" charset="0"/>
                <a:cs typeface="Times New Roman" panose="02020603050405020304" pitchFamily="18" charset="0"/>
              </a:rPr>
              <a:t>Katkı Sunan Uzmanlık Dernekleri (alfabetik sıra ile): EKMUD, HASUDER, KLİMİK, KLİMUD, TMC, TTD, TÜSAD</a:t>
            </a:r>
            <a:endParaRPr lang="tr-TR" sz="1400" dirty="0">
              <a:solidFill>
                <a:schemeClr val="accent2">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807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a:extLst>
              <a:ext uri="{FF2B5EF4-FFF2-40B4-BE49-F238E27FC236}">
                <a16:creationId xmlns:a16="http://schemas.microsoft.com/office/drawing/2014/main" id="{6530E214-C834-464B-AE4E-0E775A6CFE83}"/>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İçerik Yer Tutucusu 5">
            <a:extLst>
              <a:ext uri="{FF2B5EF4-FFF2-40B4-BE49-F238E27FC236}">
                <a16:creationId xmlns:a16="http://schemas.microsoft.com/office/drawing/2014/main" id="{512DE9D5-9208-E54B-ACBD-4CAB9C26565E}"/>
              </a:ext>
            </a:extLst>
          </p:cNvPr>
          <p:cNvSpPr>
            <a:spLocks noGrp="1"/>
          </p:cNvSpPr>
          <p:nvPr>
            <p:ph idx="1"/>
          </p:nvPr>
        </p:nvSpPr>
        <p:spPr>
          <a:xfrm>
            <a:off x="1295404" y="1486698"/>
            <a:ext cx="10515600" cy="199861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tr-TR" dirty="0">
                <a:solidFill>
                  <a:schemeClr val="tx1"/>
                </a:solidFill>
              </a:rPr>
              <a:t>Hızlı antijen testleri için, </a:t>
            </a:r>
            <a:r>
              <a:rPr lang="tr-TR" dirty="0" err="1">
                <a:solidFill>
                  <a:schemeClr val="tx1"/>
                </a:solidFill>
              </a:rPr>
              <a:t>nazofarengeal</a:t>
            </a:r>
            <a:r>
              <a:rPr lang="tr-TR" dirty="0">
                <a:solidFill>
                  <a:schemeClr val="tx1"/>
                </a:solidFill>
              </a:rPr>
              <a:t> örnekler </a:t>
            </a:r>
            <a:r>
              <a:rPr lang="tr-TR" dirty="0" err="1">
                <a:solidFill>
                  <a:schemeClr val="tx1"/>
                </a:solidFill>
              </a:rPr>
              <a:t>biyogüvenlik</a:t>
            </a:r>
            <a:r>
              <a:rPr lang="tr-TR" dirty="0">
                <a:solidFill>
                  <a:schemeClr val="tx1"/>
                </a:solidFill>
              </a:rPr>
              <a:t> önlemlerinin sağlandığı koşullarda alınmalı ve test yapma konusunda eğitimli bir sağlık çalışanı tarafından uygulanmalıdır.</a:t>
            </a:r>
          </a:p>
          <a:p>
            <a:pPr algn="just"/>
            <a:endParaRPr lang="tr-TR" dirty="0">
              <a:effectLst/>
              <a:ea typeface="Calibri" panose="020F0502020204030204" pitchFamily="34" charset="0"/>
              <a:cs typeface="Times New Roman" panose="02020603050405020304" pitchFamily="18" charset="0"/>
            </a:endParaRPr>
          </a:p>
        </p:txBody>
      </p:sp>
      <p:sp>
        <p:nvSpPr>
          <p:cNvPr id="5" name="İçerik Yer Tutucusu 5">
            <a:extLst>
              <a:ext uri="{FF2B5EF4-FFF2-40B4-BE49-F238E27FC236}">
                <a16:creationId xmlns:a16="http://schemas.microsoft.com/office/drawing/2014/main" id="{B301D7DF-57E3-7041-AF64-62EDFD81BD53}"/>
              </a:ext>
            </a:extLst>
          </p:cNvPr>
          <p:cNvSpPr txBox="1">
            <a:spLocks/>
          </p:cNvSpPr>
          <p:nvPr/>
        </p:nvSpPr>
        <p:spPr>
          <a:xfrm>
            <a:off x="838200" y="3717561"/>
            <a:ext cx="10515600" cy="233846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r>
              <a:rPr lang="tr-TR" sz="2400" dirty="0">
                <a:solidFill>
                  <a:schemeClr val="tx1"/>
                </a:solidFill>
              </a:rPr>
              <a:t>Test sonuçları konusunda açıklayıcı bilgilendirmeler yapılmalı,  yanlış negatif sonuçların yalancı güven hissine yol açma olasılığına karşı gerekli önlemler alınmalıdır. </a:t>
            </a:r>
          </a:p>
          <a:p>
            <a:r>
              <a:rPr lang="tr-TR" sz="2400" dirty="0">
                <a:solidFill>
                  <a:schemeClr val="tx1"/>
                </a:solidFill>
              </a:rPr>
              <a:t>Hızlı antijen test sonuçları, yapılacak olan düzenlemeler çerçevesinde Sağlık Bakanlığı bildirim sistemine girilmelidir</a:t>
            </a:r>
          </a:p>
        </p:txBody>
      </p:sp>
    </p:spTree>
    <p:extLst>
      <p:ext uri="{BB962C8B-B14F-4D97-AF65-F5344CB8AC3E}">
        <p14:creationId xmlns:p14="http://schemas.microsoft.com/office/powerpoint/2010/main" val="61056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5F3D58D7-A033-FB47-9E95-F067EFA6B4A5}"/>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Yuvarlatılmış Dikdörtgen 5">
            <a:extLst>
              <a:ext uri="{FF2B5EF4-FFF2-40B4-BE49-F238E27FC236}">
                <a16:creationId xmlns:a16="http://schemas.microsoft.com/office/drawing/2014/main" id="{754A24AF-FEC4-4E4C-BEC9-8F7FDED0DF2A}"/>
              </a:ext>
            </a:extLst>
          </p:cNvPr>
          <p:cNvSpPr/>
          <p:nvPr/>
        </p:nvSpPr>
        <p:spPr>
          <a:xfrm>
            <a:off x="1120751" y="1804992"/>
            <a:ext cx="10304489" cy="43353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tr-TR" sz="2400" i="1" dirty="0">
                <a:solidFill>
                  <a:schemeClr val="tx1"/>
                </a:solidFill>
              </a:rPr>
              <a:t>Belirtilmiş olan gruplar için bir test stratejisi uygularken, </a:t>
            </a:r>
            <a:r>
              <a:rPr lang="tr-TR" sz="2400" b="1" i="1" dirty="0">
                <a:solidFill>
                  <a:schemeClr val="tx1"/>
                </a:solidFill>
              </a:rPr>
              <a:t>testler ücret talep edilmeksizin, güvencesiz çalışanlar da dahil olmak üzere hiçbir ayrım yapılmadan </a:t>
            </a:r>
            <a:r>
              <a:rPr lang="tr-TR" sz="2400" i="1" dirty="0">
                <a:solidFill>
                  <a:schemeClr val="tx1"/>
                </a:solidFill>
              </a:rPr>
              <a:t>tüm çalışanlara/bireylere sunulmalıdır.</a:t>
            </a:r>
          </a:p>
          <a:p>
            <a:endParaRPr lang="tr-TR" sz="2400" b="1" i="1" dirty="0">
              <a:solidFill>
                <a:schemeClr val="tx1"/>
              </a:solidFill>
            </a:endParaRPr>
          </a:p>
          <a:p>
            <a:pPr marL="342900" indent="-342900">
              <a:buFont typeface="Arial" panose="020B0604020202020204" pitchFamily="34" charset="0"/>
              <a:buChar char="•"/>
            </a:pPr>
            <a:r>
              <a:rPr lang="tr-TR" sz="2400" b="1" i="1" dirty="0">
                <a:solidFill>
                  <a:schemeClr val="tx1"/>
                </a:solidFill>
              </a:rPr>
              <a:t> RT- PCR ile doğrulanmış </a:t>
            </a:r>
            <a:r>
              <a:rPr lang="tr-TR" sz="2400" i="1" dirty="0">
                <a:solidFill>
                  <a:schemeClr val="tx1"/>
                </a:solidFill>
              </a:rPr>
              <a:t>pozitif test sonucu durumunda izolasyon dönemi süresince çalışanların iş güvencelerinin sağlanacağı ve ücretlerinin devam edeceği şekilde düzenlemeler yapılmalıdır. </a:t>
            </a:r>
            <a:endParaRPr lang="tr-TR" sz="2400" dirty="0">
              <a:solidFill>
                <a:schemeClr val="tx1"/>
              </a:solidFill>
            </a:endParaRPr>
          </a:p>
          <a:p>
            <a:pPr algn="ctr"/>
            <a:endParaRPr lang="tr-TR" dirty="0"/>
          </a:p>
        </p:txBody>
      </p:sp>
    </p:spTree>
    <p:extLst>
      <p:ext uri="{BB962C8B-B14F-4D97-AF65-F5344CB8AC3E}">
        <p14:creationId xmlns:p14="http://schemas.microsoft.com/office/powerpoint/2010/main" val="3937663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Yuvarlatılmış Dikdörtgen 8">
            <a:extLst>
              <a:ext uri="{FF2B5EF4-FFF2-40B4-BE49-F238E27FC236}">
                <a16:creationId xmlns:a16="http://schemas.microsoft.com/office/drawing/2014/main" id="{A67C59B1-2B2A-1249-BEA0-3D94C54EDC77}"/>
              </a:ext>
            </a:extLst>
          </p:cNvPr>
          <p:cNvSpPr/>
          <p:nvPr/>
        </p:nvSpPr>
        <p:spPr>
          <a:xfrm>
            <a:off x="600075" y="1185864"/>
            <a:ext cx="11472863" cy="5537128"/>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buFont typeface="Arial" panose="020B0604020202020204" pitchFamily="34" charset="0"/>
              <a:buChar char="•"/>
            </a:pPr>
            <a:r>
              <a:rPr lang="tr-TR" sz="2800" b="1" dirty="0">
                <a:solidFill>
                  <a:schemeClr val="tx1"/>
                </a:solidFill>
              </a:rPr>
              <a:t>Antikor testlerinin </a:t>
            </a:r>
            <a:r>
              <a:rPr lang="tr-TR" sz="2800" dirty="0">
                <a:solidFill>
                  <a:schemeClr val="tx1"/>
                </a:solidFill>
              </a:rPr>
              <a:t>temel kullanım alanı toplumdaki </a:t>
            </a:r>
            <a:r>
              <a:rPr lang="tr-TR" sz="2800" dirty="0" err="1">
                <a:solidFill>
                  <a:schemeClr val="tx1"/>
                </a:solidFill>
              </a:rPr>
              <a:t>seroprevalansın</a:t>
            </a:r>
            <a:r>
              <a:rPr lang="tr-TR" sz="2800" dirty="0">
                <a:solidFill>
                  <a:schemeClr val="tx1"/>
                </a:solidFill>
              </a:rPr>
              <a:t> izlenmesidir. </a:t>
            </a:r>
          </a:p>
          <a:p>
            <a:pPr marL="342900" indent="-342900">
              <a:buFont typeface="Arial" panose="020B0604020202020204" pitchFamily="34" charset="0"/>
              <a:buChar char="•"/>
            </a:pPr>
            <a:r>
              <a:rPr lang="tr-TR" sz="2800" dirty="0">
                <a:solidFill>
                  <a:srgbClr val="C00000"/>
                </a:solidFill>
              </a:rPr>
              <a:t>Antikor testlerinin pozitifliği kişinin önceden etkenle karşılaşmış olduğu veya aşılanmış olduğu hakkında bilgi verir, </a:t>
            </a:r>
          </a:p>
          <a:p>
            <a:pPr marL="342900" indent="-342900">
              <a:buFont typeface="Arial" panose="020B0604020202020204" pitchFamily="34" charset="0"/>
              <a:buChar char="•"/>
            </a:pPr>
            <a:r>
              <a:rPr lang="tr-TR" sz="2800" dirty="0">
                <a:solidFill>
                  <a:schemeClr val="tx1"/>
                </a:solidFill>
              </a:rPr>
              <a:t> SARS-CoV-2 ile yeniden enfeksiyona karşı mutlak koruyucu olduğu anlamına gelmez. </a:t>
            </a:r>
          </a:p>
          <a:p>
            <a:pPr marL="342900" indent="-342900">
              <a:buFont typeface="Arial" panose="020B0604020202020204" pitchFamily="34" charset="0"/>
              <a:buChar char="•"/>
            </a:pPr>
            <a:r>
              <a:rPr lang="tr-TR" sz="2800" dirty="0">
                <a:solidFill>
                  <a:srgbClr val="C00000"/>
                </a:solidFill>
              </a:rPr>
              <a:t>Bu nedenle, bireylerin aşılama veya hastalık sonrası değerlendirilmeleri amacıyla kullanılması önerilmez. </a:t>
            </a:r>
          </a:p>
          <a:p>
            <a:pPr marL="342900" indent="-342900">
              <a:buFont typeface="Arial" panose="020B0604020202020204" pitchFamily="34" charset="0"/>
              <a:buChar char="•"/>
            </a:pPr>
            <a:r>
              <a:rPr lang="tr-TR" sz="2800" dirty="0">
                <a:solidFill>
                  <a:schemeClr val="tx1"/>
                </a:solidFill>
              </a:rPr>
              <a:t>Bireylerin antikor test sonuçlarından bağımsız olarak </a:t>
            </a:r>
            <a:r>
              <a:rPr lang="tr-TR" sz="2800" b="1" dirty="0">
                <a:solidFill>
                  <a:schemeClr val="tx1"/>
                </a:solidFill>
              </a:rPr>
              <a:t>korunma önlemlerine uymaya devam etmesi konusunda</a:t>
            </a:r>
            <a:r>
              <a:rPr lang="tr-TR" sz="2800" dirty="0">
                <a:solidFill>
                  <a:schemeClr val="tx1"/>
                </a:solidFill>
              </a:rPr>
              <a:t> </a:t>
            </a:r>
            <a:r>
              <a:rPr lang="tr-TR" sz="2800" b="1" dirty="0">
                <a:solidFill>
                  <a:schemeClr val="tx1"/>
                </a:solidFill>
              </a:rPr>
              <a:t>uyarılmaları gereklidir. </a:t>
            </a:r>
            <a:endParaRPr lang="tr-TR" sz="2800" dirty="0">
              <a:solidFill>
                <a:schemeClr val="tx1"/>
              </a:solidFill>
            </a:endParaRPr>
          </a:p>
        </p:txBody>
      </p:sp>
    </p:spTree>
    <p:extLst>
      <p:ext uri="{BB962C8B-B14F-4D97-AF65-F5344CB8AC3E}">
        <p14:creationId xmlns:p14="http://schemas.microsoft.com/office/powerpoint/2010/main" val="2030889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EDD9823D-9075-FA4C-A0C8-1EA72AD2FB3D}"/>
              </a:ext>
            </a:extLst>
          </p:cNvPr>
          <p:cNvSpPr/>
          <p:nvPr/>
        </p:nvSpPr>
        <p:spPr>
          <a:xfrm>
            <a:off x="739708" y="1305163"/>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Yuvarlatılmış Dikdörtgen 7">
            <a:extLst>
              <a:ext uri="{FF2B5EF4-FFF2-40B4-BE49-F238E27FC236}">
                <a16:creationId xmlns:a16="http://schemas.microsoft.com/office/drawing/2014/main" id="{BE07A44F-B99B-1B4E-82AE-A3221A4E2007}"/>
              </a:ext>
            </a:extLst>
          </p:cNvPr>
          <p:cNvSpPr/>
          <p:nvPr/>
        </p:nvSpPr>
        <p:spPr>
          <a:xfrm>
            <a:off x="987864" y="1414460"/>
            <a:ext cx="9970646" cy="444421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buFont typeface="Arial" panose="020B0604020202020204" pitchFamily="34" charset="0"/>
              <a:buChar char="•"/>
            </a:pPr>
            <a:r>
              <a:rPr lang="tr-TR" sz="2400" dirty="0">
                <a:solidFill>
                  <a:schemeClr val="tx1"/>
                </a:solidFill>
              </a:rPr>
              <a:t>Salgın ve önlemlerin değerlendirilmesi için </a:t>
            </a:r>
            <a:r>
              <a:rPr lang="tr-TR" sz="2400" b="1" dirty="0">
                <a:solidFill>
                  <a:schemeClr val="tx1"/>
                </a:solidFill>
              </a:rPr>
              <a:t>SARS-CoV-2 </a:t>
            </a:r>
            <a:r>
              <a:rPr lang="tr-TR" sz="2400" b="1" dirty="0" err="1">
                <a:solidFill>
                  <a:schemeClr val="tx1"/>
                </a:solidFill>
              </a:rPr>
              <a:t>viral</a:t>
            </a:r>
            <a:r>
              <a:rPr lang="tr-TR" sz="2400" b="1" dirty="0">
                <a:solidFill>
                  <a:schemeClr val="tx1"/>
                </a:solidFill>
              </a:rPr>
              <a:t> genom analizlerinin zamanında yapılması</a:t>
            </a:r>
            <a:r>
              <a:rPr lang="tr-TR" sz="2400" dirty="0">
                <a:solidFill>
                  <a:schemeClr val="tx1"/>
                </a:solidFill>
              </a:rPr>
              <a:t>, sonuçların ilgili uzmanlık dernekleriyle, toplumla ve tüm taraflarla </a:t>
            </a:r>
            <a:r>
              <a:rPr lang="tr-TR" sz="2400" b="1" dirty="0">
                <a:solidFill>
                  <a:schemeClr val="tx1"/>
                </a:solidFill>
              </a:rPr>
              <a:t>hızlı paylaşılması</a:t>
            </a:r>
            <a:r>
              <a:rPr lang="tr-TR" sz="2400" dirty="0">
                <a:solidFill>
                  <a:schemeClr val="tx1"/>
                </a:solidFill>
              </a:rPr>
              <a:t>, epidemiyolojik ve klinik verilerle eşleştirilmesi, yaygın bulaşma olmadan önlemlerin alınabilmesi için kritiktir. </a:t>
            </a:r>
          </a:p>
          <a:p>
            <a:endParaRPr lang="tr-TR" sz="2400" dirty="0">
              <a:solidFill>
                <a:schemeClr val="tx1"/>
              </a:solidFill>
            </a:endParaRPr>
          </a:p>
          <a:p>
            <a:pPr marL="342900" indent="-342900">
              <a:buFont typeface="Arial" panose="020B0604020202020204" pitchFamily="34" charset="0"/>
              <a:buChar char="•"/>
            </a:pPr>
            <a:r>
              <a:rPr lang="tr-TR" sz="2400" dirty="0">
                <a:solidFill>
                  <a:schemeClr val="tx1"/>
                </a:solidFill>
              </a:rPr>
              <a:t>Bu amaçla  kapasiteyi etkin kullanacak şekilde </a:t>
            </a:r>
            <a:r>
              <a:rPr lang="tr-TR" sz="2400" b="1" dirty="0">
                <a:solidFill>
                  <a:schemeClr val="tx1"/>
                </a:solidFill>
              </a:rPr>
              <a:t>ulusal SARS-CoV-2 moleküler </a:t>
            </a:r>
            <a:r>
              <a:rPr lang="tr-TR" sz="2400" b="1" dirty="0" err="1">
                <a:solidFill>
                  <a:schemeClr val="tx1"/>
                </a:solidFill>
              </a:rPr>
              <a:t>sürveyans</a:t>
            </a:r>
            <a:r>
              <a:rPr lang="tr-TR" sz="2400" b="1" dirty="0">
                <a:solidFill>
                  <a:schemeClr val="tx1"/>
                </a:solidFill>
              </a:rPr>
              <a:t> ağının </a:t>
            </a:r>
            <a:r>
              <a:rPr lang="tr-TR" sz="2400" dirty="0">
                <a:solidFill>
                  <a:schemeClr val="tx1"/>
                </a:solidFill>
              </a:rPr>
              <a:t>kurulması önerilir</a:t>
            </a:r>
            <a:r>
              <a:rPr lang="tr-TR" sz="2400" dirty="0"/>
              <a:t>.</a:t>
            </a:r>
          </a:p>
        </p:txBody>
      </p:sp>
      <p:sp>
        <p:nvSpPr>
          <p:cNvPr id="3" name="Yuvarlatılmış Dikdörtgen 2">
            <a:extLst>
              <a:ext uri="{FF2B5EF4-FFF2-40B4-BE49-F238E27FC236}">
                <a16:creationId xmlns:a16="http://schemas.microsoft.com/office/drawing/2014/main" id="{57E0A2D7-D552-2244-A38F-D2F4AFCD344D}"/>
              </a:ext>
            </a:extLst>
          </p:cNvPr>
          <p:cNvSpPr/>
          <p:nvPr/>
        </p:nvSpPr>
        <p:spPr>
          <a:xfrm>
            <a:off x="4757738" y="5509172"/>
            <a:ext cx="6315075" cy="120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Dikdörtgen 1">
            <a:extLst>
              <a:ext uri="{FF2B5EF4-FFF2-40B4-BE49-F238E27FC236}">
                <a16:creationId xmlns:a16="http://schemas.microsoft.com/office/drawing/2014/main" id="{8D8BF69E-40F4-4543-816A-BC954C8F17B4}"/>
              </a:ext>
            </a:extLst>
          </p:cNvPr>
          <p:cNvSpPr/>
          <p:nvPr/>
        </p:nvSpPr>
        <p:spPr>
          <a:xfrm>
            <a:off x="4976813" y="5509172"/>
            <a:ext cx="6096000" cy="1200329"/>
          </a:xfrm>
          <a:prstGeom prst="rect">
            <a:avLst/>
          </a:prstGeom>
        </p:spPr>
        <p:txBody>
          <a:bodyPr>
            <a:spAutoFit/>
          </a:bodyPr>
          <a:lstStyle/>
          <a:p>
            <a:r>
              <a:rPr lang="tr-TR" b="1" dirty="0">
                <a:solidFill>
                  <a:schemeClr val="bg1"/>
                </a:solidFill>
                <a:latin typeface="-apple-system"/>
              </a:rPr>
              <a:t>«Türkiye'deki duruma bakacak olursak, Türkiye'de de Delta varyantı tanımlandı ama </a:t>
            </a:r>
            <a:r>
              <a:rPr lang="tr-TR" b="1" dirty="0" err="1">
                <a:solidFill>
                  <a:schemeClr val="bg1"/>
                </a:solidFill>
                <a:latin typeface="-apple-system"/>
              </a:rPr>
              <a:t>genomik</a:t>
            </a:r>
            <a:r>
              <a:rPr lang="tr-TR" b="1" dirty="0">
                <a:solidFill>
                  <a:schemeClr val="bg1"/>
                </a:solidFill>
                <a:latin typeface="-apple-system"/>
              </a:rPr>
              <a:t> </a:t>
            </a:r>
            <a:r>
              <a:rPr lang="tr-TR" b="1" dirty="0" err="1">
                <a:solidFill>
                  <a:schemeClr val="bg1"/>
                </a:solidFill>
                <a:latin typeface="-apple-system"/>
              </a:rPr>
              <a:t>sürveyansı</a:t>
            </a:r>
            <a:r>
              <a:rPr lang="tr-TR" b="1" dirty="0">
                <a:solidFill>
                  <a:schemeClr val="bg1"/>
                </a:solidFill>
                <a:latin typeface="-apple-system"/>
              </a:rPr>
              <a:t> çok düzenli yapamıyoruz hala. Bu nedenle de durumumuzu net olarak bilemiyoruz şu an.»</a:t>
            </a:r>
            <a:endParaRPr lang="tr-TR" dirty="0">
              <a:solidFill>
                <a:schemeClr val="bg1"/>
              </a:solidFill>
            </a:endParaRPr>
          </a:p>
        </p:txBody>
      </p:sp>
    </p:spTree>
    <p:extLst>
      <p:ext uri="{BB962C8B-B14F-4D97-AF65-F5344CB8AC3E}">
        <p14:creationId xmlns:p14="http://schemas.microsoft.com/office/powerpoint/2010/main" val="4222109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D552F66-D642-1044-880A-D6DCBF19739D}"/>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7410" name="Picture 2" descr="DELTA MUTANTI! Son dakika: Dünya alarmda! Korku her geçen gün artıyor |  Sağlık Haberleri">
            <a:extLst>
              <a:ext uri="{FF2B5EF4-FFF2-40B4-BE49-F238E27FC236}">
                <a16:creationId xmlns:a16="http://schemas.microsoft.com/office/drawing/2014/main" id="{BEAB80EA-3288-DA48-9ADB-44939CB654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392" y="1299125"/>
            <a:ext cx="5404339" cy="540433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a:extLst>
              <a:ext uri="{FF2B5EF4-FFF2-40B4-BE49-F238E27FC236}">
                <a16:creationId xmlns:a16="http://schemas.microsoft.com/office/drawing/2014/main" id="{D18CDC83-9C59-C946-A16E-C96E90D9C894}"/>
              </a:ext>
            </a:extLst>
          </p:cNvPr>
          <p:cNvSpPr/>
          <p:nvPr/>
        </p:nvSpPr>
        <p:spPr>
          <a:xfrm>
            <a:off x="7673763" y="5396210"/>
            <a:ext cx="4229099" cy="1077218"/>
          </a:xfrm>
          <a:prstGeom prst="rect">
            <a:avLst/>
          </a:prstGeom>
        </p:spPr>
        <p:txBody>
          <a:bodyPr wrap="square">
            <a:spAutoFit/>
          </a:bodyPr>
          <a:lstStyle/>
          <a:p>
            <a:r>
              <a:rPr lang="tr-TR" sz="1600" dirty="0" err="1"/>
              <a:t>https</a:t>
            </a:r>
            <a:r>
              <a:rPr lang="tr-TR" sz="1600" dirty="0"/>
              <a:t>://</a:t>
            </a:r>
            <a:r>
              <a:rPr lang="tr-TR" sz="1600" dirty="0" err="1"/>
              <a:t>www.haberturk.com</a:t>
            </a:r>
            <a:r>
              <a:rPr lang="tr-TR" sz="1600" dirty="0"/>
              <a:t>/delta-varyanti-80-dan-fazla-ulkede-goruldu-endiseler-artti-delta-varyanti-neden-bu-kadar-guclu-haberler-3110403</a:t>
            </a:r>
          </a:p>
        </p:txBody>
      </p:sp>
    </p:spTree>
    <p:extLst>
      <p:ext uri="{BB962C8B-B14F-4D97-AF65-F5344CB8AC3E}">
        <p14:creationId xmlns:p14="http://schemas.microsoft.com/office/powerpoint/2010/main" val="1136152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E837367A-D45B-0F4F-AD67-B09C140BD895}"/>
              </a:ext>
            </a:extLst>
          </p:cNvPr>
          <p:cNvSpPr txBox="1">
            <a:spLocks/>
          </p:cNvSpPr>
          <p:nvPr/>
        </p:nvSpPr>
        <p:spPr>
          <a:xfrm>
            <a:off x="1287906" y="135009"/>
            <a:ext cx="10515600" cy="94438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a:solidFill>
                  <a:srgbClr val="7030A0"/>
                </a:solidFill>
                <a:latin typeface="+mn-lt"/>
              </a:rPr>
              <a:t>Önerileri-12</a:t>
            </a:r>
          </a:p>
        </p:txBody>
      </p:sp>
      <p:sp>
        <p:nvSpPr>
          <p:cNvPr id="5" name="Dikdörtgen 4">
            <a:extLst>
              <a:ext uri="{FF2B5EF4-FFF2-40B4-BE49-F238E27FC236}">
                <a16:creationId xmlns:a16="http://schemas.microsoft.com/office/drawing/2014/main" id="{EDD9823D-9075-FA4C-A0C8-1EA72AD2FB3D}"/>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Yuvarlatılmış Dikdörtgen 3">
            <a:extLst>
              <a:ext uri="{FF2B5EF4-FFF2-40B4-BE49-F238E27FC236}">
                <a16:creationId xmlns:a16="http://schemas.microsoft.com/office/drawing/2014/main" id="{458ED12C-9980-734D-8065-02C5C441F719}"/>
              </a:ext>
            </a:extLst>
          </p:cNvPr>
          <p:cNvSpPr/>
          <p:nvPr/>
        </p:nvSpPr>
        <p:spPr>
          <a:xfrm>
            <a:off x="1287903" y="1643064"/>
            <a:ext cx="10241743" cy="482769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tr-TR" sz="2400" dirty="0">
                <a:solidFill>
                  <a:schemeClr val="tx1"/>
                </a:solidFill>
              </a:rPr>
              <a:t>İki yaklaşım ile </a:t>
            </a:r>
            <a:r>
              <a:rPr lang="tr-TR" sz="2400" b="1" dirty="0">
                <a:solidFill>
                  <a:schemeClr val="tx1"/>
                </a:solidFill>
              </a:rPr>
              <a:t>SARS-CoV-2 moleküler </a:t>
            </a:r>
            <a:r>
              <a:rPr lang="tr-TR" sz="2400" b="1" dirty="0" err="1">
                <a:solidFill>
                  <a:schemeClr val="tx1"/>
                </a:solidFill>
              </a:rPr>
              <a:t>sürveyans</a:t>
            </a:r>
            <a:r>
              <a:rPr lang="tr-TR" sz="2400" b="1" dirty="0">
                <a:solidFill>
                  <a:schemeClr val="tx1"/>
                </a:solidFill>
              </a:rPr>
              <a:t> </a:t>
            </a:r>
            <a:r>
              <a:rPr lang="tr-TR" sz="2400" dirty="0">
                <a:solidFill>
                  <a:schemeClr val="tx1"/>
                </a:solidFill>
              </a:rPr>
              <a:t>programı yürütülmeli ve epidemiyolojik verilerle program güncellenmelidir. </a:t>
            </a:r>
          </a:p>
          <a:p>
            <a:pPr marL="457200" indent="-457200">
              <a:buAutoNum type="arabicParenR"/>
            </a:pPr>
            <a:r>
              <a:rPr lang="tr-TR" sz="2400" dirty="0" err="1">
                <a:solidFill>
                  <a:schemeClr val="tx1"/>
                </a:solidFill>
              </a:rPr>
              <a:t>Temsiliyeti</a:t>
            </a:r>
            <a:r>
              <a:rPr lang="tr-TR" sz="2400" dirty="0">
                <a:solidFill>
                  <a:schemeClr val="tx1"/>
                </a:solidFill>
              </a:rPr>
              <a:t> sağlayan </a:t>
            </a:r>
            <a:r>
              <a:rPr lang="tr-TR" sz="2400" dirty="0" err="1">
                <a:solidFill>
                  <a:schemeClr val="tx1"/>
                </a:solidFill>
              </a:rPr>
              <a:t>genomik</a:t>
            </a:r>
            <a:r>
              <a:rPr lang="tr-TR" sz="2400" dirty="0">
                <a:solidFill>
                  <a:schemeClr val="tx1"/>
                </a:solidFill>
              </a:rPr>
              <a:t> izlem: SARS-CoV-2 RT-PCR pozitif örnekler içinden topluma dayalı </a:t>
            </a:r>
            <a:r>
              <a:rPr lang="tr-TR" sz="2400" dirty="0" err="1">
                <a:solidFill>
                  <a:schemeClr val="tx1"/>
                </a:solidFill>
              </a:rPr>
              <a:t>sürveyans</a:t>
            </a:r>
            <a:r>
              <a:rPr lang="tr-TR" sz="2400" dirty="0">
                <a:solidFill>
                  <a:schemeClr val="tx1"/>
                </a:solidFill>
              </a:rPr>
              <a:t> sistemlerine göre uygun örneklemin seçilerek </a:t>
            </a:r>
            <a:r>
              <a:rPr lang="tr-TR" sz="2400" dirty="0" err="1">
                <a:solidFill>
                  <a:schemeClr val="tx1"/>
                </a:solidFill>
              </a:rPr>
              <a:t>viral</a:t>
            </a:r>
            <a:r>
              <a:rPr lang="tr-TR" sz="2400" dirty="0">
                <a:solidFill>
                  <a:schemeClr val="tx1"/>
                </a:solidFill>
              </a:rPr>
              <a:t> genomun nükleik asit dizi analizi. </a:t>
            </a:r>
          </a:p>
          <a:p>
            <a:pPr marL="457200" indent="-457200">
              <a:buAutoNum type="arabicParenR"/>
            </a:pPr>
            <a:r>
              <a:rPr lang="tr-TR" sz="2400" dirty="0">
                <a:solidFill>
                  <a:schemeClr val="tx1"/>
                </a:solidFill>
              </a:rPr>
              <a:t>Hedef gruplar ve olağan dışı seyir gösteren vaka kümelerinden alınan örneklerde </a:t>
            </a:r>
            <a:r>
              <a:rPr lang="tr-TR" sz="2400" dirty="0" err="1">
                <a:solidFill>
                  <a:schemeClr val="tx1"/>
                </a:solidFill>
              </a:rPr>
              <a:t>viral</a:t>
            </a:r>
            <a:r>
              <a:rPr lang="tr-TR" sz="2400" dirty="0">
                <a:solidFill>
                  <a:schemeClr val="tx1"/>
                </a:solidFill>
              </a:rPr>
              <a:t> genom nükleik asit dizi analizi.</a:t>
            </a:r>
          </a:p>
        </p:txBody>
      </p:sp>
      <p:pic>
        <p:nvPicPr>
          <p:cNvPr id="16386" name="Picture 2" descr="Delta varyantı: Türkiye′de ne kadar yaygın? | Türkiye | DW | 22.06.2021">
            <a:extLst>
              <a:ext uri="{FF2B5EF4-FFF2-40B4-BE49-F238E27FC236}">
                <a16:creationId xmlns:a16="http://schemas.microsoft.com/office/drawing/2014/main" id="{475FF433-DFB2-7042-B7BF-95258F3CCA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4855" y="723038"/>
            <a:ext cx="3027895" cy="1701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940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B82E2DA0-BC2E-154A-B4E3-73AF71489B82}"/>
              </a:ext>
            </a:extLst>
          </p:cNvPr>
          <p:cNvSpPr/>
          <p:nvPr/>
        </p:nvSpPr>
        <p:spPr>
          <a:xfrm>
            <a:off x="662354" y="984436"/>
            <a:ext cx="11240508" cy="5819043"/>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6" name="Resim 5" descr="tablo içeren bir resim&#10;&#10;Açıklama otomatik olarak oluşturuldu">
            <a:extLst>
              <a:ext uri="{FF2B5EF4-FFF2-40B4-BE49-F238E27FC236}">
                <a16:creationId xmlns:a16="http://schemas.microsoft.com/office/drawing/2014/main" id="{9F98722F-36F4-0848-A95D-176547B19E5C}"/>
              </a:ext>
            </a:extLst>
          </p:cNvPr>
          <p:cNvPicPr>
            <a:picLocks noChangeAspect="1"/>
          </p:cNvPicPr>
          <p:nvPr/>
        </p:nvPicPr>
        <p:blipFill>
          <a:blip r:embed="rId3"/>
          <a:stretch>
            <a:fillRect/>
          </a:stretch>
        </p:blipFill>
        <p:spPr>
          <a:xfrm>
            <a:off x="1783830" y="1055876"/>
            <a:ext cx="8994098" cy="5706401"/>
          </a:xfrm>
          <a:prstGeom prst="rect">
            <a:avLst/>
          </a:prstGeom>
        </p:spPr>
      </p:pic>
    </p:spTree>
    <p:extLst>
      <p:ext uri="{BB962C8B-B14F-4D97-AF65-F5344CB8AC3E}">
        <p14:creationId xmlns:p14="http://schemas.microsoft.com/office/powerpoint/2010/main" val="1463670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89A5857F-2A66-1648-81CA-5AFE8754E339}"/>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a:extLst>
              <a:ext uri="{FF2B5EF4-FFF2-40B4-BE49-F238E27FC236}">
                <a16:creationId xmlns:a16="http://schemas.microsoft.com/office/drawing/2014/main" id="{56F74471-6A6B-DF49-91BB-3B06703241A8}"/>
              </a:ext>
            </a:extLst>
          </p:cNvPr>
          <p:cNvPicPr>
            <a:picLocks noChangeAspect="1"/>
          </p:cNvPicPr>
          <p:nvPr/>
        </p:nvPicPr>
        <p:blipFill>
          <a:blip r:embed="rId3"/>
          <a:stretch>
            <a:fillRect/>
          </a:stretch>
        </p:blipFill>
        <p:spPr>
          <a:xfrm>
            <a:off x="2706349" y="1369259"/>
            <a:ext cx="7465101" cy="4389492"/>
          </a:xfrm>
          <a:prstGeom prst="rect">
            <a:avLst/>
          </a:prstGeom>
        </p:spPr>
      </p:pic>
      <p:sp>
        <p:nvSpPr>
          <p:cNvPr id="7" name="Rectangle 1">
            <a:extLst>
              <a:ext uri="{FF2B5EF4-FFF2-40B4-BE49-F238E27FC236}">
                <a16:creationId xmlns:a16="http://schemas.microsoft.com/office/drawing/2014/main" id="{D79A67B3-CBA3-804E-9A20-372EF6C0625F}"/>
              </a:ext>
            </a:extLst>
          </p:cNvPr>
          <p:cNvSpPr>
            <a:spLocks noChangeArrowheads="1"/>
          </p:cNvSpPr>
          <p:nvPr/>
        </p:nvSpPr>
        <p:spPr bwMode="auto">
          <a:xfrm>
            <a:off x="3043279" y="6344823"/>
            <a:ext cx="805701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44675" algn="l"/>
              </a:tabLst>
              <a:defRPr>
                <a:solidFill>
                  <a:schemeClr val="tx1"/>
                </a:solidFill>
                <a:latin typeface="Arial" panose="020B0604020202020204" pitchFamily="34" charset="0"/>
              </a:defRPr>
            </a:lvl1pPr>
            <a:lvl2pPr eaLnBrk="0" fontAlgn="base" hangingPunct="0">
              <a:spcBef>
                <a:spcPct val="0"/>
              </a:spcBef>
              <a:spcAft>
                <a:spcPct val="0"/>
              </a:spcAft>
              <a:tabLst>
                <a:tab pos="1844675" algn="l"/>
              </a:tabLst>
              <a:defRPr>
                <a:solidFill>
                  <a:schemeClr val="tx1"/>
                </a:solidFill>
                <a:latin typeface="Arial" panose="020B0604020202020204" pitchFamily="34" charset="0"/>
              </a:defRPr>
            </a:lvl2pPr>
            <a:lvl3pPr eaLnBrk="0" fontAlgn="base" hangingPunct="0">
              <a:spcBef>
                <a:spcPct val="0"/>
              </a:spcBef>
              <a:spcAft>
                <a:spcPct val="0"/>
              </a:spcAft>
              <a:tabLst>
                <a:tab pos="1844675" algn="l"/>
              </a:tabLst>
              <a:defRPr>
                <a:solidFill>
                  <a:schemeClr val="tx1"/>
                </a:solidFill>
                <a:latin typeface="Arial" panose="020B0604020202020204" pitchFamily="34" charset="0"/>
              </a:defRPr>
            </a:lvl3pPr>
            <a:lvl4pPr eaLnBrk="0" fontAlgn="base" hangingPunct="0">
              <a:spcBef>
                <a:spcPct val="0"/>
              </a:spcBef>
              <a:spcAft>
                <a:spcPct val="0"/>
              </a:spcAft>
              <a:tabLst>
                <a:tab pos="1844675" algn="l"/>
              </a:tabLst>
              <a:defRPr>
                <a:solidFill>
                  <a:schemeClr val="tx1"/>
                </a:solidFill>
                <a:latin typeface="Arial" panose="020B0604020202020204" pitchFamily="34" charset="0"/>
              </a:defRPr>
            </a:lvl4pPr>
            <a:lvl5pPr eaLnBrk="0" fontAlgn="base" hangingPunct="0">
              <a:spcBef>
                <a:spcPct val="0"/>
              </a:spcBef>
              <a:spcAft>
                <a:spcPct val="0"/>
              </a:spcAft>
              <a:tabLst>
                <a:tab pos="1844675" algn="l"/>
              </a:tabLst>
              <a:defRPr>
                <a:solidFill>
                  <a:schemeClr val="tx1"/>
                </a:solidFill>
                <a:latin typeface="Arial" panose="020B0604020202020204" pitchFamily="34" charset="0"/>
              </a:defRPr>
            </a:lvl5pPr>
            <a:lvl6pPr eaLnBrk="0" fontAlgn="base" hangingPunct="0">
              <a:spcBef>
                <a:spcPct val="0"/>
              </a:spcBef>
              <a:spcAft>
                <a:spcPct val="0"/>
              </a:spcAft>
              <a:tabLst>
                <a:tab pos="1844675" algn="l"/>
              </a:tabLst>
              <a:defRPr>
                <a:solidFill>
                  <a:schemeClr val="tx1"/>
                </a:solidFill>
                <a:latin typeface="Arial" panose="020B0604020202020204" pitchFamily="34" charset="0"/>
              </a:defRPr>
            </a:lvl6pPr>
            <a:lvl7pPr eaLnBrk="0" fontAlgn="base" hangingPunct="0">
              <a:spcBef>
                <a:spcPct val="0"/>
              </a:spcBef>
              <a:spcAft>
                <a:spcPct val="0"/>
              </a:spcAft>
              <a:tabLst>
                <a:tab pos="1844675" algn="l"/>
              </a:tabLst>
              <a:defRPr>
                <a:solidFill>
                  <a:schemeClr val="tx1"/>
                </a:solidFill>
                <a:latin typeface="Arial" panose="020B0604020202020204" pitchFamily="34" charset="0"/>
              </a:defRPr>
            </a:lvl7pPr>
            <a:lvl8pPr eaLnBrk="0" fontAlgn="base" hangingPunct="0">
              <a:spcBef>
                <a:spcPct val="0"/>
              </a:spcBef>
              <a:spcAft>
                <a:spcPct val="0"/>
              </a:spcAft>
              <a:tabLst>
                <a:tab pos="1844675" algn="l"/>
              </a:tabLst>
              <a:defRPr>
                <a:solidFill>
                  <a:schemeClr val="tx1"/>
                </a:solidFill>
                <a:latin typeface="Arial" panose="020B0604020202020204" pitchFamily="34" charset="0"/>
              </a:defRPr>
            </a:lvl8pPr>
            <a:lvl9pPr eaLnBrk="0" fontAlgn="base" hangingPunct="0">
              <a:spcBef>
                <a:spcPct val="0"/>
              </a:spcBef>
              <a:spcAft>
                <a:spcPct val="0"/>
              </a:spcAft>
              <a:tabLst>
                <a:tab pos="18446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844675" algn="l"/>
              </a:tabLst>
            </a:pPr>
            <a:r>
              <a:rPr kumimoji="0" lang="tr-TR" altLang="tr-TR" sz="800" b="0" i="0" u="sng"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https://www.canada.ca/en/health-canada/services/drugs-health-products/covid19-industry/medical-devices/testing-screening-advisory-panel/reports-summaries/priority-strategies.html</a:t>
            </a:r>
            <a:r>
              <a:rPr kumimoji="0" lang="tr-TR" altLang="tr-TR" sz="800" b="0" i="0" u="sng"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  </a:t>
            </a:r>
            <a:endParaRPr kumimoji="0" lang="tr-TR" altLang="tr-T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tab pos="1844675" algn="l"/>
              </a:tabLst>
            </a:pPr>
            <a:r>
              <a:rPr lang="tr-TR" altLang="tr-TR" sz="800" i="1" dirty="0">
                <a:latin typeface="Calibri" panose="020F0502020204030204" pitchFamily="34" charset="0"/>
                <a:ea typeface="Calibri" panose="020F0502020204030204" pitchFamily="34" charset="0"/>
                <a:cs typeface="Calibri Light" panose="020F0302020204030204" pitchFamily="34" charset="0"/>
              </a:rPr>
              <a:t>kaynağından  düzenlenmiştir</a:t>
            </a:r>
            <a:endParaRPr kumimoji="0" lang="tr-TR" altLang="tr-TR" sz="1800" b="0" i="1" u="none" strike="noStrike" cap="none" normalizeH="0" baseline="0" dirty="0">
              <a:ln>
                <a:noFill/>
              </a:ln>
              <a:effectLst/>
              <a:latin typeface="Arial" panose="020B0604020202020204" pitchFamily="34" charset="0"/>
            </a:endParaRPr>
          </a:p>
        </p:txBody>
      </p:sp>
      <p:sp>
        <p:nvSpPr>
          <p:cNvPr id="8" name="Dikdörtgen 7">
            <a:extLst>
              <a:ext uri="{FF2B5EF4-FFF2-40B4-BE49-F238E27FC236}">
                <a16:creationId xmlns:a16="http://schemas.microsoft.com/office/drawing/2014/main" id="{C2F4825C-A97B-5140-A995-E649380DCC02}"/>
              </a:ext>
            </a:extLst>
          </p:cNvPr>
          <p:cNvSpPr/>
          <p:nvPr/>
        </p:nvSpPr>
        <p:spPr>
          <a:xfrm>
            <a:off x="2913088" y="5758751"/>
            <a:ext cx="6096000" cy="646331"/>
          </a:xfrm>
          <a:prstGeom prst="rect">
            <a:avLst/>
          </a:prstGeom>
        </p:spPr>
        <p:txBody>
          <a:bodyPr>
            <a:spAutoFit/>
          </a:bodyPr>
          <a:lstStyle/>
          <a:p>
            <a:r>
              <a:rPr lang="tr-TR" sz="1200" dirty="0">
                <a:solidFill>
                  <a:srgbClr val="000000"/>
                </a:solidFill>
                <a:latin typeface="Calibri" panose="020F0502020204030204" pitchFamily="34" charset="0"/>
                <a:ea typeface="Calibri" panose="020F0502020204030204" pitchFamily="34" charset="0"/>
                <a:cs typeface="Calibri Light" panose="020F0302020204030204" pitchFamily="34" charset="0"/>
              </a:rPr>
              <a:t>** </a:t>
            </a:r>
            <a:r>
              <a:rPr lang="tr-TR" sz="1200" dirty="0"/>
              <a:t>Bu testlerin kullanımı test tekrarının yapılabileceği belirli grupların periyodik ve sık aralıklarla taranması ile sınırlı tutulmalıdır </a:t>
            </a:r>
          </a:p>
          <a:p>
            <a:r>
              <a:rPr lang="tr-TR"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Negatif sonuç COVID-19 tanısını dışlamaz. </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073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553F0B4-C9B5-EF40-A228-119990CD913D}"/>
              </a:ext>
            </a:extLst>
          </p:cNvPr>
          <p:cNvSpPr/>
          <p:nvPr/>
        </p:nvSpPr>
        <p:spPr>
          <a:xfrm>
            <a:off x="662354" y="1085850"/>
            <a:ext cx="11240508" cy="5617613"/>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Yuvarlatılmış Dikdörtgen 6">
            <a:extLst>
              <a:ext uri="{FF2B5EF4-FFF2-40B4-BE49-F238E27FC236}">
                <a16:creationId xmlns:a16="http://schemas.microsoft.com/office/drawing/2014/main" id="{34EFE1C3-8040-3743-92B0-09AFD0BF4AC4}"/>
              </a:ext>
            </a:extLst>
          </p:cNvPr>
          <p:cNvSpPr/>
          <p:nvPr/>
        </p:nvSpPr>
        <p:spPr>
          <a:xfrm>
            <a:off x="1667325" y="1237720"/>
            <a:ext cx="9454550" cy="531387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Bef>
                <a:spcPts val="600"/>
              </a:spcBef>
              <a:spcAft>
                <a:spcPts val="600"/>
              </a:spcAft>
            </a:pPr>
            <a:r>
              <a:rPr lang="tr-TR" sz="2000" b="1" dirty="0">
                <a:solidFill>
                  <a:srgbClr val="000000"/>
                </a:solidFill>
                <a:effectLst/>
                <a:ea typeface="Calibri" panose="020F0502020204030204" pitchFamily="34" charset="0"/>
                <a:cs typeface="Times New Roman" panose="02020603050405020304" pitchFamily="18" charset="0"/>
              </a:rPr>
              <a:t>Test öncesi olasılığı yüksek olarak değerlendirilebilecek gruplar</a:t>
            </a:r>
            <a:endParaRPr lang="tr-TR" sz="2000" dirty="0">
              <a:effectLst/>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Symbol" pitchFamily="2" charset="2"/>
              <a:buChar char=""/>
            </a:pPr>
            <a:r>
              <a:rPr lang="tr-TR" sz="2000" dirty="0">
                <a:solidFill>
                  <a:srgbClr val="000000"/>
                </a:solidFill>
                <a:effectLst/>
                <a:ea typeface="Calibri" panose="020F0502020204030204" pitchFamily="34" charset="0"/>
                <a:cs typeface="Times New Roman" panose="02020603050405020304" pitchFamily="18" charset="0"/>
              </a:rPr>
              <a:t>Aşağıdaki semptomlardan herhangi birini bulunduran bireyler</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Burun akıntısı</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Ateş</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a typeface="Calibri" panose="020F0502020204030204" pitchFamily="34" charset="0"/>
                <a:cs typeface="Times New Roman" panose="02020603050405020304" pitchFamily="18" charset="0"/>
              </a:rPr>
              <a:t>Ö</a:t>
            </a:r>
            <a:r>
              <a:rPr lang="tr-TR" sz="2000" dirty="0">
                <a:solidFill>
                  <a:srgbClr val="000000"/>
                </a:solidFill>
                <a:effectLst/>
                <a:ea typeface="Calibri" panose="020F0502020204030204" pitchFamily="34" charset="0"/>
                <a:cs typeface="Times New Roman" panose="02020603050405020304" pitchFamily="18" charset="0"/>
              </a:rPr>
              <a:t>ksürük </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Nefes darlığı</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Boğaz ağrısı</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Tat veya koku duyusunda kayıp</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Baş ağrısı</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Sırt ağrısı </a:t>
            </a:r>
            <a:endParaRPr lang="tr-TR" sz="2000" dirty="0">
              <a:effectLs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tr-TR" sz="2000" dirty="0">
                <a:solidFill>
                  <a:srgbClr val="000000"/>
                </a:solidFill>
                <a:effectLst/>
                <a:ea typeface="Calibri" panose="020F0502020204030204" pitchFamily="34" charset="0"/>
                <a:cs typeface="Times New Roman" panose="02020603050405020304" pitchFamily="18" charset="0"/>
              </a:rPr>
              <a:t>İshal/ iştahsızlık/ bulantı/ kusma</a:t>
            </a:r>
            <a:endParaRPr lang="tr-TR" sz="2000" dirty="0">
              <a:effectLst/>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Symbol" pitchFamily="2" charset="2"/>
              <a:buChar char=""/>
            </a:pPr>
            <a:r>
              <a:rPr lang="tr-TR" sz="2000" dirty="0">
                <a:solidFill>
                  <a:srgbClr val="000000"/>
                </a:solidFill>
                <a:effectLst/>
                <a:ea typeface="Calibri" panose="020F0502020204030204" pitchFamily="34" charset="0"/>
                <a:cs typeface="Times New Roman" panose="02020603050405020304" pitchFamily="18" charset="0"/>
              </a:rPr>
              <a:t>Pozitif tanı almış kişiler ile yakın teması olan bireyler</a:t>
            </a:r>
            <a:r>
              <a:rPr lang="tr-TR" sz="2000" dirty="0">
                <a:solidFill>
                  <a:schemeClr val="tx1"/>
                </a:solidFill>
                <a:effectLst/>
                <a:ea typeface="Calibri" panose="020F0502020204030204" pitchFamily="34" charset="0"/>
                <a:cs typeface="Times New Roman" panose="02020603050405020304" pitchFamily="18" charset="0"/>
              </a:rPr>
              <a:t>*</a:t>
            </a:r>
          </a:p>
          <a:p>
            <a:pPr marL="457200" algn="just">
              <a:spcBef>
                <a:spcPts val="600"/>
              </a:spcBef>
              <a:spcAft>
                <a:spcPts val="600"/>
              </a:spcAft>
            </a:pPr>
            <a:r>
              <a:rPr lang="tr-TR" sz="1400" dirty="0">
                <a:solidFill>
                  <a:schemeClr val="tx1"/>
                </a:solidFill>
                <a:effectLst/>
                <a:ea typeface="Calibri" panose="020F0502020204030204" pitchFamily="34" charset="0"/>
                <a:cs typeface="Times New Roman" panose="02020603050405020304" pitchFamily="18" charset="0"/>
              </a:rPr>
              <a:t>*Sağlık Bakanlığı COVİD-19 Rehberinde yer alan yakın temaslı kriterlerini karşılayan bireyler</a:t>
            </a:r>
          </a:p>
          <a:p>
            <a:pPr algn="ctr"/>
            <a:r>
              <a:rPr lang="tr-TR" sz="12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14348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6945078-99BF-694E-986C-B81C560B76ED}"/>
              </a:ext>
            </a:extLst>
          </p:cNvPr>
          <p:cNvSpPr/>
          <p:nvPr/>
        </p:nvSpPr>
        <p:spPr>
          <a:xfrm>
            <a:off x="691662" y="1336431"/>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İçerik Yer Tutucusu 2">
            <a:extLst>
              <a:ext uri="{FF2B5EF4-FFF2-40B4-BE49-F238E27FC236}">
                <a16:creationId xmlns:a16="http://schemas.microsoft.com/office/drawing/2014/main" id="{57EC83B0-A991-314F-8F48-C1B56643AF0C}"/>
              </a:ext>
            </a:extLst>
          </p:cNvPr>
          <p:cNvSpPr>
            <a:spLocks noGrp="1"/>
          </p:cNvSpPr>
          <p:nvPr>
            <p:ph idx="1"/>
          </p:nvPr>
        </p:nvSpPr>
        <p:spPr>
          <a:xfrm>
            <a:off x="838200" y="2145513"/>
            <a:ext cx="10515600" cy="1719548"/>
          </a:xfrm>
        </p:spPr>
        <p:txBody>
          <a:bodyPr>
            <a:normAutofit/>
          </a:bodyPr>
          <a:lstStyle/>
          <a:p>
            <a:pPr marL="0" indent="0">
              <a:buNone/>
            </a:pPr>
            <a:r>
              <a:rPr lang="tr-TR" b="1" i="1" dirty="0"/>
              <a:t>Bu bültenin temel amacı salgının sınırlandırılmasında RT-PCR testinin yanı sıra diğer laboratuvar testlerinin de etkin ve akılcı kullanımı için öneriler sunmaktır</a:t>
            </a:r>
            <a:r>
              <a:rPr lang="tr-TR" dirty="0"/>
              <a:t>.</a:t>
            </a:r>
          </a:p>
        </p:txBody>
      </p:sp>
      <p:sp>
        <p:nvSpPr>
          <p:cNvPr id="5" name="Metin kutusu 4">
            <a:extLst>
              <a:ext uri="{FF2B5EF4-FFF2-40B4-BE49-F238E27FC236}">
                <a16:creationId xmlns:a16="http://schemas.microsoft.com/office/drawing/2014/main" id="{059080A5-D198-DE4E-8707-99A9F52BEF75}"/>
              </a:ext>
            </a:extLst>
          </p:cNvPr>
          <p:cNvSpPr txBox="1"/>
          <p:nvPr/>
        </p:nvSpPr>
        <p:spPr>
          <a:xfrm>
            <a:off x="781048" y="3968416"/>
            <a:ext cx="11093970" cy="2246769"/>
          </a:xfrm>
          <a:prstGeom prst="rect">
            <a:avLst/>
          </a:prstGeom>
          <a:solidFill>
            <a:schemeClr val="accent4">
              <a:lumMod val="20000"/>
              <a:lumOff val="80000"/>
            </a:schemeClr>
          </a:solidFill>
        </p:spPr>
        <p:txBody>
          <a:bodyPr wrap="square" rtlCol="0">
            <a:spAutoFit/>
          </a:bodyPr>
          <a:lstStyle/>
          <a:p>
            <a:r>
              <a:rPr lang="tr-TR" sz="2800" dirty="0"/>
              <a:t>Salgının bu aşamasında COVID-19 test stratejilerine dair değerlendirme ve öneriler; ülkemizde </a:t>
            </a:r>
            <a:r>
              <a:rPr lang="tr-TR" sz="2800" dirty="0" err="1"/>
              <a:t>filyasyon</a:t>
            </a:r>
            <a:r>
              <a:rPr lang="tr-TR" sz="2800" dirty="0"/>
              <a:t> çalışmalarının amaca uygun, etkin ve yeterli bir şekilde yürütülmediği, bilimsel kanıtlara dayandırılmayan kısıtlı kontrol önlemlerinin uygulandığı ve</a:t>
            </a:r>
            <a:r>
              <a:rPr lang="tr-TR" sz="2800" b="1" i="1" dirty="0"/>
              <a:t> verilerin şeffaf bir şekilde paylaşılmadığı bir ortamda yapılmıştır.</a:t>
            </a:r>
          </a:p>
        </p:txBody>
      </p:sp>
      <p:pic>
        <p:nvPicPr>
          <p:cNvPr id="14338" name="Picture 2" descr="Koronavirüs testleri: Türkiye'de hangi kriterlere göre test yapılıyor,  sayılar yeterli mi? - BBC News Türkçe">
            <a:extLst>
              <a:ext uri="{FF2B5EF4-FFF2-40B4-BE49-F238E27FC236}">
                <a16:creationId xmlns:a16="http://schemas.microsoft.com/office/drawing/2014/main" id="{F848BB83-5ABA-8D48-9390-39F3ED2C2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6697" y="238856"/>
            <a:ext cx="3028949" cy="1696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12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EA30054-B1C7-654C-9C81-D048ADDE8E27}"/>
              </a:ext>
            </a:extLst>
          </p:cNvPr>
          <p:cNvSpPr/>
          <p:nvPr/>
        </p:nvSpPr>
        <p:spPr>
          <a:xfrm>
            <a:off x="838200" y="1266093"/>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Dikdörtgen 1">
            <a:extLst>
              <a:ext uri="{FF2B5EF4-FFF2-40B4-BE49-F238E27FC236}">
                <a16:creationId xmlns:a16="http://schemas.microsoft.com/office/drawing/2014/main" id="{F3ECB2FB-FC61-5245-B1FA-EB1A9364652B}"/>
              </a:ext>
            </a:extLst>
          </p:cNvPr>
          <p:cNvSpPr/>
          <p:nvPr/>
        </p:nvSpPr>
        <p:spPr>
          <a:xfrm>
            <a:off x="955430" y="1368933"/>
            <a:ext cx="10990385" cy="3108543"/>
          </a:xfrm>
          <a:prstGeom prst="rect">
            <a:avLst/>
          </a:prstGeom>
          <a:solidFill>
            <a:schemeClr val="accent6">
              <a:lumMod val="20000"/>
              <a:lumOff val="80000"/>
            </a:schemeClr>
          </a:solidFill>
        </p:spPr>
        <p:txBody>
          <a:bodyPr wrap="square">
            <a:spAutoFit/>
          </a:bodyPr>
          <a:lstStyle/>
          <a:p>
            <a:pPr marL="457200" indent="-457200">
              <a:buFont typeface="Arial" panose="020B0604020202020204" pitchFamily="34" charset="0"/>
              <a:buChar char="•"/>
            </a:pPr>
            <a:r>
              <a:rPr lang="tr-TR" sz="2800" dirty="0"/>
              <a:t>Hastalığın illere göre  </a:t>
            </a:r>
            <a:r>
              <a:rPr lang="tr-TR" sz="2800" dirty="0" err="1"/>
              <a:t>insidans</a:t>
            </a:r>
            <a:r>
              <a:rPr lang="tr-TR" sz="2800" dirty="0"/>
              <a:t>, </a:t>
            </a:r>
          </a:p>
          <a:p>
            <a:pPr marL="457200" indent="-457200">
              <a:buFont typeface="Arial" panose="020B0604020202020204" pitchFamily="34" charset="0"/>
              <a:buChar char="•"/>
            </a:pPr>
            <a:r>
              <a:rPr lang="tr-TR" sz="2800" dirty="0" err="1"/>
              <a:t>prevalans</a:t>
            </a:r>
            <a:r>
              <a:rPr lang="tr-TR" sz="2800" dirty="0"/>
              <a:t>  ve </a:t>
            </a:r>
          </a:p>
          <a:p>
            <a:pPr marL="457200" indent="-457200">
              <a:buFont typeface="Arial" panose="020B0604020202020204" pitchFamily="34" charset="0"/>
              <a:buChar char="•"/>
            </a:pPr>
            <a:r>
              <a:rPr lang="tr-TR" sz="2800" dirty="0"/>
              <a:t>varyant analiz sonuçlarına dair verileri  ile  </a:t>
            </a:r>
          </a:p>
          <a:p>
            <a:pPr marL="457200" indent="-457200">
              <a:buFont typeface="Arial" panose="020B0604020202020204" pitchFamily="34" charset="0"/>
              <a:buChar char="•"/>
            </a:pPr>
            <a:r>
              <a:rPr lang="tr-TR" sz="2800" dirty="0"/>
              <a:t>kullanım onayı verilmiş olan RT-PCR ve hızlı antijen testlerinin özgüllük ve duyarlılık değerlerinin </a:t>
            </a:r>
          </a:p>
          <a:p>
            <a:pPr marL="457200" indent="-457200">
              <a:buFont typeface="Arial" panose="020B0604020202020204" pitchFamily="34" charset="0"/>
              <a:buChar char="•"/>
            </a:pPr>
            <a:r>
              <a:rPr lang="tr-TR" sz="2800" dirty="0"/>
              <a:t> yöntem onaylarının nasıl yapıldığına dair bilgilerin </a:t>
            </a:r>
            <a:r>
              <a:rPr lang="tr-TR" sz="2800" b="1" i="1" dirty="0"/>
              <a:t>şeffaf olarak paylaşılması gerekmektedir.</a:t>
            </a:r>
            <a:endParaRPr lang="tr-TR" sz="2800" dirty="0"/>
          </a:p>
        </p:txBody>
      </p:sp>
      <p:pic>
        <p:nvPicPr>
          <p:cNvPr id="15362" name="Picture 2" descr="İl il vaka sayıları açıklandı! Bakan Koca’dan dikkat çeken mesaj">
            <a:extLst>
              <a:ext uri="{FF2B5EF4-FFF2-40B4-BE49-F238E27FC236}">
                <a16:creationId xmlns:a16="http://schemas.microsoft.com/office/drawing/2014/main" id="{42A14399-7621-BF46-9A4B-1AD087444A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3786" y="4177444"/>
            <a:ext cx="4187825" cy="2352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287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2AC429DC-A3F0-2C49-9749-B9EE410C29A2}"/>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İçerik Yer Tutucusu 2">
            <a:extLst>
              <a:ext uri="{FF2B5EF4-FFF2-40B4-BE49-F238E27FC236}">
                <a16:creationId xmlns:a16="http://schemas.microsoft.com/office/drawing/2014/main" id="{7539D172-407C-5642-877A-AE98A321020B}"/>
              </a:ext>
            </a:extLst>
          </p:cNvPr>
          <p:cNvSpPr txBox="1">
            <a:spLocks/>
          </p:cNvSpPr>
          <p:nvPr/>
        </p:nvSpPr>
        <p:spPr>
          <a:xfrm>
            <a:off x="838200" y="1495817"/>
            <a:ext cx="10515600" cy="2566493"/>
          </a:xfrm>
          <a:prstGeom prst="rect">
            <a:avLst/>
          </a:prstGeom>
          <a:solidFill>
            <a:schemeClr val="accent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dirty="0" err="1"/>
              <a:t>Pandemide</a:t>
            </a:r>
            <a:r>
              <a:rPr lang="tr-TR" dirty="0"/>
              <a:t> gelinen noktada enfeksiyon zincirini kırmak için en etkili yöntem Covid-19 aşılarının hedef popülasyona yüksek kapsayıcılıkta yapılmasıdır. </a:t>
            </a:r>
          </a:p>
          <a:p>
            <a:r>
              <a:rPr lang="tr-TR" dirty="0"/>
              <a:t>Bununla beraber, </a:t>
            </a:r>
            <a:r>
              <a:rPr lang="tr-TR" dirty="0" err="1"/>
              <a:t>pandeminin</a:t>
            </a:r>
            <a:r>
              <a:rPr lang="tr-TR" dirty="0"/>
              <a:t> başından beri sürdürülen ve yapılmaya devam edilmesi gereken hasta ve temaslıların saptanması, izlenmesi ve bulaşın engellenmesidir.</a:t>
            </a:r>
          </a:p>
        </p:txBody>
      </p:sp>
      <p:sp>
        <p:nvSpPr>
          <p:cNvPr id="9" name="Metin kutusu 8">
            <a:extLst>
              <a:ext uri="{FF2B5EF4-FFF2-40B4-BE49-F238E27FC236}">
                <a16:creationId xmlns:a16="http://schemas.microsoft.com/office/drawing/2014/main" id="{9924AAD3-3028-8041-AEC4-A19FE7662881}"/>
              </a:ext>
            </a:extLst>
          </p:cNvPr>
          <p:cNvSpPr txBox="1"/>
          <p:nvPr/>
        </p:nvSpPr>
        <p:spPr>
          <a:xfrm>
            <a:off x="969364" y="4646951"/>
            <a:ext cx="10384436" cy="954107"/>
          </a:xfrm>
          <a:prstGeom prst="rect">
            <a:avLst/>
          </a:prstGeom>
          <a:solidFill>
            <a:schemeClr val="accent5">
              <a:lumMod val="20000"/>
              <a:lumOff val="80000"/>
            </a:schemeClr>
          </a:solidFill>
        </p:spPr>
        <p:txBody>
          <a:bodyPr wrap="square" rtlCol="0">
            <a:spAutoFit/>
          </a:bodyPr>
          <a:lstStyle/>
          <a:p>
            <a:r>
              <a:rPr lang="tr-TR" sz="2800" dirty="0"/>
              <a:t>Bulaşın engellenmesi öncelikle aktif bir </a:t>
            </a:r>
            <a:r>
              <a:rPr lang="tr-TR" sz="2800" dirty="0" err="1"/>
              <a:t>filyasyon</a:t>
            </a:r>
            <a:r>
              <a:rPr lang="tr-TR" sz="2800" dirty="0"/>
              <a:t> çalışması ve yaygın test uygulanması ile mümkündür.</a:t>
            </a:r>
          </a:p>
        </p:txBody>
      </p:sp>
    </p:spTree>
    <p:extLst>
      <p:ext uri="{BB962C8B-B14F-4D97-AF65-F5344CB8AC3E}">
        <p14:creationId xmlns:p14="http://schemas.microsoft.com/office/powerpoint/2010/main" val="124414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a:extLst>
              <a:ext uri="{FF2B5EF4-FFF2-40B4-BE49-F238E27FC236}">
                <a16:creationId xmlns:a16="http://schemas.microsoft.com/office/drawing/2014/main" id="{9AF49565-7C88-5B4C-90FD-31D4B41103CE}"/>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a:extLst>
              <a:ext uri="{FF2B5EF4-FFF2-40B4-BE49-F238E27FC236}">
                <a16:creationId xmlns:a16="http://schemas.microsoft.com/office/drawing/2014/main" id="{F8F5CB5A-01B6-6E43-9182-9F1B6AB0EC72}"/>
              </a:ext>
            </a:extLst>
          </p:cNvPr>
          <p:cNvSpPr txBox="1"/>
          <p:nvPr/>
        </p:nvSpPr>
        <p:spPr>
          <a:xfrm>
            <a:off x="1018082" y="4121205"/>
            <a:ext cx="10515600" cy="1384995"/>
          </a:xfrm>
          <a:prstGeom prst="rect">
            <a:avLst/>
          </a:prstGeom>
          <a:solidFill>
            <a:schemeClr val="accent4">
              <a:lumMod val="20000"/>
              <a:lumOff val="80000"/>
            </a:schemeClr>
          </a:solidFill>
        </p:spPr>
        <p:txBody>
          <a:bodyPr wrap="square" rtlCol="0">
            <a:spAutoFit/>
          </a:bodyPr>
          <a:lstStyle/>
          <a:p>
            <a:r>
              <a:rPr lang="tr-TR" sz="2800" dirty="0"/>
              <a:t>Biriken bilimsel verilerin ışığında gelinen noktada, </a:t>
            </a:r>
            <a:r>
              <a:rPr lang="tr-TR" sz="2800" dirty="0" err="1"/>
              <a:t>pandeminin</a:t>
            </a:r>
            <a:r>
              <a:rPr lang="tr-TR" sz="2800" dirty="0"/>
              <a:t> kontrol altına alınabilmesi için,</a:t>
            </a:r>
            <a:r>
              <a:rPr lang="tr-TR" sz="2800" b="1" dirty="0"/>
              <a:t> </a:t>
            </a:r>
            <a:r>
              <a:rPr lang="tr-TR" sz="2800" b="1" i="1" dirty="0"/>
              <a:t>“doğru test yöntemi” yanında asıl “doğru test </a:t>
            </a:r>
            <a:r>
              <a:rPr lang="tr-TR" sz="2800" b="1" i="1" dirty="0" err="1"/>
              <a:t>algoritması”nın</a:t>
            </a:r>
            <a:r>
              <a:rPr lang="tr-TR" sz="2800" b="1" i="1" dirty="0"/>
              <a:t> belirlenmesi gereklidir</a:t>
            </a:r>
            <a:r>
              <a:rPr lang="tr-TR" sz="2800" dirty="0"/>
              <a:t>.</a:t>
            </a:r>
          </a:p>
        </p:txBody>
      </p:sp>
      <p:pic>
        <p:nvPicPr>
          <p:cNvPr id="1026" name="Picture 2" descr="Yeni çıkan hızlı Covid-19 testleri ne kadar güvenilir olacak? | Euronews">
            <a:extLst>
              <a:ext uri="{FF2B5EF4-FFF2-40B4-BE49-F238E27FC236}">
                <a16:creationId xmlns:a16="http://schemas.microsoft.com/office/drawing/2014/main" id="{77672501-C7B2-A54D-BA52-0EC446E630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5882" y="1504950"/>
            <a:ext cx="38100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79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6D707B29-2811-E748-81B8-AAE8745DEC9A}"/>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İçerik Yer Tutucusu 2">
            <a:extLst>
              <a:ext uri="{FF2B5EF4-FFF2-40B4-BE49-F238E27FC236}">
                <a16:creationId xmlns:a16="http://schemas.microsoft.com/office/drawing/2014/main" id="{386E74AF-F535-AA48-AA58-0940DA99CDBD}"/>
              </a:ext>
            </a:extLst>
          </p:cNvPr>
          <p:cNvSpPr>
            <a:spLocks noGrp="1"/>
          </p:cNvSpPr>
          <p:nvPr>
            <p:ph idx="1"/>
          </p:nvPr>
        </p:nvSpPr>
        <p:spPr>
          <a:xfrm>
            <a:off x="838200" y="2228870"/>
            <a:ext cx="10515600" cy="4414824"/>
          </a:xfrm>
        </p:spPr>
        <p:txBody>
          <a:bodyPr/>
          <a:lstStyle/>
          <a:p>
            <a:r>
              <a:rPr lang="tr-TR" dirty="0"/>
              <a:t>Tanı ve izlem açısından önemli katkısı olan RT-PCR testleri </a:t>
            </a:r>
          </a:p>
          <a:p>
            <a:pPr lvl="1"/>
            <a:r>
              <a:rPr lang="tr-TR" dirty="0"/>
              <a:t>özel fiziki alt yapı, </a:t>
            </a:r>
          </a:p>
          <a:p>
            <a:pPr lvl="1"/>
            <a:r>
              <a:rPr lang="tr-TR" dirty="0"/>
              <a:t>laboratuvarda eğitimli insan gücü </a:t>
            </a:r>
          </a:p>
          <a:p>
            <a:pPr lvl="1"/>
            <a:r>
              <a:rPr lang="tr-TR" dirty="0" err="1"/>
              <a:t>pandemi</a:t>
            </a:r>
            <a:r>
              <a:rPr lang="tr-TR" dirty="0"/>
              <a:t> koşullarında kısmen uzun sayılabilecek test sonuçlanma süreleri</a:t>
            </a:r>
          </a:p>
          <a:p>
            <a:endParaRPr lang="tr-TR" dirty="0"/>
          </a:p>
          <a:p>
            <a:r>
              <a:rPr lang="tr-TR" dirty="0"/>
              <a:t> Hızlı antijen testleri; </a:t>
            </a:r>
          </a:p>
          <a:p>
            <a:pPr lvl="1"/>
            <a:r>
              <a:rPr lang="tr-TR" dirty="0"/>
              <a:t>test sonuçlanma süresinin oldukça kısa olması (sıklıkla 30 dakika içinde), </a:t>
            </a:r>
          </a:p>
          <a:p>
            <a:pPr lvl="1"/>
            <a:r>
              <a:rPr lang="tr-TR" dirty="0"/>
              <a:t>sınırlı ekipman gerektirmesi </a:t>
            </a:r>
          </a:p>
          <a:p>
            <a:pPr lvl="1"/>
            <a:r>
              <a:rPr lang="tr-TR" dirty="0"/>
              <a:t>görsel olarak veya taşınabilir okuyucular ile sonuçları yorumlama kolaylığı</a:t>
            </a:r>
          </a:p>
        </p:txBody>
      </p:sp>
      <p:pic>
        <p:nvPicPr>
          <p:cNvPr id="2050" name="Picture 2" descr="Covid-19 Antikor Testi">
            <a:extLst>
              <a:ext uri="{FF2B5EF4-FFF2-40B4-BE49-F238E27FC236}">
                <a16:creationId xmlns:a16="http://schemas.microsoft.com/office/drawing/2014/main" id="{DA01C75C-055C-0B4A-AC1B-DD03666EB8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7990" y="154537"/>
            <a:ext cx="3423475" cy="1717137"/>
          </a:xfrm>
          <a:prstGeom prst="rect">
            <a:avLst/>
          </a:prstGeom>
          <a:noFill/>
          <a:extLst>
            <a:ext uri="{909E8E84-426E-40DD-AFC4-6F175D3DCCD1}">
              <a14:hiddenFill xmlns:a14="http://schemas.microsoft.com/office/drawing/2010/main">
                <a:solidFill>
                  <a:srgbClr val="FFFFFF"/>
                </a:solidFill>
              </a14:hiddenFill>
            </a:ext>
          </a:extLst>
        </p:spPr>
      </p:pic>
      <p:sp>
        <p:nvSpPr>
          <p:cNvPr id="5" name="Yuvarlatılmış Dikdörtgen 4">
            <a:extLst>
              <a:ext uri="{FF2B5EF4-FFF2-40B4-BE49-F238E27FC236}">
                <a16:creationId xmlns:a16="http://schemas.microsoft.com/office/drawing/2014/main" id="{279FA5BD-1001-E94E-B190-BA0D627008EA}"/>
              </a:ext>
            </a:extLst>
          </p:cNvPr>
          <p:cNvSpPr/>
          <p:nvPr/>
        </p:nvSpPr>
        <p:spPr>
          <a:xfrm>
            <a:off x="662354" y="1299125"/>
            <a:ext cx="6509971" cy="9297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bg1"/>
              </a:solidFill>
            </a:endParaRPr>
          </a:p>
        </p:txBody>
      </p:sp>
      <p:sp>
        <p:nvSpPr>
          <p:cNvPr id="2" name="Dikdörtgen 1">
            <a:extLst>
              <a:ext uri="{FF2B5EF4-FFF2-40B4-BE49-F238E27FC236}">
                <a16:creationId xmlns:a16="http://schemas.microsoft.com/office/drawing/2014/main" id="{A9C419BE-546B-9444-B844-9E69ECF8595C}"/>
              </a:ext>
            </a:extLst>
          </p:cNvPr>
          <p:cNvSpPr/>
          <p:nvPr/>
        </p:nvSpPr>
        <p:spPr>
          <a:xfrm>
            <a:off x="838200" y="1353934"/>
            <a:ext cx="6459790" cy="830997"/>
          </a:xfrm>
          <a:prstGeom prst="rect">
            <a:avLst/>
          </a:prstGeom>
        </p:spPr>
        <p:txBody>
          <a:bodyPr wrap="square">
            <a:spAutoFit/>
          </a:bodyPr>
          <a:lstStyle/>
          <a:p>
            <a:r>
              <a:rPr lang="tr-TR" sz="2400" b="1" i="1" dirty="0">
                <a:solidFill>
                  <a:schemeClr val="bg1"/>
                </a:solidFill>
              </a:rPr>
              <a:t>COVID-19 tanısında tüm dünyada kabul edilen altın standart test halen RT-PCR testidir.</a:t>
            </a:r>
          </a:p>
        </p:txBody>
      </p:sp>
    </p:spTree>
    <p:extLst>
      <p:ext uri="{BB962C8B-B14F-4D97-AF65-F5344CB8AC3E}">
        <p14:creationId xmlns:p14="http://schemas.microsoft.com/office/powerpoint/2010/main" val="4038801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a:extLst>
              <a:ext uri="{FF2B5EF4-FFF2-40B4-BE49-F238E27FC236}">
                <a16:creationId xmlns:a16="http://schemas.microsoft.com/office/drawing/2014/main" id="{B067C9F7-11B9-8148-9473-5FD4C68C590C}"/>
              </a:ext>
            </a:extLst>
          </p:cNvPr>
          <p:cNvSpPr/>
          <p:nvPr/>
        </p:nvSpPr>
        <p:spPr>
          <a:xfrm>
            <a:off x="719504" y="1270550"/>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İçerik Yer Tutucusu 2">
            <a:extLst>
              <a:ext uri="{FF2B5EF4-FFF2-40B4-BE49-F238E27FC236}">
                <a16:creationId xmlns:a16="http://schemas.microsoft.com/office/drawing/2014/main" id="{386E74AF-F535-AA48-AA58-0940DA99CDBD}"/>
              </a:ext>
            </a:extLst>
          </p:cNvPr>
          <p:cNvSpPr>
            <a:spLocks noGrp="1"/>
          </p:cNvSpPr>
          <p:nvPr>
            <p:ph idx="1"/>
          </p:nvPr>
        </p:nvSpPr>
        <p:spPr>
          <a:xfrm>
            <a:off x="838200" y="1825625"/>
            <a:ext cx="11353800" cy="2296670"/>
          </a:xfrm>
        </p:spPr>
        <p:txBody>
          <a:bodyPr/>
          <a:lstStyle/>
          <a:p>
            <a:r>
              <a:rPr lang="tr-TR" dirty="0"/>
              <a:t>RT-PCR testlerine ulaşımın sorunlu olduğu durumlarda; daha az insan gücü ve fiziki alt yapıyı gerektiren, daha hızlı sonuçlanabilecek, duyarlılık ve özgüllüğü DSÖ tarafından tanımlanan minimum değerleri karşılayan (duyarlılık ≥%80, özgüllük ≥%97-ideali≥%99)</a:t>
            </a:r>
          </a:p>
          <a:p>
            <a:pPr marL="0" indent="0">
              <a:buNone/>
            </a:pPr>
            <a:r>
              <a:rPr lang="tr-TR" b="1" dirty="0"/>
              <a:t>Hızlı antijen testlerinin</a:t>
            </a:r>
          </a:p>
          <a:p>
            <a:pPr marL="0" indent="0">
              <a:buNone/>
            </a:pPr>
            <a:endParaRPr lang="tr-TR" dirty="0"/>
          </a:p>
        </p:txBody>
      </p:sp>
      <p:sp>
        <p:nvSpPr>
          <p:cNvPr id="5" name="Metin kutusu 4">
            <a:extLst>
              <a:ext uri="{FF2B5EF4-FFF2-40B4-BE49-F238E27FC236}">
                <a16:creationId xmlns:a16="http://schemas.microsoft.com/office/drawing/2014/main" id="{A6B1F327-6FD4-3647-A0FE-8AE34F7BBB50}"/>
              </a:ext>
            </a:extLst>
          </p:cNvPr>
          <p:cNvSpPr txBox="1"/>
          <p:nvPr/>
        </p:nvSpPr>
        <p:spPr>
          <a:xfrm>
            <a:off x="1289154" y="4257232"/>
            <a:ext cx="9833548" cy="1815882"/>
          </a:xfrm>
          <a:prstGeom prst="rect">
            <a:avLst/>
          </a:prstGeom>
          <a:solidFill>
            <a:schemeClr val="accent6">
              <a:lumMod val="20000"/>
              <a:lumOff val="80000"/>
            </a:schemeClr>
          </a:solidFill>
        </p:spPr>
        <p:txBody>
          <a:bodyPr wrap="square" rtlCol="0">
            <a:spAutoFit/>
          </a:bodyPr>
          <a:lstStyle/>
          <a:p>
            <a:pPr marL="285750" indent="-285750">
              <a:buFont typeface="Arial" panose="020B0604020202020204" pitchFamily="34" charset="0"/>
              <a:buChar char="•"/>
            </a:pPr>
            <a:r>
              <a:rPr lang="tr-TR" sz="2800" dirty="0"/>
              <a:t>Uygun gruplarda</a:t>
            </a:r>
          </a:p>
          <a:p>
            <a:pPr marL="285750" indent="-285750">
              <a:buFont typeface="Arial" panose="020B0604020202020204" pitchFamily="34" charset="0"/>
              <a:buChar char="•"/>
            </a:pPr>
            <a:r>
              <a:rPr lang="tr-TR" sz="2800" dirty="0"/>
              <a:t>Belirlenmiş olan algoritmalar temel alınarak </a:t>
            </a:r>
          </a:p>
          <a:p>
            <a:pPr marL="285750" indent="-285750">
              <a:buFont typeface="Arial" panose="020B0604020202020204" pitchFamily="34" charset="0"/>
              <a:buChar char="•"/>
            </a:pPr>
            <a:r>
              <a:rPr lang="tr-TR" sz="2800" dirty="0"/>
              <a:t>Gereğinde RT-PCR testi ile desteklenmek koşulu ile </a:t>
            </a:r>
          </a:p>
          <a:p>
            <a:pPr marL="285750" indent="-285750">
              <a:buFont typeface="Arial" panose="020B0604020202020204" pitchFamily="34" charset="0"/>
              <a:buChar char="•"/>
            </a:pPr>
            <a:r>
              <a:rPr lang="tr-TR" sz="2800" dirty="0"/>
              <a:t>Tarama amacıyla kullanılmaya başlanması değerlendirilmelidir</a:t>
            </a:r>
          </a:p>
        </p:txBody>
      </p:sp>
    </p:spTree>
    <p:extLst>
      <p:ext uri="{BB962C8B-B14F-4D97-AF65-F5344CB8AC3E}">
        <p14:creationId xmlns:p14="http://schemas.microsoft.com/office/powerpoint/2010/main" val="607544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3617B336-6878-B842-8A31-514F2AC5F2A6}"/>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İçerik Yer Tutucusu 2">
            <a:extLst>
              <a:ext uri="{FF2B5EF4-FFF2-40B4-BE49-F238E27FC236}">
                <a16:creationId xmlns:a16="http://schemas.microsoft.com/office/drawing/2014/main" id="{CD37353E-F25C-8F4D-BCB8-32BC575F502E}"/>
              </a:ext>
            </a:extLst>
          </p:cNvPr>
          <p:cNvSpPr>
            <a:spLocks noGrp="1"/>
          </p:cNvSpPr>
          <p:nvPr>
            <p:ph idx="1"/>
          </p:nvPr>
        </p:nvSpPr>
        <p:spPr>
          <a:xfrm>
            <a:off x="838200" y="1555801"/>
            <a:ext cx="10515600" cy="5071959"/>
          </a:xfrm>
        </p:spPr>
        <p:txBody>
          <a:bodyPr/>
          <a:lstStyle/>
          <a:p>
            <a:pPr marL="0" indent="0">
              <a:buNone/>
            </a:pPr>
            <a:r>
              <a:rPr lang="tr-TR" b="1" dirty="0"/>
              <a:t>Hızlı antijen  testleri  </a:t>
            </a:r>
          </a:p>
          <a:p>
            <a:r>
              <a:rPr lang="tr-TR" dirty="0"/>
              <a:t>Özellikle hastalığın bulaşma  riskinin yüksek olduğu alanlarda (sağlık çalışanları, üretim sektörü ve fabrikalarda çalışanlar, tedarik zincirinde görev alanlar, dağıtım ve haberleşme çalışanları, toplu taşıma araç kullanıcıları, turizm sektörü, market çalışanları, mevsimlik tarım işçileri, şantiyede kalan inşaat işçileri gibi) çalışanlar</a:t>
            </a:r>
          </a:p>
          <a:p>
            <a:pPr marL="0" indent="0">
              <a:buNone/>
            </a:pPr>
            <a:endParaRPr lang="tr-TR" dirty="0"/>
          </a:p>
          <a:p>
            <a:r>
              <a:rPr lang="tr-TR" dirty="0"/>
              <a:t> Ortak yaşam alanlarında/kapalı alanlarda bulunan bireylerin,  grupların dinamiklerine göre </a:t>
            </a:r>
            <a:r>
              <a:rPr lang="tr-TR" b="1" i="1" dirty="0"/>
              <a:t>belirlenen aralıklarla (olanaklı ise en az haftada iki kez) taranması için önerilir.</a:t>
            </a:r>
            <a:endParaRPr lang="tr-TR" dirty="0"/>
          </a:p>
        </p:txBody>
      </p:sp>
      <p:sp>
        <p:nvSpPr>
          <p:cNvPr id="4" name="Başlık 1">
            <a:extLst>
              <a:ext uri="{FF2B5EF4-FFF2-40B4-BE49-F238E27FC236}">
                <a16:creationId xmlns:a16="http://schemas.microsoft.com/office/drawing/2014/main" id="{82367728-F9A9-2F4C-993C-EF3A9C03C356}"/>
              </a:ext>
            </a:extLst>
          </p:cNvPr>
          <p:cNvSpPr>
            <a:spLocks noGrp="1"/>
          </p:cNvSpPr>
          <p:nvPr>
            <p:ph type="title"/>
          </p:nvPr>
        </p:nvSpPr>
        <p:spPr>
          <a:xfrm>
            <a:off x="7600950" y="230239"/>
            <a:ext cx="3752850" cy="1325563"/>
          </a:xfrm>
        </p:spPr>
        <p:txBody>
          <a:bodyPr>
            <a:normAutofit/>
          </a:bodyPr>
          <a:lstStyle/>
          <a:p>
            <a:r>
              <a:rPr lang="tr-TR" sz="3200" dirty="0">
                <a:solidFill>
                  <a:srgbClr val="FFC000"/>
                </a:solidFill>
                <a:latin typeface="+mn-lt"/>
              </a:rPr>
              <a:t>Öneriler-1</a:t>
            </a:r>
          </a:p>
        </p:txBody>
      </p:sp>
    </p:spTree>
    <p:extLst>
      <p:ext uri="{BB962C8B-B14F-4D97-AF65-F5344CB8AC3E}">
        <p14:creationId xmlns:p14="http://schemas.microsoft.com/office/powerpoint/2010/main" val="186486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a:extLst>
              <a:ext uri="{FF2B5EF4-FFF2-40B4-BE49-F238E27FC236}">
                <a16:creationId xmlns:a16="http://schemas.microsoft.com/office/drawing/2014/main" id="{EA787E8C-7ED6-3A41-8ACE-D1130B0A83D2}"/>
              </a:ext>
            </a:extLst>
          </p:cNvPr>
          <p:cNvSpPr>
            <a:spLocks noGrp="1"/>
          </p:cNvSpPr>
          <p:nvPr>
            <p:ph type="title"/>
          </p:nvPr>
        </p:nvSpPr>
        <p:spPr>
          <a:xfrm>
            <a:off x="7800974" y="365125"/>
            <a:ext cx="3552825" cy="1325563"/>
          </a:xfrm>
        </p:spPr>
        <p:txBody>
          <a:bodyPr>
            <a:normAutofit/>
          </a:bodyPr>
          <a:lstStyle/>
          <a:p>
            <a:r>
              <a:rPr lang="tr-TR" sz="3200" dirty="0">
                <a:solidFill>
                  <a:srgbClr val="FFC000"/>
                </a:solidFill>
                <a:latin typeface="+mn-lt"/>
              </a:rPr>
              <a:t>Öneriler-2</a:t>
            </a:r>
          </a:p>
        </p:txBody>
      </p:sp>
      <p:sp>
        <p:nvSpPr>
          <p:cNvPr id="4" name="Dikdörtgen 3">
            <a:extLst>
              <a:ext uri="{FF2B5EF4-FFF2-40B4-BE49-F238E27FC236}">
                <a16:creationId xmlns:a16="http://schemas.microsoft.com/office/drawing/2014/main" id="{7FCBA4B8-F6BF-7540-880D-0B491983C050}"/>
              </a:ext>
            </a:extLst>
          </p:cNvPr>
          <p:cNvSpPr/>
          <p:nvPr/>
        </p:nvSpPr>
        <p:spPr>
          <a:xfrm>
            <a:off x="662354" y="1299125"/>
            <a:ext cx="11240508" cy="540433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Yuvarlatılmış Dikdörtgen 4">
            <a:extLst>
              <a:ext uri="{FF2B5EF4-FFF2-40B4-BE49-F238E27FC236}">
                <a16:creationId xmlns:a16="http://schemas.microsoft.com/office/drawing/2014/main" id="{AB3B4717-4DAD-3142-8D7E-C86CD08D95A1}"/>
              </a:ext>
            </a:extLst>
          </p:cNvPr>
          <p:cNvSpPr/>
          <p:nvPr/>
        </p:nvSpPr>
        <p:spPr>
          <a:xfrm>
            <a:off x="1109273" y="1906924"/>
            <a:ext cx="10013430" cy="410413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2400" b="1" i="1" dirty="0">
              <a:solidFill>
                <a:schemeClr val="tx1"/>
              </a:solidFill>
            </a:endParaRPr>
          </a:p>
          <a:p>
            <a:pPr algn="just"/>
            <a:r>
              <a:rPr lang="tr-TR" sz="2400" b="1" i="1" dirty="0">
                <a:solidFill>
                  <a:schemeClr val="tx1"/>
                </a:solidFill>
              </a:rPr>
              <a:t>Özellikle işyerleri için bir test stratejisinin belirlenmesinde;</a:t>
            </a:r>
          </a:p>
          <a:p>
            <a:pPr marL="342900" indent="-342900" algn="just">
              <a:buFont typeface="Arial" panose="020B0604020202020204" pitchFamily="34" charset="0"/>
              <a:buChar char="•"/>
            </a:pPr>
            <a:r>
              <a:rPr lang="tr-TR" sz="2400" i="1" dirty="0">
                <a:solidFill>
                  <a:schemeClr val="tx1"/>
                </a:solidFill>
              </a:rPr>
              <a:t>İşyeri hekimlerinin </a:t>
            </a:r>
          </a:p>
          <a:p>
            <a:pPr marL="342900" indent="-342900" algn="just">
              <a:buFont typeface="Arial" panose="020B0604020202020204" pitchFamily="34" charset="0"/>
              <a:buChar char="•"/>
            </a:pPr>
            <a:r>
              <a:rPr lang="tr-TR" sz="2400" i="1" dirty="0">
                <a:solidFill>
                  <a:schemeClr val="tx1"/>
                </a:solidFill>
              </a:rPr>
              <a:t>Enfeksiyon hastalıkları ve klinik mikrobiyoloji uzmanlarının</a:t>
            </a:r>
          </a:p>
          <a:p>
            <a:pPr marL="342900" indent="-342900" algn="just">
              <a:buFont typeface="Arial" panose="020B0604020202020204" pitchFamily="34" charset="0"/>
              <a:buChar char="•"/>
            </a:pPr>
            <a:r>
              <a:rPr lang="tr-TR" sz="2400" i="1" dirty="0">
                <a:solidFill>
                  <a:schemeClr val="tx1"/>
                </a:solidFill>
              </a:rPr>
              <a:t>Tıbbi mikrobiyoloji uzmanlarının</a:t>
            </a:r>
          </a:p>
          <a:p>
            <a:pPr marL="342900" indent="-342900" algn="just">
              <a:buFont typeface="Arial" panose="020B0604020202020204" pitchFamily="34" charset="0"/>
              <a:buChar char="•"/>
            </a:pPr>
            <a:r>
              <a:rPr lang="tr-TR" sz="2400" i="1" dirty="0">
                <a:solidFill>
                  <a:schemeClr val="tx1"/>
                </a:solidFill>
              </a:rPr>
              <a:t>Halk sağlığı uzmanlarının</a:t>
            </a:r>
          </a:p>
          <a:p>
            <a:pPr marL="342900" indent="-342900" algn="just">
              <a:buFont typeface="Arial" panose="020B0604020202020204" pitchFamily="34" charset="0"/>
              <a:buChar char="•"/>
            </a:pPr>
            <a:r>
              <a:rPr lang="tr-TR" sz="2400" i="1" dirty="0">
                <a:solidFill>
                  <a:schemeClr val="tx1"/>
                </a:solidFill>
              </a:rPr>
              <a:t>İş güvenliği uzmanlarının</a:t>
            </a:r>
          </a:p>
          <a:p>
            <a:pPr marL="342900" indent="-342900" algn="just">
              <a:buFont typeface="Arial" panose="020B0604020202020204" pitchFamily="34" charset="0"/>
              <a:buChar char="•"/>
            </a:pPr>
            <a:r>
              <a:rPr lang="tr-TR" sz="2400" i="1" dirty="0">
                <a:solidFill>
                  <a:schemeClr val="tx1"/>
                </a:solidFill>
              </a:rPr>
              <a:t>İşverenlerin</a:t>
            </a:r>
          </a:p>
          <a:p>
            <a:pPr marL="342900" indent="-342900" algn="just">
              <a:buFont typeface="Arial" panose="020B0604020202020204" pitchFamily="34" charset="0"/>
              <a:buChar char="•"/>
            </a:pPr>
            <a:r>
              <a:rPr lang="tr-TR" sz="2400" i="1" dirty="0">
                <a:solidFill>
                  <a:schemeClr val="tx1"/>
                </a:solidFill>
              </a:rPr>
              <a:t>Çalışanların </a:t>
            </a:r>
          </a:p>
          <a:p>
            <a:pPr algn="just"/>
            <a:r>
              <a:rPr lang="tr-TR" sz="2400" b="1" i="1" dirty="0">
                <a:solidFill>
                  <a:schemeClr val="tx1"/>
                </a:solidFill>
              </a:rPr>
              <a:t>sürece dahil edilecekleri bir yaklaşım benimsenmelidir.</a:t>
            </a:r>
            <a:endParaRPr lang="tr-TR" sz="2400" dirty="0">
              <a:solidFill>
                <a:schemeClr val="tx1"/>
              </a:solidFill>
            </a:endParaRPr>
          </a:p>
          <a:p>
            <a:pPr algn="ctr"/>
            <a:endParaRPr lang="tr-TR" dirty="0"/>
          </a:p>
        </p:txBody>
      </p:sp>
    </p:spTree>
    <p:extLst>
      <p:ext uri="{BB962C8B-B14F-4D97-AF65-F5344CB8AC3E}">
        <p14:creationId xmlns:p14="http://schemas.microsoft.com/office/powerpoint/2010/main" val="40332844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14403</TotalTime>
  <Words>913</Words>
  <Application>Microsoft Macintosh PowerPoint</Application>
  <PresentationFormat>Geniş ekran</PresentationFormat>
  <Paragraphs>100</Paragraphs>
  <Slides>18</Slides>
  <Notes>17</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-apple-system</vt:lpstr>
      <vt:lpstr>Arial</vt:lpstr>
      <vt:lpstr>Calibri</vt:lpstr>
      <vt:lpstr>Calibri Light</vt:lpstr>
      <vt:lpstr>Courier New</vt:lpstr>
      <vt:lpstr>Symbol</vt:lpstr>
      <vt:lpstr>Office Teması</vt:lpstr>
      <vt:lpstr>PowerPoint Sunusu</vt:lpstr>
      <vt:lpstr>PowerPoint Sunusu</vt:lpstr>
      <vt:lpstr>PowerPoint Sunusu</vt:lpstr>
      <vt:lpstr>PowerPoint Sunusu</vt:lpstr>
      <vt:lpstr>PowerPoint Sunusu</vt:lpstr>
      <vt:lpstr>PowerPoint Sunusu</vt:lpstr>
      <vt:lpstr>PowerPoint Sunusu</vt:lpstr>
      <vt:lpstr>Öneriler-1</vt:lpstr>
      <vt:lpstr>Öneriler-2</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Melek Demir</dc:creator>
  <cp:lastModifiedBy>Sebnem Korur Fincanci</cp:lastModifiedBy>
  <cp:revision>71</cp:revision>
  <dcterms:created xsi:type="dcterms:W3CDTF">2021-05-24T08:40:20Z</dcterms:created>
  <dcterms:modified xsi:type="dcterms:W3CDTF">2021-06-23T09:07:41Z</dcterms:modified>
</cp:coreProperties>
</file>