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ADA0FB-4887-2540-80DB-87FD1E9E1A67}" v="14" dt="2021-06-16T09:27:36.3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65"/>
  </p:normalViewPr>
  <p:slideViewPr>
    <p:cSldViewPr snapToGrid="0" snapToObjects="1">
      <p:cViewPr>
        <p:scale>
          <a:sx n="91" d="100"/>
          <a:sy n="91" d="100"/>
        </p:scale>
        <p:origin x="-10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22F641D-AFEE-9542-B436-CFFB9676E59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D636C4BF-0C3D-DA44-8CED-E269807BD5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A2123C06-46E3-6848-9C16-A85A62D7586B}"/>
              </a:ext>
            </a:extLst>
          </p:cNvPr>
          <p:cNvSpPr>
            <a:spLocks noGrp="1"/>
          </p:cNvSpPr>
          <p:nvPr>
            <p:ph type="dt" sz="half" idx="10"/>
          </p:nvPr>
        </p:nvSpPr>
        <p:spPr/>
        <p:txBody>
          <a:bodyPr/>
          <a:lstStyle/>
          <a:p>
            <a:fld id="{222F274F-D7FB-7F4D-A688-D40739B1DAB2}" type="datetimeFigureOut">
              <a:rPr lang="tr-TR" smtClean="0"/>
              <a:t>16.6.2021</a:t>
            </a:fld>
            <a:endParaRPr lang="tr-TR"/>
          </a:p>
        </p:txBody>
      </p:sp>
      <p:sp>
        <p:nvSpPr>
          <p:cNvPr id="5" name="Alt Bilgi Yer Tutucusu 4">
            <a:extLst>
              <a:ext uri="{FF2B5EF4-FFF2-40B4-BE49-F238E27FC236}">
                <a16:creationId xmlns:a16="http://schemas.microsoft.com/office/drawing/2014/main" xmlns="" id="{71B5B576-BBD0-2A4A-81F4-950B080D958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21A2C6BF-3463-A641-B526-D9AD3BC181BD}"/>
              </a:ext>
            </a:extLst>
          </p:cNvPr>
          <p:cNvSpPr>
            <a:spLocks noGrp="1"/>
          </p:cNvSpPr>
          <p:nvPr>
            <p:ph type="sldNum" sz="quarter" idx="12"/>
          </p:nvPr>
        </p:nvSpPr>
        <p:spPr/>
        <p:txBody>
          <a:bodyPr/>
          <a:lstStyle/>
          <a:p>
            <a:fld id="{21F9E128-F604-BB49-858E-4D509A4D2872}" type="slidenum">
              <a:rPr lang="tr-TR" smtClean="0"/>
              <a:t>‹#›</a:t>
            </a:fld>
            <a:endParaRPr lang="tr-TR"/>
          </a:p>
        </p:txBody>
      </p:sp>
      <p:pic>
        <p:nvPicPr>
          <p:cNvPr id="8" name="Resim 7">
            <a:extLst>
              <a:ext uri="{FF2B5EF4-FFF2-40B4-BE49-F238E27FC236}">
                <a16:creationId xmlns:a16="http://schemas.microsoft.com/office/drawing/2014/main" xmlns="" id="{6001FA73-F37A-094C-9F71-CC8D044E41A2}"/>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163777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85E3AA9-879C-1146-A307-C2DFCA933F8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2FF732ED-6360-EB42-9CFF-6967DF3D26C9}"/>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5EAFB2AC-AD6B-374F-B24F-BBCB5D463135}"/>
              </a:ext>
            </a:extLst>
          </p:cNvPr>
          <p:cNvSpPr>
            <a:spLocks noGrp="1"/>
          </p:cNvSpPr>
          <p:nvPr>
            <p:ph type="dt" sz="half" idx="10"/>
          </p:nvPr>
        </p:nvSpPr>
        <p:spPr/>
        <p:txBody>
          <a:bodyPr/>
          <a:lstStyle/>
          <a:p>
            <a:fld id="{222F274F-D7FB-7F4D-A688-D40739B1DAB2}" type="datetimeFigureOut">
              <a:rPr lang="tr-TR" smtClean="0"/>
              <a:t>16.6.2021</a:t>
            </a:fld>
            <a:endParaRPr lang="tr-TR"/>
          </a:p>
        </p:txBody>
      </p:sp>
      <p:sp>
        <p:nvSpPr>
          <p:cNvPr id="5" name="Alt Bilgi Yer Tutucusu 4">
            <a:extLst>
              <a:ext uri="{FF2B5EF4-FFF2-40B4-BE49-F238E27FC236}">
                <a16:creationId xmlns:a16="http://schemas.microsoft.com/office/drawing/2014/main" xmlns="" id="{B6BAA134-4899-3741-90C8-D84AC657148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540F6C25-0E6C-EA48-A57E-0E64D1CD2ABF}"/>
              </a:ext>
            </a:extLst>
          </p:cNvPr>
          <p:cNvSpPr>
            <a:spLocks noGrp="1"/>
          </p:cNvSpPr>
          <p:nvPr>
            <p:ph type="sldNum" sz="quarter" idx="12"/>
          </p:nvPr>
        </p:nvSpPr>
        <p:spPr/>
        <p:txBody>
          <a:bodyPr/>
          <a:lstStyle/>
          <a:p>
            <a:fld id="{21F9E128-F604-BB49-858E-4D509A4D2872}" type="slidenum">
              <a:rPr lang="tr-TR" smtClean="0"/>
              <a:t>‹#›</a:t>
            </a:fld>
            <a:endParaRPr lang="tr-TR"/>
          </a:p>
        </p:txBody>
      </p:sp>
    </p:spTree>
    <p:extLst>
      <p:ext uri="{BB962C8B-B14F-4D97-AF65-F5344CB8AC3E}">
        <p14:creationId xmlns:p14="http://schemas.microsoft.com/office/powerpoint/2010/main" val="718176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65CB4333-0FC2-0844-B9D3-590DB220F14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5ED41B73-8094-FB4D-B4E7-21ED466DC29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956BCBE7-942A-0240-982B-2CC1061214AB}"/>
              </a:ext>
            </a:extLst>
          </p:cNvPr>
          <p:cNvSpPr>
            <a:spLocks noGrp="1"/>
          </p:cNvSpPr>
          <p:nvPr>
            <p:ph type="dt" sz="half" idx="10"/>
          </p:nvPr>
        </p:nvSpPr>
        <p:spPr/>
        <p:txBody>
          <a:bodyPr/>
          <a:lstStyle/>
          <a:p>
            <a:fld id="{222F274F-D7FB-7F4D-A688-D40739B1DAB2}" type="datetimeFigureOut">
              <a:rPr lang="tr-TR" smtClean="0"/>
              <a:t>16.6.2021</a:t>
            </a:fld>
            <a:endParaRPr lang="tr-TR"/>
          </a:p>
        </p:txBody>
      </p:sp>
      <p:sp>
        <p:nvSpPr>
          <p:cNvPr id="5" name="Alt Bilgi Yer Tutucusu 4">
            <a:extLst>
              <a:ext uri="{FF2B5EF4-FFF2-40B4-BE49-F238E27FC236}">
                <a16:creationId xmlns:a16="http://schemas.microsoft.com/office/drawing/2014/main" xmlns="" id="{B39ADF57-66F6-394D-AB3B-2C9EACA0841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78080FA7-3372-BA40-849B-7EA19F8EE83F}"/>
              </a:ext>
            </a:extLst>
          </p:cNvPr>
          <p:cNvSpPr>
            <a:spLocks noGrp="1"/>
          </p:cNvSpPr>
          <p:nvPr>
            <p:ph type="sldNum" sz="quarter" idx="12"/>
          </p:nvPr>
        </p:nvSpPr>
        <p:spPr/>
        <p:txBody>
          <a:bodyPr/>
          <a:lstStyle/>
          <a:p>
            <a:fld id="{21F9E128-F604-BB49-858E-4D509A4D2872}" type="slidenum">
              <a:rPr lang="tr-TR" smtClean="0"/>
              <a:t>‹#›</a:t>
            </a:fld>
            <a:endParaRPr lang="tr-TR"/>
          </a:p>
        </p:txBody>
      </p:sp>
    </p:spTree>
    <p:extLst>
      <p:ext uri="{BB962C8B-B14F-4D97-AF65-F5344CB8AC3E}">
        <p14:creationId xmlns:p14="http://schemas.microsoft.com/office/powerpoint/2010/main" val="2723774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224E723-91B2-C746-8B39-F428C09ED1E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C566778B-2064-CF42-9BCB-19972ADA3D49}"/>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8421EAFF-5354-2945-A5C7-1F91405EBE90}"/>
              </a:ext>
            </a:extLst>
          </p:cNvPr>
          <p:cNvSpPr>
            <a:spLocks noGrp="1"/>
          </p:cNvSpPr>
          <p:nvPr>
            <p:ph type="dt" sz="half" idx="10"/>
          </p:nvPr>
        </p:nvSpPr>
        <p:spPr/>
        <p:txBody>
          <a:bodyPr/>
          <a:lstStyle/>
          <a:p>
            <a:fld id="{222F274F-D7FB-7F4D-A688-D40739B1DAB2}" type="datetimeFigureOut">
              <a:rPr lang="tr-TR" smtClean="0"/>
              <a:t>16.6.2021</a:t>
            </a:fld>
            <a:endParaRPr lang="tr-TR"/>
          </a:p>
        </p:txBody>
      </p:sp>
      <p:sp>
        <p:nvSpPr>
          <p:cNvPr id="5" name="Alt Bilgi Yer Tutucusu 4">
            <a:extLst>
              <a:ext uri="{FF2B5EF4-FFF2-40B4-BE49-F238E27FC236}">
                <a16:creationId xmlns:a16="http://schemas.microsoft.com/office/drawing/2014/main" xmlns="" id="{B8A1E89F-E57D-6B4D-9BCA-7E33F34898F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C5802F10-7883-FC46-8AEB-ABAA8A6C2FC8}"/>
              </a:ext>
            </a:extLst>
          </p:cNvPr>
          <p:cNvSpPr>
            <a:spLocks noGrp="1"/>
          </p:cNvSpPr>
          <p:nvPr>
            <p:ph type="sldNum" sz="quarter" idx="12"/>
          </p:nvPr>
        </p:nvSpPr>
        <p:spPr/>
        <p:txBody>
          <a:bodyPr/>
          <a:lstStyle/>
          <a:p>
            <a:fld id="{21F9E128-F604-BB49-858E-4D509A4D2872}" type="slidenum">
              <a:rPr lang="tr-TR" smtClean="0"/>
              <a:t>‹#›</a:t>
            </a:fld>
            <a:endParaRPr lang="tr-TR"/>
          </a:p>
        </p:txBody>
      </p:sp>
    </p:spTree>
    <p:extLst>
      <p:ext uri="{BB962C8B-B14F-4D97-AF65-F5344CB8AC3E}">
        <p14:creationId xmlns:p14="http://schemas.microsoft.com/office/powerpoint/2010/main" val="237045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08E87B3-BA07-8245-AC8F-9E58A548A84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C65FB35A-E495-014C-8410-46E71DC7BF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6C691BF3-B1FE-504B-96A3-F3CAA8BFD76A}"/>
              </a:ext>
            </a:extLst>
          </p:cNvPr>
          <p:cNvSpPr>
            <a:spLocks noGrp="1"/>
          </p:cNvSpPr>
          <p:nvPr>
            <p:ph type="dt" sz="half" idx="10"/>
          </p:nvPr>
        </p:nvSpPr>
        <p:spPr/>
        <p:txBody>
          <a:bodyPr/>
          <a:lstStyle/>
          <a:p>
            <a:fld id="{222F274F-D7FB-7F4D-A688-D40739B1DAB2}" type="datetimeFigureOut">
              <a:rPr lang="tr-TR" smtClean="0"/>
              <a:t>16.6.2021</a:t>
            </a:fld>
            <a:endParaRPr lang="tr-TR"/>
          </a:p>
        </p:txBody>
      </p:sp>
      <p:sp>
        <p:nvSpPr>
          <p:cNvPr id="5" name="Alt Bilgi Yer Tutucusu 4">
            <a:extLst>
              <a:ext uri="{FF2B5EF4-FFF2-40B4-BE49-F238E27FC236}">
                <a16:creationId xmlns:a16="http://schemas.microsoft.com/office/drawing/2014/main" xmlns="" id="{D8E0E33F-6A58-C34D-89C9-A806E51F710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B168D320-A347-B44E-AF7C-ECAE10503E2D}"/>
              </a:ext>
            </a:extLst>
          </p:cNvPr>
          <p:cNvSpPr>
            <a:spLocks noGrp="1"/>
          </p:cNvSpPr>
          <p:nvPr>
            <p:ph type="sldNum" sz="quarter" idx="12"/>
          </p:nvPr>
        </p:nvSpPr>
        <p:spPr/>
        <p:txBody>
          <a:bodyPr/>
          <a:lstStyle/>
          <a:p>
            <a:fld id="{21F9E128-F604-BB49-858E-4D509A4D2872}" type="slidenum">
              <a:rPr lang="tr-TR" smtClean="0"/>
              <a:t>‹#›</a:t>
            </a:fld>
            <a:endParaRPr lang="tr-TR"/>
          </a:p>
        </p:txBody>
      </p:sp>
    </p:spTree>
    <p:extLst>
      <p:ext uri="{BB962C8B-B14F-4D97-AF65-F5344CB8AC3E}">
        <p14:creationId xmlns:p14="http://schemas.microsoft.com/office/powerpoint/2010/main" val="2268253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0ECB1E9-66F1-F24A-B58D-21AF54E6125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762293AF-EF86-0543-B150-AC62F5D65DF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C54DD19E-687C-6047-95A9-A4636CFCAD52}"/>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23A053DB-9B0E-C34F-96DC-71553BF34DF0}"/>
              </a:ext>
            </a:extLst>
          </p:cNvPr>
          <p:cNvSpPr>
            <a:spLocks noGrp="1"/>
          </p:cNvSpPr>
          <p:nvPr>
            <p:ph type="dt" sz="half" idx="10"/>
          </p:nvPr>
        </p:nvSpPr>
        <p:spPr/>
        <p:txBody>
          <a:bodyPr/>
          <a:lstStyle/>
          <a:p>
            <a:fld id="{222F274F-D7FB-7F4D-A688-D40739B1DAB2}" type="datetimeFigureOut">
              <a:rPr lang="tr-TR" smtClean="0"/>
              <a:t>16.6.2021</a:t>
            </a:fld>
            <a:endParaRPr lang="tr-TR"/>
          </a:p>
        </p:txBody>
      </p:sp>
      <p:sp>
        <p:nvSpPr>
          <p:cNvPr id="6" name="Alt Bilgi Yer Tutucusu 5">
            <a:extLst>
              <a:ext uri="{FF2B5EF4-FFF2-40B4-BE49-F238E27FC236}">
                <a16:creationId xmlns:a16="http://schemas.microsoft.com/office/drawing/2014/main" xmlns="" id="{6003576A-8EDF-144E-87A6-D71B8DB20B4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427EDEEE-E460-794B-B422-2B483BB5E5C7}"/>
              </a:ext>
            </a:extLst>
          </p:cNvPr>
          <p:cNvSpPr>
            <a:spLocks noGrp="1"/>
          </p:cNvSpPr>
          <p:nvPr>
            <p:ph type="sldNum" sz="quarter" idx="12"/>
          </p:nvPr>
        </p:nvSpPr>
        <p:spPr/>
        <p:txBody>
          <a:bodyPr/>
          <a:lstStyle/>
          <a:p>
            <a:fld id="{21F9E128-F604-BB49-858E-4D509A4D2872}" type="slidenum">
              <a:rPr lang="tr-TR" smtClean="0"/>
              <a:t>‹#›</a:t>
            </a:fld>
            <a:endParaRPr lang="tr-TR"/>
          </a:p>
        </p:txBody>
      </p:sp>
    </p:spTree>
    <p:extLst>
      <p:ext uri="{BB962C8B-B14F-4D97-AF65-F5344CB8AC3E}">
        <p14:creationId xmlns:p14="http://schemas.microsoft.com/office/powerpoint/2010/main" val="1308569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517A76F-9423-9743-920F-3C5243BC98D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05B40736-306C-EA4A-8FEC-FD0A2E0AC5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489F4AA9-0780-A046-9697-2BC070D5914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0C1A9DD8-776D-9A41-81F8-F4D46BAC81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DF380F1E-3BDD-2746-AE13-FAA5803C9CB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254ADB86-4724-CA4C-8A5E-342E0C0B55F5}"/>
              </a:ext>
            </a:extLst>
          </p:cNvPr>
          <p:cNvSpPr>
            <a:spLocks noGrp="1"/>
          </p:cNvSpPr>
          <p:nvPr>
            <p:ph type="dt" sz="half" idx="10"/>
          </p:nvPr>
        </p:nvSpPr>
        <p:spPr/>
        <p:txBody>
          <a:bodyPr/>
          <a:lstStyle/>
          <a:p>
            <a:fld id="{222F274F-D7FB-7F4D-A688-D40739B1DAB2}" type="datetimeFigureOut">
              <a:rPr lang="tr-TR" smtClean="0"/>
              <a:t>16.6.2021</a:t>
            </a:fld>
            <a:endParaRPr lang="tr-TR"/>
          </a:p>
        </p:txBody>
      </p:sp>
      <p:sp>
        <p:nvSpPr>
          <p:cNvPr id="8" name="Alt Bilgi Yer Tutucusu 7">
            <a:extLst>
              <a:ext uri="{FF2B5EF4-FFF2-40B4-BE49-F238E27FC236}">
                <a16:creationId xmlns:a16="http://schemas.microsoft.com/office/drawing/2014/main" xmlns="" id="{7FFBCE31-8FC2-AE4A-9D11-69CD4341B3AB}"/>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36B16C28-A146-6342-8C05-FFD30FBA6400}"/>
              </a:ext>
            </a:extLst>
          </p:cNvPr>
          <p:cNvSpPr>
            <a:spLocks noGrp="1"/>
          </p:cNvSpPr>
          <p:nvPr>
            <p:ph type="sldNum" sz="quarter" idx="12"/>
          </p:nvPr>
        </p:nvSpPr>
        <p:spPr/>
        <p:txBody>
          <a:bodyPr/>
          <a:lstStyle/>
          <a:p>
            <a:fld id="{21F9E128-F604-BB49-858E-4D509A4D2872}" type="slidenum">
              <a:rPr lang="tr-TR" smtClean="0"/>
              <a:t>‹#›</a:t>
            </a:fld>
            <a:endParaRPr lang="tr-TR"/>
          </a:p>
        </p:txBody>
      </p:sp>
    </p:spTree>
    <p:extLst>
      <p:ext uri="{BB962C8B-B14F-4D97-AF65-F5344CB8AC3E}">
        <p14:creationId xmlns:p14="http://schemas.microsoft.com/office/powerpoint/2010/main" val="1655301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E19C653-F6DD-3C42-9732-A0B4C61080B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1DE951AF-DEC9-854F-88FB-B2AAF86020E9}"/>
              </a:ext>
            </a:extLst>
          </p:cNvPr>
          <p:cNvSpPr>
            <a:spLocks noGrp="1"/>
          </p:cNvSpPr>
          <p:nvPr>
            <p:ph type="dt" sz="half" idx="10"/>
          </p:nvPr>
        </p:nvSpPr>
        <p:spPr/>
        <p:txBody>
          <a:bodyPr/>
          <a:lstStyle/>
          <a:p>
            <a:fld id="{222F274F-D7FB-7F4D-A688-D40739B1DAB2}" type="datetimeFigureOut">
              <a:rPr lang="tr-TR" smtClean="0"/>
              <a:t>16.6.2021</a:t>
            </a:fld>
            <a:endParaRPr lang="tr-TR"/>
          </a:p>
        </p:txBody>
      </p:sp>
      <p:sp>
        <p:nvSpPr>
          <p:cNvPr id="4" name="Alt Bilgi Yer Tutucusu 3">
            <a:extLst>
              <a:ext uri="{FF2B5EF4-FFF2-40B4-BE49-F238E27FC236}">
                <a16:creationId xmlns:a16="http://schemas.microsoft.com/office/drawing/2014/main" xmlns="" id="{F040A373-ABA3-6049-8D22-508C0BBA6E0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ADD29741-B918-154D-9BAC-F85B7FB4614F}"/>
              </a:ext>
            </a:extLst>
          </p:cNvPr>
          <p:cNvSpPr>
            <a:spLocks noGrp="1"/>
          </p:cNvSpPr>
          <p:nvPr>
            <p:ph type="sldNum" sz="quarter" idx="12"/>
          </p:nvPr>
        </p:nvSpPr>
        <p:spPr/>
        <p:txBody>
          <a:bodyPr/>
          <a:lstStyle/>
          <a:p>
            <a:fld id="{21F9E128-F604-BB49-858E-4D509A4D2872}" type="slidenum">
              <a:rPr lang="tr-TR" smtClean="0"/>
              <a:t>‹#›</a:t>
            </a:fld>
            <a:endParaRPr lang="tr-TR"/>
          </a:p>
        </p:txBody>
      </p:sp>
    </p:spTree>
    <p:extLst>
      <p:ext uri="{BB962C8B-B14F-4D97-AF65-F5344CB8AC3E}">
        <p14:creationId xmlns:p14="http://schemas.microsoft.com/office/powerpoint/2010/main" val="3243176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9B770768-DC90-7240-9CE5-4E00A16FE74A}"/>
              </a:ext>
            </a:extLst>
          </p:cNvPr>
          <p:cNvSpPr>
            <a:spLocks noGrp="1"/>
          </p:cNvSpPr>
          <p:nvPr>
            <p:ph type="dt" sz="half" idx="10"/>
          </p:nvPr>
        </p:nvSpPr>
        <p:spPr/>
        <p:txBody>
          <a:bodyPr/>
          <a:lstStyle/>
          <a:p>
            <a:fld id="{222F274F-D7FB-7F4D-A688-D40739B1DAB2}" type="datetimeFigureOut">
              <a:rPr lang="tr-TR" smtClean="0"/>
              <a:t>16.6.2021</a:t>
            </a:fld>
            <a:endParaRPr lang="tr-TR"/>
          </a:p>
        </p:txBody>
      </p:sp>
      <p:sp>
        <p:nvSpPr>
          <p:cNvPr id="3" name="Alt Bilgi Yer Tutucusu 2">
            <a:extLst>
              <a:ext uri="{FF2B5EF4-FFF2-40B4-BE49-F238E27FC236}">
                <a16:creationId xmlns:a16="http://schemas.microsoft.com/office/drawing/2014/main" xmlns="" id="{F09AED98-3B25-944C-A49D-B9D9C6D09E7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60BE6674-611C-7A4F-B0A8-7652A86C6242}"/>
              </a:ext>
            </a:extLst>
          </p:cNvPr>
          <p:cNvSpPr>
            <a:spLocks noGrp="1"/>
          </p:cNvSpPr>
          <p:nvPr>
            <p:ph type="sldNum" sz="quarter" idx="12"/>
          </p:nvPr>
        </p:nvSpPr>
        <p:spPr/>
        <p:txBody>
          <a:bodyPr/>
          <a:lstStyle/>
          <a:p>
            <a:fld id="{21F9E128-F604-BB49-858E-4D509A4D2872}" type="slidenum">
              <a:rPr lang="tr-TR" smtClean="0"/>
              <a:t>‹#›</a:t>
            </a:fld>
            <a:endParaRPr lang="tr-TR"/>
          </a:p>
        </p:txBody>
      </p:sp>
    </p:spTree>
    <p:extLst>
      <p:ext uri="{BB962C8B-B14F-4D97-AF65-F5344CB8AC3E}">
        <p14:creationId xmlns:p14="http://schemas.microsoft.com/office/powerpoint/2010/main" val="1568132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D626B5D-52C4-1C4D-B97A-3896E97C219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960467C8-3BCB-6A46-9825-EA507F6A39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B3BCB2B2-6DB9-DB43-9D04-A00500E4F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CAEC0232-AC33-9741-A916-D2E78AE8D8B0}"/>
              </a:ext>
            </a:extLst>
          </p:cNvPr>
          <p:cNvSpPr>
            <a:spLocks noGrp="1"/>
          </p:cNvSpPr>
          <p:nvPr>
            <p:ph type="dt" sz="half" idx="10"/>
          </p:nvPr>
        </p:nvSpPr>
        <p:spPr/>
        <p:txBody>
          <a:bodyPr/>
          <a:lstStyle/>
          <a:p>
            <a:fld id="{222F274F-D7FB-7F4D-A688-D40739B1DAB2}" type="datetimeFigureOut">
              <a:rPr lang="tr-TR" smtClean="0"/>
              <a:t>16.6.2021</a:t>
            </a:fld>
            <a:endParaRPr lang="tr-TR"/>
          </a:p>
        </p:txBody>
      </p:sp>
      <p:sp>
        <p:nvSpPr>
          <p:cNvPr id="6" name="Alt Bilgi Yer Tutucusu 5">
            <a:extLst>
              <a:ext uri="{FF2B5EF4-FFF2-40B4-BE49-F238E27FC236}">
                <a16:creationId xmlns:a16="http://schemas.microsoft.com/office/drawing/2014/main" xmlns="" id="{715BEC95-0EE0-5E44-9646-2C860DFD98C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CFAB5C7F-6096-794B-AFBA-74CB089D4C1F}"/>
              </a:ext>
            </a:extLst>
          </p:cNvPr>
          <p:cNvSpPr>
            <a:spLocks noGrp="1"/>
          </p:cNvSpPr>
          <p:nvPr>
            <p:ph type="sldNum" sz="quarter" idx="12"/>
          </p:nvPr>
        </p:nvSpPr>
        <p:spPr/>
        <p:txBody>
          <a:bodyPr/>
          <a:lstStyle/>
          <a:p>
            <a:fld id="{21F9E128-F604-BB49-858E-4D509A4D2872}" type="slidenum">
              <a:rPr lang="tr-TR" smtClean="0"/>
              <a:t>‹#›</a:t>
            </a:fld>
            <a:endParaRPr lang="tr-TR"/>
          </a:p>
        </p:txBody>
      </p:sp>
    </p:spTree>
    <p:extLst>
      <p:ext uri="{BB962C8B-B14F-4D97-AF65-F5344CB8AC3E}">
        <p14:creationId xmlns:p14="http://schemas.microsoft.com/office/powerpoint/2010/main" val="3333211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BA8CB3A-DA68-0B46-91F9-EB1C5A5F288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A4768309-86B9-0943-927C-3E8326691C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BF725AD7-DBF2-564E-9A6F-6E16FD53E9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A2A1ECDD-47DB-E54E-896B-1FDEBA860146}"/>
              </a:ext>
            </a:extLst>
          </p:cNvPr>
          <p:cNvSpPr>
            <a:spLocks noGrp="1"/>
          </p:cNvSpPr>
          <p:nvPr>
            <p:ph type="dt" sz="half" idx="10"/>
          </p:nvPr>
        </p:nvSpPr>
        <p:spPr/>
        <p:txBody>
          <a:bodyPr/>
          <a:lstStyle/>
          <a:p>
            <a:fld id="{222F274F-D7FB-7F4D-A688-D40739B1DAB2}" type="datetimeFigureOut">
              <a:rPr lang="tr-TR" smtClean="0"/>
              <a:t>16.6.2021</a:t>
            </a:fld>
            <a:endParaRPr lang="tr-TR"/>
          </a:p>
        </p:txBody>
      </p:sp>
      <p:sp>
        <p:nvSpPr>
          <p:cNvPr id="6" name="Alt Bilgi Yer Tutucusu 5">
            <a:extLst>
              <a:ext uri="{FF2B5EF4-FFF2-40B4-BE49-F238E27FC236}">
                <a16:creationId xmlns:a16="http://schemas.microsoft.com/office/drawing/2014/main" xmlns="" id="{9821DEB5-73EA-9446-84E7-8AB465260A0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63A3BD80-002E-FB4D-A993-7F41737C1420}"/>
              </a:ext>
            </a:extLst>
          </p:cNvPr>
          <p:cNvSpPr>
            <a:spLocks noGrp="1"/>
          </p:cNvSpPr>
          <p:nvPr>
            <p:ph type="sldNum" sz="quarter" idx="12"/>
          </p:nvPr>
        </p:nvSpPr>
        <p:spPr/>
        <p:txBody>
          <a:bodyPr/>
          <a:lstStyle/>
          <a:p>
            <a:fld id="{21F9E128-F604-BB49-858E-4D509A4D2872}" type="slidenum">
              <a:rPr lang="tr-TR" smtClean="0"/>
              <a:t>‹#›</a:t>
            </a:fld>
            <a:endParaRPr lang="tr-TR"/>
          </a:p>
        </p:txBody>
      </p:sp>
    </p:spTree>
    <p:extLst>
      <p:ext uri="{BB962C8B-B14F-4D97-AF65-F5344CB8AC3E}">
        <p14:creationId xmlns:p14="http://schemas.microsoft.com/office/powerpoint/2010/main" val="1854096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A882241E-C5C0-A649-B931-0EF14D7DB1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083635F6-A613-0B47-8BC9-8A63F959B6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8BD47D60-AAE3-C747-A01F-ABFBB22ED0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F274F-D7FB-7F4D-A688-D40739B1DAB2}" type="datetimeFigureOut">
              <a:rPr lang="tr-TR" smtClean="0"/>
              <a:t>16.6.2021</a:t>
            </a:fld>
            <a:endParaRPr lang="tr-TR"/>
          </a:p>
        </p:txBody>
      </p:sp>
      <p:sp>
        <p:nvSpPr>
          <p:cNvPr id="5" name="Alt Bilgi Yer Tutucusu 4">
            <a:extLst>
              <a:ext uri="{FF2B5EF4-FFF2-40B4-BE49-F238E27FC236}">
                <a16:creationId xmlns:a16="http://schemas.microsoft.com/office/drawing/2014/main" xmlns="" id="{9097CBEB-B0EA-E647-AC40-A52F570277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D962973B-43D3-914A-B5DC-230692B3A6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F9E128-F604-BB49-858E-4D509A4D2872}" type="slidenum">
              <a:rPr lang="tr-TR" smtClean="0"/>
              <a:t>‹#›</a:t>
            </a:fld>
            <a:endParaRPr lang="tr-TR"/>
          </a:p>
        </p:txBody>
      </p:sp>
      <p:pic>
        <p:nvPicPr>
          <p:cNvPr id="7" name="Resim 6">
            <a:extLst>
              <a:ext uri="{FF2B5EF4-FFF2-40B4-BE49-F238E27FC236}">
                <a16:creationId xmlns:a16="http://schemas.microsoft.com/office/drawing/2014/main" xmlns="" id="{F0619136-74B4-7E49-921B-FE57824E1C7F}"/>
              </a:ext>
            </a:extLst>
          </p:cNvPr>
          <p:cNvPicPr>
            <a:picLocks noChangeAspect="1"/>
          </p:cNvPicPr>
          <p:nvPr userDrawn="1"/>
        </p:nvPicPr>
        <p:blipFill>
          <a:blip r:embed="rId13"/>
          <a:stretch>
            <a:fillRect/>
          </a:stretch>
        </p:blipFill>
        <p:spPr>
          <a:xfrm>
            <a:off x="0" y="0"/>
            <a:ext cx="12192000" cy="6858000"/>
          </a:xfrm>
          <a:prstGeom prst="rect">
            <a:avLst/>
          </a:prstGeom>
        </p:spPr>
      </p:pic>
    </p:spTree>
    <p:extLst>
      <p:ext uri="{BB962C8B-B14F-4D97-AF65-F5344CB8AC3E}">
        <p14:creationId xmlns:p14="http://schemas.microsoft.com/office/powerpoint/2010/main" val="132951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6002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41A3A6C-495E-AD44-957E-AB2AABF3516B}"/>
              </a:ext>
            </a:extLst>
          </p:cNvPr>
          <p:cNvSpPr>
            <a:spLocks noGrp="1"/>
          </p:cNvSpPr>
          <p:nvPr>
            <p:ph type="title"/>
          </p:nvPr>
        </p:nvSpPr>
        <p:spPr>
          <a:xfrm>
            <a:off x="7208318" y="558140"/>
            <a:ext cx="4025735" cy="807522"/>
          </a:xfrm>
        </p:spPr>
        <p:txBody>
          <a:bodyPr>
            <a:noAutofit/>
          </a:bodyPr>
          <a:lstStyle/>
          <a:p>
            <a:pPr algn="ctr"/>
            <a:r>
              <a:rPr lang="tr-TR" sz="2400" dirty="0">
                <a:solidFill>
                  <a:schemeClr val="bg1"/>
                </a:solidFill>
              </a:rPr>
              <a:t>COVID-19 Aşı Dayanışması Çağrısı</a:t>
            </a:r>
          </a:p>
        </p:txBody>
      </p:sp>
      <p:sp>
        <p:nvSpPr>
          <p:cNvPr id="4" name="Dikdörtgen 3">
            <a:extLst>
              <a:ext uri="{FF2B5EF4-FFF2-40B4-BE49-F238E27FC236}">
                <a16:creationId xmlns:a16="http://schemas.microsoft.com/office/drawing/2014/main" xmlns="" id="{14ADF93D-7D55-0F4E-86AF-22599668C0D5}"/>
              </a:ext>
            </a:extLst>
          </p:cNvPr>
          <p:cNvSpPr/>
          <p:nvPr/>
        </p:nvSpPr>
        <p:spPr>
          <a:xfrm>
            <a:off x="807522" y="1365662"/>
            <a:ext cx="11198431" cy="533202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İçerik Yer Tutucusu 2">
            <a:extLst>
              <a:ext uri="{FF2B5EF4-FFF2-40B4-BE49-F238E27FC236}">
                <a16:creationId xmlns:a16="http://schemas.microsoft.com/office/drawing/2014/main" xmlns="" id="{E4855FC4-BCD9-E449-B8A7-33F44E14B8A1}"/>
              </a:ext>
            </a:extLst>
          </p:cNvPr>
          <p:cNvSpPr>
            <a:spLocks noGrp="1"/>
          </p:cNvSpPr>
          <p:nvPr>
            <p:ph idx="1"/>
          </p:nvPr>
        </p:nvSpPr>
        <p:spPr/>
        <p:txBody>
          <a:bodyPr>
            <a:normAutofit/>
          </a:bodyPr>
          <a:lstStyle/>
          <a:p>
            <a:r>
              <a:rPr lang="tr-TR" b="1" dirty="0">
                <a:solidFill>
                  <a:srgbClr val="C00000"/>
                </a:solidFill>
              </a:rPr>
              <a:t>Sağlık çalışanlarına çağrımız:</a:t>
            </a:r>
          </a:p>
          <a:p>
            <a:r>
              <a:rPr lang="tr-TR" dirty="0"/>
              <a:t> Bir yanda </a:t>
            </a:r>
            <a:r>
              <a:rPr lang="tr-TR" dirty="0" err="1"/>
              <a:t>pandemi</a:t>
            </a:r>
            <a:r>
              <a:rPr lang="tr-TR" dirty="0"/>
              <a:t>, bir yanda yönetilmemesinin getirdiği tüm yükün sağlık çalışanlarının omuzlarına bırakıldığının, tükenmenin eşiğinde olduğunuzun farkındayız. </a:t>
            </a:r>
          </a:p>
          <a:p>
            <a:pPr lvl="1"/>
            <a:r>
              <a:rPr lang="tr-TR" dirty="0">
                <a:solidFill>
                  <a:srgbClr val="C00000"/>
                </a:solidFill>
              </a:rPr>
              <a:t>Tüm sağlık çalışanlarını ve yöneticilerini bulundukları yerel bağlamda aşılama konusunda inisiyatif almaya, yapıcı çözümler üretmeye davet ediyoruz. </a:t>
            </a:r>
          </a:p>
          <a:p>
            <a:pPr lvl="1"/>
            <a:r>
              <a:rPr lang="tr-TR" dirty="0"/>
              <a:t>Sağlık camiasında öncü rollerdeki kişileri aşılama konusunda sağlık çalışanlarına ve topluma örnek olmaya çağırıyoruz.</a:t>
            </a:r>
          </a:p>
          <a:p>
            <a:endParaRPr lang="tr-TR" b="1" dirty="0">
              <a:solidFill>
                <a:srgbClr val="C00000"/>
              </a:solidFill>
            </a:endParaRPr>
          </a:p>
        </p:txBody>
      </p:sp>
    </p:spTree>
    <p:extLst>
      <p:ext uri="{BB962C8B-B14F-4D97-AF65-F5344CB8AC3E}">
        <p14:creationId xmlns:p14="http://schemas.microsoft.com/office/powerpoint/2010/main" val="1466472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41A3A6C-495E-AD44-957E-AB2AABF3516B}"/>
              </a:ext>
            </a:extLst>
          </p:cNvPr>
          <p:cNvSpPr>
            <a:spLocks noGrp="1"/>
          </p:cNvSpPr>
          <p:nvPr>
            <p:ph type="title"/>
          </p:nvPr>
        </p:nvSpPr>
        <p:spPr>
          <a:xfrm>
            <a:off x="7208318" y="558140"/>
            <a:ext cx="4025735" cy="807522"/>
          </a:xfrm>
        </p:spPr>
        <p:txBody>
          <a:bodyPr>
            <a:noAutofit/>
          </a:bodyPr>
          <a:lstStyle/>
          <a:p>
            <a:pPr algn="ctr"/>
            <a:r>
              <a:rPr lang="tr-TR" sz="2400" dirty="0">
                <a:solidFill>
                  <a:schemeClr val="bg1"/>
                </a:solidFill>
              </a:rPr>
              <a:t>COVID-19 Aşı Dayanışması Çağrısı</a:t>
            </a:r>
          </a:p>
        </p:txBody>
      </p:sp>
      <p:sp>
        <p:nvSpPr>
          <p:cNvPr id="4" name="Dikdörtgen 3">
            <a:extLst>
              <a:ext uri="{FF2B5EF4-FFF2-40B4-BE49-F238E27FC236}">
                <a16:creationId xmlns:a16="http://schemas.microsoft.com/office/drawing/2014/main" xmlns="" id="{14ADF93D-7D55-0F4E-86AF-22599668C0D5}"/>
              </a:ext>
            </a:extLst>
          </p:cNvPr>
          <p:cNvSpPr/>
          <p:nvPr/>
        </p:nvSpPr>
        <p:spPr>
          <a:xfrm>
            <a:off x="807522" y="1365662"/>
            <a:ext cx="11198431" cy="533202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İçerik Yer Tutucusu 2">
            <a:extLst>
              <a:ext uri="{FF2B5EF4-FFF2-40B4-BE49-F238E27FC236}">
                <a16:creationId xmlns:a16="http://schemas.microsoft.com/office/drawing/2014/main" xmlns="" id="{E4855FC4-BCD9-E449-B8A7-33F44E14B8A1}"/>
              </a:ext>
            </a:extLst>
          </p:cNvPr>
          <p:cNvSpPr>
            <a:spLocks noGrp="1"/>
          </p:cNvSpPr>
          <p:nvPr>
            <p:ph idx="1"/>
          </p:nvPr>
        </p:nvSpPr>
        <p:spPr/>
        <p:txBody>
          <a:bodyPr>
            <a:normAutofit fontScale="92500" lnSpcReduction="20000"/>
          </a:bodyPr>
          <a:lstStyle/>
          <a:p>
            <a:pPr>
              <a:lnSpc>
                <a:spcPct val="150000"/>
              </a:lnSpc>
            </a:pPr>
            <a:r>
              <a:rPr lang="tr-TR" b="1" dirty="0">
                <a:solidFill>
                  <a:srgbClr val="C00000"/>
                </a:solidFill>
              </a:rPr>
              <a:t>Topluma çağrımız:</a:t>
            </a:r>
          </a:p>
          <a:p>
            <a:pPr lvl="1">
              <a:lnSpc>
                <a:spcPct val="150000"/>
              </a:lnSpc>
            </a:pPr>
            <a:r>
              <a:rPr lang="tr-TR" dirty="0"/>
              <a:t>Uzun zamandır salgının yönetilmemesi nedeniyle sağlığınız, sosyal ve ekonomik koşullarınızın zorluklarını biliyoruz. Haklarımız için hep birlikte mücadele etmeye devam edeceğiz. </a:t>
            </a:r>
          </a:p>
          <a:p>
            <a:pPr lvl="1">
              <a:lnSpc>
                <a:spcPct val="150000"/>
              </a:lnSpc>
            </a:pPr>
            <a:r>
              <a:rPr lang="tr-TR" dirty="0">
                <a:solidFill>
                  <a:srgbClr val="C00000"/>
                </a:solidFill>
              </a:rPr>
              <a:t>Bu yaz döneminde aşı tedariki ile öncelikle salgını aşmak için etkili bir mücadeleye dayanışma içinde katkıda bulunabiliriz. Salgın ile başa çıkmanın iki önemli aracı var. Bulaş zincirini kırmak için önlemlere uymak ve aşılanmak. </a:t>
            </a:r>
            <a:r>
              <a:rPr lang="tr-TR" b="1" dirty="0">
                <a:solidFill>
                  <a:srgbClr val="C00000"/>
                </a:solidFill>
              </a:rPr>
              <a:t>Aşılanma yalnızca sizi değil, sevdiklerinizi ve tüm toplumu koruyacak bir dayanışma eylemidir. Unutmayalım!</a:t>
            </a:r>
          </a:p>
        </p:txBody>
      </p:sp>
    </p:spTree>
    <p:extLst>
      <p:ext uri="{BB962C8B-B14F-4D97-AF65-F5344CB8AC3E}">
        <p14:creationId xmlns:p14="http://schemas.microsoft.com/office/powerpoint/2010/main" val="464098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41A3A6C-495E-AD44-957E-AB2AABF3516B}"/>
              </a:ext>
            </a:extLst>
          </p:cNvPr>
          <p:cNvSpPr>
            <a:spLocks noGrp="1"/>
          </p:cNvSpPr>
          <p:nvPr>
            <p:ph type="title"/>
          </p:nvPr>
        </p:nvSpPr>
        <p:spPr>
          <a:xfrm>
            <a:off x="7208318" y="558140"/>
            <a:ext cx="4025735" cy="807522"/>
          </a:xfrm>
        </p:spPr>
        <p:txBody>
          <a:bodyPr>
            <a:noAutofit/>
          </a:bodyPr>
          <a:lstStyle/>
          <a:p>
            <a:pPr algn="ctr"/>
            <a:r>
              <a:rPr lang="tr-TR" sz="2400" dirty="0">
                <a:solidFill>
                  <a:schemeClr val="bg1"/>
                </a:solidFill>
              </a:rPr>
              <a:t>COVID-19 Aşı Dayanışması Çağrısı</a:t>
            </a:r>
          </a:p>
        </p:txBody>
      </p:sp>
      <p:sp>
        <p:nvSpPr>
          <p:cNvPr id="4" name="Dikdörtgen 3">
            <a:extLst>
              <a:ext uri="{FF2B5EF4-FFF2-40B4-BE49-F238E27FC236}">
                <a16:creationId xmlns:a16="http://schemas.microsoft.com/office/drawing/2014/main" xmlns="" id="{14ADF93D-7D55-0F4E-86AF-22599668C0D5}"/>
              </a:ext>
            </a:extLst>
          </p:cNvPr>
          <p:cNvSpPr/>
          <p:nvPr/>
        </p:nvSpPr>
        <p:spPr>
          <a:xfrm>
            <a:off x="807522" y="1365662"/>
            <a:ext cx="11198431" cy="533202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İçerik Yer Tutucusu 2">
            <a:extLst>
              <a:ext uri="{FF2B5EF4-FFF2-40B4-BE49-F238E27FC236}">
                <a16:creationId xmlns:a16="http://schemas.microsoft.com/office/drawing/2014/main" xmlns="" id="{E4855FC4-BCD9-E449-B8A7-33F44E14B8A1}"/>
              </a:ext>
            </a:extLst>
          </p:cNvPr>
          <p:cNvSpPr>
            <a:spLocks noGrp="1"/>
          </p:cNvSpPr>
          <p:nvPr>
            <p:ph idx="1"/>
          </p:nvPr>
        </p:nvSpPr>
        <p:spPr/>
        <p:txBody>
          <a:bodyPr>
            <a:normAutofit fontScale="92500" lnSpcReduction="10000"/>
          </a:bodyPr>
          <a:lstStyle/>
          <a:p>
            <a:pPr>
              <a:lnSpc>
                <a:spcPct val="150000"/>
              </a:lnSpc>
            </a:pPr>
            <a:r>
              <a:rPr lang="tr-TR" dirty="0">
                <a:solidFill>
                  <a:srgbClr val="C00000"/>
                </a:solidFill>
              </a:rPr>
              <a:t>Biz Türk Tabipleri Birliği olarak </a:t>
            </a:r>
          </a:p>
          <a:p>
            <a:pPr lvl="1">
              <a:lnSpc>
                <a:spcPct val="150000"/>
              </a:lnSpc>
            </a:pPr>
            <a:r>
              <a:rPr lang="tr-TR" dirty="0"/>
              <a:t>bu süreçte üzerimize düşenleri yerine getirmeye hazırız. Bu kapsamda bir yandan toplumun farklı bileşenlerini harekete geçirmek, diğer yandan sağlık çalışanlarını ve halkı en doğru şekilde bilgilendirmek için çalışmalar yapmaya başlamış bulunuyoruz. </a:t>
            </a:r>
          </a:p>
          <a:p>
            <a:pPr lvl="1">
              <a:lnSpc>
                <a:spcPct val="150000"/>
              </a:lnSpc>
            </a:pPr>
            <a:r>
              <a:rPr lang="tr-TR" dirty="0">
                <a:solidFill>
                  <a:srgbClr val="C00000"/>
                </a:solidFill>
              </a:rPr>
              <a:t>Aynı zamanda bölgelere özgü yaşanan sorunların aşılması için de görev almaya hazırız.</a:t>
            </a:r>
          </a:p>
          <a:p>
            <a:pPr lvl="1">
              <a:lnSpc>
                <a:spcPct val="150000"/>
              </a:lnSpc>
            </a:pPr>
            <a:r>
              <a:rPr lang="tr-TR" dirty="0"/>
              <a:t>Toplumun tüm bileşenlerini aşı çalışmalarını desteklemek için bir araya gelmeye çağırıyoruz.</a:t>
            </a:r>
          </a:p>
        </p:txBody>
      </p:sp>
      <p:pic>
        <p:nvPicPr>
          <p:cNvPr id="5" name="image3.png">
            <a:extLst>
              <a:ext uri="{FF2B5EF4-FFF2-40B4-BE49-F238E27FC236}">
                <a16:creationId xmlns:a16="http://schemas.microsoft.com/office/drawing/2014/main" xmlns="" id="{EB9D9A50-DE60-1F40-8BA3-55F16B830019}"/>
              </a:ext>
            </a:extLst>
          </p:cNvPr>
          <p:cNvPicPr/>
          <p:nvPr/>
        </p:nvPicPr>
        <p:blipFill>
          <a:blip r:embed="rId2"/>
          <a:srcRect/>
          <a:stretch>
            <a:fillRect/>
          </a:stretch>
        </p:blipFill>
        <p:spPr>
          <a:xfrm>
            <a:off x="7206958" y="-717856"/>
            <a:ext cx="4985042" cy="3303402"/>
          </a:xfrm>
          <a:prstGeom prst="rect">
            <a:avLst/>
          </a:prstGeom>
          <a:ln/>
        </p:spPr>
      </p:pic>
    </p:spTree>
    <p:extLst>
      <p:ext uri="{BB962C8B-B14F-4D97-AF65-F5344CB8AC3E}">
        <p14:creationId xmlns:p14="http://schemas.microsoft.com/office/powerpoint/2010/main" val="319814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xmlns="" id="{9A755F79-5A15-2B47-91AE-791A599A7CA1}"/>
              </a:ext>
            </a:extLst>
          </p:cNvPr>
          <p:cNvSpPr/>
          <p:nvPr/>
        </p:nvSpPr>
        <p:spPr>
          <a:xfrm>
            <a:off x="748145" y="1246909"/>
            <a:ext cx="11186556" cy="542702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3" name="image1.png">
            <a:extLst>
              <a:ext uri="{FF2B5EF4-FFF2-40B4-BE49-F238E27FC236}">
                <a16:creationId xmlns:a16="http://schemas.microsoft.com/office/drawing/2014/main" xmlns="" id="{C62E02E6-9348-CE44-9C07-D95F1BECD1A6}"/>
              </a:ext>
            </a:extLst>
          </p:cNvPr>
          <p:cNvPicPr/>
          <p:nvPr/>
        </p:nvPicPr>
        <p:blipFill>
          <a:blip r:embed="rId2"/>
          <a:srcRect/>
          <a:stretch>
            <a:fillRect/>
          </a:stretch>
        </p:blipFill>
        <p:spPr>
          <a:xfrm>
            <a:off x="2643182" y="1571625"/>
            <a:ext cx="7909559" cy="4479289"/>
          </a:xfrm>
          <a:prstGeom prst="rect">
            <a:avLst/>
          </a:prstGeom>
          <a:ln/>
        </p:spPr>
      </p:pic>
    </p:spTree>
    <p:extLst>
      <p:ext uri="{BB962C8B-B14F-4D97-AF65-F5344CB8AC3E}">
        <p14:creationId xmlns:p14="http://schemas.microsoft.com/office/powerpoint/2010/main" val="71267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41A3A6C-495E-AD44-957E-AB2AABF3516B}"/>
              </a:ext>
            </a:extLst>
          </p:cNvPr>
          <p:cNvSpPr>
            <a:spLocks noGrp="1"/>
          </p:cNvSpPr>
          <p:nvPr>
            <p:ph type="title"/>
          </p:nvPr>
        </p:nvSpPr>
        <p:spPr>
          <a:xfrm>
            <a:off x="7208318" y="486700"/>
            <a:ext cx="4025735" cy="807522"/>
          </a:xfrm>
        </p:spPr>
        <p:txBody>
          <a:bodyPr>
            <a:noAutofit/>
          </a:bodyPr>
          <a:lstStyle/>
          <a:p>
            <a:pPr algn="ctr"/>
            <a:r>
              <a:rPr lang="tr-TR" sz="2400" dirty="0">
                <a:solidFill>
                  <a:schemeClr val="bg1"/>
                </a:solidFill>
              </a:rPr>
              <a:t>COVID-19 Aşı Dayanışması Çağrısı</a:t>
            </a:r>
          </a:p>
        </p:txBody>
      </p:sp>
      <p:sp>
        <p:nvSpPr>
          <p:cNvPr id="4" name="Dikdörtgen 3">
            <a:extLst>
              <a:ext uri="{FF2B5EF4-FFF2-40B4-BE49-F238E27FC236}">
                <a16:creationId xmlns:a16="http://schemas.microsoft.com/office/drawing/2014/main" xmlns="" id="{14ADF93D-7D55-0F4E-86AF-22599668C0D5}"/>
              </a:ext>
            </a:extLst>
          </p:cNvPr>
          <p:cNvSpPr/>
          <p:nvPr/>
        </p:nvSpPr>
        <p:spPr>
          <a:xfrm>
            <a:off x="807522" y="1365662"/>
            <a:ext cx="11198431" cy="533202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İçerik Yer Tutucusu 2">
            <a:extLst>
              <a:ext uri="{FF2B5EF4-FFF2-40B4-BE49-F238E27FC236}">
                <a16:creationId xmlns:a16="http://schemas.microsoft.com/office/drawing/2014/main" xmlns="" id="{E4855FC4-BCD9-E449-B8A7-33F44E14B8A1}"/>
              </a:ext>
            </a:extLst>
          </p:cNvPr>
          <p:cNvSpPr>
            <a:spLocks noGrp="1"/>
          </p:cNvSpPr>
          <p:nvPr>
            <p:ph idx="1"/>
          </p:nvPr>
        </p:nvSpPr>
        <p:spPr/>
        <p:txBody>
          <a:bodyPr>
            <a:normAutofit fontScale="92500" lnSpcReduction="20000"/>
          </a:bodyPr>
          <a:lstStyle/>
          <a:p>
            <a:pPr>
              <a:lnSpc>
                <a:spcPct val="150000"/>
              </a:lnSpc>
            </a:pPr>
            <a:r>
              <a:rPr lang="tr-TR" b="1" dirty="0">
                <a:solidFill>
                  <a:srgbClr val="C00000"/>
                </a:solidFill>
              </a:rPr>
              <a:t>Sağlık Bakanlığına çağrımız:</a:t>
            </a:r>
          </a:p>
          <a:p>
            <a:pPr lvl="1">
              <a:lnSpc>
                <a:spcPct val="150000"/>
              </a:lnSpc>
            </a:pPr>
            <a:r>
              <a:rPr lang="tr-TR" dirty="0"/>
              <a:t>tüm yetişkin nüfusun COVID-19 aşılaması eşitlikçi ve ayrımsız bir yaklaşımla ve etkin bir biçimde tamamlanmalıdır</a:t>
            </a:r>
          </a:p>
          <a:p>
            <a:pPr lvl="1">
              <a:lnSpc>
                <a:spcPct val="150000"/>
              </a:lnSpc>
            </a:pPr>
            <a:r>
              <a:rPr lang="tr-TR" dirty="0">
                <a:solidFill>
                  <a:srgbClr val="C00000"/>
                </a:solidFill>
              </a:rPr>
              <a:t>acilen somut bir COVID-19 aşılama stratejisini toplumla paylaşmalıdır</a:t>
            </a:r>
          </a:p>
          <a:p>
            <a:pPr lvl="1">
              <a:lnSpc>
                <a:spcPct val="150000"/>
              </a:lnSpc>
            </a:pPr>
            <a:r>
              <a:rPr lang="tr-TR" dirty="0"/>
              <a:t>Tüm </a:t>
            </a:r>
            <a:r>
              <a:rPr lang="tr-TR" dirty="0" err="1"/>
              <a:t>pandemi</a:t>
            </a:r>
            <a:r>
              <a:rPr lang="tr-TR" dirty="0"/>
              <a:t> çalışmalarında olduğu gibi aşılama stratejisi oluşturmada da meslek odalarını, sendikaları, dernekleri ve örgütlü toplum kesimlerini yok sayan anlayıştan vazgeçmelidir.</a:t>
            </a:r>
          </a:p>
          <a:p>
            <a:pPr lvl="1">
              <a:lnSpc>
                <a:spcPct val="150000"/>
              </a:lnSpc>
            </a:pPr>
            <a:r>
              <a:rPr lang="tr-TR" dirty="0">
                <a:solidFill>
                  <a:srgbClr val="C00000"/>
                </a:solidFill>
              </a:rPr>
              <a:t>Aşı stratejisi </a:t>
            </a:r>
            <a:r>
              <a:rPr lang="tr-TR" dirty="0" err="1">
                <a:solidFill>
                  <a:srgbClr val="C00000"/>
                </a:solidFill>
              </a:rPr>
              <a:t>pandeminin</a:t>
            </a:r>
            <a:r>
              <a:rPr lang="tr-TR" dirty="0">
                <a:solidFill>
                  <a:srgbClr val="C00000"/>
                </a:solidFill>
              </a:rPr>
              <a:t> başından beri eksikliğini yaşadığımız şeffaf ve demokratik tarzda yaşama geçirilmelidir</a:t>
            </a:r>
            <a:r>
              <a:rPr lang="tr-TR" dirty="0"/>
              <a:t>.</a:t>
            </a:r>
            <a:r>
              <a:rPr lang="tr-TR" dirty="0">
                <a:effectLst/>
              </a:rPr>
              <a:t> </a:t>
            </a:r>
            <a:endParaRPr lang="tr-TR" b="1" dirty="0">
              <a:solidFill>
                <a:srgbClr val="C00000"/>
              </a:solidFill>
            </a:endParaRPr>
          </a:p>
        </p:txBody>
      </p:sp>
      <p:pic>
        <p:nvPicPr>
          <p:cNvPr id="5" name="Resim 4">
            <a:extLst>
              <a:ext uri="{FF2B5EF4-FFF2-40B4-BE49-F238E27FC236}">
                <a16:creationId xmlns:a16="http://schemas.microsoft.com/office/drawing/2014/main" xmlns="" id="{6092CE17-16F3-8C46-97F1-FBC174589D0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522" y="1294222"/>
            <a:ext cx="11198431" cy="5434163"/>
          </a:xfrm>
          <a:prstGeom prst="rect">
            <a:avLst/>
          </a:prstGeom>
          <a:noFill/>
          <a:ln>
            <a:noFill/>
          </a:ln>
        </p:spPr>
      </p:pic>
    </p:spTree>
    <p:extLst>
      <p:ext uri="{BB962C8B-B14F-4D97-AF65-F5344CB8AC3E}">
        <p14:creationId xmlns:p14="http://schemas.microsoft.com/office/powerpoint/2010/main" val="27012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41A3A6C-495E-AD44-957E-AB2AABF3516B}"/>
              </a:ext>
            </a:extLst>
          </p:cNvPr>
          <p:cNvSpPr>
            <a:spLocks noGrp="1"/>
          </p:cNvSpPr>
          <p:nvPr>
            <p:ph type="title"/>
          </p:nvPr>
        </p:nvSpPr>
        <p:spPr>
          <a:xfrm>
            <a:off x="7208318" y="558140"/>
            <a:ext cx="4025735" cy="807522"/>
          </a:xfrm>
        </p:spPr>
        <p:txBody>
          <a:bodyPr>
            <a:noAutofit/>
          </a:bodyPr>
          <a:lstStyle/>
          <a:p>
            <a:pPr algn="ctr"/>
            <a:r>
              <a:rPr lang="tr-TR" sz="2400" dirty="0">
                <a:solidFill>
                  <a:schemeClr val="bg1"/>
                </a:solidFill>
              </a:rPr>
              <a:t>COVID-19 Aşı Dayanışması Çağrısı</a:t>
            </a:r>
          </a:p>
        </p:txBody>
      </p:sp>
      <p:sp>
        <p:nvSpPr>
          <p:cNvPr id="4" name="Dikdörtgen 3">
            <a:extLst>
              <a:ext uri="{FF2B5EF4-FFF2-40B4-BE49-F238E27FC236}">
                <a16:creationId xmlns:a16="http://schemas.microsoft.com/office/drawing/2014/main" xmlns="" id="{14ADF93D-7D55-0F4E-86AF-22599668C0D5}"/>
              </a:ext>
            </a:extLst>
          </p:cNvPr>
          <p:cNvSpPr/>
          <p:nvPr/>
        </p:nvSpPr>
        <p:spPr>
          <a:xfrm>
            <a:off x="807522" y="1365662"/>
            <a:ext cx="11198431" cy="533202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İçerik Yer Tutucusu 2">
            <a:extLst>
              <a:ext uri="{FF2B5EF4-FFF2-40B4-BE49-F238E27FC236}">
                <a16:creationId xmlns:a16="http://schemas.microsoft.com/office/drawing/2014/main" xmlns="" id="{E4855FC4-BCD9-E449-B8A7-33F44E14B8A1}"/>
              </a:ext>
            </a:extLst>
          </p:cNvPr>
          <p:cNvSpPr>
            <a:spLocks noGrp="1"/>
          </p:cNvSpPr>
          <p:nvPr>
            <p:ph idx="1"/>
          </p:nvPr>
        </p:nvSpPr>
        <p:spPr/>
        <p:txBody>
          <a:bodyPr>
            <a:normAutofit fontScale="92500" lnSpcReduction="20000"/>
          </a:bodyPr>
          <a:lstStyle/>
          <a:p>
            <a:pPr>
              <a:lnSpc>
                <a:spcPct val="150000"/>
              </a:lnSpc>
            </a:pPr>
            <a:r>
              <a:rPr lang="tr-TR" b="1" dirty="0">
                <a:solidFill>
                  <a:srgbClr val="C00000"/>
                </a:solidFill>
              </a:rPr>
              <a:t>Sağlık </a:t>
            </a:r>
            <a:r>
              <a:rPr lang="tr-TR" b="1" dirty="0" smtClean="0">
                <a:solidFill>
                  <a:srgbClr val="C00000"/>
                </a:solidFill>
              </a:rPr>
              <a:t>Bakanlığı’na </a:t>
            </a:r>
            <a:r>
              <a:rPr lang="tr-TR" b="1" dirty="0">
                <a:solidFill>
                  <a:srgbClr val="C00000"/>
                </a:solidFill>
              </a:rPr>
              <a:t>çağrımız:</a:t>
            </a:r>
          </a:p>
          <a:p>
            <a:r>
              <a:rPr lang="tr-TR" dirty="0"/>
              <a:t>Aşılamada öncelikli grup uygulaması bırakılmalı, aşılama Türkiye’de yerleşik tüm 18 yaş üstü nüfusa açık olmalıdır. </a:t>
            </a:r>
          </a:p>
          <a:p>
            <a:r>
              <a:rPr lang="tr-TR" dirty="0">
                <a:solidFill>
                  <a:srgbClr val="C00000"/>
                </a:solidFill>
              </a:rPr>
              <a:t>Güvencesiz çalıştırılmada yaygınlık ve tüm güvencesizlerin kırılgan gruplar içinde yer alması da dikkate alındığında SGK kapsamında olanlar ve olmayanlar arasında fark olmamalıdır. </a:t>
            </a:r>
          </a:p>
          <a:p>
            <a:pPr lvl="1"/>
            <a:r>
              <a:rPr lang="tr-TR" dirty="0"/>
              <a:t>Kapalı ve kalabalık ortamlarda çalışan işçiler</a:t>
            </a:r>
          </a:p>
          <a:p>
            <a:pPr lvl="1"/>
            <a:r>
              <a:rPr lang="tr-TR" dirty="0">
                <a:solidFill>
                  <a:srgbClr val="C00000"/>
                </a:solidFill>
              </a:rPr>
              <a:t>Üniversite öğrencileri</a:t>
            </a:r>
          </a:p>
          <a:p>
            <a:pPr lvl="1"/>
            <a:r>
              <a:rPr lang="tr-TR" dirty="0"/>
              <a:t>Mülteciler</a:t>
            </a:r>
          </a:p>
          <a:p>
            <a:pPr lvl="1"/>
            <a:r>
              <a:rPr lang="tr-TR" dirty="0">
                <a:solidFill>
                  <a:srgbClr val="C00000"/>
                </a:solidFill>
              </a:rPr>
              <a:t>Mevsimlik işçiler</a:t>
            </a:r>
          </a:p>
          <a:p>
            <a:pPr lvl="1"/>
            <a:r>
              <a:rPr lang="tr-TR" dirty="0"/>
              <a:t>Hastaneye erişimi sınırlı kırsal bölge sakinleri</a:t>
            </a:r>
          </a:p>
          <a:p>
            <a:pPr lvl="1"/>
            <a:r>
              <a:rPr lang="tr-TR" dirty="0">
                <a:solidFill>
                  <a:srgbClr val="C00000"/>
                </a:solidFill>
              </a:rPr>
              <a:t>Cezaevinde yaşayanlar, LGBTİ+’</a:t>
            </a:r>
            <a:r>
              <a:rPr lang="tr-TR" dirty="0" err="1">
                <a:solidFill>
                  <a:srgbClr val="C00000"/>
                </a:solidFill>
              </a:rPr>
              <a:t>lar</a:t>
            </a:r>
            <a:r>
              <a:rPr lang="tr-TR" dirty="0">
                <a:solidFill>
                  <a:srgbClr val="C00000"/>
                </a:solidFill>
              </a:rPr>
              <a:t>, evsizler ve tüm kırılgan grupların aşılanması için ise özel çaba gösterilmelidir.</a:t>
            </a:r>
          </a:p>
          <a:p>
            <a:pPr lvl="1">
              <a:lnSpc>
                <a:spcPct val="150000"/>
              </a:lnSpc>
            </a:pPr>
            <a:endParaRPr lang="tr-TR" b="1" dirty="0">
              <a:solidFill>
                <a:srgbClr val="C00000"/>
              </a:solidFill>
            </a:endParaRPr>
          </a:p>
        </p:txBody>
      </p:sp>
    </p:spTree>
    <p:extLst>
      <p:ext uri="{BB962C8B-B14F-4D97-AF65-F5344CB8AC3E}">
        <p14:creationId xmlns:p14="http://schemas.microsoft.com/office/powerpoint/2010/main" val="3369857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41A3A6C-495E-AD44-957E-AB2AABF3516B}"/>
              </a:ext>
            </a:extLst>
          </p:cNvPr>
          <p:cNvSpPr>
            <a:spLocks noGrp="1"/>
          </p:cNvSpPr>
          <p:nvPr>
            <p:ph type="title"/>
          </p:nvPr>
        </p:nvSpPr>
        <p:spPr>
          <a:xfrm>
            <a:off x="7208318" y="558140"/>
            <a:ext cx="4025735" cy="807522"/>
          </a:xfrm>
        </p:spPr>
        <p:txBody>
          <a:bodyPr>
            <a:noAutofit/>
          </a:bodyPr>
          <a:lstStyle/>
          <a:p>
            <a:pPr algn="ctr"/>
            <a:r>
              <a:rPr lang="tr-TR" sz="2400" dirty="0">
                <a:solidFill>
                  <a:schemeClr val="bg1"/>
                </a:solidFill>
              </a:rPr>
              <a:t>COVID-19 Aşı Dayanışması Çağrısı</a:t>
            </a:r>
          </a:p>
        </p:txBody>
      </p:sp>
      <p:sp>
        <p:nvSpPr>
          <p:cNvPr id="4" name="Dikdörtgen 3">
            <a:extLst>
              <a:ext uri="{FF2B5EF4-FFF2-40B4-BE49-F238E27FC236}">
                <a16:creationId xmlns:a16="http://schemas.microsoft.com/office/drawing/2014/main" xmlns="" id="{14ADF93D-7D55-0F4E-86AF-22599668C0D5}"/>
              </a:ext>
            </a:extLst>
          </p:cNvPr>
          <p:cNvSpPr/>
          <p:nvPr/>
        </p:nvSpPr>
        <p:spPr>
          <a:xfrm>
            <a:off x="807522" y="1365662"/>
            <a:ext cx="11198431" cy="533202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İçerik Yer Tutucusu 2">
            <a:extLst>
              <a:ext uri="{FF2B5EF4-FFF2-40B4-BE49-F238E27FC236}">
                <a16:creationId xmlns:a16="http://schemas.microsoft.com/office/drawing/2014/main" xmlns="" id="{E4855FC4-BCD9-E449-B8A7-33F44E14B8A1}"/>
              </a:ext>
            </a:extLst>
          </p:cNvPr>
          <p:cNvSpPr>
            <a:spLocks noGrp="1"/>
          </p:cNvSpPr>
          <p:nvPr>
            <p:ph idx="1"/>
          </p:nvPr>
        </p:nvSpPr>
        <p:spPr/>
        <p:txBody>
          <a:bodyPr>
            <a:normAutofit fontScale="92500"/>
          </a:bodyPr>
          <a:lstStyle/>
          <a:p>
            <a:pPr>
              <a:lnSpc>
                <a:spcPct val="150000"/>
              </a:lnSpc>
            </a:pPr>
            <a:r>
              <a:rPr lang="tr-TR" b="1" dirty="0">
                <a:solidFill>
                  <a:srgbClr val="C00000"/>
                </a:solidFill>
              </a:rPr>
              <a:t>Sağlık </a:t>
            </a:r>
            <a:r>
              <a:rPr lang="tr-TR" b="1" dirty="0" smtClean="0">
                <a:solidFill>
                  <a:srgbClr val="C00000"/>
                </a:solidFill>
              </a:rPr>
              <a:t>Bakanlığı’na </a:t>
            </a:r>
            <a:r>
              <a:rPr lang="tr-TR" b="1" dirty="0">
                <a:solidFill>
                  <a:srgbClr val="C00000"/>
                </a:solidFill>
              </a:rPr>
              <a:t>çağrımız:</a:t>
            </a:r>
          </a:p>
          <a:p>
            <a:pPr lvl="1">
              <a:lnSpc>
                <a:spcPct val="150000"/>
              </a:lnSpc>
            </a:pPr>
            <a:r>
              <a:rPr lang="tr-TR" dirty="0"/>
              <a:t>Tüm yetişkin nüfus en az bir doz aşı aldıktan sonra, 65 yaş üstü nüfusun ve sağlık çalışanlarının üçüncü dozları eldeki bilimsel veriler ışığında planlanarak yapılmalıdır. </a:t>
            </a:r>
          </a:p>
          <a:p>
            <a:pPr lvl="1">
              <a:lnSpc>
                <a:spcPct val="150000"/>
              </a:lnSpc>
            </a:pPr>
            <a:r>
              <a:rPr lang="tr-TR" dirty="0">
                <a:solidFill>
                  <a:srgbClr val="C00000"/>
                </a:solidFill>
              </a:rPr>
              <a:t>Özellikle Delta varyantı ile birlikte aşılamada başarılı olan İngiltere’de vaka sayılarında son dönemdeki artış da dikkate alınarak varyantların analizi için </a:t>
            </a:r>
            <a:r>
              <a:rPr lang="tr-TR" dirty="0" err="1">
                <a:solidFill>
                  <a:srgbClr val="C00000"/>
                </a:solidFill>
              </a:rPr>
              <a:t>viral</a:t>
            </a:r>
            <a:r>
              <a:rPr lang="tr-TR" dirty="0">
                <a:solidFill>
                  <a:srgbClr val="C00000"/>
                </a:solidFill>
              </a:rPr>
              <a:t> genom </a:t>
            </a:r>
            <a:r>
              <a:rPr lang="tr-TR" dirty="0" err="1">
                <a:solidFill>
                  <a:srgbClr val="C00000"/>
                </a:solidFill>
              </a:rPr>
              <a:t>sekanslama</a:t>
            </a:r>
            <a:r>
              <a:rPr lang="tr-TR" dirty="0">
                <a:solidFill>
                  <a:srgbClr val="C00000"/>
                </a:solidFill>
              </a:rPr>
              <a:t> çalışmaları başlatılmalı, dozların zamanlaması konusundaki kararlarda bu bilgi kullanılmalıdır.</a:t>
            </a:r>
          </a:p>
        </p:txBody>
      </p:sp>
    </p:spTree>
    <p:extLst>
      <p:ext uri="{BB962C8B-B14F-4D97-AF65-F5344CB8AC3E}">
        <p14:creationId xmlns:p14="http://schemas.microsoft.com/office/powerpoint/2010/main" val="1794382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41A3A6C-495E-AD44-957E-AB2AABF3516B}"/>
              </a:ext>
            </a:extLst>
          </p:cNvPr>
          <p:cNvSpPr>
            <a:spLocks noGrp="1"/>
          </p:cNvSpPr>
          <p:nvPr>
            <p:ph type="title"/>
          </p:nvPr>
        </p:nvSpPr>
        <p:spPr>
          <a:xfrm>
            <a:off x="7208318" y="558140"/>
            <a:ext cx="4025735" cy="807522"/>
          </a:xfrm>
        </p:spPr>
        <p:txBody>
          <a:bodyPr>
            <a:noAutofit/>
          </a:bodyPr>
          <a:lstStyle/>
          <a:p>
            <a:pPr algn="ctr"/>
            <a:r>
              <a:rPr lang="tr-TR" sz="2400" dirty="0">
                <a:solidFill>
                  <a:schemeClr val="bg1"/>
                </a:solidFill>
              </a:rPr>
              <a:t>COVID-19 Aşı Dayanışması Çağrısı</a:t>
            </a:r>
          </a:p>
        </p:txBody>
      </p:sp>
      <p:sp>
        <p:nvSpPr>
          <p:cNvPr id="4" name="Dikdörtgen 3">
            <a:extLst>
              <a:ext uri="{FF2B5EF4-FFF2-40B4-BE49-F238E27FC236}">
                <a16:creationId xmlns:a16="http://schemas.microsoft.com/office/drawing/2014/main" xmlns="" id="{14ADF93D-7D55-0F4E-86AF-22599668C0D5}"/>
              </a:ext>
            </a:extLst>
          </p:cNvPr>
          <p:cNvSpPr/>
          <p:nvPr/>
        </p:nvSpPr>
        <p:spPr>
          <a:xfrm>
            <a:off x="807522" y="1365662"/>
            <a:ext cx="11198431" cy="533202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İçerik Yer Tutucusu 2">
            <a:extLst>
              <a:ext uri="{FF2B5EF4-FFF2-40B4-BE49-F238E27FC236}">
                <a16:creationId xmlns:a16="http://schemas.microsoft.com/office/drawing/2014/main" xmlns="" id="{E4855FC4-BCD9-E449-B8A7-33F44E14B8A1}"/>
              </a:ext>
            </a:extLst>
          </p:cNvPr>
          <p:cNvSpPr>
            <a:spLocks noGrp="1"/>
          </p:cNvSpPr>
          <p:nvPr>
            <p:ph idx="1"/>
          </p:nvPr>
        </p:nvSpPr>
        <p:spPr/>
        <p:txBody>
          <a:bodyPr>
            <a:normAutofit fontScale="85000" lnSpcReduction="20000"/>
          </a:bodyPr>
          <a:lstStyle/>
          <a:p>
            <a:pPr>
              <a:lnSpc>
                <a:spcPct val="150000"/>
              </a:lnSpc>
            </a:pPr>
            <a:r>
              <a:rPr lang="tr-TR" b="1" dirty="0">
                <a:solidFill>
                  <a:srgbClr val="C00000"/>
                </a:solidFill>
              </a:rPr>
              <a:t>Sağlık </a:t>
            </a:r>
            <a:r>
              <a:rPr lang="tr-TR" b="1" dirty="0" smtClean="0">
                <a:solidFill>
                  <a:srgbClr val="C00000"/>
                </a:solidFill>
              </a:rPr>
              <a:t>Bakanlığı’na </a:t>
            </a:r>
            <a:r>
              <a:rPr lang="tr-TR" b="1" dirty="0">
                <a:solidFill>
                  <a:srgbClr val="C00000"/>
                </a:solidFill>
              </a:rPr>
              <a:t>çağrımız:</a:t>
            </a:r>
          </a:p>
          <a:p>
            <a:pPr lvl="1"/>
            <a:r>
              <a:rPr lang="tr-TR" dirty="0"/>
              <a:t>Aşılama ile ilgili veriler ivedilikle, bilimsel standartlara uygun bir şekilde paylaşılmalıdır. </a:t>
            </a:r>
          </a:p>
          <a:p>
            <a:pPr lvl="1"/>
            <a:r>
              <a:rPr lang="tr-TR" dirty="0">
                <a:solidFill>
                  <a:srgbClr val="C00000"/>
                </a:solidFill>
              </a:rPr>
              <a:t>Yaş, meslek, yerleşim bölgesi gibi parametrelere göre aşılanma oranları açıklanarak, aşı tereddüdü gerçeğinin ortaya konması ve üstüne gidilmesi gereklidir.</a:t>
            </a:r>
          </a:p>
          <a:p>
            <a:pPr lvl="1"/>
            <a:r>
              <a:rPr lang="tr-TR" dirty="0"/>
              <a:t>aşılama hizmeti için halktan ‘</a:t>
            </a:r>
            <a:r>
              <a:rPr lang="tr-TR" dirty="0">
                <a:solidFill>
                  <a:srgbClr val="C00000"/>
                </a:solidFill>
              </a:rPr>
              <a:t>aydınlatılmış onam</a:t>
            </a:r>
            <a:r>
              <a:rPr lang="tr-TR" dirty="0"/>
              <a:t>’ adı altında ‘</a:t>
            </a:r>
            <a:r>
              <a:rPr lang="tr-TR" dirty="0">
                <a:solidFill>
                  <a:srgbClr val="C00000"/>
                </a:solidFill>
              </a:rPr>
              <a:t>taahhütname</a:t>
            </a:r>
            <a:r>
              <a:rPr lang="tr-TR" dirty="0"/>
              <a:t>’ alınması uygulaması derhal bırakılmalıdır. Süreçte sadece aşılarla ilgili olarak bilgilendirme içeren formlar oluşturulmalıdır. Aşılamanın tüm sağlık sonuçları kamusal sağlık hizmetinin bir gereği olarak devletin sorumluluğunda kalmalıdır.</a:t>
            </a:r>
          </a:p>
          <a:p>
            <a:pPr lvl="1"/>
            <a:r>
              <a:rPr lang="tr-TR" dirty="0">
                <a:solidFill>
                  <a:srgbClr val="C00000"/>
                </a:solidFill>
              </a:rPr>
              <a:t>Bir buçuk yıldır </a:t>
            </a:r>
            <a:r>
              <a:rPr lang="tr-TR" dirty="0" err="1">
                <a:solidFill>
                  <a:srgbClr val="C00000"/>
                </a:solidFill>
              </a:rPr>
              <a:t>pandemide</a:t>
            </a:r>
            <a:r>
              <a:rPr lang="tr-TR" dirty="0">
                <a:solidFill>
                  <a:srgbClr val="C00000"/>
                </a:solidFill>
              </a:rPr>
              <a:t> bütüncül bir strateji uygulanmamış, kamu yönetimi halkın sağlığı ve esenliğini </a:t>
            </a:r>
            <a:r>
              <a:rPr lang="tr-TR" dirty="0" err="1">
                <a:solidFill>
                  <a:srgbClr val="C00000"/>
                </a:solidFill>
              </a:rPr>
              <a:t>önceliklendirmemiştir</a:t>
            </a:r>
            <a:r>
              <a:rPr lang="tr-TR" dirty="0">
                <a:solidFill>
                  <a:srgbClr val="C00000"/>
                </a:solidFill>
              </a:rPr>
              <a:t>. </a:t>
            </a:r>
          </a:p>
          <a:p>
            <a:pPr lvl="1"/>
            <a:r>
              <a:rPr lang="tr-TR" dirty="0"/>
              <a:t>Sadece aşılama değil, </a:t>
            </a:r>
            <a:r>
              <a:rPr lang="tr-TR" dirty="0" err="1"/>
              <a:t>pandemi</a:t>
            </a:r>
            <a:r>
              <a:rPr lang="tr-TR" dirty="0"/>
              <a:t> ile ilgili hiçbir alanda veri ve bilgiler uluslararası bilimsel standartlarda ve şeffaflıkla paylaşılmamıştır. Bütün bunlar halkta alınan kararlara güvensizlik doğmasına sebep olmuştur. Bunun aşılama tereddüdüne yansıması kaçınılmazdır. Aşı tereddüdünün önüne geçilmesi ve halkın aşılamaya teşvik edilmesi için </a:t>
            </a:r>
            <a:r>
              <a:rPr lang="tr-TR" dirty="0">
                <a:solidFill>
                  <a:srgbClr val="C00000"/>
                </a:solidFill>
              </a:rPr>
              <a:t>Sağlık Bakanlığı tarafından acilen bir iletişim kampanyası başlatılmalı, tüm süreç şeffaf bir şekilde yürütülmelidir.</a:t>
            </a:r>
          </a:p>
          <a:p>
            <a:pPr>
              <a:lnSpc>
                <a:spcPct val="150000"/>
              </a:lnSpc>
            </a:pPr>
            <a:endParaRPr lang="tr-TR" b="1" dirty="0">
              <a:solidFill>
                <a:srgbClr val="C00000"/>
              </a:solidFill>
            </a:endParaRPr>
          </a:p>
        </p:txBody>
      </p:sp>
    </p:spTree>
    <p:extLst>
      <p:ext uri="{BB962C8B-B14F-4D97-AF65-F5344CB8AC3E}">
        <p14:creationId xmlns:p14="http://schemas.microsoft.com/office/powerpoint/2010/main" val="2850558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41A3A6C-495E-AD44-957E-AB2AABF3516B}"/>
              </a:ext>
            </a:extLst>
          </p:cNvPr>
          <p:cNvSpPr>
            <a:spLocks noGrp="1"/>
          </p:cNvSpPr>
          <p:nvPr>
            <p:ph type="title"/>
          </p:nvPr>
        </p:nvSpPr>
        <p:spPr>
          <a:xfrm>
            <a:off x="7208318" y="558140"/>
            <a:ext cx="4025735" cy="807522"/>
          </a:xfrm>
        </p:spPr>
        <p:txBody>
          <a:bodyPr>
            <a:noAutofit/>
          </a:bodyPr>
          <a:lstStyle/>
          <a:p>
            <a:pPr algn="ctr"/>
            <a:r>
              <a:rPr lang="tr-TR" sz="2400" dirty="0">
                <a:solidFill>
                  <a:schemeClr val="bg1"/>
                </a:solidFill>
              </a:rPr>
              <a:t>COVID-19 Aşı Dayanışması Çağrısı</a:t>
            </a:r>
          </a:p>
        </p:txBody>
      </p:sp>
      <p:sp>
        <p:nvSpPr>
          <p:cNvPr id="4" name="Dikdörtgen 3">
            <a:extLst>
              <a:ext uri="{FF2B5EF4-FFF2-40B4-BE49-F238E27FC236}">
                <a16:creationId xmlns:a16="http://schemas.microsoft.com/office/drawing/2014/main" xmlns="" id="{14ADF93D-7D55-0F4E-86AF-22599668C0D5}"/>
              </a:ext>
            </a:extLst>
          </p:cNvPr>
          <p:cNvSpPr/>
          <p:nvPr/>
        </p:nvSpPr>
        <p:spPr>
          <a:xfrm>
            <a:off x="807522" y="1365662"/>
            <a:ext cx="11198431" cy="533202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İçerik Yer Tutucusu 2">
            <a:extLst>
              <a:ext uri="{FF2B5EF4-FFF2-40B4-BE49-F238E27FC236}">
                <a16:creationId xmlns:a16="http://schemas.microsoft.com/office/drawing/2014/main" xmlns="" id="{E4855FC4-BCD9-E449-B8A7-33F44E14B8A1}"/>
              </a:ext>
            </a:extLst>
          </p:cNvPr>
          <p:cNvSpPr>
            <a:spLocks noGrp="1"/>
          </p:cNvSpPr>
          <p:nvPr>
            <p:ph idx="1"/>
          </p:nvPr>
        </p:nvSpPr>
        <p:spPr/>
        <p:txBody>
          <a:bodyPr>
            <a:normAutofit fontScale="92500" lnSpcReduction="10000"/>
          </a:bodyPr>
          <a:lstStyle/>
          <a:p>
            <a:pPr>
              <a:lnSpc>
                <a:spcPct val="150000"/>
              </a:lnSpc>
            </a:pPr>
            <a:r>
              <a:rPr lang="tr-TR" b="1" dirty="0">
                <a:solidFill>
                  <a:srgbClr val="C00000"/>
                </a:solidFill>
              </a:rPr>
              <a:t>Sağlık </a:t>
            </a:r>
            <a:r>
              <a:rPr lang="tr-TR" b="1" dirty="0" smtClean="0">
                <a:solidFill>
                  <a:srgbClr val="C00000"/>
                </a:solidFill>
              </a:rPr>
              <a:t>Bakanlığı’na </a:t>
            </a:r>
            <a:r>
              <a:rPr lang="tr-TR" b="1" dirty="0">
                <a:solidFill>
                  <a:srgbClr val="C00000"/>
                </a:solidFill>
              </a:rPr>
              <a:t>çağrımız:</a:t>
            </a:r>
          </a:p>
          <a:p>
            <a:pPr lvl="1"/>
            <a:r>
              <a:rPr lang="tr-TR" dirty="0"/>
              <a:t>Aşılama kapasitesi artırılmalıdır </a:t>
            </a:r>
          </a:p>
          <a:p>
            <a:pPr lvl="1"/>
            <a:r>
              <a:rPr lang="tr-TR" dirty="0">
                <a:solidFill>
                  <a:srgbClr val="C00000"/>
                </a:solidFill>
              </a:rPr>
              <a:t>Günlük kararlar ile programsızlık içinde aşı gruplarının açıklanması kaotik durumlara neden olmaktadır. </a:t>
            </a:r>
          </a:p>
          <a:p>
            <a:pPr lvl="1"/>
            <a:r>
              <a:rPr lang="tr-TR" dirty="0"/>
              <a:t>Aile sağlığı merkezleri (ASM), toplum sağlığı merkezleri ve hastanelerde özellikle </a:t>
            </a:r>
            <a:r>
              <a:rPr lang="tr-TR" dirty="0" err="1"/>
              <a:t>ASM’lerin</a:t>
            </a:r>
            <a:r>
              <a:rPr lang="tr-TR" dirty="0"/>
              <a:t> şartlarının iyileştirilmesi gereklidir. Kaotik durum nedeniyle kurumlarda yaşanan kalabalıklar, mesafesiz kuyrukların, kapalı alanlarda beklemenin yaratacağı risk ve toplumda oluşturduğu tedirginlik mekânsal düzenlemeler ile giderilmelidir. </a:t>
            </a:r>
          </a:p>
          <a:p>
            <a:pPr lvl="1"/>
            <a:r>
              <a:rPr lang="tr-TR" dirty="0">
                <a:solidFill>
                  <a:srgbClr val="C00000"/>
                </a:solidFill>
              </a:rPr>
              <a:t>Aşı merkezlerinin sayısının arttırılmalı, sağlık çalışanı açığı acilen kapatılmalı, aşılama kapasitesini de artıracak aşı istasyonları özellikle aşıya ulaşımı zor olan kırsal alanlar, işçi bölgeleri, mevsimlik işçilerin yerleşimleri gibi alanlarda kurulmalıdır. </a:t>
            </a:r>
          </a:p>
          <a:p>
            <a:pPr lvl="1"/>
            <a:r>
              <a:rPr lang="tr-TR" dirty="0"/>
              <a:t>İlçe Sağlık Müdürlüğü, Toplum Sağlığı Merkezleri aşılama sürecinde etkin bir şekilde kullanılmalıdır.</a:t>
            </a:r>
          </a:p>
          <a:p>
            <a:pPr>
              <a:lnSpc>
                <a:spcPct val="150000"/>
              </a:lnSpc>
            </a:pPr>
            <a:endParaRPr lang="tr-TR" b="1" dirty="0">
              <a:solidFill>
                <a:srgbClr val="C00000"/>
              </a:solidFill>
            </a:endParaRPr>
          </a:p>
        </p:txBody>
      </p:sp>
    </p:spTree>
    <p:extLst>
      <p:ext uri="{BB962C8B-B14F-4D97-AF65-F5344CB8AC3E}">
        <p14:creationId xmlns:p14="http://schemas.microsoft.com/office/powerpoint/2010/main" val="588063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41A3A6C-495E-AD44-957E-AB2AABF3516B}"/>
              </a:ext>
            </a:extLst>
          </p:cNvPr>
          <p:cNvSpPr>
            <a:spLocks noGrp="1"/>
          </p:cNvSpPr>
          <p:nvPr>
            <p:ph type="title"/>
          </p:nvPr>
        </p:nvSpPr>
        <p:spPr>
          <a:xfrm>
            <a:off x="7208318" y="558140"/>
            <a:ext cx="4025735" cy="807522"/>
          </a:xfrm>
        </p:spPr>
        <p:txBody>
          <a:bodyPr>
            <a:noAutofit/>
          </a:bodyPr>
          <a:lstStyle/>
          <a:p>
            <a:pPr algn="ctr"/>
            <a:r>
              <a:rPr lang="tr-TR" sz="2400" dirty="0">
                <a:solidFill>
                  <a:schemeClr val="bg1"/>
                </a:solidFill>
              </a:rPr>
              <a:t>COVID-19 Aşı Dayanışması Çağrısı</a:t>
            </a:r>
          </a:p>
        </p:txBody>
      </p:sp>
      <p:sp>
        <p:nvSpPr>
          <p:cNvPr id="4" name="Dikdörtgen 3">
            <a:extLst>
              <a:ext uri="{FF2B5EF4-FFF2-40B4-BE49-F238E27FC236}">
                <a16:creationId xmlns:a16="http://schemas.microsoft.com/office/drawing/2014/main" xmlns="" id="{14ADF93D-7D55-0F4E-86AF-22599668C0D5}"/>
              </a:ext>
            </a:extLst>
          </p:cNvPr>
          <p:cNvSpPr/>
          <p:nvPr/>
        </p:nvSpPr>
        <p:spPr>
          <a:xfrm>
            <a:off x="807522" y="1365662"/>
            <a:ext cx="11198431" cy="533202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İçerik Yer Tutucusu 2">
            <a:extLst>
              <a:ext uri="{FF2B5EF4-FFF2-40B4-BE49-F238E27FC236}">
                <a16:creationId xmlns:a16="http://schemas.microsoft.com/office/drawing/2014/main" xmlns="" id="{E4855FC4-BCD9-E449-B8A7-33F44E14B8A1}"/>
              </a:ext>
            </a:extLst>
          </p:cNvPr>
          <p:cNvSpPr>
            <a:spLocks noGrp="1"/>
          </p:cNvSpPr>
          <p:nvPr>
            <p:ph idx="1"/>
          </p:nvPr>
        </p:nvSpPr>
        <p:spPr/>
        <p:txBody>
          <a:bodyPr>
            <a:normAutofit/>
          </a:bodyPr>
          <a:lstStyle/>
          <a:p>
            <a:pPr>
              <a:lnSpc>
                <a:spcPct val="150000"/>
              </a:lnSpc>
            </a:pPr>
            <a:r>
              <a:rPr lang="tr-TR" b="1" dirty="0">
                <a:solidFill>
                  <a:srgbClr val="C00000"/>
                </a:solidFill>
              </a:rPr>
              <a:t>Sağlık </a:t>
            </a:r>
            <a:r>
              <a:rPr lang="tr-TR" b="1" dirty="0" smtClean="0">
                <a:solidFill>
                  <a:srgbClr val="C00000"/>
                </a:solidFill>
              </a:rPr>
              <a:t>Bakanlığı’na </a:t>
            </a:r>
            <a:r>
              <a:rPr lang="tr-TR" b="1" dirty="0">
                <a:solidFill>
                  <a:srgbClr val="C00000"/>
                </a:solidFill>
              </a:rPr>
              <a:t>çağrımız:</a:t>
            </a:r>
          </a:p>
          <a:p>
            <a:pPr lvl="1"/>
            <a:r>
              <a:rPr lang="tr-TR" dirty="0"/>
              <a:t>Salgının yönetilememesi ve gecikmiş aşı tedariki nedeniyle diğer sağlık hizmetlerine erişimin durma noktasına geldiğini, önlenebilir ölümlerin halen devam ettiğini biliyoruz. </a:t>
            </a:r>
          </a:p>
          <a:p>
            <a:pPr lvl="1"/>
            <a:r>
              <a:rPr lang="tr-TR" dirty="0">
                <a:solidFill>
                  <a:srgbClr val="C00000"/>
                </a:solidFill>
              </a:rPr>
              <a:t>Aşılama sürecinde özellikle birinci basamak sağlık hizmetlerinin aksatılmaması için planlamalar yapılmalı, </a:t>
            </a:r>
          </a:p>
          <a:p>
            <a:pPr lvl="1"/>
            <a:r>
              <a:rPr lang="tr-TR" dirty="0"/>
              <a:t>Piyasalaşan, parçalı sağlık politikalarından vazgeçilmeli,</a:t>
            </a:r>
          </a:p>
          <a:p>
            <a:pPr lvl="1"/>
            <a:r>
              <a:rPr lang="tr-TR" dirty="0">
                <a:solidFill>
                  <a:srgbClr val="C00000"/>
                </a:solidFill>
              </a:rPr>
              <a:t>Çöken sağlıkta dönüşüm programının yarattığı sonuçlar için topluma hesap verilmelidir.</a:t>
            </a:r>
          </a:p>
        </p:txBody>
      </p:sp>
    </p:spTree>
    <p:extLst>
      <p:ext uri="{BB962C8B-B14F-4D97-AF65-F5344CB8AC3E}">
        <p14:creationId xmlns:p14="http://schemas.microsoft.com/office/powerpoint/2010/main" val="2831340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41A3A6C-495E-AD44-957E-AB2AABF3516B}"/>
              </a:ext>
            </a:extLst>
          </p:cNvPr>
          <p:cNvSpPr>
            <a:spLocks noGrp="1"/>
          </p:cNvSpPr>
          <p:nvPr>
            <p:ph type="title"/>
          </p:nvPr>
        </p:nvSpPr>
        <p:spPr>
          <a:xfrm>
            <a:off x="7208318" y="558140"/>
            <a:ext cx="4025735" cy="807522"/>
          </a:xfrm>
        </p:spPr>
        <p:txBody>
          <a:bodyPr>
            <a:noAutofit/>
          </a:bodyPr>
          <a:lstStyle/>
          <a:p>
            <a:pPr algn="ctr"/>
            <a:r>
              <a:rPr lang="tr-TR" sz="2400" dirty="0">
                <a:solidFill>
                  <a:schemeClr val="bg1"/>
                </a:solidFill>
              </a:rPr>
              <a:t>COVID-19 Aşı Dayanışması Çağrısı</a:t>
            </a:r>
          </a:p>
        </p:txBody>
      </p:sp>
      <p:sp>
        <p:nvSpPr>
          <p:cNvPr id="4" name="Dikdörtgen 3">
            <a:extLst>
              <a:ext uri="{FF2B5EF4-FFF2-40B4-BE49-F238E27FC236}">
                <a16:creationId xmlns:a16="http://schemas.microsoft.com/office/drawing/2014/main" xmlns="" id="{14ADF93D-7D55-0F4E-86AF-22599668C0D5}"/>
              </a:ext>
            </a:extLst>
          </p:cNvPr>
          <p:cNvSpPr/>
          <p:nvPr/>
        </p:nvSpPr>
        <p:spPr>
          <a:xfrm>
            <a:off x="807522" y="1365662"/>
            <a:ext cx="11198431" cy="533202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İçerik Yer Tutucusu 2">
            <a:extLst>
              <a:ext uri="{FF2B5EF4-FFF2-40B4-BE49-F238E27FC236}">
                <a16:creationId xmlns:a16="http://schemas.microsoft.com/office/drawing/2014/main" xmlns="" id="{E4855FC4-BCD9-E449-B8A7-33F44E14B8A1}"/>
              </a:ext>
            </a:extLst>
          </p:cNvPr>
          <p:cNvSpPr>
            <a:spLocks noGrp="1"/>
          </p:cNvSpPr>
          <p:nvPr>
            <p:ph idx="1"/>
          </p:nvPr>
        </p:nvSpPr>
        <p:spPr/>
        <p:txBody>
          <a:bodyPr>
            <a:normAutofit/>
          </a:bodyPr>
          <a:lstStyle/>
          <a:p>
            <a:pPr>
              <a:lnSpc>
                <a:spcPct val="150000"/>
              </a:lnSpc>
            </a:pPr>
            <a:r>
              <a:rPr lang="tr-TR" b="1" dirty="0">
                <a:solidFill>
                  <a:srgbClr val="C00000"/>
                </a:solidFill>
              </a:rPr>
              <a:t>Sağlık </a:t>
            </a:r>
            <a:r>
              <a:rPr lang="tr-TR" b="1" dirty="0" smtClean="0">
                <a:solidFill>
                  <a:srgbClr val="C00000"/>
                </a:solidFill>
              </a:rPr>
              <a:t>Bakanlığı’na </a:t>
            </a:r>
            <a:r>
              <a:rPr lang="tr-TR" b="1" dirty="0">
                <a:solidFill>
                  <a:srgbClr val="C00000"/>
                </a:solidFill>
              </a:rPr>
              <a:t>çağrımız:</a:t>
            </a:r>
          </a:p>
          <a:p>
            <a:pPr lvl="1">
              <a:lnSpc>
                <a:spcPct val="150000"/>
              </a:lnSpc>
            </a:pPr>
            <a:r>
              <a:rPr lang="tr-TR" dirty="0"/>
              <a:t>Bir yandan toplum sağlığı gözetilirken diğer yanda sağlık çalışanlarının haklarının korunması ve çalışma şartlarının iyileştirilmesi gerekir. </a:t>
            </a:r>
          </a:p>
          <a:p>
            <a:pPr lvl="1">
              <a:lnSpc>
                <a:spcPct val="150000"/>
              </a:lnSpc>
            </a:pPr>
            <a:r>
              <a:rPr lang="tr-TR" dirty="0">
                <a:solidFill>
                  <a:srgbClr val="C00000"/>
                </a:solidFill>
              </a:rPr>
              <a:t>Bu kapsamda, sağlık çalışanlarının yaz dönemi izinleri mutlaka korunmalıdır. </a:t>
            </a:r>
          </a:p>
          <a:p>
            <a:pPr lvl="1">
              <a:lnSpc>
                <a:spcPct val="150000"/>
              </a:lnSpc>
            </a:pPr>
            <a:r>
              <a:rPr lang="tr-TR" dirty="0"/>
              <a:t>Sağlık emekçilerinin özverilerini gören haklarına yönelik düzenlemeler yaşama geçirilmelidir.</a:t>
            </a:r>
          </a:p>
          <a:p>
            <a:pPr>
              <a:lnSpc>
                <a:spcPct val="150000"/>
              </a:lnSpc>
            </a:pPr>
            <a:endParaRPr lang="tr-TR" b="1" dirty="0">
              <a:solidFill>
                <a:srgbClr val="C00000"/>
              </a:solidFill>
            </a:endParaRPr>
          </a:p>
        </p:txBody>
      </p:sp>
    </p:spTree>
    <p:extLst>
      <p:ext uri="{BB962C8B-B14F-4D97-AF65-F5344CB8AC3E}">
        <p14:creationId xmlns:p14="http://schemas.microsoft.com/office/powerpoint/2010/main" val="20502159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764</Words>
  <Application>Microsoft Office PowerPoint</Application>
  <PresentationFormat>Özel</PresentationFormat>
  <Paragraphs>59</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Office Teması</vt:lpstr>
      <vt:lpstr>PowerPoint Sunusu</vt:lpstr>
      <vt:lpstr>PowerPoint Sunusu</vt:lpstr>
      <vt:lpstr>COVID-19 Aşı Dayanışması Çağrısı</vt:lpstr>
      <vt:lpstr>COVID-19 Aşı Dayanışması Çağrısı</vt:lpstr>
      <vt:lpstr>COVID-19 Aşı Dayanışması Çağrısı</vt:lpstr>
      <vt:lpstr>COVID-19 Aşı Dayanışması Çağrısı</vt:lpstr>
      <vt:lpstr>COVID-19 Aşı Dayanışması Çağrısı</vt:lpstr>
      <vt:lpstr>COVID-19 Aşı Dayanışması Çağrısı</vt:lpstr>
      <vt:lpstr>COVID-19 Aşı Dayanışması Çağrısı</vt:lpstr>
      <vt:lpstr>COVID-19 Aşı Dayanışması Çağrısı</vt:lpstr>
      <vt:lpstr>COVID-19 Aşı Dayanışması Çağrısı</vt:lpstr>
      <vt:lpstr>COVID-19 Aşı Dayanışması Çağrısı</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Sebnem Korur Fincanci</dc:creator>
  <cp:lastModifiedBy>basin</cp:lastModifiedBy>
  <cp:revision>5</cp:revision>
  <dcterms:created xsi:type="dcterms:W3CDTF">2021-06-16T08:30:34Z</dcterms:created>
  <dcterms:modified xsi:type="dcterms:W3CDTF">2021-06-16T12:44:09Z</dcterms:modified>
</cp:coreProperties>
</file>