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7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 snapToObjects="1">
      <p:cViewPr varScale="1">
        <p:scale>
          <a:sx n="91" d="100"/>
          <a:sy n="91" d="100"/>
        </p:scale>
        <p:origin x="-1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0A3E311-8F9C-D84F-B1DC-0EE3EC714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261F7A0F-D2C8-E34B-A75D-7A01A50CF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983D880-F3E8-134A-B667-C8948DE1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C454220-CF47-4F4D-BA0C-81775E8C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95E5DD5-DB41-BA4C-92A3-164A8252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5613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019673B-17B0-EE4D-8EE5-497D798F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C53D344E-B463-DA41-B951-45D2E699B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6810F27-59F2-6F4B-91E6-65B5DEDE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1EC951E-15F6-3E45-87E4-9E006351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73B8A14-1E74-244C-A95F-A2C8B95D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394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35D5508A-75A6-7E4B-BC0E-85BF9EF9E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46C724B2-4B21-A440-A7A7-0FB34D6E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7551E4F-DF23-AB43-82BE-74AED425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86694CC-7A04-EA44-B305-C25F7F3A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67CDEE8-189C-644D-B593-71315CE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715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20C5A6FC-E592-A44D-AFC1-CE1F17A08A84}"/>
              </a:ext>
            </a:extLst>
          </p:cNvPr>
          <p:cNvSpPr/>
          <p:nvPr userDrawn="1"/>
        </p:nvSpPr>
        <p:spPr>
          <a:xfrm>
            <a:off x="756745" y="1397876"/>
            <a:ext cx="11077903" cy="53235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4494E28-D427-8B48-95D0-9D3EC7BC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814" y="365125"/>
            <a:ext cx="3922986" cy="132556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242520B-2BF0-1F44-A4AF-FD6AB596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FE3191D-3C76-A841-AEB3-4F82AAF2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CEAF394-FF7F-2044-8269-C165181B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E7623AF-0E4C-A241-B37A-1CE5961D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016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E6D06B7-10E7-DC46-88E3-667C353A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ABB883E-7E80-5B4F-A202-95D628DB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3037C44-1813-5249-B106-1904E590F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F337B54-9F23-BC48-BE43-6B99146F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C9E8152-E700-6C4A-B944-1A00A00A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0737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4D3BD57-4D1C-6C4D-948B-3EB94175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66BE22C-5478-9643-900F-225D0C60B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55A32C2-59CB-B042-9025-54041358C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9935299-9D1F-5840-B221-16AB0CA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F10DD6F-61ED-D440-A9B9-31AE7909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1D82F697-A0B6-6841-B992-8766D991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62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B1353CB-DB8A-9B42-81A2-652F8B36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E7D0EBFF-5C81-7B4E-ADF8-BBF8DD09B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3124175E-1CA8-1442-B0F0-CDD337756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5A3BB363-D7A8-3848-B46B-B53EDAE6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241280A9-19B3-824B-8B13-0440145DA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D04665E9-BB04-3748-8B80-8DC99177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48089C95-4632-4E4A-8758-8995A0E1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067DC38D-1255-B848-9AE4-3FD5FA3D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8760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203633B-9F6A-D546-B2AE-A58E50F5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439F59F0-CF9C-2E40-9F10-40E69290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32FC725F-7455-DA43-BC4A-B778C915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F49BE2F1-7E2E-D74A-B795-2A81FEF0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314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6276DAFB-7514-BE43-A82E-D3508D77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CEB3946E-965B-9F42-B368-F0B33954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CA7BFC13-5EC6-BE48-ADD8-D706C554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0122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E67378A-6F3B-D343-B49F-905152D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AEF7C5D-AF5F-924D-A766-00D07941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48D630DC-DE3A-7F42-9371-2CAAF0988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D54435E-483A-8C4C-B3A5-236BA07D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D04764D-22CD-FF44-8D0A-E5DE9E2A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2F5A36B-C7D3-9343-89F3-8EE97D0F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019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62F938C-D174-4F45-8B88-61310904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7E292D33-605D-154E-83AA-7CBBA0B42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2E7015E4-D56A-EC4A-BB39-CC2C78090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D49EDB5C-01BC-FB4C-AF3A-70C09CB5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88306C7-9DEA-B142-9512-14CCAF61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B93A30B7-F521-A54D-8CBC-474E5F9B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379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B92990E5-B2B9-2A4B-AF22-23EEDDC0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D415606-B24C-A042-98A3-2AF6A8F0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E8AB54F-EA15-BB4F-A537-FF176D911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09BC3-CCD1-6040-8712-0422799D79E8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4647AF7-7AE3-E949-8A51-B663DC836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330BAA6-AAD8-EA46-803C-FD2BC4B29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394A-CBBB-0C4A-B082-B66527A477D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8CCBC81C-D971-894E-9F4E-519BCC73AF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78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tb.org.tr/kollar/COVID19/haber_goster.php?Guid=f6210210-631b-11ec-87e9-2806a62df02b" TargetMode="External"/><Relationship Id="rId2" Type="http://schemas.openxmlformats.org/officeDocument/2006/relationships/hyperlink" Target="https://www.ttb.org.tr/kollar/COVID1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tb.org.tr/kollar/COVID19/haber_goster.php?Guid=a8d3d124-543c-11ec-9408-b279490334f9" TargetMode="External"/><Relationship Id="rId4" Type="http://schemas.openxmlformats.org/officeDocument/2006/relationships/hyperlink" Target="https://www.ttb.org.tr/kollar/COVID19/haber_goster.php?Guid=74ac46bc-67d6-11ec-ae18-f82f027b638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819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2D70147-FF39-2849-AA62-CBEA4DAD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738" y="365125"/>
            <a:ext cx="3167062" cy="1325563"/>
          </a:xfrm>
        </p:spPr>
        <p:txBody>
          <a:bodyPr/>
          <a:lstStyle/>
          <a:p>
            <a:r>
              <a:rPr lang="tr-TR" dirty="0"/>
              <a:t>ABD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D031AAC-5695-704E-ACFF-63ADDF09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45" y="1474233"/>
            <a:ext cx="9082160" cy="51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58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4CFD0D3-9445-474D-AA70-F1846E8C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044" y="365125"/>
            <a:ext cx="3922986" cy="1325563"/>
          </a:xfrm>
        </p:spPr>
        <p:txBody>
          <a:bodyPr/>
          <a:lstStyle/>
          <a:p>
            <a:r>
              <a:rPr lang="tr-TR" dirty="0"/>
              <a:t>TÜRKİYE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EC3DD36-2F06-F24A-87B9-3E5BB3C59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03" y="1474477"/>
            <a:ext cx="9735545" cy="52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53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1945" y="449208"/>
            <a:ext cx="3922986" cy="1325563"/>
          </a:xfrm>
        </p:spPr>
        <p:txBody>
          <a:bodyPr/>
          <a:lstStyle/>
          <a:p>
            <a:r>
              <a:rPr lang="tr-TR" b="1" dirty="0"/>
              <a:t>Ne Yapmalı? </a:t>
            </a:r>
          </a:p>
        </p:txBody>
      </p:sp>
      <p:pic>
        <p:nvPicPr>
          <p:cNvPr id="4" name="3 İçerik Yer Tutucusu" descr="Pandemide Neredeyiz, Nereye Gidiyoruz Kopyas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882" y="1661062"/>
            <a:ext cx="8935645" cy="5026301"/>
          </a:xfrm>
        </p:spPr>
      </p:pic>
    </p:spTree>
    <p:extLst>
      <p:ext uri="{BB962C8B-B14F-4D97-AF65-F5344CB8AC3E}">
        <p14:creationId xmlns:p14="http://schemas.microsoft.com/office/powerpoint/2010/main" xmlns="" val="355433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3CFA5DC-29DE-2E4C-9CF3-2CA28E3EF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Omicron</a:t>
            </a:r>
            <a:endParaRPr lang="tr-TR" dirty="0"/>
          </a:p>
          <a:p>
            <a:pPr lvl="1"/>
            <a:r>
              <a:rPr lang="tr-TR" dirty="0"/>
              <a:t>11 Kasım 2021 </a:t>
            </a:r>
            <a:r>
              <a:rPr lang="tr-TR" dirty="0" err="1"/>
              <a:t>Bostvana</a:t>
            </a:r>
            <a:endParaRPr lang="tr-TR" dirty="0"/>
          </a:p>
          <a:p>
            <a:pPr lvl="1"/>
            <a:r>
              <a:rPr lang="tr-TR" dirty="0"/>
              <a:t>14 Kasım 2021 Güney Afrika</a:t>
            </a:r>
          </a:p>
          <a:p>
            <a:pPr lvl="1"/>
            <a:r>
              <a:rPr lang="tr-TR" dirty="0"/>
              <a:t>Endişe verici varyantlar listesine eklenen beşinci varyant</a:t>
            </a:r>
          </a:p>
          <a:p>
            <a:pPr lvl="1"/>
            <a:r>
              <a:rPr lang="tr-TR" dirty="0"/>
              <a:t>50 farklı mutasyon</a:t>
            </a:r>
          </a:p>
          <a:p>
            <a:pPr lvl="1"/>
            <a:r>
              <a:rPr lang="tr-TR" dirty="0"/>
              <a:t>Diğer varyantlara göre daha kolay bulaşabilmekte</a:t>
            </a:r>
          </a:p>
          <a:p>
            <a:pPr lvl="1"/>
            <a:r>
              <a:rPr lang="tr-TR" dirty="0"/>
              <a:t>Delta’ya göre</a:t>
            </a:r>
          </a:p>
          <a:p>
            <a:pPr lvl="2"/>
            <a:r>
              <a:rPr lang="tr-TR" dirty="0"/>
              <a:t>2-4 kat daha bulaşıcı</a:t>
            </a:r>
          </a:p>
          <a:p>
            <a:pPr lvl="2"/>
            <a:r>
              <a:rPr lang="tr-TR" dirty="0"/>
              <a:t>Ev içi bulaş hızı </a:t>
            </a:r>
          </a:p>
          <a:p>
            <a:pPr lvl="2"/>
            <a:r>
              <a:rPr lang="tr-TR" dirty="0"/>
              <a:t>Yeniden enfeksiyon oranı </a:t>
            </a:r>
          </a:p>
          <a:p>
            <a:pPr lvl="2"/>
            <a:r>
              <a:rPr lang="tr-TR" dirty="0" err="1"/>
              <a:t>Aşı’dan</a:t>
            </a:r>
            <a:r>
              <a:rPr lang="tr-TR" dirty="0"/>
              <a:t> kaçış </a:t>
            </a:r>
            <a:r>
              <a:rPr lang="tr-TR" b="1" dirty="0"/>
              <a:t>daha fazla</a:t>
            </a:r>
            <a:endParaRPr lang="tr-TR" dirty="0"/>
          </a:p>
        </p:txBody>
      </p:sp>
      <p:pic>
        <p:nvPicPr>
          <p:cNvPr id="4" name="3 Resim" descr="Pandemi Bülte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937" y="4276228"/>
            <a:ext cx="4122683" cy="23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9693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1002907-B6AA-1841-A5BE-82DC7395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185" y="365125"/>
            <a:ext cx="3922986" cy="1325563"/>
          </a:xfrm>
        </p:spPr>
        <p:txBody>
          <a:bodyPr/>
          <a:lstStyle/>
          <a:p>
            <a:r>
              <a:rPr lang="tr-TR" dirty="0"/>
              <a:t>29 ARALIK 2021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3F09B77-114E-4B4D-A007-606CE6C89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366" y="1690688"/>
            <a:ext cx="10515600" cy="4351338"/>
          </a:xfrm>
        </p:spPr>
        <p:txBody>
          <a:bodyPr>
            <a:noAutofit/>
          </a:bodyPr>
          <a:lstStyle/>
          <a:p>
            <a:pPr marL="0" indent="0" algn="r">
              <a:lnSpc>
                <a:spcPct val="200000"/>
              </a:lnSpc>
              <a:buNone/>
            </a:pPr>
            <a:endParaRPr lang="tr-TR" b="1" dirty="0">
              <a:solidFill>
                <a:schemeClr val="bg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tr-TR" b="1" dirty="0">
              <a:solidFill>
                <a:schemeClr val="bg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tr-TR" b="1" dirty="0">
              <a:solidFill>
                <a:schemeClr val="bg1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tr-TR" b="1" dirty="0">
                <a:solidFill>
                  <a:srgbClr val="7030A0"/>
                </a:solidFill>
              </a:rPr>
              <a:t>TTB Merkez Konseyi</a:t>
            </a:r>
            <a:endParaRPr lang="tr-TR" dirty="0">
              <a:solidFill>
                <a:srgbClr val="7030A0"/>
              </a:solidFill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tr-TR" b="1" dirty="0">
                <a:solidFill>
                  <a:srgbClr val="7030A0"/>
                </a:solidFill>
              </a:rPr>
              <a:t>TTB </a:t>
            </a:r>
            <a:r>
              <a:rPr lang="tr-TR" b="1" dirty="0" err="1">
                <a:solidFill>
                  <a:srgbClr val="7030A0"/>
                </a:solidFill>
              </a:rPr>
              <a:t>Pandemi</a:t>
            </a:r>
            <a:r>
              <a:rPr lang="tr-TR" b="1" dirty="0">
                <a:solidFill>
                  <a:srgbClr val="7030A0"/>
                </a:solidFill>
              </a:rPr>
              <a:t> Çalışma Grubu</a:t>
            </a:r>
            <a:endParaRPr lang="tr-TR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3C9835EE-201D-5247-BAC1-A9E90093F558}"/>
              </a:ext>
            </a:extLst>
          </p:cNvPr>
          <p:cNvSpPr/>
          <p:nvPr/>
        </p:nvSpPr>
        <p:spPr>
          <a:xfrm>
            <a:off x="2893452" y="2025135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https://www.ttb.org.tr/kollar/COVID19/</a:t>
            </a:r>
            <a:r>
              <a:rPr lang="tr-TR" dirty="0"/>
              <a:t>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468110CA-23AB-824A-9AAB-57BFC5D7B376}"/>
              </a:ext>
            </a:extLst>
          </p:cNvPr>
          <p:cNvSpPr/>
          <p:nvPr/>
        </p:nvSpPr>
        <p:spPr>
          <a:xfrm>
            <a:off x="1460942" y="40616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hlinkClick r:id="rId3"/>
              </a:rPr>
              <a:t>https://www.ttb.org.tr/kollar/COVID19/haber_goster.php?Guid=f6210210-631b-11ec-87e9-2806a62df02b</a:t>
            </a:r>
            <a:r>
              <a:rPr lang="tr-TR" dirty="0"/>
              <a:t> </a:t>
            </a:r>
          </a:p>
          <a:p>
            <a:r>
              <a:rPr lang="tr-TR" dirty="0" err="1"/>
              <a:t>Pandemide</a:t>
            </a:r>
            <a:r>
              <a:rPr lang="tr-TR" dirty="0"/>
              <a:t> Merak Ettikleriniz-35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CDD3270C-6B5B-A143-ABFC-1A21402FDA86}"/>
              </a:ext>
            </a:extLst>
          </p:cNvPr>
          <p:cNvSpPr/>
          <p:nvPr/>
        </p:nvSpPr>
        <p:spPr>
          <a:xfrm>
            <a:off x="1460942" y="4957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hlinkClick r:id="rId4"/>
              </a:rPr>
              <a:t>https://www.ttb.org.tr/kollar/COVID19/haber_goster.php?Guid=74ac46bc-67d6-11ec-ae18-f82f027b6380</a:t>
            </a:r>
            <a:r>
              <a:rPr lang="tr-TR" dirty="0"/>
              <a:t> </a:t>
            </a:r>
          </a:p>
          <a:p>
            <a:r>
              <a:rPr lang="tr-TR" dirty="0" err="1"/>
              <a:t>Pandemide</a:t>
            </a:r>
            <a:r>
              <a:rPr lang="tr-TR" dirty="0"/>
              <a:t> Merak Ettikleriniz-36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9B308792-E021-0D41-89DC-C5A094CBF19F}"/>
              </a:ext>
            </a:extLst>
          </p:cNvPr>
          <p:cNvSpPr/>
          <p:nvPr/>
        </p:nvSpPr>
        <p:spPr>
          <a:xfrm>
            <a:off x="2911370" y="24594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0" dirty="0">
                <a:solidFill>
                  <a:srgbClr val="111111"/>
                </a:solidFill>
                <a:effectLst/>
                <a:latin typeface="Raleway" pitchFamily="2" charset="0"/>
                <a:hlinkClick r:id="rId5"/>
              </a:rPr>
              <a:t>https://www.ttb.org.tr/kollar/COVID19/haber_goster.php?Guid=a8d3d124-543c-11ec-9408-b279490334f9</a:t>
            </a:r>
            <a:r>
              <a:rPr lang="tr-TR" b="1" i="0" dirty="0">
                <a:solidFill>
                  <a:srgbClr val="111111"/>
                </a:solidFill>
                <a:effectLst/>
                <a:latin typeface="Raleway" pitchFamily="2" charset="0"/>
              </a:rPr>
              <a:t> </a:t>
            </a:r>
          </a:p>
          <a:p>
            <a:r>
              <a:rPr lang="tr-TR" b="1" i="0" dirty="0">
                <a:solidFill>
                  <a:srgbClr val="111111"/>
                </a:solidFill>
                <a:effectLst/>
                <a:latin typeface="Raleway" pitchFamily="2" charset="0"/>
              </a:rPr>
              <a:t>TTB </a:t>
            </a:r>
            <a:r>
              <a:rPr lang="tr-TR" b="1" i="0" dirty="0" err="1">
                <a:solidFill>
                  <a:srgbClr val="111111"/>
                </a:solidFill>
                <a:effectLst/>
                <a:latin typeface="Raleway" pitchFamily="2" charset="0"/>
              </a:rPr>
              <a:t>Pandemi</a:t>
            </a:r>
            <a:r>
              <a:rPr lang="tr-TR" b="1" i="0" dirty="0">
                <a:solidFill>
                  <a:srgbClr val="111111"/>
                </a:solidFill>
                <a:effectLst/>
                <a:latin typeface="Raleway" pitchFamily="2" charset="0"/>
              </a:rPr>
              <a:t> Çalışma Grubu’ndan COVID-19 Salgın Yönetimine Kapsamlı Bir Bakış ve Kritik Öneriler</a:t>
            </a:r>
          </a:p>
        </p:txBody>
      </p:sp>
    </p:spTree>
    <p:extLst>
      <p:ext uri="{BB962C8B-B14F-4D97-AF65-F5344CB8AC3E}">
        <p14:creationId xmlns:p14="http://schemas.microsoft.com/office/powerpoint/2010/main" xmlns="" val="417796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980CEF-3AD5-5840-88B8-2CBE2799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404" y="365125"/>
            <a:ext cx="3922986" cy="1325563"/>
          </a:xfrm>
        </p:spPr>
        <p:txBody>
          <a:bodyPr/>
          <a:lstStyle/>
          <a:p>
            <a:r>
              <a:rPr lang="tr-TR" dirty="0"/>
              <a:t>KULUÇKA SÜRESİ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4DC0B00-EF5F-D443-A6A0-782DC27D9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Kuluçka süresi, kişinin virüsü aldığından hastalığın belirtilerini göstermeye başlamasına kadar geçen süredir. 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İlk araştırmalar,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Omicron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varyantının ortalama kuluçka süresinin </a:t>
            </a:r>
            <a:r>
              <a:rPr lang="tr-TR" dirty="0">
                <a:solidFill>
                  <a:srgbClr val="7030A0"/>
                </a:solidFill>
              </a:rPr>
              <a:t>3 gün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gibi kısa bir süre olabileceği yönünde.  </a:t>
            </a:r>
          </a:p>
          <a:p>
            <a:pPr>
              <a:lnSpc>
                <a:spcPct val="150000"/>
              </a:lnSpc>
            </a:pPr>
            <a:r>
              <a:rPr lang="tr-TR" dirty="0"/>
              <a:t>Oldukça hızlı yayılan bu virüsün daha kısa bir kuluçka süresine sahip olması da bilimsel olarak öngörülebilir. </a:t>
            </a:r>
          </a:p>
        </p:txBody>
      </p:sp>
    </p:spTree>
    <p:extLst>
      <p:ext uri="{BB962C8B-B14F-4D97-AF65-F5344CB8AC3E}">
        <p14:creationId xmlns:p14="http://schemas.microsoft.com/office/powerpoint/2010/main" xmlns="" val="262980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1D8C233-A578-0945-B63B-AC30C3DD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TEMAS SONRASI TEST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A013504-2A4F-304F-82F2-737DEB093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3200" dirty="0" err="1"/>
              <a:t>Omicron</a:t>
            </a:r>
            <a:r>
              <a:rPr lang="tr-TR" sz="3200" dirty="0"/>
              <a:t> varyantının hızı düşünüldüğünde, COVID-19 ile temastan 72 </a:t>
            </a:r>
            <a:r>
              <a:rPr lang="tr-TR" sz="3200"/>
              <a:t>saat </a:t>
            </a:r>
            <a:r>
              <a:rPr lang="tr-TR" sz="3200" smtClean="0"/>
              <a:t>sonra PCR </a:t>
            </a:r>
            <a:r>
              <a:rPr lang="tr-TR" sz="3200" dirty="0"/>
              <a:t>testi vermek </a:t>
            </a:r>
            <a:r>
              <a:rPr lang="tr-TR" sz="3200"/>
              <a:t>mantıklı </a:t>
            </a:r>
            <a:r>
              <a:rPr lang="tr-TR" sz="3200" smtClean="0"/>
              <a:t>olacaktır.</a:t>
            </a:r>
            <a:endParaRPr lang="tr-TR" sz="3200" dirty="0"/>
          </a:p>
          <a:p>
            <a:pPr>
              <a:lnSpc>
                <a:spcPct val="200000"/>
              </a:lnSpc>
            </a:pPr>
            <a:r>
              <a:rPr lang="tr-TR" sz="3200" err="1"/>
              <a:t>Omicron</a:t>
            </a:r>
            <a:r>
              <a:rPr lang="tr-TR" sz="3200"/>
              <a:t>-spesifik </a:t>
            </a:r>
            <a:r>
              <a:rPr lang="tr-TR" sz="3200" smtClean="0"/>
              <a:t>PCR</a:t>
            </a:r>
          </a:p>
          <a:p>
            <a:pPr>
              <a:lnSpc>
                <a:spcPct val="200000"/>
              </a:lnSpc>
              <a:buNone/>
            </a:pPr>
            <a:r>
              <a:rPr lang="tr-TR" sz="3200" smtClean="0"/>
              <a:t>   kullanılmasını </a:t>
            </a:r>
            <a:r>
              <a:rPr lang="tr-TR" sz="3200" dirty="0"/>
              <a:t>öneriyoruz.</a:t>
            </a:r>
          </a:p>
        </p:txBody>
      </p:sp>
      <p:pic>
        <p:nvPicPr>
          <p:cNvPr id="4" name="3 Resim" descr="Pandemi Bülten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890" y="3963056"/>
            <a:ext cx="4698123" cy="26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52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75175F-855F-1C4A-9627-F33FAB7F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OMICRON-belirtiler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28349CC-CD21-4545-8A94-D2E6D1A97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İlk veriler, </a:t>
            </a:r>
            <a:r>
              <a:rPr lang="tr-TR" dirty="0" err="1"/>
              <a:t>Omicron</a:t>
            </a:r>
            <a:r>
              <a:rPr lang="tr-TR" dirty="0"/>
              <a:t> varyantındaki belirtilerin soğuk algınlığı semptomlarına benzer olduğunu gösteriyor. </a:t>
            </a:r>
          </a:p>
          <a:p>
            <a:pPr>
              <a:lnSpc>
                <a:spcPct val="150000"/>
              </a:lnSpc>
            </a:pPr>
            <a:r>
              <a:rPr lang="tr-TR" dirty="0"/>
              <a:t>Sürekli öksürük, </a:t>
            </a:r>
          </a:p>
          <a:p>
            <a:pPr>
              <a:lnSpc>
                <a:spcPct val="150000"/>
              </a:lnSpc>
            </a:pPr>
            <a:r>
              <a:rPr lang="tr-TR" dirty="0"/>
              <a:t>Yüksek ateş, </a:t>
            </a:r>
          </a:p>
          <a:p>
            <a:pPr>
              <a:lnSpc>
                <a:spcPct val="150000"/>
              </a:lnSpc>
            </a:pPr>
            <a:r>
              <a:rPr lang="tr-TR" dirty="0"/>
              <a:t>Koku ve tat kaybı </a:t>
            </a:r>
            <a:r>
              <a:rPr lang="tr-TR"/>
              <a:t>gibi </a:t>
            </a:r>
            <a:r>
              <a:rPr lang="tr-TR" smtClean="0"/>
              <a:t>semptomların</a:t>
            </a:r>
            <a:br>
              <a:rPr lang="tr-TR" smtClean="0"/>
            </a:br>
            <a:r>
              <a:rPr lang="tr-TR" smtClean="0"/>
              <a:t>ise daha </a:t>
            </a:r>
            <a:r>
              <a:rPr lang="tr-TR" dirty="0"/>
              <a:t>az olduğu rapor edilmekte. </a:t>
            </a:r>
          </a:p>
        </p:txBody>
      </p:sp>
      <p:pic>
        <p:nvPicPr>
          <p:cNvPr id="5" name="4 Resim" descr="omicron_varyantiyla_ilgili_net_uyari_semptomun_sesini_duyacaksiniz_h76012_9715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876" y="3405351"/>
            <a:ext cx="4963339" cy="25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08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842B053-D13E-244A-A89C-182CC952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078" y="365125"/>
            <a:ext cx="4101662" cy="1325563"/>
          </a:xfrm>
        </p:spPr>
        <p:txBody>
          <a:bodyPr/>
          <a:lstStyle/>
          <a:p>
            <a:r>
              <a:rPr lang="tr-TR" dirty="0"/>
              <a:t>İZOLASYON/KARANTİNA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DADE3B6-5686-5249-8123-042C062BD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Hızlı bulaşan </a:t>
            </a:r>
            <a:r>
              <a:rPr lang="tr-TR" dirty="0" err="1"/>
              <a:t>Omicron</a:t>
            </a:r>
            <a:r>
              <a:rPr lang="tr-TR" dirty="0"/>
              <a:t> varyantının yayıldığı ülkelerde emekçilerin büyük çoğunluğunu etkilemeye başlaması, üretimin devamı için izolasyon ve karantina kararlarında esnetmelerle karşılaşabileceğimizi gösteriyor. </a:t>
            </a:r>
          </a:p>
          <a:p>
            <a:r>
              <a:rPr lang="tr-TR" dirty="0"/>
              <a:t>Amerika Hastalık Önleme Merkezi (CDC), </a:t>
            </a:r>
          </a:p>
          <a:p>
            <a:pPr lvl="1"/>
            <a:r>
              <a:rPr lang="tr-TR" dirty="0"/>
              <a:t>İzolasyonun eğer kişi belirtisizse 5 güne düşürülmesini önerdi. Bu kişiler sonraki 5 gün de başkalarının yanındayken maske takarak hayatına devam edebilecekler. </a:t>
            </a:r>
          </a:p>
          <a:p>
            <a:pPr lvl="1"/>
            <a:r>
              <a:rPr lang="tr-TR" dirty="0"/>
              <a:t>Karantina: Aşılanmamış ve 2 doz </a:t>
            </a:r>
            <a:r>
              <a:rPr lang="tr-TR" dirty="0" err="1"/>
              <a:t>mRNA</a:t>
            </a:r>
            <a:r>
              <a:rPr lang="tr-TR" dirty="0"/>
              <a:t> aşısı üzerinden 6 aydan uzun süre geçmiş kişilerde karantina süresinin 5 güne düşürülmesi, sonraki 5  gün ise maske ile hayata devam edilmesi; </a:t>
            </a:r>
          </a:p>
          <a:p>
            <a:pPr lvl="1"/>
            <a:r>
              <a:rPr lang="tr-TR" dirty="0"/>
              <a:t>Hatırlatma dozunu olmuş kişilerde ise karantina uygulaması olmadan 10 gün boyunca maske ve 5. Gün PCR testi yapılması da </a:t>
            </a:r>
            <a:r>
              <a:rPr lang="tr-TR" dirty="0" err="1"/>
              <a:t>CDC’nin</a:t>
            </a:r>
            <a:r>
              <a:rPr lang="tr-TR" dirty="0"/>
              <a:t> önerileri arasında.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9015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FC24910-DAF8-8F48-BF90-E7F0465B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HASTALIK ŞİDDETİ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8CA8E90-DAC7-3844-9E38-45B420602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İngiltere, İskoçya ve Güney Afrika'daki araştırmalarda, </a:t>
            </a:r>
            <a:r>
              <a:rPr lang="tr-TR" dirty="0" err="1"/>
              <a:t>Omicron</a:t>
            </a:r>
            <a:r>
              <a:rPr lang="tr-TR" dirty="0"/>
              <a:t> ile hastaneye yatış riski delta varyantından %15 ila %80 daha düşük </a:t>
            </a:r>
            <a:r>
              <a:rPr lang="tr-TR" dirty="0" err="1"/>
              <a:t>bulunmutur</a:t>
            </a:r>
            <a:r>
              <a:rPr lang="tr-TR" dirty="0"/>
              <a:t>. Güney Afrika'dan </a:t>
            </a:r>
            <a:r>
              <a:rPr lang="tr-TR" dirty="0" err="1"/>
              <a:t>açıklananan</a:t>
            </a:r>
            <a:r>
              <a:rPr lang="tr-TR" dirty="0"/>
              <a:t>  erken veriler, </a:t>
            </a:r>
            <a:r>
              <a:rPr lang="tr-TR" dirty="0" err="1"/>
              <a:t>Omicron'un</a:t>
            </a:r>
            <a:r>
              <a:rPr lang="tr-TR" dirty="0"/>
              <a:t> Delta varyantı kadar ölümcül olmayabileceğini gösterdi. 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Omicron</a:t>
            </a:r>
            <a:r>
              <a:rPr lang="tr-TR" dirty="0"/>
              <a:t> verilerinin önemli bölümünün gençlerde ve </a:t>
            </a:r>
            <a:r>
              <a:rPr lang="tr-TR" dirty="0" err="1"/>
              <a:t>bağışıklanmış</a:t>
            </a:r>
            <a:r>
              <a:rPr lang="tr-TR" dirty="0"/>
              <a:t> kişilerde olması yanıltıcı olabilmekle birlikte virüsün halen ölümcül olduğu bilinen bir gerçektir. </a:t>
            </a:r>
            <a:r>
              <a:rPr lang="tr-TR" dirty="0" err="1"/>
              <a:t>Omicron</a:t>
            </a:r>
            <a:r>
              <a:rPr lang="tr-TR" dirty="0"/>
              <a:t> varyantının bulaşma hızı da göz önüne alındığında sağlık sistemlerini yeniden yıkıma uğratabileceği akılda tutulmalıdır.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0342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499D8C7-83DB-6646-9CC6-29AA3AF2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51" y="681037"/>
            <a:ext cx="3922986" cy="927647"/>
          </a:xfrm>
        </p:spPr>
        <p:txBody>
          <a:bodyPr/>
          <a:lstStyle/>
          <a:p>
            <a:r>
              <a:rPr lang="tr-TR" b="1" dirty="0"/>
              <a:t>GÜNEY AFRİKA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01259" y="1608683"/>
            <a:ext cx="10757337" cy="493926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123461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9E22087-E9A1-7145-9632-2BEE1150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430" y="365125"/>
            <a:ext cx="3922986" cy="1325563"/>
          </a:xfrm>
        </p:spPr>
        <p:txBody>
          <a:bodyPr/>
          <a:lstStyle/>
          <a:p>
            <a:r>
              <a:rPr lang="tr-TR" dirty="0"/>
              <a:t>DANİMARKA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BD3482-AAEA-6045-B2D3-FCEB8C33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556823"/>
            <a:ext cx="9396696" cy="510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5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380</Words>
  <Application>Microsoft Office PowerPoint</Application>
  <PresentationFormat>Özel</PresentationFormat>
  <Paragraphs>51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Teması</vt:lpstr>
      <vt:lpstr>Slayt 1</vt:lpstr>
      <vt:lpstr>Slayt 2</vt:lpstr>
      <vt:lpstr>KULUÇKA SÜRESİ</vt:lpstr>
      <vt:lpstr>TEMAS SONRASI TEST</vt:lpstr>
      <vt:lpstr>OMICRON-belirtiler</vt:lpstr>
      <vt:lpstr>İZOLASYON/KARANTİNA</vt:lpstr>
      <vt:lpstr>HASTALIK ŞİDDETİ</vt:lpstr>
      <vt:lpstr>GÜNEY AFRİKA </vt:lpstr>
      <vt:lpstr>DANİMARKA</vt:lpstr>
      <vt:lpstr>ABD</vt:lpstr>
      <vt:lpstr>TÜRKİYE</vt:lpstr>
      <vt:lpstr>Ne Yapmalı? 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29 ARALIK 2021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Sebnem Korur Fincanci</dc:creator>
  <cp:lastModifiedBy>Basin</cp:lastModifiedBy>
  <cp:revision>5</cp:revision>
  <dcterms:created xsi:type="dcterms:W3CDTF">2021-12-29T08:16:36Z</dcterms:created>
  <dcterms:modified xsi:type="dcterms:W3CDTF">2021-12-29T10:27:00Z</dcterms:modified>
</cp:coreProperties>
</file>