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p:restoredTop sz="95827"/>
  </p:normalViewPr>
  <p:slideViewPr>
    <p:cSldViewPr snapToGrid="0" snapToObjects="1">
      <p:cViewPr varScale="1">
        <p:scale>
          <a:sx n="112" d="100"/>
          <a:sy n="112" d="100"/>
        </p:scale>
        <p:origin x="576" y="1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0D88A65-0E35-7E45-9983-762AA8E5ED4E}"/>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E6C1461D-2A4B-AC4C-AE7E-262851F65D1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722DEC66-FAEC-D047-9A43-FF2675712F5B}"/>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5" name="Alt Bilgi Yer Tutucusu 4">
            <a:extLst>
              <a:ext uri="{FF2B5EF4-FFF2-40B4-BE49-F238E27FC236}">
                <a16:creationId xmlns:a16="http://schemas.microsoft.com/office/drawing/2014/main" id="{222E8C61-C8F6-ED4C-BB10-01906403AEB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8FA7DE2-3B6B-854F-A631-2B359BC9E123}"/>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1721790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BD3A-3EBF-D749-AD38-1D8554B7421C}"/>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48350322-C993-7943-93B1-0D903369B7D6}"/>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FFDE4771-766A-2349-A42C-A0A0CD1391E1}"/>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5" name="Alt Bilgi Yer Tutucusu 4">
            <a:extLst>
              <a:ext uri="{FF2B5EF4-FFF2-40B4-BE49-F238E27FC236}">
                <a16:creationId xmlns:a16="http://schemas.microsoft.com/office/drawing/2014/main" id="{0BE0C900-CD8F-7040-A72F-15A26B81B6A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AB21BF8B-FA56-F440-B99C-D754CAB65845}"/>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37631409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92B049B8-4FDB-274A-ACEF-FC623452CED1}"/>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F6A958A6-3AEE-A946-A622-627CA230D11C}"/>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0B8F715E-6AAC-F344-AADD-C5E932FE8F18}"/>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5" name="Alt Bilgi Yer Tutucusu 4">
            <a:extLst>
              <a:ext uri="{FF2B5EF4-FFF2-40B4-BE49-F238E27FC236}">
                <a16:creationId xmlns:a16="http://schemas.microsoft.com/office/drawing/2014/main" id="{BEB70888-1767-ED49-A6F3-FC9B64D79CB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F15B259-F30F-304A-A378-33EBB9D10AD6}"/>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22805825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24FFEA-2F1D-3C49-8B4D-A0ACFAE539A2}"/>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B96068DD-8A73-2543-9440-B59C3736F7B5}"/>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DF9011B1-1886-CE4A-8F8F-EC9B355C4653}"/>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5" name="Alt Bilgi Yer Tutucusu 4">
            <a:extLst>
              <a:ext uri="{FF2B5EF4-FFF2-40B4-BE49-F238E27FC236}">
                <a16:creationId xmlns:a16="http://schemas.microsoft.com/office/drawing/2014/main" id="{6A1F5811-DB26-B445-997E-B07D491B3BBA}"/>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08030C8F-7906-B64A-A337-44BAEDAED509}"/>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40494747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9CE0BC3-9E81-B24F-87D1-815AE4E38E9A}"/>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CE83AE62-FCE0-804E-885A-C42E1761C1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29336AD1-1BD6-E24F-817F-B677388FE72C}"/>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5" name="Alt Bilgi Yer Tutucusu 4">
            <a:extLst>
              <a:ext uri="{FF2B5EF4-FFF2-40B4-BE49-F238E27FC236}">
                <a16:creationId xmlns:a16="http://schemas.microsoft.com/office/drawing/2014/main" id="{E54E57FB-DE1D-0345-A8FB-46E46D2376B9}"/>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7CCF8A1-12D6-3F4F-95C8-E10D6B790626}"/>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15219200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4E4FC90-84F5-1943-9CE2-4B8D54E251D0}"/>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137120C6-3DA8-C746-B3A0-401A0ADD7998}"/>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2CB90FF9-7FD2-7A42-A0DF-A433612595C5}"/>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6DF84847-AB79-1C48-B739-3C7C9296A6A2}"/>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6" name="Alt Bilgi Yer Tutucusu 5">
            <a:extLst>
              <a:ext uri="{FF2B5EF4-FFF2-40B4-BE49-F238E27FC236}">
                <a16:creationId xmlns:a16="http://schemas.microsoft.com/office/drawing/2014/main" id="{4C914DCE-3674-1A46-9EB6-33BA0D57D5E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F8D51BC-FB95-F346-9FBE-FBD7D415E423}"/>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18535190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F1BC922-5006-EB49-9631-423BA45E2FB3}"/>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1BD92E77-F6A8-C14A-BD3B-F0338084E10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BE775407-C275-F74C-9753-B8C2CC7F3273}"/>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E1CF3082-E8A2-994D-BA66-69FDE490BE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F6FB2469-289D-224D-B320-ED890C5DF4D4}"/>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43269BB0-1356-0E44-A6F7-644FA3D59B6E}"/>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8" name="Alt Bilgi Yer Tutucusu 7">
            <a:extLst>
              <a:ext uri="{FF2B5EF4-FFF2-40B4-BE49-F238E27FC236}">
                <a16:creationId xmlns:a16="http://schemas.microsoft.com/office/drawing/2014/main" id="{DDE84671-9616-1442-B49C-DAD9436A158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5C5CFD8F-55F7-1B4C-8A63-FDDA024101C6}"/>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1510144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8FD432A-53F1-A745-9673-3ADF440A611F}"/>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17AACA1E-4E92-B54D-8A04-9E9886DAA46A}"/>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4" name="Alt Bilgi Yer Tutucusu 3">
            <a:extLst>
              <a:ext uri="{FF2B5EF4-FFF2-40B4-BE49-F238E27FC236}">
                <a16:creationId xmlns:a16="http://schemas.microsoft.com/office/drawing/2014/main" id="{F5309E31-4ED5-9749-BE26-16489827E679}"/>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87DE5917-E113-E14C-8316-06B73553D22E}"/>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41890402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3BD0A71D-C7B9-CE4C-81F6-E0E18DFE2F89}"/>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3" name="Alt Bilgi Yer Tutucusu 2">
            <a:extLst>
              <a:ext uri="{FF2B5EF4-FFF2-40B4-BE49-F238E27FC236}">
                <a16:creationId xmlns:a16="http://schemas.microsoft.com/office/drawing/2014/main" id="{C4E25924-6EC8-8545-8183-98F0147FECD7}"/>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4F68245-A664-724B-BB72-364252F4522B}"/>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2480259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4FEE96C-46E0-9746-8E61-387C25FA345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3F450016-0B49-8B4F-812C-A2C57ABD2DC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4E761B12-A85E-9744-B6A0-C7703B489FF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59080D83-EC71-2F40-AF01-65ACD9E35961}"/>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6" name="Alt Bilgi Yer Tutucusu 5">
            <a:extLst>
              <a:ext uri="{FF2B5EF4-FFF2-40B4-BE49-F238E27FC236}">
                <a16:creationId xmlns:a16="http://schemas.microsoft.com/office/drawing/2014/main" id="{00D2EAD9-5C19-CF45-A188-70E10907C7EA}"/>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F4B37149-9F62-FF45-9474-B4E3E20F9530}"/>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2181208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939D06-8FCC-B34F-B454-AF3D2E9F4E62}"/>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3C10874F-7D1C-7640-A8BA-C9ABBBE5B8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0B86AC37-084D-6344-91E5-C05FA2C6E5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AC73934E-6B4D-5F4C-900A-BD795DC3BA51}"/>
              </a:ext>
            </a:extLst>
          </p:cNvPr>
          <p:cNvSpPr>
            <a:spLocks noGrp="1"/>
          </p:cNvSpPr>
          <p:nvPr>
            <p:ph type="dt" sz="half" idx="10"/>
          </p:nvPr>
        </p:nvSpPr>
        <p:spPr/>
        <p:txBody>
          <a:bodyPr/>
          <a:lstStyle/>
          <a:p>
            <a:fld id="{2FFB6E41-F2A5-734C-8748-214213AE9BBD}" type="datetimeFigureOut">
              <a:rPr lang="tr-TR" smtClean="0"/>
              <a:t>12.10.2020</a:t>
            </a:fld>
            <a:endParaRPr lang="tr-TR"/>
          </a:p>
        </p:txBody>
      </p:sp>
      <p:sp>
        <p:nvSpPr>
          <p:cNvPr id="6" name="Alt Bilgi Yer Tutucusu 5">
            <a:extLst>
              <a:ext uri="{FF2B5EF4-FFF2-40B4-BE49-F238E27FC236}">
                <a16:creationId xmlns:a16="http://schemas.microsoft.com/office/drawing/2014/main" id="{57CC2347-DEE2-534D-AF56-8FD7FC4D49C1}"/>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67962BF1-D900-0143-AE3B-411F3C37E645}"/>
              </a:ext>
            </a:extLst>
          </p:cNvPr>
          <p:cNvSpPr>
            <a:spLocks noGrp="1"/>
          </p:cNvSpPr>
          <p:nvPr>
            <p:ph type="sldNum" sz="quarter" idx="12"/>
          </p:nvPr>
        </p:nvSpPr>
        <p:spPr/>
        <p:txBody>
          <a:bodyPr/>
          <a:lstStyle/>
          <a:p>
            <a:fld id="{4BBF59CB-C8D9-BE4C-8E82-F3C985870B47}" type="slidenum">
              <a:rPr lang="tr-TR" smtClean="0"/>
              <a:t>‹#›</a:t>
            </a:fld>
            <a:endParaRPr lang="tr-TR"/>
          </a:p>
        </p:txBody>
      </p:sp>
    </p:spTree>
    <p:extLst>
      <p:ext uri="{BB962C8B-B14F-4D97-AF65-F5344CB8AC3E}">
        <p14:creationId xmlns:p14="http://schemas.microsoft.com/office/powerpoint/2010/main" val="1775227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F68F2311-9517-7842-8027-ADC0134FD8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B0B25B0-0C76-1F4A-A3A3-CE16814A44A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0D575B9-BF4F-3A47-8284-EEBD1E8FF8B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FB6E41-F2A5-734C-8748-214213AE9BBD}" type="datetimeFigureOut">
              <a:rPr lang="tr-TR" smtClean="0"/>
              <a:t>12.10.2020</a:t>
            </a:fld>
            <a:endParaRPr lang="tr-TR"/>
          </a:p>
        </p:txBody>
      </p:sp>
      <p:sp>
        <p:nvSpPr>
          <p:cNvPr id="5" name="Alt Bilgi Yer Tutucusu 4">
            <a:extLst>
              <a:ext uri="{FF2B5EF4-FFF2-40B4-BE49-F238E27FC236}">
                <a16:creationId xmlns:a16="http://schemas.microsoft.com/office/drawing/2014/main" id="{86C98A03-63F4-5E43-B8A7-E7210D7FC2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2915C199-277D-EC49-8964-CFBDDB2924C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BF59CB-C8D9-BE4C-8E82-F3C985870B47}" type="slidenum">
              <a:rPr lang="tr-TR" smtClean="0"/>
              <a:t>‹#›</a:t>
            </a:fld>
            <a:endParaRPr lang="tr-TR"/>
          </a:p>
        </p:txBody>
      </p:sp>
    </p:spTree>
    <p:extLst>
      <p:ext uri="{BB962C8B-B14F-4D97-AF65-F5344CB8AC3E}">
        <p14:creationId xmlns:p14="http://schemas.microsoft.com/office/powerpoint/2010/main" val="3208734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covid19.saglik.gov.tr/TR-66935/genel-koronavirus-tablosu.html" TargetMode="External"/><Relationship Id="rId2" Type="http://schemas.openxmlformats.org/officeDocument/2006/relationships/hyperlink" Target="https://www.haberturk.com/yazarlar/muharrem-sarikaya/2823868-turkuaz-tablonun-merkezine-girdim"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hyperlink" Target="https://www.ecdc.europa.eu/en/publications-data/download-todays-data-geographic-distribution-covid-19-cases-worldwide" TargetMode="External"/><Relationship Id="rId2" Type="http://schemas.openxmlformats.org/officeDocument/2006/relationships/hyperlink" Target="https://covid19.who.int/region/euro/country/tr"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BCDABDD-DE82-1847-8F69-96EC8B824A4B}"/>
              </a:ext>
            </a:extLst>
          </p:cNvPr>
          <p:cNvSpPr>
            <a:spLocks noGrp="1"/>
          </p:cNvSpPr>
          <p:nvPr>
            <p:ph type="ctrTitle"/>
          </p:nvPr>
        </p:nvSpPr>
        <p:spPr>
          <a:xfrm>
            <a:off x="1524000" y="2345373"/>
            <a:ext cx="9144000" cy="2387600"/>
          </a:xfrm>
        </p:spPr>
        <p:txBody>
          <a:bodyPr>
            <a:normAutofit fontScale="90000"/>
          </a:bodyPr>
          <a:lstStyle/>
          <a:p>
            <a:pPr>
              <a:lnSpc>
                <a:spcPct val="150000"/>
              </a:lnSpc>
            </a:pPr>
            <a:br>
              <a:rPr lang="tr-TR" b="1" dirty="0"/>
            </a:br>
            <a:r>
              <a:rPr lang="tr-TR" b="1" dirty="0">
                <a:solidFill>
                  <a:srgbClr val="0070C0"/>
                </a:solidFill>
              </a:rPr>
              <a:t>COVİD-19 PANDEMİSİ  </a:t>
            </a:r>
            <a:br>
              <a:rPr lang="tr-TR" b="1" dirty="0">
                <a:solidFill>
                  <a:srgbClr val="0070C0"/>
                </a:solidFill>
              </a:rPr>
            </a:br>
            <a:r>
              <a:rPr lang="tr-TR" b="1" dirty="0">
                <a:solidFill>
                  <a:srgbClr val="0070C0"/>
                </a:solidFill>
              </a:rPr>
              <a:t>7.AY DEĞERLENDİRMESİ</a:t>
            </a:r>
            <a:endParaRPr lang="tr-TR" dirty="0">
              <a:solidFill>
                <a:srgbClr val="0070C0"/>
              </a:solidFill>
            </a:endParaRPr>
          </a:p>
        </p:txBody>
      </p:sp>
      <p:sp>
        <p:nvSpPr>
          <p:cNvPr id="3" name="Alt Başlık 2">
            <a:extLst>
              <a:ext uri="{FF2B5EF4-FFF2-40B4-BE49-F238E27FC236}">
                <a16:creationId xmlns:a16="http://schemas.microsoft.com/office/drawing/2014/main" id="{FB06CFBA-9E11-144B-9FC1-8EDA1BD20C1B}"/>
              </a:ext>
            </a:extLst>
          </p:cNvPr>
          <p:cNvSpPr>
            <a:spLocks noGrp="1"/>
          </p:cNvSpPr>
          <p:nvPr>
            <p:ph type="subTitle" idx="1"/>
          </p:nvPr>
        </p:nvSpPr>
        <p:spPr>
          <a:xfrm>
            <a:off x="1524000" y="5450847"/>
            <a:ext cx="9144000" cy="652773"/>
          </a:xfrm>
        </p:spPr>
        <p:txBody>
          <a:bodyPr>
            <a:normAutofit/>
          </a:bodyPr>
          <a:lstStyle/>
          <a:p>
            <a:r>
              <a:rPr lang="tr-TR" sz="2800" dirty="0">
                <a:solidFill>
                  <a:srgbClr val="C00000"/>
                </a:solidFill>
              </a:rPr>
              <a:t>12 Ekim 2020</a:t>
            </a:r>
          </a:p>
        </p:txBody>
      </p:sp>
      <p:pic>
        <p:nvPicPr>
          <p:cNvPr id="1026" name="Picture 2">
            <a:extLst>
              <a:ext uri="{FF2B5EF4-FFF2-40B4-BE49-F238E27FC236}">
                <a16:creationId xmlns:a16="http://schemas.microsoft.com/office/drawing/2014/main" id="{0533D951-F54E-5443-B278-A51986C5352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62250" y="523861"/>
            <a:ext cx="6667500" cy="152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4740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4825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29286641-3C41-384E-B4B5-E95C0A6B4DA4}"/>
              </a:ext>
            </a:extLst>
          </p:cNvPr>
          <p:cNvSpPr>
            <a:spLocks noGrp="1"/>
          </p:cNvSpPr>
          <p:nvPr>
            <p:ph type="title"/>
          </p:nvPr>
        </p:nvSpPr>
        <p:spPr>
          <a:xfrm>
            <a:off x="354330" y="624568"/>
            <a:ext cx="4411980" cy="3547382"/>
          </a:xfrm>
        </p:spPr>
        <p:txBody>
          <a:bodyPr>
            <a:normAutofit fontScale="90000"/>
          </a:bodyPr>
          <a:lstStyle/>
          <a:p>
            <a:r>
              <a:rPr lang="tr-TR" b="1" dirty="0">
                <a:solidFill>
                  <a:schemeClr val="bg1"/>
                </a:solidFill>
              </a:rPr>
              <a:t>Birincil sorun doğru ve güvenilir bilgi sorunu</a:t>
            </a:r>
            <a:br>
              <a:rPr lang="tr-TR" b="1" dirty="0">
                <a:solidFill>
                  <a:schemeClr val="bg1"/>
                </a:solidFill>
              </a:rPr>
            </a:br>
            <a:br>
              <a:rPr lang="tr-TR" b="1" dirty="0">
                <a:solidFill>
                  <a:schemeClr val="bg1"/>
                </a:solidFill>
              </a:rPr>
            </a:br>
            <a:r>
              <a:rPr lang="tr-TR" b="1" dirty="0">
                <a:solidFill>
                  <a:schemeClr val="bg1"/>
                </a:solidFill>
              </a:rPr>
              <a:t> Sağlık çalışanlarının verileri?</a:t>
            </a:r>
            <a:endParaRPr lang="tr-TR" dirty="0">
              <a:solidFill>
                <a:schemeClr val="bg1"/>
              </a:solidFill>
            </a:endParaRPr>
          </a:p>
        </p:txBody>
      </p:sp>
      <p:sp>
        <p:nvSpPr>
          <p:cNvPr id="3" name="İçerik Yer Tutucusu 2">
            <a:extLst>
              <a:ext uri="{FF2B5EF4-FFF2-40B4-BE49-F238E27FC236}">
                <a16:creationId xmlns:a16="http://schemas.microsoft.com/office/drawing/2014/main" id="{50488477-9BFD-5444-8339-C54C1D79B244}"/>
              </a:ext>
            </a:extLst>
          </p:cNvPr>
          <p:cNvSpPr>
            <a:spLocks noGrp="1"/>
          </p:cNvSpPr>
          <p:nvPr>
            <p:ph idx="1"/>
          </p:nvPr>
        </p:nvSpPr>
        <p:spPr>
          <a:xfrm>
            <a:off x="5048250" y="624568"/>
            <a:ext cx="6998970" cy="5570492"/>
          </a:xfrm>
        </p:spPr>
        <p:txBody>
          <a:bodyPr anchor="ctr">
            <a:normAutofit/>
          </a:bodyPr>
          <a:lstStyle/>
          <a:p>
            <a:pPr lvl="0"/>
            <a:r>
              <a:rPr lang="tr-TR" dirty="0">
                <a:solidFill>
                  <a:srgbClr val="0070C0"/>
                </a:solidFill>
              </a:rPr>
              <a:t>Nisan ayı  toplam 7 bin 428 sağlık çalışanı Covid-19 </a:t>
            </a:r>
          </a:p>
          <a:p>
            <a:pPr lvl="0"/>
            <a:r>
              <a:rPr lang="tr-TR" dirty="0">
                <a:solidFill>
                  <a:srgbClr val="C00000"/>
                </a:solidFill>
              </a:rPr>
              <a:t>«</a:t>
            </a:r>
            <a:r>
              <a:rPr lang="tr-TR" i="1" dirty="0">
                <a:solidFill>
                  <a:srgbClr val="C00000"/>
                </a:solidFill>
              </a:rPr>
              <a:t>1 milyon çalışanımız içinde 7 bin 428 sağlık çalışanımız, ortalama vakalarımız içindeki oranı yüzde 6,5'e yakın</a:t>
            </a:r>
            <a:r>
              <a:rPr lang="tr-TR" dirty="0">
                <a:solidFill>
                  <a:srgbClr val="C00000"/>
                </a:solidFill>
              </a:rPr>
              <a:t>» </a:t>
            </a:r>
          </a:p>
          <a:p>
            <a:pPr lvl="0"/>
            <a:r>
              <a:rPr lang="tr-TR" dirty="0">
                <a:solidFill>
                  <a:srgbClr val="0070C0"/>
                </a:solidFill>
              </a:rPr>
              <a:t>TTB’nin ısrarlı soruları </a:t>
            </a:r>
          </a:p>
          <a:p>
            <a:pPr lvl="1"/>
            <a:r>
              <a:rPr lang="tr-TR" dirty="0">
                <a:solidFill>
                  <a:srgbClr val="C00000"/>
                </a:solidFill>
              </a:rPr>
              <a:t>Eylül başında  29.865 sağlık çalışanı hasta (vaka/ hasta ???) </a:t>
            </a:r>
          </a:p>
          <a:p>
            <a:pPr lvl="1"/>
            <a:r>
              <a:rPr lang="tr-TR" dirty="0">
                <a:solidFill>
                  <a:srgbClr val="0070C0"/>
                </a:solidFill>
              </a:rPr>
              <a:t>yitirdiğimiz sağlık çalışanı sayısı ise paylaşılmadı  </a:t>
            </a:r>
          </a:p>
          <a:p>
            <a:pPr lvl="1"/>
            <a:r>
              <a:rPr lang="tr-TR" dirty="0">
                <a:solidFill>
                  <a:srgbClr val="C00000"/>
                </a:solidFill>
              </a:rPr>
              <a:t>TTB’ye yerelden ulaşan verilere göre dün itibarıyla 48’i hekim olmak üzere toplam 112 sağlık çalışanımızı kaybettik. </a:t>
            </a:r>
          </a:p>
        </p:txBody>
      </p:sp>
      <p:pic>
        <p:nvPicPr>
          <p:cNvPr id="5" name="Picture 2">
            <a:extLst>
              <a:ext uri="{FF2B5EF4-FFF2-40B4-BE49-F238E27FC236}">
                <a16:creationId xmlns:a16="http://schemas.microsoft.com/office/drawing/2014/main" id="{2A6FF22C-B7A3-C442-8428-152C1B18BB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37428" y="6094428"/>
            <a:ext cx="3306685" cy="752271"/>
          </a:xfrm>
          <a:prstGeom prst="rect">
            <a:avLst/>
          </a:prstGeom>
          <a:noFill/>
          <a:extLst>
            <a:ext uri="{909E8E84-426E-40DD-AFC4-6F175D3DCCD1}">
              <a14:hiddenFill xmlns:a14="http://schemas.microsoft.com/office/drawing/2010/main">
                <a:solidFill>
                  <a:srgbClr val="FFFFFF"/>
                </a:solidFill>
              </a14:hiddenFill>
            </a:ext>
          </a:extLst>
        </p:spPr>
      </p:pic>
      <p:pic>
        <p:nvPicPr>
          <p:cNvPr id="7170" name="Picture 2" descr="#YönetemiyorsunuzTükeniyoruz Suçu vatandaşa, yükü hekimlere ve sağlık çalışanlarına yıkanlara tarihsel sorumluluklarını yılmadan her gün hatırlatmaya devam edeceğiz!">
            <a:extLst>
              <a:ext uri="{FF2B5EF4-FFF2-40B4-BE49-F238E27FC236}">
                <a16:creationId xmlns:a16="http://schemas.microsoft.com/office/drawing/2014/main" id="{B09553B3-F54C-FD4A-8CB0-67E9DEBB80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79145" y="4327525"/>
            <a:ext cx="3562350" cy="2374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72887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a:extLst>
              <a:ext uri="{FF2B5EF4-FFF2-40B4-BE49-F238E27FC236}">
                <a16:creationId xmlns:a16="http://schemas.microsoft.com/office/drawing/2014/main" id="{5AC1B66A-B9CF-864C-8156-7C9D5F4989F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86016" y="851848"/>
            <a:ext cx="7620000" cy="5080000"/>
          </a:xfrm>
          <a:prstGeom prst="rect">
            <a:avLst/>
          </a:prstGeom>
          <a:noFill/>
          <a:extLst>
            <a:ext uri="{909E8E84-426E-40DD-AFC4-6F175D3DCCD1}">
              <a14:hiddenFill xmlns:a14="http://schemas.microsoft.com/office/drawing/2010/main">
                <a:solidFill>
                  <a:srgbClr val="FFFFFF"/>
                </a:solidFill>
              </a14:hiddenFill>
            </a:ext>
          </a:extLst>
        </p:spPr>
      </p:pic>
      <p:sp>
        <p:nvSpPr>
          <p:cNvPr id="2" name="Dikdörtgen 1">
            <a:extLst>
              <a:ext uri="{FF2B5EF4-FFF2-40B4-BE49-F238E27FC236}">
                <a16:creationId xmlns:a16="http://schemas.microsoft.com/office/drawing/2014/main" id="{53E81319-139E-7049-913C-6258C0088E78}"/>
              </a:ext>
            </a:extLst>
          </p:cNvPr>
          <p:cNvSpPr/>
          <p:nvPr/>
        </p:nvSpPr>
        <p:spPr>
          <a:xfrm>
            <a:off x="2045970" y="120313"/>
            <a:ext cx="7920990" cy="584775"/>
          </a:xfrm>
          <a:prstGeom prst="rect">
            <a:avLst/>
          </a:prstGeom>
        </p:spPr>
        <p:txBody>
          <a:bodyPr wrap="square">
            <a:spAutoFit/>
          </a:bodyPr>
          <a:lstStyle/>
          <a:p>
            <a:pPr lvl="1"/>
            <a:r>
              <a:rPr lang="tr-TR" sz="3200" dirty="0"/>
              <a:t>Anıları önünde saygıyla, minnetle eğiliyoruz.</a:t>
            </a:r>
          </a:p>
        </p:txBody>
      </p:sp>
      <p:pic>
        <p:nvPicPr>
          <p:cNvPr id="4" name="Picture 2">
            <a:extLst>
              <a:ext uri="{FF2B5EF4-FFF2-40B4-BE49-F238E27FC236}">
                <a16:creationId xmlns:a16="http://schemas.microsoft.com/office/drawing/2014/main" id="{A8F08E00-63B1-7341-B92A-20FB89AE95EA}"/>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4660019" y="6094428"/>
            <a:ext cx="3306685" cy="752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82029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B538A7B5-B32D-421E-B110-AB5B1A7CC2E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14D36999-26F8-45E4-AB41-D485D0B0B1C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440012"/>
            <a:ext cx="12191999" cy="2803359"/>
          </a:xfrm>
          <a:prstGeom prst="rect">
            <a:avLst/>
          </a:prstGeom>
          <a:gradFill>
            <a:gsLst>
              <a:gs pos="0">
                <a:schemeClr val="accent1">
                  <a:lumMod val="90000"/>
                </a:schemeClr>
              </a:gs>
              <a:gs pos="25000">
                <a:schemeClr val="accent1">
                  <a:lumMod val="90000"/>
                </a:schemeClr>
              </a:gs>
              <a:gs pos="94000">
                <a:schemeClr val="bg2">
                  <a:lumMod val="25000"/>
                </a:schemeClr>
              </a:gs>
              <a:gs pos="100000">
                <a:schemeClr val="bg2">
                  <a:lumMod val="25000"/>
                </a:schemeClr>
              </a:gs>
            </a:gsLst>
            <a:lin ang="4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30F8DA27-CE91-4AEB-B854-6F06B5485E3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23563" r="8214" b="45501"/>
          <a:stretch/>
        </p:blipFill>
        <p:spPr>
          <a:xfrm flipV="1">
            <a:off x="1" y="2404067"/>
            <a:ext cx="12191999" cy="2539327"/>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sp>
        <p:nvSpPr>
          <p:cNvPr id="2" name="Başlık 1">
            <a:extLst>
              <a:ext uri="{FF2B5EF4-FFF2-40B4-BE49-F238E27FC236}">
                <a16:creationId xmlns:a16="http://schemas.microsoft.com/office/drawing/2014/main" id="{C9D7FE3B-7A00-4D4A-964A-3C4F8F544EB2}"/>
              </a:ext>
            </a:extLst>
          </p:cNvPr>
          <p:cNvSpPr>
            <a:spLocks noGrp="1"/>
          </p:cNvSpPr>
          <p:nvPr>
            <p:ph type="title"/>
          </p:nvPr>
        </p:nvSpPr>
        <p:spPr>
          <a:xfrm>
            <a:off x="755904" y="4791310"/>
            <a:ext cx="10640754" cy="775845"/>
          </a:xfrm>
        </p:spPr>
        <p:txBody>
          <a:bodyPr vert="horz" lIns="91440" tIns="45720" rIns="91440" bIns="45720" rtlCol="0" anchor="b">
            <a:noAutofit/>
          </a:bodyPr>
          <a:lstStyle/>
          <a:p>
            <a:pPr algn="ctr"/>
            <a:r>
              <a:rPr lang="en-US" sz="4000" b="1" kern="1200" dirty="0">
                <a:solidFill>
                  <a:srgbClr val="FFFFFF"/>
                </a:solidFill>
                <a:latin typeface="+mj-lt"/>
                <a:ea typeface="+mj-ea"/>
                <a:cs typeface="+mj-cs"/>
              </a:rPr>
              <a:t>Covid-19 </a:t>
            </a:r>
            <a:r>
              <a:rPr lang="en-US" sz="4000" b="1" kern="1200" dirty="0" err="1">
                <a:solidFill>
                  <a:srgbClr val="FFFFFF"/>
                </a:solidFill>
                <a:latin typeface="+mj-lt"/>
                <a:ea typeface="+mj-ea"/>
                <a:cs typeface="+mj-cs"/>
              </a:rPr>
              <a:t>sağlık</a:t>
            </a:r>
            <a:r>
              <a:rPr lang="en-US" sz="4000" b="1" kern="1200" dirty="0">
                <a:solidFill>
                  <a:srgbClr val="FFFFFF"/>
                </a:solidFill>
                <a:latin typeface="+mj-lt"/>
                <a:ea typeface="+mj-ea"/>
                <a:cs typeface="+mj-cs"/>
              </a:rPr>
              <a:t> </a:t>
            </a:r>
            <a:r>
              <a:rPr lang="en-US" sz="4000" b="1" kern="1200" dirty="0" err="1">
                <a:solidFill>
                  <a:srgbClr val="FFFFFF"/>
                </a:solidFill>
                <a:latin typeface="+mj-lt"/>
                <a:ea typeface="+mj-ea"/>
                <a:cs typeface="+mj-cs"/>
              </a:rPr>
              <a:t>çalışanları</a:t>
            </a:r>
            <a:r>
              <a:rPr lang="en-US" sz="4000" b="1" kern="1200" dirty="0">
                <a:solidFill>
                  <a:srgbClr val="FFFFFF"/>
                </a:solidFill>
                <a:latin typeface="+mj-lt"/>
                <a:ea typeface="+mj-ea"/>
                <a:cs typeface="+mj-cs"/>
              </a:rPr>
              <a:t> </a:t>
            </a:r>
            <a:r>
              <a:rPr lang="en-US" sz="4000" b="1" kern="1200" dirty="0" err="1">
                <a:solidFill>
                  <a:srgbClr val="FFFFFF"/>
                </a:solidFill>
                <a:latin typeface="+mj-lt"/>
                <a:ea typeface="+mj-ea"/>
                <a:cs typeface="+mj-cs"/>
              </a:rPr>
              <a:t>için</a:t>
            </a:r>
            <a:r>
              <a:rPr lang="en-US" sz="4000" b="1" kern="1200" dirty="0">
                <a:solidFill>
                  <a:srgbClr val="FFFFFF"/>
                </a:solidFill>
                <a:latin typeface="+mj-lt"/>
                <a:ea typeface="+mj-ea"/>
                <a:cs typeface="+mj-cs"/>
              </a:rPr>
              <a:t> </a:t>
            </a:r>
            <a:r>
              <a:rPr lang="en-US" sz="4000" b="1" kern="1200" dirty="0" err="1">
                <a:solidFill>
                  <a:srgbClr val="FFFFFF"/>
                </a:solidFill>
                <a:latin typeface="+mj-lt"/>
                <a:ea typeface="+mj-ea"/>
                <a:cs typeface="+mj-cs"/>
              </a:rPr>
              <a:t>meslek</a:t>
            </a:r>
            <a:r>
              <a:rPr lang="en-US" sz="4000" b="1" kern="1200" dirty="0">
                <a:solidFill>
                  <a:srgbClr val="FFFFFF"/>
                </a:solidFill>
                <a:latin typeface="+mj-lt"/>
                <a:ea typeface="+mj-ea"/>
                <a:cs typeface="+mj-cs"/>
              </a:rPr>
              <a:t> </a:t>
            </a:r>
            <a:r>
              <a:rPr lang="en-US" sz="4000" b="1" kern="1200" dirty="0" err="1">
                <a:solidFill>
                  <a:srgbClr val="FFFFFF"/>
                </a:solidFill>
                <a:latin typeface="+mj-lt"/>
                <a:ea typeface="+mj-ea"/>
                <a:cs typeface="+mj-cs"/>
              </a:rPr>
              <a:t>hastalığı</a:t>
            </a:r>
            <a:r>
              <a:rPr lang="en-US" sz="4000" b="1" kern="1200" dirty="0">
                <a:solidFill>
                  <a:srgbClr val="FFFFFF"/>
                </a:solidFill>
                <a:latin typeface="+mj-lt"/>
                <a:ea typeface="+mj-ea"/>
                <a:cs typeface="+mj-cs"/>
              </a:rPr>
              <a:t> </a:t>
            </a:r>
            <a:r>
              <a:rPr lang="en-US" sz="4000" b="1" kern="1200" dirty="0" err="1">
                <a:solidFill>
                  <a:srgbClr val="FFFFFF"/>
                </a:solidFill>
                <a:latin typeface="+mj-lt"/>
                <a:ea typeface="+mj-ea"/>
                <a:cs typeface="+mj-cs"/>
              </a:rPr>
              <a:t>olmalıdır</a:t>
            </a:r>
            <a:r>
              <a:rPr lang="en-US" sz="4000" b="1" kern="1200" dirty="0">
                <a:solidFill>
                  <a:srgbClr val="FFFFFF"/>
                </a:solidFill>
                <a:latin typeface="+mj-lt"/>
                <a:ea typeface="+mj-ea"/>
                <a:cs typeface="+mj-cs"/>
              </a:rPr>
              <a:t>!</a:t>
            </a:r>
            <a:r>
              <a:rPr lang="en-US" sz="4000" kern="1200" dirty="0">
                <a:solidFill>
                  <a:srgbClr val="FFFFFF"/>
                </a:solidFill>
                <a:effectLst/>
                <a:latin typeface="+mj-lt"/>
                <a:ea typeface="+mj-ea"/>
                <a:cs typeface="+mj-cs"/>
              </a:rPr>
              <a:t> </a:t>
            </a:r>
            <a:endParaRPr lang="en-US" sz="4000" kern="1200" dirty="0">
              <a:solidFill>
                <a:srgbClr val="FFFFFF"/>
              </a:solidFill>
              <a:latin typeface="+mj-lt"/>
              <a:ea typeface="+mj-ea"/>
              <a:cs typeface="+mj-cs"/>
            </a:endParaRPr>
          </a:p>
        </p:txBody>
      </p:sp>
      <p:pic>
        <p:nvPicPr>
          <p:cNvPr id="15" name="Picture 14">
            <a:extLst>
              <a:ext uri="{FF2B5EF4-FFF2-40B4-BE49-F238E27FC236}">
                <a16:creationId xmlns:a16="http://schemas.microsoft.com/office/drawing/2014/main" id="{F7AF4E20-3DDE-4998-96BE-44EE182540FB}"/>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2">
            <a:extLst>
              <a:ext uri="{28A0092B-C50C-407E-A947-70E740481C1C}">
                <a14:useLocalDpi xmlns:a14="http://schemas.microsoft.com/office/drawing/2010/main" val="0"/>
              </a:ext>
            </a:extLst>
          </a:blip>
          <a:srcRect l="8235" t="-1" r="8214" b="86237"/>
          <a:stretch/>
        </p:blipFill>
        <p:spPr>
          <a:xfrm flipV="1">
            <a:off x="0" y="5616534"/>
            <a:ext cx="12191999" cy="1129775"/>
          </a:xfrm>
          <a:custGeom>
            <a:avLst/>
            <a:gdLst>
              <a:gd name="connsiteX0" fmla="*/ 0 w 12191999"/>
              <a:gd name="connsiteY0" fmla="*/ 4473360 h 4473360"/>
              <a:gd name="connsiteX1" fmla="*/ 12191999 w 12191999"/>
              <a:gd name="connsiteY1" fmla="*/ 4473360 h 4473360"/>
              <a:gd name="connsiteX2" fmla="*/ 12191999 w 12191999"/>
              <a:gd name="connsiteY2" fmla="*/ 0 h 4473360"/>
              <a:gd name="connsiteX3" fmla="*/ 0 w 12191999"/>
              <a:gd name="connsiteY3" fmla="*/ 0 h 4473360"/>
            </a:gdLst>
            <a:ahLst/>
            <a:cxnLst>
              <a:cxn ang="0">
                <a:pos x="connsiteX0" y="connsiteY0"/>
              </a:cxn>
              <a:cxn ang="0">
                <a:pos x="connsiteX1" y="connsiteY1"/>
              </a:cxn>
              <a:cxn ang="0">
                <a:pos x="connsiteX2" y="connsiteY2"/>
              </a:cxn>
              <a:cxn ang="0">
                <a:pos x="connsiteX3" y="connsiteY3"/>
              </a:cxn>
            </a:cxnLst>
            <a:rect l="l" t="t" r="r" b="b"/>
            <a:pathLst>
              <a:path w="12191999" h="4473360">
                <a:moveTo>
                  <a:pt x="0" y="4473360"/>
                </a:moveTo>
                <a:lnTo>
                  <a:pt x="12191999" y="4473360"/>
                </a:lnTo>
                <a:lnTo>
                  <a:pt x="12191999" y="0"/>
                </a:lnTo>
                <a:lnTo>
                  <a:pt x="0" y="0"/>
                </a:lnTo>
                <a:close/>
              </a:path>
            </a:pathLst>
          </a:custGeom>
        </p:spPr>
      </p:pic>
      <p:pic>
        <p:nvPicPr>
          <p:cNvPr id="4" name="Picture 2" descr="metin içeren bir resim&#10;&#10;Açıklama otomatik olarak oluşturuldu">
            <a:extLst>
              <a:ext uri="{FF2B5EF4-FFF2-40B4-BE49-F238E27FC236}">
                <a16:creationId xmlns:a16="http://schemas.microsoft.com/office/drawing/2014/main" id="{AA013729-2218-B547-8227-6A0D51B0F910}"/>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00502" y="767823"/>
            <a:ext cx="10590997" cy="24094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092693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ACAA5B8A-199D-D449-BE1C-AF155AF48C80}"/>
              </a:ext>
            </a:extLst>
          </p:cNvPr>
          <p:cNvSpPr>
            <a:spLocks noGrp="1"/>
          </p:cNvSpPr>
          <p:nvPr>
            <p:ph type="title"/>
          </p:nvPr>
        </p:nvSpPr>
        <p:spPr>
          <a:xfrm>
            <a:off x="643467" y="640080"/>
            <a:ext cx="3096427" cy="5613236"/>
          </a:xfrm>
        </p:spPr>
        <p:txBody>
          <a:bodyPr anchor="ctr">
            <a:normAutofit/>
          </a:bodyPr>
          <a:lstStyle/>
          <a:p>
            <a:r>
              <a:rPr lang="tr-TR">
                <a:solidFill>
                  <a:srgbClr val="FFFFFF"/>
                </a:solidFill>
              </a:rPr>
              <a:t>ÖNERİLER</a:t>
            </a:r>
          </a:p>
        </p:txBody>
      </p:sp>
      <p:sp>
        <p:nvSpPr>
          <p:cNvPr id="3" name="İçerik Yer Tutucusu 2">
            <a:extLst>
              <a:ext uri="{FF2B5EF4-FFF2-40B4-BE49-F238E27FC236}">
                <a16:creationId xmlns:a16="http://schemas.microsoft.com/office/drawing/2014/main" id="{B1AD8A2B-3455-EE4B-B763-5347260DC358}"/>
              </a:ext>
            </a:extLst>
          </p:cNvPr>
          <p:cNvSpPr>
            <a:spLocks noGrp="1"/>
          </p:cNvSpPr>
          <p:nvPr>
            <p:ph idx="1"/>
          </p:nvPr>
        </p:nvSpPr>
        <p:spPr>
          <a:xfrm>
            <a:off x="4699818" y="1988822"/>
            <a:ext cx="6848715" cy="2484884"/>
          </a:xfrm>
        </p:spPr>
        <p:txBody>
          <a:bodyPr anchor="ctr">
            <a:noAutofit/>
          </a:bodyPr>
          <a:lstStyle/>
          <a:p>
            <a:r>
              <a:rPr lang="tr-TR" dirty="0"/>
              <a:t>Türkiye'de bilimsel olmayan TEST Stratejisi değiştirilmelidir. </a:t>
            </a:r>
            <a:endParaRPr lang="tr-TR" i="1" dirty="0"/>
          </a:p>
          <a:p>
            <a:r>
              <a:rPr lang="tr-TR" dirty="0"/>
              <a:t>Tüm temaslılara ve yüksek risk grubunda olanlara </a:t>
            </a:r>
            <a:r>
              <a:rPr lang="tr-TR" i="1" dirty="0"/>
              <a:t>(sağlık çalışanları, toplu taşımada görevli olanlar vb.)  </a:t>
            </a:r>
            <a:r>
              <a:rPr lang="tr-TR" dirty="0"/>
              <a:t>test yapılmalıdır. </a:t>
            </a:r>
          </a:p>
          <a:p>
            <a:r>
              <a:rPr lang="tr-TR" dirty="0"/>
              <a:t>Son bilim kurulunda alınan “</a:t>
            </a:r>
            <a:r>
              <a:rPr lang="tr-TR" i="1" dirty="0" err="1"/>
              <a:t>asemptomatik</a:t>
            </a:r>
            <a:r>
              <a:rPr lang="tr-TR" i="1" dirty="0"/>
              <a:t> kişilere yönelik test kapasitesinin arttırılması”</a:t>
            </a:r>
            <a:r>
              <a:rPr lang="tr-TR" dirty="0"/>
              <a:t> kararı olumlu olup, bir an önce yaşama geçirilmesi gerekmektedir. </a:t>
            </a:r>
          </a:p>
          <a:p>
            <a:endParaRPr lang="tr-TR" dirty="0"/>
          </a:p>
        </p:txBody>
      </p:sp>
      <p:pic>
        <p:nvPicPr>
          <p:cNvPr id="4" name="Picture 2">
            <a:extLst>
              <a:ext uri="{FF2B5EF4-FFF2-40B4-BE49-F238E27FC236}">
                <a16:creationId xmlns:a16="http://schemas.microsoft.com/office/drawing/2014/main" id="{CBBC94D6-159E-0445-B091-5D010B449AD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54422" y="5833980"/>
            <a:ext cx="3375278" cy="76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5377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ACAA5B8A-199D-D449-BE1C-AF155AF48C80}"/>
              </a:ext>
            </a:extLst>
          </p:cNvPr>
          <p:cNvSpPr>
            <a:spLocks noGrp="1"/>
          </p:cNvSpPr>
          <p:nvPr>
            <p:ph type="title"/>
          </p:nvPr>
        </p:nvSpPr>
        <p:spPr>
          <a:xfrm>
            <a:off x="643467" y="640080"/>
            <a:ext cx="3096427" cy="5613236"/>
          </a:xfrm>
        </p:spPr>
        <p:txBody>
          <a:bodyPr anchor="ctr">
            <a:normAutofit/>
          </a:bodyPr>
          <a:lstStyle/>
          <a:p>
            <a:r>
              <a:rPr lang="tr-TR">
                <a:solidFill>
                  <a:srgbClr val="FFFFFF"/>
                </a:solidFill>
              </a:rPr>
              <a:t>ÖNERİLER</a:t>
            </a:r>
          </a:p>
        </p:txBody>
      </p:sp>
      <p:sp>
        <p:nvSpPr>
          <p:cNvPr id="3" name="İçerik Yer Tutucusu 2">
            <a:extLst>
              <a:ext uri="{FF2B5EF4-FFF2-40B4-BE49-F238E27FC236}">
                <a16:creationId xmlns:a16="http://schemas.microsoft.com/office/drawing/2014/main" id="{B1AD8A2B-3455-EE4B-B763-5347260DC358}"/>
              </a:ext>
            </a:extLst>
          </p:cNvPr>
          <p:cNvSpPr>
            <a:spLocks noGrp="1"/>
          </p:cNvSpPr>
          <p:nvPr>
            <p:ph idx="1"/>
          </p:nvPr>
        </p:nvSpPr>
        <p:spPr>
          <a:xfrm>
            <a:off x="4393362" y="1226990"/>
            <a:ext cx="7470978" cy="3547876"/>
          </a:xfrm>
        </p:spPr>
        <p:txBody>
          <a:bodyPr anchor="ctr">
            <a:noAutofit/>
          </a:bodyPr>
          <a:lstStyle/>
          <a:p>
            <a:pPr lvl="0">
              <a:lnSpc>
                <a:spcPct val="150000"/>
              </a:lnSpc>
            </a:pPr>
            <a:r>
              <a:rPr lang="tr-TR" dirty="0"/>
              <a:t>İzolasyon ve karantinada olan yurttaşların  uyumu sağlanmalıdır. </a:t>
            </a:r>
          </a:p>
          <a:p>
            <a:pPr lvl="0">
              <a:lnSpc>
                <a:spcPct val="150000"/>
              </a:lnSpc>
            </a:pPr>
            <a:r>
              <a:rPr lang="tr-TR" dirty="0"/>
              <a:t>Yoksulluk, ev koşullarının uygun olmaması </a:t>
            </a:r>
            <a:r>
              <a:rPr lang="tr-TR" dirty="0" err="1"/>
              <a:t>vb.nedenlerle</a:t>
            </a:r>
            <a:r>
              <a:rPr lang="tr-TR" dirty="0"/>
              <a:t> izolasyon ve karantina uyumunu bozan durumlar incelenmeli, dışlayıcı, polisiye tedbirlerle değil sosyal destek sağlanarak uyum artırılmalıdır. </a:t>
            </a:r>
          </a:p>
        </p:txBody>
      </p:sp>
      <p:pic>
        <p:nvPicPr>
          <p:cNvPr id="4" name="Picture 2">
            <a:extLst>
              <a:ext uri="{FF2B5EF4-FFF2-40B4-BE49-F238E27FC236}">
                <a16:creationId xmlns:a16="http://schemas.microsoft.com/office/drawing/2014/main" id="{CBBC94D6-159E-0445-B091-5D010B449AD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54422" y="5833980"/>
            <a:ext cx="3375278" cy="76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08070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ACAA5B8A-199D-D449-BE1C-AF155AF48C80}"/>
              </a:ext>
            </a:extLst>
          </p:cNvPr>
          <p:cNvSpPr>
            <a:spLocks noGrp="1"/>
          </p:cNvSpPr>
          <p:nvPr>
            <p:ph type="title"/>
          </p:nvPr>
        </p:nvSpPr>
        <p:spPr>
          <a:xfrm>
            <a:off x="643467" y="640080"/>
            <a:ext cx="3096427" cy="5613236"/>
          </a:xfrm>
        </p:spPr>
        <p:txBody>
          <a:bodyPr anchor="ctr">
            <a:normAutofit/>
          </a:bodyPr>
          <a:lstStyle/>
          <a:p>
            <a:r>
              <a:rPr lang="tr-TR">
                <a:solidFill>
                  <a:srgbClr val="FFFFFF"/>
                </a:solidFill>
              </a:rPr>
              <a:t>ÖNERİLER</a:t>
            </a:r>
          </a:p>
        </p:txBody>
      </p:sp>
      <p:sp>
        <p:nvSpPr>
          <p:cNvPr id="3" name="İçerik Yer Tutucusu 2">
            <a:extLst>
              <a:ext uri="{FF2B5EF4-FFF2-40B4-BE49-F238E27FC236}">
                <a16:creationId xmlns:a16="http://schemas.microsoft.com/office/drawing/2014/main" id="{B1AD8A2B-3455-EE4B-B763-5347260DC358}"/>
              </a:ext>
            </a:extLst>
          </p:cNvPr>
          <p:cNvSpPr>
            <a:spLocks noGrp="1"/>
          </p:cNvSpPr>
          <p:nvPr>
            <p:ph idx="1"/>
          </p:nvPr>
        </p:nvSpPr>
        <p:spPr>
          <a:xfrm>
            <a:off x="4393362" y="1226990"/>
            <a:ext cx="7470978" cy="3547876"/>
          </a:xfrm>
        </p:spPr>
        <p:txBody>
          <a:bodyPr anchor="ctr">
            <a:noAutofit/>
          </a:bodyPr>
          <a:lstStyle/>
          <a:p>
            <a:pPr lvl="0"/>
            <a:r>
              <a:rPr lang="tr-TR" dirty="0"/>
              <a:t>Ülkemizde şimdiye kadar </a:t>
            </a:r>
            <a:r>
              <a:rPr lang="tr-TR" dirty="0" err="1"/>
              <a:t>filyasyon</a:t>
            </a:r>
            <a:r>
              <a:rPr lang="tr-TR" dirty="0"/>
              <a:t> diye  yapılan uygulamanın “temaslı taraması” olduğu; gerçek </a:t>
            </a:r>
            <a:r>
              <a:rPr lang="tr-TR" dirty="0" err="1"/>
              <a:t>filyasyonun</a:t>
            </a:r>
            <a:r>
              <a:rPr lang="tr-TR" dirty="0"/>
              <a:t> “geriye dönük sıfırıncı vaka” </a:t>
            </a:r>
            <a:r>
              <a:rPr lang="tr-TR" dirty="0" err="1"/>
              <a:t>filyasyonu</a:t>
            </a:r>
            <a:r>
              <a:rPr lang="tr-TR" dirty="0"/>
              <a:t> olduğu gerçeği artık kabul edilmeli,</a:t>
            </a:r>
          </a:p>
          <a:p>
            <a:pPr lvl="0"/>
            <a:r>
              <a:rPr lang="tr-TR" dirty="0" err="1"/>
              <a:t>Pandemiyle</a:t>
            </a:r>
            <a:r>
              <a:rPr lang="tr-TR" dirty="0"/>
              <a:t> tam bir mücadelede bilimsel bilgi ışığında yol alınmalıdır.   </a:t>
            </a:r>
          </a:p>
          <a:p>
            <a:pPr lvl="0"/>
            <a:r>
              <a:rPr lang="tr-TR" dirty="0" err="1"/>
              <a:t>Filyasyon</a:t>
            </a:r>
            <a:r>
              <a:rPr lang="tr-TR" dirty="0"/>
              <a:t> ekiplerinin sayısı artırılarak araç, şoför, lojistik, </a:t>
            </a:r>
            <a:r>
              <a:rPr lang="tr-TR" dirty="0" err="1"/>
              <a:t>filyasyonun</a:t>
            </a:r>
            <a:r>
              <a:rPr lang="tr-TR" dirty="0"/>
              <a:t> önemine ilişkin eğitim  ve özlük haklarında iyileşme sağlanmalıdır.</a:t>
            </a:r>
          </a:p>
        </p:txBody>
      </p:sp>
      <p:pic>
        <p:nvPicPr>
          <p:cNvPr id="4" name="Picture 2">
            <a:extLst>
              <a:ext uri="{FF2B5EF4-FFF2-40B4-BE49-F238E27FC236}">
                <a16:creationId xmlns:a16="http://schemas.microsoft.com/office/drawing/2014/main" id="{CBBC94D6-159E-0445-B091-5D010B449AD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54422" y="5833980"/>
            <a:ext cx="3375278" cy="76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9243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ACAA5B8A-199D-D449-BE1C-AF155AF48C80}"/>
              </a:ext>
            </a:extLst>
          </p:cNvPr>
          <p:cNvSpPr>
            <a:spLocks noGrp="1"/>
          </p:cNvSpPr>
          <p:nvPr>
            <p:ph type="title"/>
          </p:nvPr>
        </p:nvSpPr>
        <p:spPr>
          <a:xfrm>
            <a:off x="643467" y="640080"/>
            <a:ext cx="3096427" cy="5613236"/>
          </a:xfrm>
        </p:spPr>
        <p:txBody>
          <a:bodyPr anchor="ctr">
            <a:normAutofit/>
          </a:bodyPr>
          <a:lstStyle/>
          <a:p>
            <a:r>
              <a:rPr lang="tr-TR">
                <a:solidFill>
                  <a:srgbClr val="FFFFFF"/>
                </a:solidFill>
              </a:rPr>
              <a:t>ÖNERİLER</a:t>
            </a:r>
          </a:p>
        </p:txBody>
      </p:sp>
      <p:sp>
        <p:nvSpPr>
          <p:cNvPr id="3" name="İçerik Yer Tutucusu 2">
            <a:extLst>
              <a:ext uri="{FF2B5EF4-FFF2-40B4-BE49-F238E27FC236}">
                <a16:creationId xmlns:a16="http://schemas.microsoft.com/office/drawing/2014/main" id="{B1AD8A2B-3455-EE4B-B763-5347260DC358}"/>
              </a:ext>
            </a:extLst>
          </p:cNvPr>
          <p:cNvSpPr>
            <a:spLocks noGrp="1"/>
          </p:cNvSpPr>
          <p:nvPr>
            <p:ph idx="1"/>
          </p:nvPr>
        </p:nvSpPr>
        <p:spPr>
          <a:xfrm>
            <a:off x="4393362" y="845820"/>
            <a:ext cx="7470978" cy="4583430"/>
          </a:xfrm>
        </p:spPr>
        <p:txBody>
          <a:bodyPr anchor="ctr">
            <a:noAutofit/>
          </a:bodyPr>
          <a:lstStyle/>
          <a:p>
            <a:pPr lvl="0"/>
            <a:r>
              <a:rPr lang="tr-TR" dirty="0"/>
              <a:t>PCR testi negatif semptomlu, tomografide covid-19 zatürreesi olan olguların temaslılarının </a:t>
            </a:r>
            <a:r>
              <a:rPr lang="tr-TR" dirty="0" err="1"/>
              <a:t>filyasyon</a:t>
            </a:r>
            <a:r>
              <a:rPr lang="tr-TR" dirty="0"/>
              <a:t> taramalarının son bulmasının hiçbir bilimsel mantığı yoktur.  </a:t>
            </a:r>
          </a:p>
          <a:p>
            <a:pPr lvl="0"/>
            <a:r>
              <a:rPr lang="tr-TR" dirty="0"/>
              <a:t>Bu kişiler virüsün akciğerlere kadar inip ağır zatürree yaptığı insanlardır; geriye dönük 10 gün öncesine kadar virüsü yaydıkları düşünüldüğünde, taramadan çıkartılmaları toplumda enfeksiyon zincirini kırma girişimlerimizi başarısızlıkla sonuçlandıracaktır.   </a:t>
            </a:r>
          </a:p>
        </p:txBody>
      </p:sp>
      <p:pic>
        <p:nvPicPr>
          <p:cNvPr id="4" name="Picture 2">
            <a:extLst>
              <a:ext uri="{FF2B5EF4-FFF2-40B4-BE49-F238E27FC236}">
                <a16:creationId xmlns:a16="http://schemas.microsoft.com/office/drawing/2014/main" id="{CBBC94D6-159E-0445-B091-5D010B449AD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54422" y="5833980"/>
            <a:ext cx="3375278" cy="76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8000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ACAA5B8A-199D-D449-BE1C-AF155AF48C80}"/>
              </a:ext>
            </a:extLst>
          </p:cNvPr>
          <p:cNvSpPr>
            <a:spLocks noGrp="1"/>
          </p:cNvSpPr>
          <p:nvPr>
            <p:ph type="title"/>
          </p:nvPr>
        </p:nvSpPr>
        <p:spPr>
          <a:xfrm>
            <a:off x="643467" y="640080"/>
            <a:ext cx="3096427" cy="5613236"/>
          </a:xfrm>
        </p:spPr>
        <p:txBody>
          <a:bodyPr anchor="ctr">
            <a:normAutofit/>
          </a:bodyPr>
          <a:lstStyle/>
          <a:p>
            <a:r>
              <a:rPr lang="tr-TR">
                <a:solidFill>
                  <a:srgbClr val="FFFFFF"/>
                </a:solidFill>
              </a:rPr>
              <a:t>ÖNERİLER</a:t>
            </a:r>
          </a:p>
        </p:txBody>
      </p:sp>
      <p:sp>
        <p:nvSpPr>
          <p:cNvPr id="3" name="İçerik Yer Tutucusu 2">
            <a:extLst>
              <a:ext uri="{FF2B5EF4-FFF2-40B4-BE49-F238E27FC236}">
                <a16:creationId xmlns:a16="http://schemas.microsoft.com/office/drawing/2014/main" id="{B1AD8A2B-3455-EE4B-B763-5347260DC358}"/>
              </a:ext>
            </a:extLst>
          </p:cNvPr>
          <p:cNvSpPr>
            <a:spLocks noGrp="1"/>
          </p:cNvSpPr>
          <p:nvPr>
            <p:ph idx="1"/>
          </p:nvPr>
        </p:nvSpPr>
        <p:spPr>
          <a:xfrm>
            <a:off x="4393362" y="845820"/>
            <a:ext cx="7470978" cy="4583430"/>
          </a:xfrm>
        </p:spPr>
        <p:txBody>
          <a:bodyPr anchor="ctr">
            <a:noAutofit/>
          </a:bodyPr>
          <a:lstStyle/>
          <a:p>
            <a:pPr lvl="0"/>
            <a:r>
              <a:rPr lang="tr-TR" dirty="0" err="1"/>
              <a:t>Pandemide</a:t>
            </a:r>
            <a:r>
              <a:rPr lang="tr-TR" dirty="0"/>
              <a:t> insanların hastanelere “düşmesi” ne kadar azaltılırsa başarı da o kadar yüksek olacaktır.  </a:t>
            </a:r>
          </a:p>
          <a:p>
            <a:pPr lvl="0"/>
            <a:r>
              <a:rPr lang="tr-TR" dirty="0"/>
              <a:t>Bunun da ilk ve en önemli koşulu birinci basamakta </a:t>
            </a:r>
            <a:r>
              <a:rPr lang="tr-TR" dirty="0" err="1"/>
              <a:t>pandemiyi</a:t>
            </a:r>
            <a:r>
              <a:rPr lang="tr-TR" dirty="0"/>
              <a:t> karşılamaktır.  </a:t>
            </a:r>
          </a:p>
          <a:p>
            <a:pPr lvl="0"/>
            <a:r>
              <a:rPr lang="tr-TR" dirty="0"/>
              <a:t>Birinci basamak sağlık hizmetleri hem nitelik hem de nicelik yönünden güçlendirilmeli, bütüncül bir ekip çalışmasının olanakları yaratılmalıdır.    </a:t>
            </a:r>
          </a:p>
        </p:txBody>
      </p:sp>
      <p:pic>
        <p:nvPicPr>
          <p:cNvPr id="4" name="Picture 2">
            <a:extLst>
              <a:ext uri="{FF2B5EF4-FFF2-40B4-BE49-F238E27FC236}">
                <a16:creationId xmlns:a16="http://schemas.microsoft.com/office/drawing/2014/main" id="{CBBC94D6-159E-0445-B091-5D010B449AD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54422" y="5833980"/>
            <a:ext cx="3375278" cy="76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88135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ACAA5B8A-199D-D449-BE1C-AF155AF48C80}"/>
              </a:ext>
            </a:extLst>
          </p:cNvPr>
          <p:cNvSpPr>
            <a:spLocks noGrp="1"/>
          </p:cNvSpPr>
          <p:nvPr>
            <p:ph type="title"/>
          </p:nvPr>
        </p:nvSpPr>
        <p:spPr>
          <a:xfrm>
            <a:off x="643467" y="640080"/>
            <a:ext cx="3096427" cy="5613236"/>
          </a:xfrm>
        </p:spPr>
        <p:txBody>
          <a:bodyPr anchor="ctr">
            <a:normAutofit/>
          </a:bodyPr>
          <a:lstStyle/>
          <a:p>
            <a:r>
              <a:rPr lang="tr-TR">
                <a:solidFill>
                  <a:srgbClr val="FFFFFF"/>
                </a:solidFill>
              </a:rPr>
              <a:t>ÖNERİLER</a:t>
            </a:r>
          </a:p>
        </p:txBody>
      </p:sp>
      <p:sp>
        <p:nvSpPr>
          <p:cNvPr id="3" name="İçerik Yer Tutucusu 2">
            <a:extLst>
              <a:ext uri="{FF2B5EF4-FFF2-40B4-BE49-F238E27FC236}">
                <a16:creationId xmlns:a16="http://schemas.microsoft.com/office/drawing/2014/main" id="{B1AD8A2B-3455-EE4B-B763-5347260DC358}"/>
              </a:ext>
            </a:extLst>
          </p:cNvPr>
          <p:cNvSpPr>
            <a:spLocks noGrp="1"/>
          </p:cNvSpPr>
          <p:nvPr>
            <p:ph idx="1"/>
          </p:nvPr>
        </p:nvSpPr>
        <p:spPr>
          <a:xfrm>
            <a:off x="4393362" y="845820"/>
            <a:ext cx="7470978" cy="4583430"/>
          </a:xfrm>
        </p:spPr>
        <p:txBody>
          <a:bodyPr anchor="ctr">
            <a:noAutofit/>
          </a:bodyPr>
          <a:lstStyle/>
          <a:p>
            <a:pPr lvl="0"/>
            <a:r>
              <a:rPr lang="tr-TR" dirty="0"/>
              <a:t>Tedavi algoritması gözden geçirilmeli, </a:t>
            </a:r>
          </a:p>
          <a:p>
            <a:pPr lvl="0"/>
            <a:r>
              <a:rPr lang="tr-TR" dirty="0"/>
              <a:t>yapılan araştırmalarda tedavide yeri olmadığı belirtilen ve ciddi yan etkileri bilinen </a:t>
            </a:r>
            <a:r>
              <a:rPr lang="tr-TR" dirty="0" err="1"/>
              <a:t>hidroksiklorokin</a:t>
            </a:r>
            <a:r>
              <a:rPr lang="tr-TR" dirty="0"/>
              <a:t> tedaviden çıkarılarak, </a:t>
            </a:r>
          </a:p>
          <a:p>
            <a:pPr lvl="0"/>
            <a:r>
              <a:rPr lang="tr-TR" dirty="0"/>
              <a:t>hafif olgularda </a:t>
            </a:r>
            <a:r>
              <a:rPr lang="tr-TR" dirty="0" err="1"/>
              <a:t>favipiravir</a:t>
            </a:r>
            <a:r>
              <a:rPr lang="tr-TR" dirty="0"/>
              <a:t>, </a:t>
            </a:r>
          </a:p>
          <a:p>
            <a:pPr lvl="0"/>
            <a:r>
              <a:rPr lang="tr-TR" dirty="0"/>
              <a:t>orta-ağır olgularda </a:t>
            </a:r>
            <a:r>
              <a:rPr lang="tr-TR" dirty="0" err="1"/>
              <a:t>remdesivir</a:t>
            </a:r>
            <a:r>
              <a:rPr lang="tr-TR" dirty="0"/>
              <a:t> </a:t>
            </a:r>
            <a:r>
              <a:rPr lang="tr-TR" dirty="0" err="1"/>
              <a:t>antiviral</a:t>
            </a:r>
            <a:r>
              <a:rPr lang="tr-TR" dirty="0"/>
              <a:t> tedavi olarak rehbere alınmalıdır.</a:t>
            </a:r>
          </a:p>
        </p:txBody>
      </p:sp>
      <p:pic>
        <p:nvPicPr>
          <p:cNvPr id="4" name="Picture 2">
            <a:extLst>
              <a:ext uri="{FF2B5EF4-FFF2-40B4-BE49-F238E27FC236}">
                <a16:creationId xmlns:a16="http://schemas.microsoft.com/office/drawing/2014/main" id="{CBBC94D6-159E-0445-B091-5D010B449AD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54422" y="5833980"/>
            <a:ext cx="3375278" cy="76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901199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ACAA5B8A-199D-D449-BE1C-AF155AF48C80}"/>
              </a:ext>
            </a:extLst>
          </p:cNvPr>
          <p:cNvSpPr>
            <a:spLocks noGrp="1"/>
          </p:cNvSpPr>
          <p:nvPr>
            <p:ph type="title"/>
          </p:nvPr>
        </p:nvSpPr>
        <p:spPr>
          <a:xfrm>
            <a:off x="643467" y="640080"/>
            <a:ext cx="3096427" cy="5613236"/>
          </a:xfrm>
        </p:spPr>
        <p:txBody>
          <a:bodyPr anchor="ctr">
            <a:normAutofit/>
          </a:bodyPr>
          <a:lstStyle/>
          <a:p>
            <a:r>
              <a:rPr lang="tr-TR">
                <a:solidFill>
                  <a:srgbClr val="FFFFFF"/>
                </a:solidFill>
              </a:rPr>
              <a:t>ÖNERİLER</a:t>
            </a:r>
          </a:p>
        </p:txBody>
      </p:sp>
      <p:sp>
        <p:nvSpPr>
          <p:cNvPr id="3" name="İçerik Yer Tutucusu 2">
            <a:extLst>
              <a:ext uri="{FF2B5EF4-FFF2-40B4-BE49-F238E27FC236}">
                <a16:creationId xmlns:a16="http://schemas.microsoft.com/office/drawing/2014/main" id="{B1AD8A2B-3455-EE4B-B763-5347260DC358}"/>
              </a:ext>
            </a:extLst>
          </p:cNvPr>
          <p:cNvSpPr>
            <a:spLocks noGrp="1"/>
          </p:cNvSpPr>
          <p:nvPr>
            <p:ph idx="1"/>
          </p:nvPr>
        </p:nvSpPr>
        <p:spPr>
          <a:xfrm>
            <a:off x="4393362" y="845820"/>
            <a:ext cx="7470978" cy="4583430"/>
          </a:xfrm>
        </p:spPr>
        <p:txBody>
          <a:bodyPr anchor="ctr">
            <a:noAutofit/>
          </a:bodyPr>
          <a:lstStyle/>
          <a:p>
            <a:pPr lvl="0">
              <a:lnSpc>
                <a:spcPct val="150000"/>
              </a:lnSpc>
            </a:pPr>
            <a:r>
              <a:rPr lang="tr-TR" dirty="0"/>
              <a:t>Çoklu organ zararına yol açan bu virüs nedeniyle hastalananlarda yeniden çalışmaya başlama süreci değerlendirilmeli, virüsle hastalandıktan ve iyileştiği düşünülerek çalışmaya başlatılanların belli aralıklarla takipleri sağlanarak orta ve uzun vadedeki kalıcı hasarları izlenmeli, gerekli önlemler alınmalıdır.</a:t>
            </a:r>
          </a:p>
        </p:txBody>
      </p:sp>
      <p:pic>
        <p:nvPicPr>
          <p:cNvPr id="4" name="Picture 2">
            <a:extLst>
              <a:ext uri="{FF2B5EF4-FFF2-40B4-BE49-F238E27FC236}">
                <a16:creationId xmlns:a16="http://schemas.microsoft.com/office/drawing/2014/main" id="{CBBC94D6-159E-0445-B091-5D010B449AD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54422" y="5833980"/>
            <a:ext cx="3375278" cy="76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0169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FC9144CB-9B63-8E4C-8E45-75FAAF23B332}"/>
              </a:ext>
            </a:extLst>
          </p:cNvPr>
          <p:cNvSpPr>
            <a:spLocks noGrp="1"/>
          </p:cNvSpPr>
          <p:nvPr>
            <p:ph type="title"/>
          </p:nvPr>
        </p:nvSpPr>
        <p:spPr>
          <a:xfrm>
            <a:off x="257175" y="640080"/>
            <a:ext cx="3802760" cy="5613236"/>
          </a:xfrm>
        </p:spPr>
        <p:txBody>
          <a:bodyPr anchor="ctr">
            <a:normAutofit/>
          </a:bodyPr>
          <a:lstStyle/>
          <a:p>
            <a:r>
              <a:rPr lang="tr-TR" sz="4100" b="1" dirty="0" err="1">
                <a:solidFill>
                  <a:srgbClr val="FFFFFF"/>
                </a:solidFill>
              </a:rPr>
              <a:t>Pandemi</a:t>
            </a:r>
            <a:r>
              <a:rPr lang="tr-TR" sz="4100" b="1" dirty="0">
                <a:solidFill>
                  <a:srgbClr val="FFFFFF"/>
                </a:solidFill>
              </a:rPr>
              <a:t> döneminde birinci temel sorunumuz doğru ve güvenilir veri gereksinimidir</a:t>
            </a:r>
            <a:r>
              <a:rPr lang="tr-TR" sz="4100" dirty="0">
                <a:solidFill>
                  <a:srgbClr val="FFFFFF"/>
                </a:solidFill>
                <a:effectLst/>
              </a:rPr>
              <a:t> </a:t>
            </a:r>
            <a:endParaRPr lang="tr-TR" sz="4100" dirty="0">
              <a:solidFill>
                <a:srgbClr val="FFFFFF"/>
              </a:solidFill>
            </a:endParaRPr>
          </a:p>
        </p:txBody>
      </p:sp>
      <p:sp>
        <p:nvSpPr>
          <p:cNvPr id="3" name="İçerik Yer Tutucusu 2">
            <a:extLst>
              <a:ext uri="{FF2B5EF4-FFF2-40B4-BE49-F238E27FC236}">
                <a16:creationId xmlns:a16="http://schemas.microsoft.com/office/drawing/2014/main" id="{62E5DA11-77F4-414E-B2FD-E0C2DAB6613C}"/>
              </a:ext>
            </a:extLst>
          </p:cNvPr>
          <p:cNvSpPr>
            <a:spLocks noGrp="1"/>
          </p:cNvSpPr>
          <p:nvPr>
            <p:ph idx="1"/>
          </p:nvPr>
        </p:nvSpPr>
        <p:spPr>
          <a:xfrm>
            <a:off x="4699818" y="640080"/>
            <a:ext cx="6848715" cy="5314950"/>
          </a:xfrm>
        </p:spPr>
        <p:txBody>
          <a:bodyPr anchor="ctr">
            <a:noAutofit/>
          </a:bodyPr>
          <a:lstStyle/>
          <a:p>
            <a:pPr>
              <a:lnSpc>
                <a:spcPct val="150000"/>
              </a:lnSpc>
            </a:pPr>
            <a:r>
              <a:rPr lang="tr-TR" dirty="0">
                <a:solidFill>
                  <a:srgbClr val="C00000"/>
                </a:solidFill>
              </a:rPr>
              <a:t>Türkiye’de yalnızca PCR testi pozitif çıkan </a:t>
            </a:r>
            <a:r>
              <a:rPr lang="tr-TR" b="1" i="1" dirty="0">
                <a:solidFill>
                  <a:srgbClr val="C00000"/>
                </a:solidFill>
              </a:rPr>
              <a:t>doğrulanmış </a:t>
            </a:r>
            <a:r>
              <a:rPr lang="tr-TR" dirty="0">
                <a:solidFill>
                  <a:srgbClr val="C00000"/>
                </a:solidFill>
              </a:rPr>
              <a:t>olguların ve ölümlerin açıklanması</a:t>
            </a:r>
          </a:p>
          <a:p>
            <a:pPr>
              <a:lnSpc>
                <a:spcPct val="150000"/>
              </a:lnSpc>
            </a:pPr>
            <a:r>
              <a:rPr lang="tr-TR" dirty="0">
                <a:solidFill>
                  <a:srgbClr val="0070C0"/>
                </a:solidFill>
              </a:rPr>
              <a:t>Doğrulanmış olgu/ölümlerle birlikte “</a:t>
            </a:r>
            <a:r>
              <a:rPr lang="tr-TR" b="1" i="1" dirty="0">
                <a:solidFill>
                  <a:srgbClr val="0070C0"/>
                </a:solidFill>
              </a:rPr>
              <a:t>olası</a:t>
            </a:r>
            <a:r>
              <a:rPr lang="tr-TR" dirty="0">
                <a:solidFill>
                  <a:srgbClr val="0070C0"/>
                </a:solidFill>
              </a:rPr>
              <a:t>” ve “</a:t>
            </a:r>
            <a:r>
              <a:rPr lang="tr-TR" b="1" i="1" dirty="0">
                <a:solidFill>
                  <a:srgbClr val="0070C0"/>
                </a:solidFill>
              </a:rPr>
              <a:t>kuşkulu</a:t>
            </a:r>
            <a:r>
              <a:rPr lang="tr-TR" dirty="0">
                <a:solidFill>
                  <a:srgbClr val="0070C0"/>
                </a:solidFill>
              </a:rPr>
              <a:t>” olgu/ölümlerin de bildirilmemesi</a:t>
            </a:r>
          </a:p>
          <a:p>
            <a:pPr>
              <a:lnSpc>
                <a:spcPct val="150000"/>
              </a:lnSpc>
            </a:pPr>
            <a:r>
              <a:rPr lang="tr-TR" dirty="0">
                <a:solidFill>
                  <a:srgbClr val="C00000"/>
                </a:solidFill>
              </a:rPr>
              <a:t>Saha gözlemleriyle uyuşmazlık </a:t>
            </a:r>
          </a:p>
          <a:p>
            <a:pPr>
              <a:lnSpc>
                <a:spcPct val="150000"/>
              </a:lnSpc>
            </a:pPr>
            <a:r>
              <a:rPr lang="tr-TR" dirty="0">
                <a:solidFill>
                  <a:srgbClr val="0070C0"/>
                </a:solidFill>
              </a:rPr>
              <a:t>Sağlık Bakanı tarafından kabul</a:t>
            </a:r>
          </a:p>
          <a:p>
            <a:pPr>
              <a:lnSpc>
                <a:spcPct val="150000"/>
              </a:lnSpc>
            </a:pPr>
            <a:endParaRPr lang="tr-TR" dirty="0"/>
          </a:p>
        </p:txBody>
      </p:sp>
      <p:pic>
        <p:nvPicPr>
          <p:cNvPr id="4" name="Picture 2">
            <a:extLst>
              <a:ext uri="{FF2B5EF4-FFF2-40B4-BE49-F238E27FC236}">
                <a16:creationId xmlns:a16="http://schemas.microsoft.com/office/drawing/2014/main" id="{4EC09EC1-65BB-0042-82AC-40A37B17DA3C}"/>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150737" y="6056766"/>
            <a:ext cx="3521906" cy="8012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3551257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ACAA5B8A-199D-D449-BE1C-AF155AF48C80}"/>
              </a:ext>
            </a:extLst>
          </p:cNvPr>
          <p:cNvSpPr>
            <a:spLocks noGrp="1"/>
          </p:cNvSpPr>
          <p:nvPr>
            <p:ph type="title"/>
          </p:nvPr>
        </p:nvSpPr>
        <p:spPr>
          <a:xfrm>
            <a:off x="643467" y="640080"/>
            <a:ext cx="3096427" cy="5613236"/>
          </a:xfrm>
        </p:spPr>
        <p:txBody>
          <a:bodyPr anchor="ctr">
            <a:normAutofit/>
          </a:bodyPr>
          <a:lstStyle/>
          <a:p>
            <a:r>
              <a:rPr lang="tr-TR">
                <a:solidFill>
                  <a:srgbClr val="FFFFFF"/>
                </a:solidFill>
              </a:rPr>
              <a:t>ÖNERİLER</a:t>
            </a:r>
          </a:p>
        </p:txBody>
      </p:sp>
      <p:sp>
        <p:nvSpPr>
          <p:cNvPr id="3" name="İçerik Yer Tutucusu 2">
            <a:extLst>
              <a:ext uri="{FF2B5EF4-FFF2-40B4-BE49-F238E27FC236}">
                <a16:creationId xmlns:a16="http://schemas.microsoft.com/office/drawing/2014/main" id="{B1AD8A2B-3455-EE4B-B763-5347260DC358}"/>
              </a:ext>
            </a:extLst>
          </p:cNvPr>
          <p:cNvSpPr>
            <a:spLocks noGrp="1"/>
          </p:cNvSpPr>
          <p:nvPr>
            <p:ph idx="1"/>
          </p:nvPr>
        </p:nvSpPr>
        <p:spPr>
          <a:xfrm>
            <a:off x="4393362" y="845820"/>
            <a:ext cx="7470978" cy="4583430"/>
          </a:xfrm>
        </p:spPr>
        <p:txBody>
          <a:bodyPr anchor="ctr">
            <a:noAutofit/>
          </a:bodyPr>
          <a:lstStyle/>
          <a:p>
            <a:pPr lvl="0">
              <a:lnSpc>
                <a:spcPct val="100000"/>
              </a:lnSpc>
            </a:pPr>
            <a:r>
              <a:rPr lang="tr-TR" sz="2400" dirty="0"/>
              <a:t>29 Eylül Dünya Kalp Sağlığı gününde Türk Kardiyoloji Derneğinin yaptığı açıklamada hastanelerde oluşturulan </a:t>
            </a:r>
            <a:r>
              <a:rPr lang="tr-TR" sz="2400" dirty="0" err="1"/>
              <a:t>pandemi</a:t>
            </a:r>
            <a:r>
              <a:rPr lang="tr-TR" sz="2400" dirty="0"/>
              <a:t> kaosu sonucu  “</a:t>
            </a:r>
            <a:r>
              <a:rPr lang="tr-TR" sz="2400" i="1" dirty="0"/>
              <a:t>kalp krizi geçirenlerin %50’sinin </a:t>
            </a:r>
            <a:r>
              <a:rPr lang="tr-TR" sz="2400" i="1" dirty="0" err="1"/>
              <a:t>pandemi</a:t>
            </a:r>
            <a:r>
              <a:rPr lang="tr-TR" sz="2400" i="1" dirty="0"/>
              <a:t>  nedeniyle hastanelere gitmekten korktuklarını</a:t>
            </a:r>
            <a:r>
              <a:rPr lang="tr-TR" sz="2400" dirty="0"/>
              <a:t>” ifade ettikleri </a:t>
            </a:r>
          </a:p>
          <a:p>
            <a:pPr lvl="0">
              <a:lnSpc>
                <a:spcPct val="100000"/>
              </a:lnSpc>
            </a:pPr>
            <a:r>
              <a:rPr lang="tr-TR" sz="2400" dirty="0"/>
              <a:t>kronik kalp, dolaşım, beyin damar hastalıkları, kanserler dahil bir çok yaşamsal sağlık sorununda da durumun endişe verici boyuta ulaşacağı </a:t>
            </a:r>
          </a:p>
          <a:p>
            <a:pPr lvl="0">
              <a:lnSpc>
                <a:spcPct val="100000"/>
              </a:lnSpc>
            </a:pPr>
            <a:r>
              <a:rPr lang="tr-TR" sz="2400" dirty="0"/>
              <a:t>Sağlık Bakanlığının bu konuda acilen TTB ve Uzmanlık dernekleri önerilerini dikkate alması, hızla akılcı bir çözüm bulması gerekmektedir. </a:t>
            </a:r>
          </a:p>
        </p:txBody>
      </p:sp>
      <p:pic>
        <p:nvPicPr>
          <p:cNvPr id="4" name="Picture 2">
            <a:extLst>
              <a:ext uri="{FF2B5EF4-FFF2-40B4-BE49-F238E27FC236}">
                <a16:creationId xmlns:a16="http://schemas.microsoft.com/office/drawing/2014/main" id="{CBBC94D6-159E-0445-B091-5D010B449AD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54422" y="5833980"/>
            <a:ext cx="3375278" cy="76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38808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ACAA5B8A-199D-D449-BE1C-AF155AF48C80}"/>
              </a:ext>
            </a:extLst>
          </p:cNvPr>
          <p:cNvSpPr>
            <a:spLocks noGrp="1"/>
          </p:cNvSpPr>
          <p:nvPr>
            <p:ph type="title"/>
          </p:nvPr>
        </p:nvSpPr>
        <p:spPr>
          <a:xfrm>
            <a:off x="643467" y="640080"/>
            <a:ext cx="3096427" cy="5613236"/>
          </a:xfrm>
        </p:spPr>
        <p:txBody>
          <a:bodyPr anchor="ctr">
            <a:normAutofit/>
          </a:bodyPr>
          <a:lstStyle/>
          <a:p>
            <a:r>
              <a:rPr lang="tr-TR">
                <a:solidFill>
                  <a:srgbClr val="FFFFFF"/>
                </a:solidFill>
              </a:rPr>
              <a:t>ÖNERİLER</a:t>
            </a:r>
          </a:p>
        </p:txBody>
      </p:sp>
      <p:sp>
        <p:nvSpPr>
          <p:cNvPr id="3" name="İçerik Yer Tutucusu 2">
            <a:extLst>
              <a:ext uri="{FF2B5EF4-FFF2-40B4-BE49-F238E27FC236}">
                <a16:creationId xmlns:a16="http://schemas.microsoft.com/office/drawing/2014/main" id="{B1AD8A2B-3455-EE4B-B763-5347260DC358}"/>
              </a:ext>
            </a:extLst>
          </p:cNvPr>
          <p:cNvSpPr>
            <a:spLocks noGrp="1"/>
          </p:cNvSpPr>
          <p:nvPr>
            <p:ph idx="1"/>
          </p:nvPr>
        </p:nvSpPr>
        <p:spPr>
          <a:xfrm>
            <a:off x="4059935" y="845820"/>
            <a:ext cx="7804405" cy="4583430"/>
          </a:xfrm>
        </p:spPr>
        <p:txBody>
          <a:bodyPr anchor="ctr">
            <a:noAutofit/>
          </a:bodyPr>
          <a:lstStyle/>
          <a:p>
            <a:pPr lvl="0"/>
            <a:r>
              <a:rPr lang="tr-TR" dirty="0">
                <a:solidFill>
                  <a:srgbClr val="C00000"/>
                </a:solidFill>
              </a:rPr>
              <a:t>TTB olarak sağlığın sosyal belirleyicilerinin önündeki engellerin şimdiden ortadan kaldırılması gerektiğini düşünüyoruz.  </a:t>
            </a:r>
            <a:endParaRPr lang="tr-TR" sz="2400" dirty="0">
              <a:solidFill>
                <a:srgbClr val="C00000"/>
              </a:solidFill>
            </a:endParaRPr>
          </a:p>
          <a:p>
            <a:pPr lvl="1"/>
            <a:r>
              <a:rPr lang="tr-TR" dirty="0"/>
              <a:t>Yoksulluk sınırının altındaki herkese ücretsiz maske, temizlik ve hijyen malzemesi sağlanmalıdır.  </a:t>
            </a:r>
            <a:endParaRPr lang="tr-TR" sz="2000" dirty="0"/>
          </a:p>
          <a:p>
            <a:pPr lvl="1"/>
            <a:r>
              <a:rPr lang="tr-TR" dirty="0"/>
              <a:t>Açlık sınırının altındaki herkesin doğalgaz, elektrik ve suyu </a:t>
            </a:r>
            <a:r>
              <a:rPr lang="tr-TR" dirty="0" err="1"/>
              <a:t>pandemi</a:t>
            </a:r>
            <a:r>
              <a:rPr lang="tr-TR" dirty="0"/>
              <a:t> sürecince devlet tarafından ödenmelidir</a:t>
            </a:r>
            <a:endParaRPr lang="tr-TR" sz="2000" dirty="0"/>
          </a:p>
          <a:p>
            <a:pPr lvl="1"/>
            <a:r>
              <a:rPr lang="tr-TR" dirty="0"/>
              <a:t>Yoksulluk sınırının altındaki halkımızın hepsinin doğalgaz ve elektriklerinin yarısı, suyunun tamamı ödenmelidir.</a:t>
            </a:r>
            <a:endParaRPr lang="tr-TR" sz="2000" dirty="0"/>
          </a:p>
          <a:p>
            <a:pPr lvl="1"/>
            <a:r>
              <a:rPr lang="tr-TR" dirty="0"/>
              <a:t>Evden çalışma imkanı olmayan tüm çalışanların mesai saatinin yarıya düşürülmesi, toplu taşıma yoğunluğunun azaltılması bir an önce uygulamaya geçilmelidir.</a:t>
            </a:r>
            <a:endParaRPr lang="tr-TR" sz="2000" dirty="0"/>
          </a:p>
        </p:txBody>
      </p:sp>
      <p:pic>
        <p:nvPicPr>
          <p:cNvPr id="4" name="Picture 2">
            <a:extLst>
              <a:ext uri="{FF2B5EF4-FFF2-40B4-BE49-F238E27FC236}">
                <a16:creationId xmlns:a16="http://schemas.microsoft.com/office/drawing/2014/main" id="{CBBC94D6-159E-0445-B091-5D010B449AD8}"/>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5654422" y="5833980"/>
            <a:ext cx="3375278" cy="7678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57727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a:extLst>
              <a:ext uri="{FF2B5EF4-FFF2-40B4-BE49-F238E27FC236}">
                <a16:creationId xmlns:a16="http://schemas.microsoft.com/office/drawing/2014/main" id="{8E49F53A-CE25-FF41-9176-6AD679BB931B}"/>
              </a:ext>
            </a:extLst>
          </p:cNvPr>
          <p:cNvSpPr/>
          <p:nvPr/>
        </p:nvSpPr>
        <p:spPr>
          <a:xfrm>
            <a:off x="742950" y="468925"/>
            <a:ext cx="10595610" cy="5391797"/>
          </a:xfrm>
          <a:prstGeom prst="rect">
            <a:avLst/>
          </a:prstGeom>
        </p:spPr>
        <p:txBody>
          <a:bodyPr wrap="square">
            <a:spAutoFit/>
          </a:bodyPr>
          <a:lstStyle/>
          <a:p>
            <a:pPr algn="just">
              <a:lnSpc>
                <a:spcPct val="150000"/>
              </a:lnSpc>
              <a:spcAft>
                <a:spcPts val="800"/>
              </a:spcAft>
            </a:pPr>
            <a:r>
              <a:rPr lang="tr-TR" sz="3200" dirty="0">
                <a:solidFill>
                  <a:srgbClr val="C00000"/>
                </a:solidFill>
                <a:ea typeface="Calibri" panose="020F0502020204030204" pitchFamily="34" charset="0"/>
                <a:cs typeface="Times New Roman" panose="02020603050405020304" pitchFamily="18" charset="0"/>
              </a:rPr>
              <a:t>Bir milyondan fazla sağlık emekçisi; 160 bin hekim </a:t>
            </a:r>
            <a:r>
              <a:rPr lang="tr-TR" sz="3200" dirty="0" err="1">
                <a:solidFill>
                  <a:srgbClr val="C00000"/>
                </a:solidFill>
                <a:ea typeface="Calibri" panose="020F0502020204030204" pitchFamily="34" charset="0"/>
                <a:cs typeface="Times New Roman" panose="02020603050405020304" pitchFamily="18" charset="0"/>
              </a:rPr>
              <a:t>pandemi</a:t>
            </a:r>
            <a:r>
              <a:rPr lang="tr-TR" sz="3200" dirty="0">
                <a:solidFill>
                  <a:srgbClr val="C00000"/>
                </a:solidFill>
                <a:ea typeface="Calibri" panose="020F0502020204030204" pitchFamily="34" charset="0"/>
                <a:cs typeface="Times New Roman" panose="02020603050405020304" pitchFamily="18" charset="0"/>
              </a:rPr>
              <a:t> mücadelesinin en yakıcı alanlarında yoğun gayret sarf etmektedirler.  </a:t>
            </a:r>
          </a:p>
          <a:p>
            <a:pPr algn="just">
              <a:lnSpc>
                <a:spcPct val="150000"/>
              </a:lnSpc>
              <a:spcAft>
                <a:spcPts val="800"/>
              </a:spcAft>
            </a:pPr>
            <a:r>
              <a:rPr lang="tr-TR" sz="3200" dirty="0">
                <a:solidFill>
                  <a:srgbClr val="0070C0"/>
                </a:solidFill>
                <a:ea typeface="Calibri" panose="020F0502020204030204" pitchFamily="34" charset="0"/>
                <a:cs typeface="Times New Roman" panose="02020603050405020304" pitchFamily="18" charset="0"/>
              </a:rPr>
              <a:t>TTB olarak meslektaşlarımızın, sağlık emekçilerinin, halkımızın sağlığı için dün uyarıyorduk, bugün de uyarıyoruz, uyarmaya devam edeceğiz.</a:t>
            </a:r>
          </a:p>
          <a:p>
            <a:pPr algn="just">
              <a:lnSpc>
                <a:spcPct val="150000"/>
              </a:lnSpc>
              <a:spcAft>
                <a:spcPts val="800"/>
              </a:spcAft>
            </a:pPr>
            <a:r>
              <a:rPr lang="tr-TR" sz="3200" dirty="0">
                <a:solidFill>
                  <a:srgbClr val="C00000"/>
                </a:solidFill>
                <a:effectLst/>
                <a:ea typeface="Calibri" panose="020F0502020204030204" pitchFamily="34" charset="0"/>
                <a:cs typeface="Times New Roman" panose="02020603050405020304" pitchFamily="18" charset="0"/>
              </a:rPr>
              <a:t>İlginiz için teşekkür ederiz</a:t>
            </a:r>
          </a:p>
        </p:txBody>
      </p:sp>
      <p:pic>
        <p:nvPicPr>
          <p:cNvPr id="3" name="Picture 2">
            <a:extLst>
              <a:ext uri="{FF2B5EF4-FFF2-40B4-BE49-F238E27FC236}">
                <a16:creationId xmlns:a16="http://schemas.microsoft.com/office/drawing/2014/main" id="{6589516F-5B97-754A-9990-5179A1B66004}"/>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4057650" y="5945286"/>
            <a:ext cx="3901440" cy="88757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41342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E0AE80E8-1488-2548-A0A3-61FE96418678}"/>
              </a:ext>
            </a:extLst>
          </p:cNvPr>
          <p:cNvSpPr>
            <a:spLocks noGrp="1"/>
          </p:cNvSpPr>
          <p:nvPr>
            <p:ph type="title"/>
          </p:nvPr>
        </p:nvSpPr>
        <p:spPr>
          <a:xfrm>
            <a:off x="80011" y="708660"/>
            <a:ext cx="3979924" cy="5806440"/>
          </a:xfrm>
        </p:spPr>
        <p:txBody>
          <a:bodyPr anchor="ctr">
            <a:noAutofit/>
          </a:bodyPr>
          <a:lstStyle/>
          <a:p>
            <a:r>
              <a:rPr lang="tr-TR" sz="3200" dirty="0">
                <a:solidFill>
                  <a:schemeClr val="bg1"/>
                </a:solidFill>
              </a:rPr>
              <a:t>Nisan ayında PCR tanı testlerinde pozitif çıkma oranı %20 </a:t>
            </a:r>
            <a:r>
              <a:rPr lang="tr-TR" sz="2800" dirty="0">
                <a:solidFill>
                  <a:schemeClr val="bg1"/>
                </a:solidFill>
              </a:rPr>
              <a:t>(“</a:t>
            </a:r>
            <a:r>
              <a:rPr lang="tr-TR" sz="2800" i="1" dirty="0">
                <a:solidFill>
                  <a:schemeClr val="bg1"/>
                </a:solidFill>
              </a:rPr>
              <a:t>Nisan ayında testlerden pozitif çıkma oranı %20 idi, bu oran şimdi %10’a düştü.</a:t>
            </a:r>
            <a:r>
              <a:rPr lang="tr-TR" sz="2800" dirty="0">
                <a:solidFill>
                  <a:schemeClr val="bg1"/>
                </a:solidFill>
              </a:rPr>
              <a:t>”*), </a:t>
            </a:r>
            <a:r>
              <a:rPr lang="tr-TR" sz="3200" dirty="0">
                <a:solidFill>
                  <a:schemeClr val="bg1"/>
                </a:solidFill>
              </a:rPr>
              <a:t>günlük olarak açıklanan turkuaz tablolarda doğrulanmış olguların oranı %11,3</a:t>
            </a:r>
            <a:br>
              <a:rPr lang="tr-TR" sz="3200" dirty="0">
                <a:solidFill>
                  <a:schemeClr val="bg1"/>
                </a:solidFill>
              </a:rPr>
            </a:br>
            <a:r>
              <a:rPr lang="tr-TR" sz="1400" dirty="0">
                <a:solidFill>
                  <a:schemeClr val="bg1"/>
                </a:solidFill>
              </a:rPr>
              <a:t>*Sarıkaya, M. Turkuaz tablonun merkezine girdim, 04/10/2020,  </a:t>
            </a:r>
            <a:r>
              <a:rPr lang="tr-TR" sz="1400" dirty="0">
                <a:solidFill>
                  <a:schemeClr val="bg1"/>
                </a:solidFill>
                <a:hlinkClick r:id="rId2">
                  <a:extLst>
                    <a:ext uri="{A12FA001-AC4F-418D-AE19-62706E023703}">
                      <ahyp:hlinkClr xmlns:ahyp="http://schemas.microsoft.com/office/drawing/2018/hyperlinkcolor" val="tx"/>
                    </a:ext>
                  </a:extLst>
                </a:hlinkClick>
              </a:rPr>
              <a:t>https://www.haberturk.com/yazarlar/muharrem-sarikaya/2823868-turkuaz-tablonun-merkezine-girdim</a:t>
            </a:r>
            <a:r>
              <a:rPr lang="tr-TR" sz="1400" dirty="0">
                <a:solidFill>
                  <a:schemeClr val="bg1"/>
                </a:solidFill>
                <a:effectLst/>
              </a:rPr>
              <a:t> </a:t>
            </a:r>
            <a:endParaRPr lang="tr-TR" sz="1400" dirty="0">
              <a:solidFill>
                <a:schemeClr val="bg1"/>
              </a:solidFill>
            </a:endParaRPr>
          </a:p>
        </p:txBody>
      </p:sp>
      <p:sp>
        <p:nvSpPr>
          <p:cNvPr id="3" name="İçerik Yer Tutucusu 2">
            <a:extLst>
              <a:ext uri="{FF2B5EF4-FFF2-40B4-BE49-F238E27FC236}">
                <a16:creationId xmlns:a16="http://schemas.microsoft.com/office/drawing/2014/main" id="{E11780CD-4A68-5042-88AD-C301E76C915A}"/>
              </a:ext>
            </a:extLst>
          </p:cNvPr>
          <p:cNvSpPr>
            <a:spLocks noGrp="1"/>
          </p:cNvSpPr>
          <p:nvPr>
            <p:ph idx="1"/>
          </p:nvPr>
        </p:nvSpPr>
        <p:spPr>
          <a:xfrm>
            <a:off x="4286251" y="2272836"/>
            <a:ext cx="7825738" cy="2484884"/>
          </a:xfrm>
        </p:spPr>
        <p:txBody>
          <a:bodyPr anchor="ctr">
            <a:noAutofit/>
          </a:bodyPr>
          <a:lstStyle/>
          <a:p>
            <a:pPr lvl="0"/>
            <a:r>
              <a:rPr lang="tr-TR" sz="3200" dirty="0">
                <a:solidFill>
                  <a:srgbClr val="0070C0"/>
                </a:solidFill>
              </a:rPr>
              <a:t>Nisan ayında toplam test sayısı: 941.214</a:t>
            </a:r>
          </a:p>
          <a:p>
            <a:pPr lvl="0"/>
            <a:r>
              <a:rPr lang="tr-TR" sz="3200" dirty="0">
                <a:solidFill>
                  <a:srgbClr val="C00000"/>
                </a:solidFill>
              </a:rPr>
              <a:t>Nisan ayında toplam ‘vaka’ sayısı: 106.673</a:t>
            </a:r>
          </a:p>
          <a:p>
            <a:pPr lvl="0"/>
            <a:r>
              <a:rPr lang="tr-TR" sz="3200" dirty="0">
                <a:solidFill>
                  <a:srgbClr val="0070C0"/>
                </a:solidFill>
              </a:rPr>
              <a:t>Nisan ayında vakaların test sayısına oranı: </a:t>
            </a:r>
            <a:r>
              <a:rPr lang="tr-TR" sz="3200" b="1" dirty="0">
                <a:solidFill>
                  <a:srgbClr val="0070C0"/>
                </a:solidFill>
              </a:rPr>
              <a:t>%11,3</a:t>
            </a:r>
            <a:endParaRPr lang="tr-TR" sz="3200" dirty="0">
              <a:solidFill>
                <a:srgbClr val="0070C0"/>
              </a:solidFill>
            </a:endParaRPr>
          </a:p>
          <a:p>
            <a:pPr lvl="8"/>
            <a:r>
              <a:rPr lang="tr-TR" dirty="0"/>
              <a:t>T.C. SAĞLIK BAKANLIĞI COVID-19 BİLGİLENDİRME SAYFASI, </a:t>
            </a:r>
            <a:r>
              <a:rPr lang="tr-TR" dirty="0">
                <a:hlinkClick r:id="rId3"/>
              </a:rPr>
              <a:t>https://covid19.saglik.gov.tr/TR-66935/genel-koronavirus-tablosu.html</a:t>
            </a:r>
            <a:r>
              <a:rPr lang="tr-TR" dirty="0"/>
              <a:t> </a:t>
            </a:r>
          </a:p>
          <a:p>
            <a:endParaRPr lang="tr-TR" sz="3200" dirty="0"/>
          </a:p>
        </p:txBody>
      </p:sp>
      <p:pic>
        <p:nvPicPr>
          <p:cNvPr id="4" name="Picture 2">
            <a:extLst>
              <a:ext uri="{FF2B5EF4-FFF2-40B4-BE49-F238E27FC236}">
                <a16:creationId xmlns:a16="http://schemas.microsoft.com/office/drawing/2014/main" id="{80769E2F-1A0E-A14A-8FA0-81F4871A1FD6}"/>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868741" y="5835058"/>
            <a:ext cx="4069936" cy="92591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89981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81AEB8A9-B768-4E30-BA55-D919E66873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001" y="-2"/>
            <a:ext cx="4069936" cy="685800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Başlık 1">
            <a:extLst>
              <a:ext uri="{FF2B5EF4-FFF2-40B4-BE49-F238E27FC236}">
                <a16:creationId xmlns:a16="http://schemas.microsoft.com/office/drawing/2014/main" id="{C36F9549-CB0A-294D-9D34-B6491FC56BB1}"/>
              </a:ext>
            </a:extLst>
          </p:cNvPr>
          <p:cNvSpPr>
            <a:spLocks noGrp="1"/>
          </p:cNvSpPr>
          <p:nvPr>
            <p:ph type="title"/>
          </p:nvPr>
        </p:nvSpPr>
        <p:spPr>
          <a:xfrm>
            <a:off x="194310" y="434340"/>
            <a:ext cx="3657599" cy="5990426"/>
          </a:xfrm>
        </p:spPr>
        <p:txBody>
          <a:bodyPr anchor="ctr">
            <a:normAutofit fontScale="90000"/>
          </a:bodyPr>
          <a:lstStyle/>
          <a:p>
            <a:r>
              <a:rPr lang="tr-TR" sz="2800" dirty="0">
                <a:solidFill>
                  <a:schemeClr val="bg1"/>
                </a:solidFill>
              </a:rPr>
              <a:t>Nisan’da PCR (+) %20</a:t>
            </a:r>
            <a:br>
              <a:rPr lang="tr-TR" sz="2800" dirty="0">
                <a:solidFill>
                  <a:schemeClr val="bg1"/>
                </a:solidFill>
              </a:rPr>
            </a:br>
            <a:r>
              <a:rPr lang="tr-TR" sz="2800" dirty="0">
                <a:solidFill>
                  <a:schemeClr val="bg1"/>
                </a:solidFill>
              </a:rPr>
              <a:t> </a:t>
            </a:r>
            <a:br>
              <a:rPr lang="tr-TR" sz="2800" dirty="0">
                <a:solidFill>
                  <a:schemeClr val="bg1"/>
                </a:solidFill>
              </a:rPr>
            </a:br>
            <a:r>
              <a:rPr lang="tr-TR" sz="2800" b="1" dirty="0">
                <a:solidFill>
                  <a:schemeClr val="bg1"/>
                </a:solidFill>
              </a:rPr>
              <a:t>188.243</a:t>
            </a:r>
            <a:r>
              <a:rPr lang="tr-TR" sz="2800" dirty="0">
                <a:solidFill>
                  <a:schemeClr val="bg1"/>
                </a:solidFill>
              </a:rPr>
              <a:t> doğrulanmış vaka       </a:t>
            </a:r>
            <a:r>
              <a:rPr lang="tr-TR" sz="2800" b="1" dirty="0">
                <a:solidFill>
                  <a:schemeClr val="bg1"/>
                </a:solidFill>
              </a:rPr>
              <a:t>81.570      </a:t>
            </a:r>
            <a:r>
              <a:rPr lang="tr-TR" sz="2800" b="1" dirty="0" err="1">
                <a:solidFill>
                  <a:schemeClr val="bg1"/>
                </a:solidFill>
              </a:rPr>
              <a:t>kayıtdışı</a:t>
            </a:r>
            <a:br>
              <a:rPr lang="tr-TR" sz="2800" dirty="0">
                <a:solidFill>
                  <a:schemeClr val="bg1"/>
                </a:solidFill>
              </a:rPr>
            </a:br>
            <a:br>
              <a:rPr lang="tr-TR" sz="2800" dirty="0">
                <a:solidFill>
                  <a:schemeClr val="bg1"/>
                </a:solidFill>
              </a:rPr>
            </a:br>
            <a:r>
              <a:rPr lang="tr-TR" sz="2800" dirty="0">
                <a:solidFill>
                  <a:schemeClr val="bg1"/>
                </a:solidFill>
              </a:rPr>
              <a:t>Eylül’de yapılan toplam test sayısı 3.241.769</a:t>
            </a:r>
            <a:br>
              <a:rPr lang="tr-TR" sz="2800" dirty="0">
                <a:solidFill>
                  <a:schemeClr val="bg1"/>
                </a:solidFill>
              </a:rPr>
            </a:br>
            <a:r>
              <a:rPr lang="tr-TR" sz="2800" dirty="0">
                <a:solidFill>
                  <a:schemeClr val="bg1"/>
                </a:solidFill>
              </a:rPr>
              <a:t>PCR pozitifliği oranı %10 </a:t>
            </a:r>
            <a:br>
              <a:rPr lang="tr-TR" sz="2800" dirty="0">
                <a:solidFill>
                  <a:schemeClr val="bg1"/>
                </a:solidFill>
              </a:rPr>
            </a:br>
            <a:br>
              <a:rPr lang="tr-TR" sz="2800" dirty="0">
                <a:solidFill>
                  <a:schemeClr val="bg1"/>
                </a:solidFill>
              </a:rPr>
            </a:br>
            <a:br>
              <a:rPr lang="tr-TR" sz="2800" dirty="0">
                <a:solidFill>
                  <a:schemeClr val="bg1"/>
                </a:solidFill>
              </a:rPr>
            </a:br>
            <a:r>
              <a:rPr lang="tr-TR" sz="2800" b="1" dirty="0">
                <a:solidFill>
                  <a:schemeClr val="bg1"/>
                </a:solidFill>
              </a:rPr>
              <a:t>324.177</a:t>
            </a:r>
            <a:r>
              <a:rPr lang="tr-TR" sz="2800" dirty="0">
                <a:solidFill>
                  <a:schemeClr val="bg1"/>
                </a:solidFill>
              </a:rPr>
              <a:t> doğrulanmış vaka </a:t>
            </a:r>
            <a:br>
              <a:rPr lang="tr-TR" sz="2800" dirty="0">
                <a:solidFill>
                  <a:schemeClr val="bg1"/>
                </a:solidFill>
              </a:rPr>
            </a:br>
            <a:r>
              <a:rPr lang="tr-TR" sz="2800" dirty="0">
                <a:solidFill>
                  <a:schemeClr val="bg1"/>
                </a:solidFill>
              </a:rPr>
              <a:t>48.530 bildirim</a:t>
            </a:r>
            <a:br>
              <a:rPr lang="tr-TR" sz="2800" dirty="0">
                <a:solidFill>
                  <a:schemeClr val="bg1"/>
                </a:solidFill>
              </a:rPr>
            </a:br>
            <a:r>
              <a:rPr lang="tr-TR" sz="2800" b="1" dirty="0">
                <a:solidFill>
                  <a:schemeClr val="bg1"/>
                </a:solidFill>
              </a:rPr>
              <a:t>275.647 vaka </a:t>
            </a:r>
            <a:r>
              <a:rPr lang="tr-TR" sz="2800" b="1" dirty="0" err="1">
                <a:solidFill>
                  <a:schemeClr val="bg1"/>
                </a:solidFill>
              </a:rPr>
              <a:t>kayıtdışı</a:t>
            </a:r>
            <a:br>
              <a:rPr lang="tr-TR" sz="2800" dirty="0">
                <a:solidFill>
                  <a:schemeClr val="bg1"/>
                </a:solidFill>
              </a:rPr>
            </a:br>
            <a:br>
              <a:rPr lang="tr-TR" sz="2800" dirty="0">
                <a:solidFill>
                  <a:schemeClr val="bg1"/>
                </a:solidFill>
              </a:rPr>
            </a:br>
            <a:r>
              <a:rPr lang="tr-TR" sz="1600" dirty="0">
                <a:solidFill>
                  <a:schemeClr val="bg1"/>
                </a:solidFill>
              </a:rPr>
              <a:t>(</a:t>
            </a:r>
            <a:r>
              <a:rPr lang="tr-TR" sz="1600" dirty="0">
                <a:solidFill>
                  <a:schemeClr val="bg1"/>
                </a:solidFill>
                <a:hlinkClick r:id="rId2">
                  <a:extLst>
                    <a:ext uri="{A12FA001-AC4F-418D-AE19-62706E023703}">
                      <ahyp:hlinkClr xmlns:ahyp="http://schemas.microsoft.com/office/drawing/2018/hyperlinkcolor" val="tx"/>
                    </a:ext>
                  </a:extLst>
                </a:hlinkClick>
              </a:rPr>
              <a:t>https://covid19.who.int/region/euro/country/tr</a:t>
            </a:r>
            <a:r>
              <a:rPr lang="tr-TR" sz="1600" dirty="0">
                <a:solidFill>
                  <a:schemeClr val="bg1"/>
                </a:solidFill>
              </a:rPr>
              <a:t> ) ve Avrupa Birliği (ECDC) </a:t>
            </a:r>
            <a:r>
              <a:rPr lang="tr-TR" sz="1600" dirty="0" err="1">
                <a:solidFill>
                  <a:schemeClr val="bg1"/>
                </a:solidFill>
              </a:rPr>
              <a:t>veritabanında</a:t>
            </a:r>
            <a:r>
              <a:rPr lang="tr-TR" sz="1600" dirty="0">
                <a:solidFill>
                  <a:schemeClr val="bg1"/>
                </a:solidFill>
              </a:rPr>
              <a:t> (</a:t>
            </a:r>
            <a:r>
              <a:rPr lang="tr-TR" sz="1600" dirty="0">
                <a:solidFill>
                  <a:schemeClr val="bg1"/>
                </a:solidFill>
                <a:hlinkClick r:id="rId3">
                  <a:extLst>
                    <a:ext uri="{A12FA001-AC4F-418D-AE19-62706E023703}">
                      <ahyp:hlinkClr xmlns:ahyp="http://schemas.microsoft.com/office/drawing/2018/hyperlinkcolor" val="tx"/>
                    </a:ext>
                  </a:extLst>
                </a:hlinkClick>
              </a:rPr>
              <a:t>https://www.ecdc.europa.eu/en/publications-data/download-todays-data-geographic-distribution-covid-19-cases-worldwide</a:t>
            </a:r>
            <a:r>
              <a:rPr lang="tr-TR" sz="1600" dirty="0">
                <a:solidFill>
                  <a:schemeClr val="bg1"/>
                </a:solidFill>
              </a:rPr>
              <a:t> ) Sağlık Bakanlığı tarafından turkuaz tabloda açıklanan sayılar yer almaktadır.</a:t>
            </a:r>
            <a:br>
              <a:rPr lang="tr-TR" sz="1600" dirty="0">
                <a:solidFill>
                  <a:schemeClr val="bg1"/>
                </a:solidFill>
              </a:rPr>
            </a:br>
            <a:endParaRPr lang="tr-TR" sz="1600" dirty="0">
              <a:solidFill>
                <a:schemeClr val="bg1"/>
              </a:solidFill>
            </a:endParaRPr>
          </a:p>
        </p:txBody>
      </p:sp>
      <p:pic>
        <p:nvPicPr>
          <p:cNvPr id="4" name="Picture 2">
            <a:extLst>
              <a:ext uri="{FF2B5EF4-FFF2-40B4-BE49-F238E27FC236}">
                <a16:creationId xmlns:a16="http://schemas.microsoft.com/office/drawing/2014/main" id="{5C54716B-4848-1D48-B3FD-022E5DA0A527}"/>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5997329" y="5884050"/>
            <a:ext cx="3477770" cy="791193"/>
          </a:xfrm>
          <a:prstGeom prst="rect">
            <a:avLst/>
          </a:prstGeom>
          <a:noFill/>
          <a:extLst>
            <a:ext uri="{909E8E84-426E-40DD-AFC4-6F175D3DCCD1}">
              <a14:hiddenFill xmlns:a14="http://schemas.microsoft.com/office/drawing/2010/main">
                <a:solidFill>
                  <a:srgbClr val="FFFFFF"/>
                </a:solidFill>
              </a14:hiddenFill>
            </a:ext>
          </a:extLst>
        </p:spPr>
      </p:pic>
      <p:sp>
        <p:nvSpPr>
          <p:cNvPr id="5" name="Sağ Ok 4">
            <a:extLst>
              <a:ext uri="{FF2B5EF4-FFF2-40B4-BE49-F238E27FC236}">
                <a16:creationId xmlns:a16="http://schemas.microsoft.com/office/drawing/2014/main" id="{BF9C27AD-281B-974F-8F8B-DC5C85C83085}"/>
              </a:ext>
            </a:extLst>
          </p:cNvPr>
          <p:cNvSpPr/>
          <p:nvPr/>
        </p:nvSpPr>
        <p:spPr>
          <a:xfrm>
            <a:off x="1268359" y="1223010"/>
            <a:ext cx="263261" cy="114300"/>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6" name="Aşağı Ok 5">
            <a:extLst>
              <a:ext uri="{FF2B5EF4-FFF2-40B4-BE49-F238E27FC236}">
                <a16:creationId xmlns:a16="http://schemas.microsoft.com/office/drawing/2014/main" id="{0B237A68-BF2A-B84A-B152-FAD43DA3FD21}"/>
              </a:ext>
            </a:extLst>
          </p:cNvPr>
          <p:cNvSpPr/>
          <p:nvPr/>
        </p:nvSpPr>
        <p:spPr>
          <a:xfrm>
            <a:off x="1703070" y="617220"/>
            <a:ext cx="251460" cy="35433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8" name="Aşağı Ok 7">
            <a:extLst>
              <a:ext uri="{FF2B5EF4-FFF2-40B4-BE49-F238E27FC236}">
                <a16:creationId xmlns:a16="http://schemas.microsoft.com/office/drawing/2014/main" id="{4C41344A-852D-7946-82F1-B67DEEA2940D}"/>
              </a:ext>
            </a:extLst>
          </p:cNvPr>
          <p:cNvSpPr/>
          <p:nvPr/>
        </p:nvSpPr>
        <p:spPr>
          <a:xfrm>
            <a:off x="1771650" y="3120387"/>
            <a:ext cx="251460" cy="480060"/>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pic>
        <p:nvPicPr>
          <p:cNvPr id="11" name="image1.png">
            <a:extLst>
              <a:ext uri="{FF2B5EF4-FFF2-40B4-BE49-F238E27FC236}">
                <a16:creationId xmlns:a16="http://schemas.microsoft.com/office/drawing/2014/main" id="{3EF7AF8F-697B-5541-AD4C-B52369AA664B}"/>
              </a:ext>
            </a:extLst>
          </p:cNvPr>
          <p:cNvPicPr/>
          <p:nvPr/>
        </p:nvPicPr>
        <p:blipFill>
          <a:blip r:embed="rId5"/>
          <a:srcRect l="6872" t="25554" r="6698" b="9589"/>
          <a:stretch>
            <a:fillRect/>
          </a:stretch>
        </p:blipFill>
        <p:spPr>
          <a:xfrm>
            <a:off x="5421320" y="435284"/>
            <a:ext cx="4978400" cy="2101215"/>
          </a:xfrm>
          <a:prstGeom prst="rect">
            <a:avLst/>
          </a:prstGeom>
          <a:ln/>
        </p:spPr>
      </p:pic>
      <p:pic>
        <p:nvPicPr>
          <p:cNvPr id="12" name="image2.png">
            <a:extLst>
              <a:ext uri="{FF2B5EF4-FFF2-40B4-BE49-F238E27FC236}">
                <a16:creationId xmlns:a16="http://schemas.microsoft.com/office/drawing/2014/main" id="{CCAF0133-0F83-E842-ADAA-2CDDC9E44FB7}"/>
              </a:ext>
            </a:extLst>
          </p:cNvPr>
          <p:cNvPicPr/>
          <p:nvPr/>
        </p:nvPicPr>
        <p:blipFill>
          <a:blip r:embed="rId6"/>
          <a:srcRect/>
          <a:stretch>
            <a:fillRect/>
          </a:stretch>
        </p:blipFill>
        <p:spPr>
          <a:xfrm>
            <a:off x="5438465" y="3360417"/>
            <a:ext cx="4944110" cy="2091055"/>
          </a:xfrm>
          <a:prstGeom prst="rect">
            <a:avLst/>
          </a:prstGeom>
          <a:ln/>
        </p:spPr>
      </p:pic>
      <p:sp>
        <p:nvSpPr>
          <p:cNvPr id="13" name="Dikdörtgen 12">
            <a:extLst>
              <a:ext uri="{FF2B5EF4-FFF2-40B4-BE49-F238E27FC236}">
                <a16:creationId xmlns:a16="http://schemas.microsoft.com/office/drawing/2014/main" id="{DA157341-3734-E84C-A152-FD0D30AFF6A8}"/>
              </a:ext>
            </a:extLst>
          </p:cNvPr>
          <p:cNvSpPr/>
          <p:nvPr/>
        </p:nvSpPr>
        <p:spPr>
          <a:xfrm>
            <a:off x="5611653" y="2558507"/>
            <a:ext cx="4597734" cy="369332"/>
          </a:xfrm>
          <a:prstGeom prst="rect">
            <a:avLst/>
          </a:prstGeom>
        </p:spPr>
        <p:txBody>
          <a:bodyPr wrap="none">
            <a:spAutoFit/>
          </a:bodyPr>
          <a:lstStyle/>
          <a:p>
            <a:r>
              <a:rPr lang="tr-TR" b="1" dirty="0">
                <a:latin typeface="Times New Roman" panose="02020603050405020304" pitchFamily="18" charset="0"/>
                <a:ea typeface="Avenir" panose="02000503020000020003" pitchFamily="2" charset="0"/>
              </a:rPr>
              <a:t>Türkiye’de COVID-19 olguları (Nisan 2020)</a:t>
            </a:r>
            <a:r>
              <a:rPr lang="tr-TR" dirty="0">
                <a:effectLst/>
              </a:rPr>
              <a:t> </a:t>
            </a:r>
            <a:endParaRPr lang="tr-TR" dirty="0"/>
          </a:p>
        </p:txBody>
      </p:sp>
      <p:sp>
        <p:nvSpPr>
          <p:cNvPr id="14" name="Dikdörtgen 13">
            <a:extLst>
              <a:ext uri="{FF2B5EF4-FFF2-40B4-BE49-F238E27FC236}">
                <a16:creationId xmlns:a16="http://schemas.microsoft.com/office/drawing/2014/main" id="{2629E769-9890-E441-A545-513980D0F4E0}"/>
              </a:ext>
            </a:extLst>
          </p:cNvPr>
          <p:cNvSpPr/>
          <p:nvPr/>
        </p:nvSpPr>
        <p:spPr>
          <a:xfrm>
            <a:off x="5640229" y="5465756"/>
            <a:ext cx="4559261" cy="369332"/>
          </a:xfrm>
          <a:prstGeom prst="rect">
            <a:avLst/>
          </a:prstGeom>
        </p:spPr>
        <p:txBody>
          <a:bodyPr wrap="none">
            <a:spAutoFit/>
          </a:bodyPr>
          <a:lstStyle/>
          <a:p>
            <a:r>
              <a:rPr lang="tr-TR" b="1" dirty="0">
                <a:latin typeface="Times New Roman" panose="02020603050405020304" pitchFamily="18" charset="0"/>
                <a:ea typeface="Avenir" panose="02000503020000020003" pitchFamily="2" charset="0"/>
              </a:rPr>
              <a:t>Türkiye’de COVID-19 olguları (Eylül 2020)</a:t>
            </a:r>
            <a:r>
              <a:rPr lang="tr-TR" dirty="0">
                <a:effectLst/>
              </a:rPr>
              <a:t> </a:t>
            </a:r>
            <a:endParaRPr lang="tr-TR" dirty="0"/>
          </a:p>
        </p:txBody>
      </p:sp>
    </p:spTree>
    <p:extLst>
      <p:ext uri="{BB962C8B-B14F-4D97-AF65-F5344CB8AC3E}">
        <p14:creationId xmlns:p14="http://schemas.microsoft.com/office/powerpoint/2010/main" val="1580984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4825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29286641-3C41-384E-B4B5-E95C0A6B4DA4}"/>
              </a:ext>
            </a:extLst>
          </p:cNvPr>
          <p:cNvSpPr>
            <a:spLocks noGrp="1"/>
          </p:cNvSpPr>
          <p:nvPr>
            <p:ph type="title"/>
          </p:nvPr>
        </p:nvSpPr>
        <p:spPr>
          <a:xfrm>
            <a:off x="354330" y="624568"/>
            <a:ext cx="4250327" cy="5412920"/>
          </a:xfrm>
        </p:spPr>
        <p:txBody>
          <a:bodyPr>
            <a:normAutofit/>
          </a:bodyPr>
          <a:lstStyle/>
          <a:p>
            <a:r>
              <a:rPr lang="tr-TR" b="1" dirty="0" err="1">
                <a:solidFill>
                  <a:schemeClr val="bg1"/>
                </a:solidFill>
              </a:rPr>
              <a:t>Pandemi</a:t>
            </a:r>
            <a:r>
              <a:rPr lang="tr-TR" b="1" dirty="0">
                <a:solidFill>
                  <a:schemeClr val="bg1"/>
                </a:solidFill>
              </a:rPr>
              <a:t> döneminde ikinci temel sorunumuz okulların açılmasıdır.</a:t>
            </a:r>
            <a:br>
              <a:rPr lang="tr-TR" b="1" dirty="0">
                <a:solidFill>
                  <a:schemeClr val="bg1"/>
                </a:solidFill>
              </a:rPr>
            </a:br>
            <a:br>
              <a:rPr lang="tr-TR" b="1" dirty="0">
                <a:solidFill>
                  <a:schemeClr val="bg1"/>
                </a:solidFill>
              </a:rPr>
            </a:br>
            <a:r>
              <a:rPr lang="tr-TR" b="1" dirty="0">
                <a:solidFill>
                  <a:schemeClr val="bg1"/>
                </a:solidFill>
              </a:rPr>
              <a:t>*</a:t>
            </a:r>
            <a:r>
              <a:rPr lang="tr-TR" sz="2200" b="1" i="1" dirty="0">
                <a:solidFill>
                  <a:schemeClr val="bg1"/>
                </a:solidFill>
              </a:rPr>
              <a:t>TTB </a:t>
            </a:r>
            <a:r>
              <a:rPr lang="tr-TR" sz="2200" b="1" i="1" dirty="0" err="1">
                <a:solidFill>
                  <a:schemeClr val="bg1"/>
                </a:solidFill>
              </a:rPr>
              <a:t>Pandemide</a:t>
            </a:r>
            <a:r>
              <a:rPr lang="tr-TR" sz="2200" b="1" i="1" dirty="0">
                <a:solidFill>
                  <a:schemeClr val="bg1"/>
                </a:solidFill>
              </a:rPr>
              <a:t> Okul Sağlığına İlişkin Uzman Görüşleri Raporu ve TTB COVID-19 </a:t>
            </a:r>
            <a:r>
              <a:rPr lang="tr-TR" sz="2200" b="1" i="1" dirty="0" err="1">
                <a:solidFill>
                  <a:schemeClr val="bg1"/>
                </a:solidFill>
              </a:rPr>
              <a:t>Pandemisi</a:t>
            </a:r>
            <a:r>
              <a:rPr lang="tr-TR" sz="2200" b="1" i="1" dirty="0">
                <a:solidFill>
                  <a:schemeClr val="bg1"/>
                </a:solidFill>
              </a:rPr>
              <a:t> 6. Ay Değerlendirme</a:t>
            </a:r>
            <a:r>
              <a:rPr lang="tr-TR" sz="2200" dirty="0">
                <a:solidFill>
                  <a:schemeClr val="bg1"/>
                </a:solidFill>
              </a:rPr>
              <a:t> </a:t>
            </a:r>
            <a:r>
              <a:rPr lang="tr-TR" sz="2200" b="1" i="1" dirty="0">
                <a:solidFill>
                  <a:schemeClr val="bg1"/>
                </a:solidFill>
              </a:rPr>
              <a:t>Raporu</a:t>
            </a:r>
            <a:r>
              <a:rPr lang="tr-TR" sz="2200" dirty="0">
                <a:solidFill>
                  <a:schemeClr val="bg1"/>
                </a:solidFill>
              </a:rPr>
              <a:t> </a:t>
            </a:r>
            <a:r>
              <a:rPr lang="tr-TR" sz="2200" dirty="0">
                <a:solidFill>
                  <a:schemeClr val="bg1"/>
                </a:solidFill>
                <a:effectLst/>
              </a:rPr>
              <a:t> </a:t>
            </a:r>
            <a:endParaRPr lang="tr-TR" sz="2200" dirty="0">
              <a:solidFill>
                <a:schemeClr val="bg1"/>
              </a:solidFill>
            </a:endParaRPr>
          </a:p>
        </p:txBody>
      </p:sp>
      <p:sp>
        <p:nvSpPr>
          <p:cNvPr id="3" name="İçerik Yer Tutucusu 2">
            <a:extLst>
              <a:ext uri="{FF2B5EF4-FFF2-40B4-BE49-F238E27FC236}">
                <a16:creationId xmlns:a16="http://schemas.microsoft.com/office/drawing/2014/main" id="{50488477-9BFD-5444-8339-C54C1D79B244}"/>
              </a:ext>
            </a:extLst>
          </p:cNvPr>
          <p:cNvSpPr>
            <a:spLocks noGrp="1"/>
          </p:cNvSpPr>
          <p:nvPr>
            <p:ph idx="1"/>
          </p:nvPr>
        </p:nvSpPr>
        <p:spPr>
          <a:xfrm>
            <a:off x="5269230" y="624568"/>
            <a:ext cx="6084568" cy="5412920"/>
          </a:xfrm>
        </p:spPr>
        <p:txBody>
          <a:bodyPr anchor="ctr">
            <a:normAutofit/>
          </a:bodyPr>
          <a:lstStyle/>
          <a:p>
            <a:pPr>
              <a:lnSpc>
                <a:spcPct val="150000"/>
              </a:lnSpc>
            </a:pPr>
            <a:r>
              <a:rPr lang="tr-TR" dirty="0">
                <a:solidFill>
                  <a:srgbClr val="0070C0"/>
                </a:solidFill>
              </a:rPr>
              <a:t>Hastalığın toplumdaki yaygınlığı, bölgenin/ilin sağlık hizmetlerinin durumu, nüfusun özellikleri ve bölgedeki/ildeki okulların koşulları mutlaka dikkate alınmalıdır.</a:t>
            </a:r>
            <a:r>
              <a:rPr lang="tr-TR" sz="2400" dirty="0">
                <a:solidFill>
                  <a:srgbClr val="0070C0"/>
                </a:solidFill>
                <a:effectLst/>
              </a:rPr>
              <a:t> </a:t>
            </a:r>
          </a:p>
          <a:p>
            <a:pPr>
              <a:lnSpc>
                <a:spcPct val="150000"/>
              </a:lnSpc>
            </a:pPr>
            <a:r>
              <a:rPr lang="tr-TR" dirty="0">
                <a:solidFill>
                  <a:srgbClr val="C00000"/>
                </a:solidFill>
              </a:rPr>
              <a:t>Sağlık Bakanlığının hazırladığı rehberde belirtilen önlemlerin uygulanabilmesi için yapısal eksiklikler giderilmelidir</a:t>
            </a:r>
            <a:r>
              <a:rPr lang="tr-TR" sz="2400" dirty="0">
                <a:solidFill>
                  <a:srgbClr val="C00000"/>
                </a:solidFill>
                <a:effectLst/>
              </a:rPr>
              <a:t> </a:t>
            </a:r>
            <a:endParaRPr lang="tr-TR" sz="2400" dirty="0">
              <a:solidFill>
                <a:srgbClr val="C00000"/>
              </a:solidFill>
            </a:endParaRPr>
          </a:p>
        </p:txBody>
      </p:sp>
      <p:pic>
        <p:nvPicPr>
          <p:cNvPr id="5" name="Picture 2">
            <a:extLst>
              <a:ext uri="{FF2B5EF4-FFF2-40B4-BE49-F238E27FC236}">
                <a16:creationId xmlns:a16="http://schemas.microsoft.com/office/drawing/2014/main" id="{2A6FF22C-B7A3-C442-8428-152C1B18BB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37428" y="6094428"/>
            <a:ext cx="3306685" cy="752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79416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4825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29286641-3C41-384E-B4B5-E95C0A6B4DA4}"/>
              </a:ext>
            </a:extLst>
          </p:cNvPr>
          <p:cNvSpPr>
            <a:spLocks noGrp="1"/>
          </p:cNvSpPr>
          <p:nvPr>
            <p:ph type="title"/>
          </p:nvPr>
        </p:nvSpPr>
        <p:spPr>
          <a:xfrm>
            <a:off x="354330" y="624568"/>
            <a:ext cx="4250327" cy="5412920"/>
          </a:xfrm>
        </p:spPr>
        <p:txBody>
          <a:bodyPr>
            <a:normAutofit/>
          </a:bodyPr>
          <a:lstStyle/>
          <a:p>
            <a:r>
              <a:rPr lang="tr-TR" b="1" dirty="0" err="1">
                <a:solidFill>
                  <a:schemeClr val="bg1"/>
                </a:solidFill>
              </a:rPr>
              <a:t>Pandemi</a:t>
            </a:r>
            <a:r>
              <a:rPr lang="tr-TR" b="1" dirty="0">
                <a:solidFill>
                  <a:schemeClr val="bg1"/>
                </a:solidFill>
              </a:rPr>
              <a:t> döneminde ikinci temel sorunumuz </a:t>
            </a:r>
            <a:r>
              <a:rPr lang="tr-TR" b="1" u="sng" dirty="0">
                <a:solidFill>
                  <a:schemeClr val="bg1"/>
                </a:solidFill>
              </a:rPr>
              <a:t>okulların </a:t>
            </a:r>
            <a:r>
              <a:rPr lang="tr-TR" b="1" dirty="0">
                <a:solidFill>
                  <a:schemeClr val="bg1"/>
                </a:solidFill>
              </a:rPr>
              <a:t>açılmasıdır.</a:t>
            </a:r>
            <a:br>
              <a:rPr lang="tr-TR" b="1" dirty="0">
                <a:solidFill>
                  <a:schemeClr val="bg1"/>
                </a:solidFill>
              </a:rPr>
            </a:br>
            <a:br>
              <a:rPr lang="tr-TR" b="1" dirty="0">
                <a:solidFill>
                  <a:schemeClr val="bg1"/>
                </a:solidFill>
              </a:rPr>
            </a:br>
            <a:r>
              <a:rPr lang="tr-TR" b="1" dirty="0">
                <a:solidFill>
                  <a:schemeClr val="bg1"/>
                </a:solidFill>
              </a:rPr>
              <a:t>*</a:t>
            </a:r>
            <a:r>
              <a:rPr lang="tr-TR" sz="2200" b="1" i="1" dirty="0">
                <a:solidFill>
                  <a:schemeClr val="bg1"/>
                </a:solidFill>
              </a:rPr>
              <a:t>TTB </a:t>
            </a:r>
            <a:r>
              <a:rPr lang="tr-TR" sz="2200" b="1" i="1" dirty="0" err="1">
                <a:solidFill>
                  <a:schemeClr val="bg1"/>
                </a:solidFill>
              </a:rPr>
              <a:t>Pandemide</a:t>
            </a:r>
            <a:r>
              <a:rPr lang="tr-TR" sz="2200" b="1" i="1" dirty="0">
                <a:solidFill>
                  <a:schemeClr val="bg1"/>
                </a:solidFill>
              </a:rPr>
              <a:t> Okul Sağlığına İlişkin Uzman Görüşleri Raporu ve TTB COVID-19 </a:t>
            </a:r>
            <a:r>
              <a:rPr lang="tr-TR" sz="2200" b="1" i="1" dirty="0" err="1">
                <a:solidFill>
                  <a:schemeClr val="bg1"/>
                </a:solidFill>
              </a:rPr>
              <a:t>Pandemisi</a:t>
            </a:r>
            <a:r>
              <a:rPr lang="tr-TR" sz="2200" b="1" i="1" dirty="0">
                <a:solidFill>
                  <a:schemeClr val="bg1"/>
                </a:solidFill>
              </a:rPr>
              <a:t> 6. Ay Değerlendirme</a:t>
            </a:r>
            <a:r>
              <a:rPr lang="tr-TR" sz="2200" dirty="0">
                <a:solidFill>
                  <a:schemeClr val="bg1"/>
                </a:solidFill>
              </a:rPr>
              <a:t> </a:t>
            </a:r>
            <a:r>
              <a:rPr lang="tr-TR" sz="2200" b="1" i="1" dirty="0">
                <a:solidFill>
                  <a:schemeClr val="bg1"/>
                </a:solidFill>
              </a:rPr>
              <a:t>Raporu</a:t>
            </a:r>
            <a:r>
              <a:rPr lang="tr-TR" sz="2200" dirty="0">
                <a:solidFill>
                  <a:schemeClr val="bg1"/>
                </a:solidFill>
              </a:rPr>
              <a:t> </a:t>
            </a:r>
            <a:r>
              <a:rPr lang="tr-TR" sz="2200" dirty="0">
                <a:solidFill>
                  <a:schemeClr val="bg1"/>
                </a:solidFill>
                <a:effectLst/>
              </a:rPr>
              <a:t> </a:t>
            </a:r>
            <a:endParaRPr lang="tr-TR" sz="2200" dirty="0">
              <a:solidFill>
                <a:schemeClr val="bg1"/>
              </a:solidFill>
            </a:endParaRPr>
          </a:p>
        </p:txBody>
      </p:sp>
      <p:sp>
        <p:nvSpPr>
          <p:cNvPr id="3" name="İçerik Yer Tutucusu 2">
            <a:extLst>
              <a:ext uri="{FF2B5EF4-FFF2-40B4-BE49-F238E27FC236}">
                <a16:creationId xmlns:a16="http://schemas.microsoft.com/office/drawing/2014/main" id="{50488477-9BFD-5444-8339-C54C1D79B244}"/>
              </a:ext>
            </a:extLst>
          </p:cNvPr>
          <p:cNvSpPr>
            <a:spLocks noGrp="1"/>
          </p:cNvSpPr>
          <p:nvPr>
            <p:ph idx="1"/>
          </p:nvPr>
        </p:nvSpPr>
        <p:spPr>
          <a:xfrm>
            <a:off x="5269230" y="624568"/>
            <a:ext cx="6084568" cy="5412920"/>
          </a:xfrm>
        </p:spPr>
        <p:txBody>
          <a:bodyPr anchor="ctr">
            <a:normAutofit/>
          </a:bodyPr>
          <a:lstStyle/>
          <a:p>
            <a:pPr>
              <a:lnSpc>
                <a:spcPct val="150000"/>
              </a:lnSpc>
            </a:pPr>
            <a:r>
              <a:rPr lang="tr-TR" dirty="0">
                <a:solidFill>
                  <a:srgbClr val="0070C0"/>
                </a:solidFill>
              </a:rPr>
              <a:t>Rehberlerde okuldaki temaslılara ne yapılacağına ilişkin durumlar açıklığa kavuşturulmalı ve karışıklığı yol açmayacak biçimde düzenlenmelidir.</a:t>
            </a:r>
          </a:p>
          <a:p>
            <a:pPr>
              <a:lnSpc>
                <a:spcPct val="150000"/>
              </a:lnSpc>
            </a:pPr>
            <a:r>
              <a:rPr lang="tr-TR" dirty="0">
                <a:solidFill>
                  <a:srgbClr val="C00000"/>
                </a:solidFill>
              </a:rPr>
              <a:t>Okulların salgın kurallarına uyumunun denetlenmesi ve okullarda yürütülecek </a:t>
            </a:r>
            <a:r>
              <a:rPr lang="tr-TR" dirty="0" err="1">
                <a:solidFill>
                  <a:srgbClr val="C00000"/>
                </a:solidFill>
              </a:rPr>
              <a:t>filyasyon</a:t>
            </a:r>
            <a:r>
              <a:rPr lang="tr-TR" dirty="0">
                <a:solidFill>
                  <a:srgbClr val="C00000"/>
                </a:solidFill>
              </a:rPr>
              <a:t> çalışmaları sağlık hizmetlerine ek yükler getirecektir. </a:t>
            </a:r>
          </a:p>
          <a:p>
            <a:pPr>
              <a:lnSpc>
                <a:spcPct val="150000"/>
              </a:lnSpc>
            </a:pPr>
            <a:endParaRPr lang="tr-TR" sz="2400" dirty="0">
              <a:solidFill>
                <a:srgbClr val="C00000"/>
              </a:solidFill>
            </a:endParaRPr>
          </a:p>
        </p:txBody>
      </p:sp>
      <p:pic>
        <p:nvPicPr>
          <p:cNvPr id="5" name="Picture 2">
            <a:extLst>
              <a:ext uri="{FF2B5EF4-FFF2-40B4-BE49-F238E27FC236}">
                <a16:creationId xmlns:a16="http://schemas.microsoft.com/office/drawing/2014/main" id="{2A6FF22C-B7A3-C442-8428-152C1B18BB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37428" y="6094428"/>
            <a:ext cx="3306685" cy="752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5826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4825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29286641-3C41-384E-B4B5-E95C0A6B4DA4}"/>
              </a:ext>
            </a:extLst>
          </p:cNvPr>
          <p:cNvSpPr>
            <a:spLocks noGrp="1"/>
          </p:cNvSpPr>
          <p:nvPr>
            <p:ph type="title"/>
          </p:nvPr>
        </p:nvSpPr>
        <p:spPr>
          <a:xfrm>
            <a:off x="354330" y="624568"/>
            <a:ext cx="4250327" cy="5412920"/>
          </a:xfrm>
        </p:spPr>
        <p:txBody>
          <a:bodyPr>
            <a:normAutofit/>
          </a:bodyPr>
          <a:lstStyle/>
          <a:p>
            <a:r>
              <a:rPr lang="tr-TR" b="1" dirty="0" err="1">
                <a:solidFill>
                  <a:schemeClr val="bg1"/>
                </a:solidFill>
              </a:rPr>
              <a:t>Pandemi</a:t>
            </a:r>
            <a:r>
              <a:rPr lang="tr-TR" b="1" dirty="0">
                <a:solidFill>
                  <a:schemeClr val="bg1"/>
                </a:solidFill>
              </a:rPr>
              <a:t> döneminde ikinci temel sorunumuz </a:t>
            </a:r>
            <a:r>
              <a:rPr lang="tr-TR" b="1" u="sng" dirty="0">
                <a:solidFill>
                  <a:schemeClr val="bg1"/>
                </a:solidFill>
              </a:rPr>
              <a:t>okulların </a:t>
            </a:r>
            <a:r>
              <a:rPr lang="tr-TR" b="1" dirty="0">
                <a:solidFill>
                  <a:schemeClr val="bg1"/>
                </a:solidFill>
              </a:rPr>
              <a:t>açılmasıdır.</a:t>
            </a:r>
            <a:br>
              <a:rPr lang="tr-TR" b="1" dirty="0">
                <a:solidFill>
                  <a:schemeClr val="bg1"/>
                </a:solidFill>
              </a:rPr>
            </a:br>
            <a:br>
              <a:rPr lang="tr-TR" b="1" dirty="0">
                <a:solidFill>
                  <a:schemeClr val="bg1"/>
                </a:solidFill>
              </a:rPr>
            </a:br>
            <a:r>
              <a:rPr lang="tr-TR" b="1" dirty="0">
                <a:solidFill>
                  <a:schemeClr val="bg1"/>
                </a:solidFill>
              </a:rPr>
              <a:t>*</a:t>
            </a:r>
            <a:r>
              <a:rPr lang="tr-TR" sz="2200" b="1" i="1" dirty="0">
                <a:solidFill>
                  <a:schemeClr val="bg1"/>
                </a:solidFill>
              </a:rPr>
              <a:t>TTB </a:t>
            </a:r>
            <a:r>
              <a:rPr lang="tr-TR" sz="2200" b="1" i="1" dirty="0" err="1">
                <a:solidFill>
                  <a:schemeClr val="bg1"/>
                </a:solidFill>
              </a:rPr>
              <a:t>Pandemide</a:t>
            </a:r>
            <a:r>
              <a:rPr lang="tr-TR" sz="2200" b="1" i="1" dirty="0">
                <a:solidFill>
                  <a:schemeClr val="bg1"/>
                </a:solidFill>
              </a:rPr>
              <a:t> Okul Sağlığına İlişkin Uzman Görüşleri Raporu ve TTB COVID-19 </a:t>
            </a:r>
            <a:r>
              <a:rPr lang="tr-TR" sz="2200" b="1" i="1" dirty="0" err="1">
                <a:solidFill>
                  <a:schemeClr val="bg1"/>
                </a:solidFill>
              </a:rPr>
              <a:t>Pandemisi</a:t>
            </a:r>
            <a:r>
              <a:rPr lang="tr-TR" sz="2200" b="1" i="1" dirty="0">
                <a:solidFill>
                  <a:schemeClr val="bg1"/>
                </a:solidFill>
              </a:rPr>
              <a:t> 6. Ay Değerlendirme</a:t>
            </a:r>
            <a:r>
              <a:rPr lang="tr-TR" sz="2200" dirty="0">
                <a:solidFill>
                  <a:schemeClr val="bg1"/>
                </a:solidFill>
              </a:rPr>
              <a:t> </a:t>
            </a:r>
            <a:r>
              <a:rPr lang="tr-TR" sz="2200" b="1" i="1" dirty="0">
                <a:solidFill>
                  <a:schemeClr val="bg1"/>
                </a:solidFill>
              </a:rPr>
              <a:t>Raporu</a:t>
            </a:r>
            <a:r>
              <a:rPr lang="tr-TR" sz="2200" dirty="0">
                <a:solidFill>
                  <a:schemeClr val="bg1"/>
                </a:solidFill>
              </a:rPr>
              <a:t> </a:t>
            </a:r>
            <a:r>
              <a:rPr lang="tr-TR" sz="2200" dirty="0">
                <a:solidFill>
                  <a:schemeClr val="bg1"/>
                </a:solidFill>
                <a:effectLst/>
              </a:rPr>
              <a:t> </a:t>
            </a:r>
            <a:endParaRPr lang="tr-TR" sz="2200" dirty="0">
              <a:solidFill>
                <a:schemeClr val="bg1"/>
              </a:solidFill>
            </a:endParaRPr>
          </a:p>
        </p:txBody>
      </p:sp>
      <p:sp>
        <p:nvSpPr>
          <p:cNvPr id="3" name="İçerik Yer Tutucusu 2">
            <a:extLst>
              <a:ext uri="{FF2B5EF4-FFF2-40B4-BE49-F238E27FC236}">
                <a16:creationId xmlns:a16="http://schemas.microsoft.com/office/drawing/2014/main" id="{50488477-9BFD-5444-8339-C54C1D79B244}"/>
              </a:ext>
            </a:extLst>
          </p:cNvPr>
          <p:cNvSpPr>
            <a:spLocks noGrp="1"/>
          </p:cNvSpPr>
          <p:nvPr>
            <p:ph idx="1"/>
          </p:nvPr>
        </p:nvSpPr>
        <p:spPr>
          <a:xfrm>
            <a:off x="5269230" y="624568"/>
            <a:ext cx="6084568" cy="5412920"/>
          </a:xfrm>
        </p:spPr>
        <p:txBody>
          <a:bodyPr anchor="ctr">
            <a:normAutofit/>
          </a:bodyPr>
          <a:lstStyle/>
          <a:p>
            <a:pPr lvl="0"/>
            <a:r>
              <a:rPr lang="tr-TR" dirty="0">
                <a:solidFill>
                  <a:srgbClr val="0070C0"/>
                </a:solidFill>
              </a:rPr>
              <a:t>Yerel düzeyde okul yönetimleri ve halk sağlığı yöneticileri ile</a:t>
            </a:r>
          </a:p>
          <a:p>
            <a:pPr lvl="1"/>
            <a:r>
              <a:rPr lang="tr-TR" dirty="0"/>
              <a:t> </a:t>
            </a:r>
            <a:r>
              <a:rPr lang="tr-TR" dirty="0">
                <a:solidFill>
                  <a:srgbClr val="C00000"/>
                </a:solidFill>
              </a:rPr>
              <a:t>okulların hazırlıklı olup olmadığı, </a:t>
            </a:r>
          </a:p>
          <a:p>
            <a:pPr lvl="1"/>
            <a:r>
              <a:rPr lang="tr-TR" dirty="0">
                <a:solidFill>
                  <a:srgbClr val="0070C0"/>
                </a:solidFill>
              </a:rPr>
              <a:t>şüpheli olguların izlenmesi ve yönetimi, </a:t>
            </a:r>
          </a:p>
          <a:p>
            <a:pPr lvl="1"/>
            <a:r>
              <a:rPr lang="tr-TR" dirty="0">
                <a:solidFill>
                  <a:srgbClr val="C00000"/>
                </a:solidFill>
              </a:rPr>
              <a:t>okulların kapatılma kararının tartışılması, </a:t>
            </a:r>
          </a:p>
          <a:p>
            <a:pPr lvl="1"/>
            <a:r>
              <a:rPr lang="tr-TR" dirty="0">
                <a:solidFill>
                  <a:srgbClr val="0070C0"/>
                </a:solidFill>
              </a:rPr>
              <a:t>okulda COVID-19 eğitimlerinin planlanması ve yürütülmesi </a:t>
            </a:r>
          </a:p>
          <a:p>
            <a:pPr lvl="1"/>
            <a:endParaRPr lang="tr-TR" dirty="0"/>
          </a:p>
          <a:p>
            <a:pPr lvl="1"/>
            <a:r>
              <a:rPr lang="tr-TR" dirty="0">
                <a:solidFill>
                  <a:srgbClr val="C00000"/>
                </a:solidFill>
              </a:rPr>
              <a:t>konularında işbirliği yapılmalıdır. </a:t>
            </a:r>
          </a:p>
          <a:p>
            <a:pPr>
              <a:lnSpc>
                <a:spcPct val="150000"/>
              </a:lnSpc>
            </a:pPr>
            <a:endParaRPr lang="tr-TR" sz="2400" dirty="0">
              <a:solidFill>
                <a:srgbClr val="C00000"/>
              </a:solidFill>
            </a:endParaRPr>
          </a:p>
        </p:txBody>
      </p:sp>
      <p:pic>
        <p:nvPicPr>
          <p:cNvPr id="5" name="Picture 2">
            <a:extLst>
              <a:ext uri="{FF2B5EF4-FFF2-40B4-BE49-F238E27FC236}">
                <a16:creationId xmlns:a16="http://schemas.microsoft.com/office/drawing/2014/main" id="{2A6FF22C-B7A3-C442-8428-152C1B18BB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37428" y="6094428"/>
            <a:ext cx="3306685" cy="752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4918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4825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29286641-3C41-384E-B4B5-E95C0A6B4DA4}"/>
              </a:ext>
            </a:extLst>
          </p:cNvPr>
          <p:cNvSpPr>
            <a:spLocks noGrp="1"/>
          </p:cNvSpPr>
          <p:nvPr>
            <p:ph type="title"/>
          </p:nvPr>
        </p:nvSpPr>
        <p:spPr>
          <a:xfrm>
            <a:off x="354330" y="624568"/>
            <a:ext cx="4250327" cy="5412920"/>
          </a:xfrm>
        </p:spPr>
        <p:txBody>
          <a:bodyPr>
            <a:normAutofit/>
          </a:bodyPr>
          <a:lstStyle/>
          <a:p>
            <a:r>
              <a:rPr lang="tr-TR" b="1" dirty="0" err="1">
                <a:solidFill>
                  <a:schemeClr val="bg1"/>
                </a:solidFill>
              </a:rPr>
              <a:t>Pandemi</a:t>
            </a:r>
            <a:r>
              <a:rPr lang="tr-TR" b="1" dirty="0">
                <a:solidFill>
                  <a:schemeClr val="bg1"/>
                </a:solidFill>
              </a:rPr>
              <a:t> döneminde ikinci temel sorunumuz </a:t>
            </a:r>
            <a:r>
              <a:rPr lang="tr-TR" b="1" u="sng" dirty="0">
                <a:solidFill>
                  <a:schemeClr val="bg1"/>
                </a:solidFill>
              </a:rPr>
              <a:t>okulların </a:t>
            </a:r>
            <a:r>
              <a:rPr lang="tr-TR" b="1" dirty="0">
                <a:solidFill>
                  <a:schemeClr val="bg1"/>
                </a:solidFill>
              </a:rPr>
              <a:t>açılmasıdır.</a:t>
            </a:r>
            <a:br>
              <a:rPr lang="tr-TR" b="1" dirty="0">
                <a:solidFill>
                  <a:schemeClr val="bg1"/>
                </a:solidFill>
              </a:rPr>
            </a:br>
            <a:br>
              <a:rPr lang="tr-TR" b="1" dirty="0">
                <a:solidFill>
                  <a:schemeClr val="bg1"/>
                </a:solidFill>
              </a:rPr>
            </a:br>
            <a:r>
              <a:rPr lang="tr-TR" b="1" dirty="0">
                <a:solidFill>
                  <a:schemeClr val="bg1"/>
                </a:solidFill>
              </a:rPr>
              <a:t>*</a:t>
            </a:r>
            <a:r>
              <a:rPr lang="tr-TR" sz="2200" b="1" i="1" dirty="0">
                <a:solidFill>
                  <a:schemeClr val="bg1"/>
                </a:solidFill>
              </a:rPr>
              <a:t>TTB </a:t>
            </a:r>
            <a:r>
              <a:rPr lang="tr-TR" sz="2200" b="1" i="1" dirty="0" err="1">
                <a:solidFill>
                  <a:schemeClr val="bg1"/>
                </a:solidFill>
              </a:rPr>
              <a:t>Pandemide</a:t>
            </a:r>
            <a:r>
              <a:rPr lang="tr-TR" sz="2200" b="1" i="1" dirty="0">
                <a:solidFill>
                  <a:schemeClr val="bg1"/>
                </a:solidFill>
              </a:rPr>
              <a:t> Okul Sağlığına İlişkin Uzman Görüşleri Raporu ve TTB COVID-19 </a:t>
            </a:r>
            <a:r>
              <a:rPr lang="tr-TR" sz="2200" b="1" i="1" dirty="0" err="1">
                <a:solidFill>
                  <a:schemeClr val="bg1"/>
                </a:solidFill>
              </a:rPr>
              <a:t>Pandemisi</a:t>
            </a:r>
            <a:r>
              <a:rPr lang="tr-TR" sz="2200" b="1" i="1" dirty="0">
                <a:solidFill>
                  <a:schemeClr val="bg1"/>
                </a:solidFill>
              </a:rPr>
              <a:t> 6. Ay Değerlendirme</a:t>
            </a:r>
            <a:r>
              <a:rPr lang="tr-TR" sz="2200" dirty="0">
                <a:solidFill>
                  <a:schemeClr val="bg1"/>
                </a:solidFill>
              </a:rPr>
              <a:t> </a:t>
            </a:r>
            <a:r>
              <a:rPr lang="tr-TR" sz="2200" b="1" i="1" dirty="0">
                <a:solidFill>
                  <a:schemeClr val="bg1"/>
                </a:solidFill>
              </a:rPr>
              <a:t>Raporu</a:t>
            </a:r>
            <a:r>
              <a:rPr lang="tr-TR" sz="2200" dirty="0">
                <a:solidFill>
                  <a:schemeClr val="bg1"/>
                </a:solidFill>
              </a:rPr>
              <a:t> </a:t>
            </a:r>
            <a:r>
              <a:rPr lang="tr-TR" sz="2200" dirty="0">
                <a:solidFill>
                  <a:schemeClr val="bg1"/>
                </a:solidFill>
                <a:effectLst/>
              </a:rPr>
              <a:t> </a:t>
            </a:r>
            <a:endParaRPr lang="tr-TR" sz="2200" dirty="0">
              <a:solidFill>
                <a:schemeClr val="bg1"/>
              </a:solidFill>
            </a:endParaRPr>
          </a:p>
        </p:txBody>
      </p:sp>
      <p:sp>
        <p:nvSpPr>
          <p:cNvPr id="3" name="İçerik Yer Tutucusu 2">
            <a:extLst>
              <a:ext uri="{FF2B5EF4-FFF2-40B4-BE49-F238E27FC236}">
                <a16:creationId xmlns:a16="http://schemas.microsoft.com/office/drawing/2014/main" id="{50488477-9BFD-5444-8339-C54C1D79B244}"/>
              </a:ext>
            </a:extLst>
          </p:cNvPr>
          <p:cNvSpPr>
            <a:spLocks noGrp="1"/>
          </p:cNvSpPr>
          <p:nvPr>
            <p:ph idx="1"/>
          </p:nvPr>
        </p:nvSpPr>
        <p:spPr>
          <a:xfrm>
            <a:off x="5269230" y="624568"/>
            <a:ext cx="6084568" cy="5412920"/>
          </a:xfrm>
        </p:spPr>
        <p:txBody>
          <a:bodyPr anchor="ctr">
            <a:normAutofit lnSpcReduction="10000"/>
          </a:bodyPr>
          <a:lstStyle/>
          <a:p>
            <a:pPr lvl="0"/>
            <a:r>
              <a:rPr lang="tr-TR" dirty="0" err="1">
                <a:solidFill>
                  <a:srgbClr val="0070C0"/>
                </a:solidFill>
              </a:rPr>
              <a:t>İnfluenza</a:t>
            </a:r>
            <a:r>
              <a:rPr lang="tr-TR" dirty="0">
                <a:solidFill>
                  <a:srgbClr val="0070C0"/>
                </a:solidFill>
              </a:rPr>
              <a:t> ve covid-19 birlikteliğinin kusursuz fırtınasına şimdiden hazırlıklı olunmalıdır; </a:t>
            </a:r>
          </a:p>
          <a:p>
            <a:pPr lvl="0"/>
            <a:r>
              <a:rPr lang="tr-TR" dirty="0">
                <a:solidFill>
                  <a:srgbClr val="C00000"/>
                </a:solidFill>
              </a:rPr>
              <a:t>Tekrar uzaktan eğitime dönme olasılığı için gerekli koşullar şimdiden tam ve eksiksiz olarak sağlanmalıdır.  </a:t>
            </a:r>
          </a:p>
          <a:p>
            <a:pPr lvl="0"/>
            <a:r>
              <a:rPr lang="tr-TR" dirty="0">
                <a:solidFill>
                  <a:srgbClr val="0070C0"/>
                </a:solidFill>
              </a:rPr>
              <a:t>Ücretsiz, ulaşılabilir internet ağı ve tabletin temininin şimdiden yeterli düzeyde olması için gerekli çalışmalar ivedilikle sonuçlandırılmalıdır.</a:t>
            </a:r>
          </a:p>
          <a:p>
            <a:r>
              <a:rPr lang="tr-TR" dirty="0">
                <a:solidFill>
                  <a:srgbClr val="C00000"/>
                </a:solidFill>
              </a:rPr>
              <a:t>Okulların açılmasına ilişkin planlar yapılırken, okullar arasındaki eşitsizlikler dikkate alınmalıdır.</a:t>
            </a:r>
            <a:r>
              <a:rPr lang="tr-TR" dirty="0">
                <a:solidFill>
                  <a:srgbClr val="C00000"/>
                </a:solidFill>
                <a:effectLst/>
              </a:rPr>
              <a:t> </a:t>
            </a:r>
            <a:endParaRPr lang="tr-TR" sz="2400" dirty="0">
              <a:solidFill>
                <a:srgbClr val="C00000"/>
              </a:solidFill>
            </a:endParaRPr>
          </a:p>
        </p:txBody>
      </p:sp>
      <p:pic>
        <p:nvPicPr>
          <p:cNvPr id="5" name="Picture 2">
            <a:extLst>
              <a:ext uri="{FF2B5EF4-FFF2-40B4-BE49-F238E27FC236}">
                <a16:creationId xmlns:a16="http://schemas.microsoft.com/office/drawing/2014/main" id="{2A6FF22C-B7A3-C442-8428-152C1B18BB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37428" y="6094428"/>
            <a:ext cx="3306685" cy="752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908732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DC8C3900-B8A1-4965-88E6-CBCBFE067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504825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29286641-3C41-384E-B4B5-E95C0A6B4DA4}"/>
              </a:ext>
            </a:extLst>
          </p:cNvPr>
          <p:cNvSpPr>
            <a:spLocks noGrp="1"/>
          </p:cNvSpPr>
          <p:nvPr>
            <p:ph type="title"/>
          </p:nvPr>
        </p:nvSpPr>
        <p:spPr>
          <a:xfrm>
            <a:off x="354330" y="624568"/>
            <a:ext cx="4411980" cy="5810522"/>
          </a:xfrm>
        </p:spPr>
        <p:txBody>
          <a:bodyPr>
            <a:normAutofit/>
          </a:bodyPr>
          <a:lstStyle/>
          <a:p>
            <a:r>
              <a:rPr lang="tr-TR" sz="3200" b="1" dirty="0" err="1">
                <a:solidFill>
                  <a:schemeClr val="bg1"/>
                </a:solidFill>
              </a:rPr>
              <a:t>Pandemi</a:t>
            </a:r>
            <a:r>
              <a:rPr lang="tr-TR" sz="3200" b="1" dirty="0">
                <a:solidFill>
                  <a:schemeClr val="bg1"/>
                </a:solidFill>
              </a:rPr>
              <a:t> döneminde üçüncü temel sorunumuz, mevsim itibarıyla  Covid-19’a </a:t>
            </a:r>
            <a:r>
              <a:rPr lang="tr-TR" sz="3200" b="1" dirty="0" err="1">
                <a:solidFill>
                  <a:schemeClr val="bg1"/>
                </a:solidFill>
              </a:rPr>
              <a:t>influenza</a:t>
            </a:r>
            <a:r>
              <a:rPr lang="tr-TR" sz="3200" b="1" dirty="0">
                <a:solidFill>
                  <a:schemeClr val="bg1"/>
                </a:solidFill>
              </a:rPr>
              <a:t> ve </a:t>
            </a:r>
            <a:r>
              <a:rPr lang="tr-TR" sz="3200" b="1" dirty="0" err="1">
                <a:solidFill>
                  <a:schemeClr val="bg1"/>
                </a:solidFill>
              </a:rPr>
              <a:t>pnömokoksik</a:t>
            </a:r>
            <a:r>
              <a:rPr lang="tr-TR" sz="3200" b="1" dirty="0">
                <a:solidFill>
                  <a:schemeClr val="bg1"/>
                </a:solidFill>
              </a:rPr>
              <a:t> </a:t>
            </a:r>
            <a:r>
              <a:rPr lang="tr-TR" sz="3200" b="1" dirty="0" err="1">
                <a:solidFill>
                  <a:schemeClr val="bg1"/>
                </a:solidFill>
              </a:rPr>
              <a:t>pnömoni</a:t>
            </a:r>
            <a:r>
              <a:rPr lang="tr-TR" sz="3200" b="1" dirty="0">
                <a:solidFill>
                  <a:schemeClr val="bg1"/>
                </a:solidFill>
              </a:rPr>
              <a:t> ilavesiyle ortaya çıkacak olan fırtına/</a:t>
            </a:r>
            <a:r>
              <a:rPr lang="tr-TR" sz="3200" b="1" dirty="0" err="1">
                <a:solidFill>
                  <a:schemeClr val="bg1"/>
                </a:solidFill>
              </a:rPr>
              <a:t>tsunamiye</a:t>
            </a:r>
            <a:r>
              <a:rPr lang="tr-TR" sz="3200" b="1" dirty="0">
                <a:solidFill>
                  <a:schemeClr val="bg1"/>
                </a:solidFill>
              </a:rPr>
              <a:t> (</a:t>
            </a:r>
            <a:r>
              <a:rPr lang="tr-TR" sz="3200" b="1" dirty="0" err="1">
                <a:solidFill>
                  <a:schemeClr val="bg1"/>
                </a:solidFill>
              </a:rPr>
              <a:t>perfect</a:t>
            </a:r>
            <a:r>
              <a:rPr lang="tr-TR" sz="3200" b="1" dirty="0">
                <a:solidFill>
                  <a:schemeClr val="bg1"/>
                </a:solidFill>
              </a:rPr>
              <a:t> </a:t>
            </a:r>
            <a:r>
              <a:rPr lang="tr-TR" sz="3200" b="1" dirty="0" err="1">
                <a:solidFill>
                  <a:schemeClr val="bg1"/>
                </a:solidFill>
              </a:rPr>
              <a:t>storm</a:t>
            </a:r>
            <a:r>
              <a:rPr lang="tr-TR" sz="3200" b="1" dirty="0">
                <a:solidFill>
                  <a:schemeClr val="bg1"/>
                </a:solidFill>
              </a:rPr>
              <a:t>/kusursuz fırtına) hazırlıksız olmamızdır </a:t>
            </a:r>
            <a:endParaRPr lang="tr-TR" sz="3200" dirty="0">
              <a:solidFill>
                <a:schemeClr val="bg1"/>
              </a:solidFill>
            </a:endParaRPr>
          </a:p>
        </p:txBody>
      </p:sp>
      <p:sp>
        <p:nvSpPr>
          <p:cNvPr id="3" name="İçerik Yer Tutucusu 2">
            <a:extLst>
              <a:ext uri="{FF2B5EF4-FFF2-40B4-BE49-F238E27FC236}">
                <a16:creationId xmlns:a16="http://schemas.microsoft.com/office/drawing/2014/main" id="{50488477-9BFD-5444-8339-C54C1D79B244}"/>
              </a:ext>
            </a:extLst>
          </p:cNvPr>
          <p:cNvSpPr>
            <a:spLocks noGrp="1"/>
          </p:cNvSpPr>
          <p:nvPr>
            <p:ph idx="1"/>
          </p:nvPr>
        </p:nvSpPr>
        <p:spPr>
          <a:xfrm>
            <a:off x="5269230" y="624568"/>
            <a:ext cx="6568440" cy="5412920"/>
          </a:xfrm>
        </p:spPr>
        <p:txBody>
          <a:bodyPr anchor="ctr">
            <a:normAutofit/>
          </a:bodyPr>
          <a:lstStyle/>
          <a:p>
            <a:pPr lvl="0"/>
            <a:r>
              <a:rPr lang="tr-TR" dirty="0">
                <a:solidFill>
                  <a:srgbClr val="0070C0"/>
                </a:solidFill>
              </a:rPr>
              <a:t>Dünya Sağlık Örgütü grip geçirmesinin sağlığa olumsuz etkisi olacağı düşünülen ve hekimin uygun gördüğü &gt;6 ayın üzerindeki herkese grip/</a:t>
            </a:r>
            <a:r>
              <a:rPr lang="tr-TR" dirty="0" err="1">
                <a:solidFill>
                  <a:srgbClr val="0070C0"/>
                </a:solidFill>
              </a:rPr>
              <a:t>influenza</a:t>
            </a:r>
            <a:r>
              <a:rPr lang="tr-TR" dirty="0">
                <a:solidFill>
                  <a:srgbClr val="0070C0"/>
                </a:solidFill>
              </a:rPr>
              <a:t> aşısının yapılabileceğini önermektedir. </a:t>
            </a:r>
          </a:p>
          <a:p>
            <a:pPr lvl="0"/>
            <a:r>
              <a:rPr lang="tr-TR" dirty="0">
                <a:solidFill>
                  <a:srgbClr val="C00000"/>
                </a:solidFill>
              </a:rPr>
              <a:t>en iyi ihtimalle &gt;10 milyon doz aşı gerekli</a:t>
            </a:r>
          </a:p>
          <a:p>
            <a:pPr lvl="0"/>
            <a:r>
              <a:rPr lang="tr-TR" dirty="0">
                <a:solidFill>
                  <a:srgbClr val="0070C0"/>
                </a:solidFill>
              </a:rPr>
              <a:t>TEB – 1,5 MİLYON aşı</a:t>
            </a:r>
          </a:p>
          <a:p>
            <a:pPr lvl="0"/>
            <a:r>
              <a:rPr lang="tr-TR" dirty="0">
                <a:solidFill>
                  <a:srgbClr val="C00000"/>
                </a:solidFill>
              </a:rPr>
              <a:t>Sağlık Bakanlığı – Ticari sır</a:t>
            </a:r>
          </a:p>
        </p:txBody>
      </p:sp>
      <p:pic>
        <p:nvPicPr>
          <p:cNvPr id="5" name="Picture 2">
            <a:extLst>
              <a:ext uri="{FF2B5EF4-FFF2-40B4-BE49-F238E27FC236}">
                <a16:creationId xmlns:a16="http://schemas.microsoft.com/office/drawing/2014/main" id="{2A6FF22C-B7A3-C442-8428-152C1B18BBCA}"/>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6737428" y="6094428"/>
            <a:ext cx="3306685" cy="7522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4560547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TotalTime>
  <Words>1228</Words>
  <Application>Microsoft Macintosh PowerPoint</Application>
  <PresentationFormat>Geniş ekran</PresentationFormat>
  <Paragraphs>86</Paragraphs>
  <Slides>22</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22</vt:i4>
      </vt:variant>
    </vt:vector>
  </HeadingPairs>
  <TitlesOfParts>
    <vt:vector size="27" baseType="lpstr">
      <vt:lpstr>Arial</vt:lpstr>
      <vt:lpstr>Calibri</vt:lpstr>
      <vt:lpstr>Calibri Light</vt:lpstr>
      <vt:lpstr>Times New Roman</vt:lpstr>
      <vt:lpstr>Office Teması</vt:lpstr>
      <vt:lpstr> COVİD-19 PANDEMİSİ   7.AY DEĞERLENDİRMESİ</vt:lpstr>
      <vt:lpstr>Pandemi döneminde birinci temel sorunumuz doğru ve güvenilir veri gereksinimidir </vt:lpstr>
      <vt:lpstr>Nisan ayında PCR tanı testlerinde pozitif çıkma oranı %20 (“Nisan ayında testlerden pozitif çıkma oranı %20 idi, bu oran şimdi %10’a düştü.”*), günlük olarak açıklanan turkuaz tablolarda doğrulanmış olguların oranı %11,3 *Sarıkaya, M. Turkuaz tablonun merkezine girdim, 04/10/2020,  https://www.haberturk.com/yazarlar/muharrem-sarikaya/2823868-turkuaz-tablonun-merkezine-girdim </vt:lpstr>
      <vt:lpstr>Nisan’da PCR (+) %20   188.243 doğrulanmış vaka       81.570      kayıtdışı  Eylül’de yapılan toplam test sayısı 3.241.769 PCR pozitifliği oranı %10    324.177 doğrulanmış vaka  48.530 bildirim 275.647 vaka kayıtdışı  (https://covid19.who.int/region/euro/country/tr ) ve Avrupa Birliği (ECDC) veritabanında (https://www.ecdc.europa.eu/en/publications-data/download-todays-data-geographic-distribution-covid-19-cases-worldwide ) Sağlık Bakanlığı tarafından turkuaz tabloda açıklanan sayılar yer almaktadır. </vt:lpstr>
      <vt:lpstr>Pandemi döneminde ikinci temel sorunumuz okulların açılmasıdır.  *TTB Pandemide Okul Sağlığına İlişkin Uzman Görüşleri Raporu ve TTB COVID-19 Pandemisi 6. Ay Değerlendirme Raporu  </vt:lpstr>
      <vt:lpstr>Pandemi döneminde ikinci temel sorunumuz okulların açılmasıdır.  *TTB Pandemide Okul Sağlığına İlişkin Uzman Görüşleri Raporu ve TTB COVID-19 Pandemisi 6. Ay Değerlendirme Raporu  </vt:lpstr>
      <vt:lpstr>Pandemi döneminde ikinci temel sorunumuz okulların açılmasıdır.  *TTB Pandemide Okul Sağlığına İlişkin Uzman Görüşleri Raporu ve TTB COVID-19 Pandemisi 6. Ay Değerlendirme Raporu  </vt:lpstr>
      <vt:lpstr>Pandemi döneminde ikinci temel sorunumuz okulların açılmasıdır.  *TTB Pandemide Okul Sağlığına İlişkin Uzman Görüşleri Raporu ve TTB COVID-19 Pandemisi 6. Ay Değerlendirme Raporu  </vt:lpstr>
      <vt:lpstr>Pandemi döneminde üçüncü temel sorunumuz, mevsim itibarıyla  Covid-19’a influenza ve pnömokoksik pnömoni ilavesiyle ortaya çıkacak olan fırtına/tsunamiye (perfect storm/kusursuz fırtına) hazırlıksız olmamızdır </vt:lpstr>
      <vt:lpstr>Birincil sorun doğru ve güvenilir bilgi sorunu   Sağlık çalışanlarının verileri?</vt:lpstr>
      <vt:lpstr>PowerPoint Sunusu</vt:lpstr>
      <vt:lpstr>Covid-19 sağlık çalışanları için meslek hastalığı olmalıdır! </vt:lpstr>
      <vt:lpstr>ÖNERİLER</vt:lpstr>
      <vt:lpstr>ÖNERİLER</vt:lpstr>
      <vt:lpstr>ÖNERİLER</vt:lpstr>
      <vt:lpstr>ÖNERİLER</vt:lpstr>
      <vt:lpstr>ÖNERİLER</vt:lpstr>
      <vt:lpstr>ÖNERİLER</vt:lpstr>
      <vt:lpstr>ÖNERİLER</vt:lpstr>
      <vt:lpstr>ÖNERİLER</vt:lpstr>
      <vt:lpstr>ÖNERİLER</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COVİD-19 PANDEMİSİ   7.AY DEĞERLENDİRMESİ</dc:title>
  <dc:creator>Sebnem Korur Fincanci</dc:creator>
  <cp:lastModifiedBy>Sebnem Korur Fincanci</cp:lastModifiedBy>
  <cp:revision>3</cp:revision>
  <dcterms:created xsi:type="dcterms:W3CDTF">2020-10-12T08:04:01Z</dcterms:created>
  <dcterms:modified xsi:type="dcterms:W3CDTF">2020-10-12T08:19:38Z</dcterms:modified>
</cp:coreProperties>
</file>