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65" r:id="rId5"/>
    <p:sldId id="266" r:id="rId6"/>
    <p:sldId id="262" r:id="rId7"/>
    <p:sldId id="271" r:id="rId8"/>
    <p:sldId id="274" r:id="rId9"/>
    <p:sldId id="269" r:id="rId10"/>
    <p:sldId id="270" r:id="rId11"/>
    <p:sldId id="263" r:id="rId12"/>
    <p:sldId id="275" r:id="rId13"/>
    <p:sldId id="264" r:id="rId14"/>
    <p:sldId id="267" r:id="rId15"/>
    <p:sldId id="268" r:id="rId16"/>
    <p:sldId id="272" r:id="rId17"/>
    <p:sldId id="261"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AE6F9A-2455-418F-8DEB-D8C8381630DE}" v="549" dt="2020-10-22T08:53:06.301"/>
    <p1510:client id="{7AAFE5F1-D978-66C0-BD58-8865A598426E}" v="64" dt="2020-11-17T08:26:44.274"/>
    <p1510:client id="{7E4680F7-02B2-5569-5ABF-21E75881BDBD}" v="76" dt="2020-11-18T06:48:26.765"/>
    <p1510:client id="{94F628B6-6C90-6854-826A-2F2B7AFD95D9}" v="246" dt="2020-11-18T08:20:36.345"/>
    <p1510:client id="{99990117-EA9D-1EA5-9965-2EF2079155DC}" v="212" dt="2020-10-22T09:10:03.610"/>
    <p1510:client id="{DA0B28C0-BF47-2A04-030A-F9475E0876CE}" v="3" dt="2020-11-18T07:34:45.529"/>
    <p1510:client id="{DB23260E-02C4-38C3-7FCA-E79D2388FD71}" v="804" dt="2020-11-17T19:12:28.632"/>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C\Documents\EMRAH\kas&#305;manket%20tablola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C\Documents\EMRAH\kas&#305;manket%20tablolar.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a:t>COVID-19 Kayıtları</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Sayfa1!$E$74:$E$82</c:f>
              <c:strCache>
                <c:ptCount val="9"/>
                <c:pt idx="0">
                  <c:v>Mart</c:v>
                </c:pt>
                <c:pt idx="1">
                  <c:v>Nisan</c:v>
                </c:pt>
                <c:pt idx="2">
                  <c:v>Mayıs</c:v>
                </c:pt>
                <c:pt idx="3">
                  <c:v>Haziran</c:v>
                </c:pt>
                <c:pt idx="4">
                  <c:v>Temmuz</c:v>
                </c:pt>
                <c:pt idx="5">
                  <c:v>Ağustos</c:v>
                </c:pt>
                <c:pt idx="6">
                  <c:v>Eylül</c:v>
                </c:pt>
                <c:pt idx="7">
                  <c:v>Ekim</c:v>
                </c:pt>
                <c:pt idx="8">
                  <c:v>Kasım</c:v>
                </c:pt>
              </c:strCache>
            </c:strRef>
          </c:cat>
          <c:val>
            <c:numRef>
              <c:f>Sayfa1!$F$74:$F$82</c:f>
              <c:numCache>
                <c:formatCode>General</c:formatCode>
                <c:ptCount val="9"/>
                <c:pt idx="0">
                  <c:v>0</c:v>
                </c:pt>
                <c:pt idx="1">
                  <c:v>24</c:v>
                </c:pt>
                <c:pt idx="2">
                  <c:v>13</c:v>
                </c:pt>
                <c:pt idx="3">
                  <c:v>3</c:v>
                </c:pt>
                <c:pt idx="4">
                  <c:v>6</c:v>
                </c:pt>
                <c:pt idx="5">
                  <c:v>12</c:v>
                </c:pt>
                <c:pt idx="6">
                  <c:v>8</c:v>
                </c:pt>
                <c:pt idx="7">
                  <c:v>85</c:v>
                </c:pt>
                <c:pt idx="8">
                  <c:v>101</c:v>
                </c:pt>
              </c:numCache>
            </c:numRef>
          </c:val>
          <c:extLst>
            <c:ext xmlns:c16="http://schemas.microsoft.com/office/drawing/2014/chart" uri="{C3380CC4-5D6E-409C-BE32-E72D297353CC}">
              <c16:uniqueId val="{00000000-4438-4068-A2A5-A5281AC4D588}"/>
            </c:ext>
          </c:extLst>
        </c:ser>
        <c:dLbls>
          <c:dLblPos val="inEnd"/>
          <c:showLegendKey val="0"/>
          <c:showVal val="1"/>
          <c:showCatName val="0"/>
          <c:showSerName val="0"/>
          <c:showPercent val="0"/>
          <c:showBubbleSize val="0"/>
        </c:dLbls>
        <c:gapWidth val="65"/>
        <c:axId val="1038326015"/>
        <c:axId val="1038321023"/>
      </c:barChart>
      <c:catAx>
        <c:axId val="103832601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tr-TR"/>
          </a:p>
        </c:txPr>
        <c:crossAx val="1038321023"/>
        <c:crosses val="autoZero"/>
        <c:auto val="1"/>
        <c:lblAlgn val="ctr"/>
        <c:lblOffset val="100"/>
        <c:noMultiLvlLbl val="0"/>
      </c:catAx>
      <c:valAx>
        <c:axId val="1038321023"/>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38326015"/>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a:scene3d>
      <a:camera prst="orthographicFront"/>
      <a:lightRig rig="threePt" dir="t"/>
    </a:scene3d>
    <a:sp3d>
      <a:bevelT/>
    </a:sp3d>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a:t>Evde Hastalar Sorun Yaşarsa?</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barChart>
        <c:barDir val="bar"/>
        <c:grouping val="clustered"/>
        <c:varyColors val="0"/>
        <c:ser>
          <c:idx val="0"/>
          <c:order val="0"/>
          <c:tx>
            <c:strRef>
              <c:f>Sayfa1!$F$70</c:f>
              <c:strCache>
                <c:ptCount val="1"/>
                <c:pt idx="0">
                  <c:v>Acil sorunlar</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Sayfa1!$E$71:$E$75</c:f>
              <c:strCache>
                <c:ptCount val="5"/>
                <c:pt idx="0">
                  <c:v>112 ile acile</c:v>
                </c:pt>
                <c:pt idx="1">
                  <c:v>Kendi araçları ile acile</c:v>
                </c:pt>
                <c:pt idx="2">
                  <c:v>ASM ye </c:v>
                </c:pt>
                <c:pt idx="3">
                  <c:v>Telefon ediyorlar</c:v>
                </c:pt>
                <c:pt idx="4">
                  <c:v>Çözüm bulamıyor</c:v>
                </c:pt>
              </c:strCache>
            </c:strRef>
          </c:cat>
          <c:val>
            <c:numRef>
              <c:f>Sayfa1!$F$71:$F$75</c:f>
              <c:numCache>
                <c:formatCode>0%</c:formatCode>
                <c:ptCount val="5"/>
                <c:pt idx="0" formatCode="0.00%">
                  <c:v>0.73399999999999999</c:v>
                </c:pt>
                <c:pt idx="1">
                  <c:v>0.56999999999999995</c:v>
                </c:pt>
                <c:pt idx="2">
                  <c:v>0.18</c:v>
                </c:pt>
                <c:pt idx="3">
                  <c:v>0.67</c:v>
                </c:pt>
                <c:pt idx="4">
                  <c:v>0.25</c:v>
                </c:pt>
              </c:numCache>
            </c:numRef>
          </c:val>
          <c:extLst>
            <c:ext xmlns:c16="http://schemas.microsoft.com/office/drawing/2014/chart" uri="{C3380CC4-5D6E-409C-BE32-E72D297353CC}">
              <c16:uniqueId val="{00000000-2748-4ED6-AAD5-A71BA2138D17}"/>
            </c:ext>
          </c:extLst>
        </c:ser>
        <c:ser>
          <c:idx val="1"/>
          <c:order val="1"/>
          <c:tx>
            <c:strRef>
              <c:f>Sayfa1!$G$70</c:f>
              <c:strCache>
                <c:ptCount val="1"/>
                <c:pt idx="0">
                  <c:v>Hastalık sorunları</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Sayfa1!$E$71:$E$75</c:f>
              <c:strCache>
                <c:ptCount val="5"/>
                <c:pt idx="0">
                  <c:v>112 ile acile</c:v>
                </c:pt>
                <c:pt idx="1">
                  <c:v>Kendi araçları ile acile</c:v>
                </c:pt>
                <c:pt idx="2">
                  <c:v>ASM ye </c:v>
                </c:pt>
                <c:pt idx="3">
                  <c:v>Telefon ediyorlar</c:v>
                </c:pt>
                <c:pt idx="4">
                  <c:v>Çözüm bulamıyor</c:v>
                </c:pt>
              </c:strCache>
            </c:strRef>
          </c:cat>
          <c:val>
            <c:numRef>
              <c:f>Sayfa1!$G$71:$G$75</c:f>
              <c:numCache>
                <c:formatCode>0%</c:formatCode>
                <c:ptCount val="5"/>
                <c:pt idx="0" formatCode="0.00%">
                  <c:v>0.29499999999999998</c:v>
                </c:pt>
                <c:pt idx="1">
                  <c:v>0.33</c:v>
                </c:pt>
                <c:pt idx="2">
                  <c:v>0.24</c:v>
                </c:pt>
                <c:pt idx="3">
                  <c:v>0.86</c:v>
                </c:pt>
                <c:pt idx="4">
                  <c:v>0.22</c:v>
                </c:pt>
              </c:numCache>
            </c:numRef>
          </c:val>
          <c:extLst>
            <c:ext xmlns:c16="http://schemas.microsoft.com/office/drawing/2014/chart" uri="{C3380CC4-5D6E-409C-BE32-E72D297353CC}">
              <c16:uniqueId val="{00000001-2748-4ED6-AAD5-A71BA2138D17}"/>
            </c:ext>
          </c:extLst>
        </c:ser>
        <c:dLbls>
          <c:dLblPos val="inEnd"/>
          <c:showLegendKey val="0"/>
          <c:showVal val="1"/>
          <c:showCatName val="0"/>
          <c:showSerName val="0"/>
          <c:showPercent val="0"/>
          <c:showBubbleSize val="0"/>
        </c:dLbls>
        <c:gapWidth val="65"/>
        <c:axId val="409951472"/>
        <c:axId val="409945648"/>
      </c:barChart>
      <c:catAx>
        <c:axId val="40995147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tr-TR"/>
          </a:p>
        </c:txPr>
        <c:crossAx val="409945648"/>
        <c:crosses val="autoZero"/>
        <c:auto val="1"/>
        <c:lblAlgn val="ctr"/>
        <c:lblOffset val="100"/>
        <c:noMultiLvlLbl val="0"/>
      </c:catAx>
      <c:valAx>
        <c:axId val="40994564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tr-TR"/>
          </a:p>
        </c:txPr>
        <c:crossAx val="4099514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tr-T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1FBD6B-614F-4A3B-B8B7-81D97E700B2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DC54518-CA65-4742-8921-D70EF52D33BB}">
      <dgm:prSet/>
      <dgm:spPr/>
      <dgm:t>
        <a:bodyPr/>
        <a:lstStyle/>
        <a:p>
          <a:r>
            <a:rPr lang="en-US" dirty="0">
              <a:latin typeface="Univers Condensed"/>
            </a:rPr>
            <a:t>9-15</a:t>
          </a:r>
          <a:r>
            <a:rPr lang="en-US" dirty="0"/>
            <a:t> </a:t>
          </a:r>
          <a:r>
            <a:rPr lang="en-US" dirty="0" err="1">
              <a:latin typeface="Univers Condensed"/>
            </a:rPr>
            <a:t>Kasım</a:t>
          </a:r>
          <a:r>
            <a:rPr lang="en-US" dirty="0"/>
            <a:t> 2020</a:t>
          </a:r>
        </a:p>
      </dgm:t>
    </dgm:pt>
    <dgm:pt modelId="{98E8941E-E720-4FC1-A69D-A49ACEE91162}" type="parTrans" cxnId="{21E182E7-6543-4596-965E-1D0776A65FB3}">
      <dgm:prSet/>
      <dgm:spPr/>
      <dgm:t>
        <a:bodyPr/>
        <a:lstStyle/>
        <a:p>
          <a:endParaRPr lang="en-US"/>
        </a:p>
      </dgm:t>
    </dgm:pt>
    <dgm:pt modelId="{BDDFFBAF-857D-47B8-8579-67762FB9F6A7}" type="sibTrans" cxnId="{21E182E7-6543-4596-965E-1D0776A65FB3}">
      <dgm:prSet/>
      <dgm:spPr/>
      <dgm:t>
        <a:bodyPr/>
        <a:lstStyle/>
        <a:p>
          <a:endParaRPr lang="en-US"/>
        </a:p>
      </dgm:t>
    </dgm:pt>
    <dgm:pt modelId="{78EE58EC-A1CC-42A1-9DD6-F4333565CC87}">
      <dgm:prSet/>
      <dgm:spPr/>
      <dgm:t>
        <a:bodyPr/>
        <a:lstStyle/>
        <a:p>
          <a:pPr rtl="0"/>
          <a:r>
            <a:rPr lang="en-US" dirty="0">
              <a:latin typeface="Univers Condensed"/>
            </a:rPr>
            <a:t>73 </a:t>
          </a:r>
          <a:r>
            <a:rPr lang="en-US" dirty="0" err="1"/>
            <a:t>ilden</a:t>
          </a:r>
          <a:r>
            <a:rPr lang="en-US" dirty="0"/>
            <a:t> </a:t>
          </a:r>
          <a:r>
            <a:rPr lang="en-US" dirty="0">
              <a:latin typeface="Univers Condensed"/>
            </a:rPr>
            <a:t>1270</a:t>
          </a:r>
          <a:r>
            <a:rPr lang="en-US" dirty="0"/>
            <a:t> </a:t>
          </a:r>
          <a:r>
            <a:rPr lang="en-US" dirty="0" err="1"/>
            <a:t>aile</a:t>
          </a:r>
          <a:r>
            <a:rPr lang="en-US" dirty="0"/>
            <a:t> </a:t>
          </a:r>
          <a:r>
            <a:rPr lang="en-US" dirty="0" err="1"/>
            <a:t>hekimi</a:t>
          </a:r>
          <a:endParaRPr lang="en-US" dirty="0"/>
        </a:p>
      </dgm:t>
    </dgm:pt>
    <dgm:pt modelId="{DDCF3364-B91E-4DDB-A683-4A81039B46C7}" type="parTrans" cxnId="{113BDE59-8F9B-46C8-93FA-63ECFF1959C8}">
      <dgm:prSet/>
      <dgm:spPr/>
      <dgm:t>
        <a:bodyPr/>
        <a:lstStyle/>
        <a:p>
          <a:endParaRPr lang="en-US"/>
        </a:p>
      </dgm:t>
    </dgm:pt>
    <dgm:pt modelId="{BF005D1A-85B5-4185-8C2F-8A9A26940C17}" type="sibTrans" cxnId="{113BDE59-8F9B-46C8-93FA-63ECFF1959C8}">
      <dgm:prSet/>
      <dgm:spPr/>
      <dgm:t>
        <a:bodyPr/>
        <a:lstStyle/>
        <a:p>
          <a:endParaRPr lang="en-US"/>
        </a:p>
      </dgm:t>
    </dgm:pt>
    <dgm:pt modelId="{9242CEF3-C616-45FF-A484-52D983419991}" type="pres">
      <dgm:prSet presAssocID="{621FBD6B-614F-4A3B-B8B7-81D97E700B21}" presName="linear" presStyleCnt="0">
        <dgm:presLayoutVars>
          <dgm:animLvl val="lvl"/>
          <dgm:resizeHandles val="exact"/>
        </dgm:presLayoutVars>
      </dgm:prSet>
      <dgm:spPr/>
      <dgm:t>
        <a:bodyPr/>
        <a:lstStyle/>
        <a:p>
          <a:endParaRPr lang="tr-TR"/>
        </a:p>
      </dgm:t>
    </dgm:pt>
    <dgm:pt modelId="{F63048D7-178D-4790-95CC-A7A248AE5C87}" type="pres">
      <dgm:prSet presAssocID="{0DC54518-CA65-4742-8921-D70EF52D33BB}" presName="parentText" presStyleLbl="node1" presStyleIdx="0" presStyleCnt="2">
        <dgm:presLayoutVars>
          <dgm:chMax val="0"/>
          <dgm:bulletEnabled val="1"/>
        </dgm:presLayoutVars>
      </dgm:prSet>
      <dgm:spPr/>
      <dgm:t>
        <a:bodyPr/>
        <a:lstStyle/>
        <a:p>
          <a:endParaRPr lang="tr-TR"/>
        </a:p>
      </dgm:t>
    </dgm:pt>
    <dgm:pt modelId="{A7A659C8-62D4-42D4-80DB-5864F8C93660}" type="pres">
      <dgm:prSet presAssocID="{BDDFFBAF-857D-47B8-8579-67762FB9F6A7}" presName="spacer" presStyleCnt="0"/>
      <dgm:spPr/>
    </dgm:pt>
    <dgm:pt modelId="{27AAD163-4663-47A4-B960-02495C0528EA}" type="pres">
      <dgm:prSet presAssocID="{78EE58EC-A1CC-42A1-9DD6-F4333565CC87}" presName="parentText" presStyleLbl="node1" presStyleIdx="1" presStyleCnt="2">
        <dgm:presLayoutVars>
          <dgm:chMax val="0"/>
          <dgm:bulletEnabled val="1"/>
        </dgm:presLayoutVars>
      </dgm:prSet>
      <dgm:spPr/>
      <dgm:t>
        <a:bodyPr/>
        <a:lstStyle/>
        <a:p>
          <a:endParaRPr lang="tr-TR"/>
        </a:p>
      </dgm:t>
    </dgm:pt>
  </dgm:ptLst>
  <dgm:cxnLst>
    <dgm:cxn modelId="{1A560163-AAFD-4BAD-90FF-9FE7DA0C634F}" type="presOf" srcId="{78EE58EC-A1CC-42A1-9DD6-F4333565CC87}" destId="{27AAD163-4663-47A4-B960-02495C0528EA}" srcOrd="0" destOrd="0" presId="urn:microsoft.com/office/officeart/2005/8/layout/vList2"/>
    <dgm:cxn modelId="{21E182E7-6543-4596-965E-1D0776A65FB3}" srcId="{621FBD6B-614F-4A3B-B8B7-81D97E700B21}" destId="{0DC54518-CA65-4742-8921-D70EF52D33BB}" srcOrd="0" destOrd="0" parTransId="{98E8941E-E720-4FC1-A69D-A49ACEE91162}" sibTransId="{BDDFFBAF-857D-47B8-8579-67762FB9F6A7}"/>
    <dgm:cxn modelId="{5D065847-996A-48C4-B988-97AC49C89819}" type="presOf" srcId="{0DC54518-CA65-4742-8921-D70EF52D33BB}" destId="{F63048D7-178D-4790-95CC-A7A248AE5C87}" srcOrd="0" destOrd="0" presId="urn:microsoft.com/office/officeart/2005/8/layout/vList2"/>
    <dgm:cxn modelId="{3902CF0B-F3DB-4E2E-A815-D689524C21E4}" type="presOf" srcId="{621FBD6B-614F-4A3B-B8B7-81D97E700B21}" destId="{9242CEF3-C616-45FF-A484-52D983419991}" srcOrd="0" destOrd="0" presId="urn:microsoft.com/office/officeart/2005/8/layout/vList2"/>
    <dgm:cxn modelId="{113BDE59-8F9B-46C8-93FA-63ECFF1959C8}" srcId="{621FBD6B-614F-4A3B-B8B7-81D97E700B21}" destId="{78EE58EC-A1CC-42A1-9DD6-F4333565CC87}" srcOrd="1" destOrd="0" parTransId="{DDCF3364-B91E-4DDB-A683-4A81039B46C7}" sibTransId="{BF005D1A-85B5-4185-8C2F-8A9A26940C17}"/>
    <dgm:cxn modelId="{0BCB2EEC-C676-4A09-9648-5C275A1722E7}" type="presParOf" srcId="{9242CEF3-C616-45FF-A484-52D983419991}" destId="{F63048D7-178D-4790-95CC-A7A248AE5C87}" srcOrd="0" destOrd="0" presId="urn:microsoft.com/office/officeart/2005/8/layout/vList2"/>
    <dgm:cxn modelId="{6EB1046A-2D90-4680-A762-125E95927214}" type="presParOf" srcId="{9242CEF3-C616-45FF-A484-52D983419991}" destId="{A7A659C8-62D4-42D4-80DB-5864F8C93660}" srcOrd="1" destOrd="0" presId="urn:microsoft.com/office/officeart/2005/8/layout/vList2"/>
    <dgm:cxn modelId="{BDB1FA5B-F92B-4BB0-9BA4-7907990A384A}" type="presParOf" srcId="{9242CEF3-C616-45FF-A484-52D983419991}" destId="{27AAD163-4663-47A4-B960-02495C0528E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048D7-178D-4790-95CC-A7A248AE5C87}">
      <dsp:nvSpPr>
        <dsp:cNvPr id="0" name=""/>
        <dsp:cNvSpPr/>
      </dsp:nvSpPr>
      <dsp:spPr>
        <a:xfrm>
          <a:off x="0" y="33765"/>
          <a:ext cx="6581776" cy="22434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lvl="0" algn="l" defTabSz="2622550">
            <a:lnSpc>
              <a:spcPct val="90000"/>
            </a:lnSpc>
            <a:spcBef>
              <a:spcPct val="0"/>
            </a:spcBef>
            <a:spcAft>
              <a:spcPct val="35000"/>
            </a:spcAft>
          </a:pPr>
          <a:r>
            <a:rPr lang="en-US" sz="5900" kern="1200" dirty="0">
              <a:latin typeface="Univers Condensed"/>
            </a:rPr>
            <a:t>9-15</a:t>
          </a:r>
          <a:r>
            <a:rPr lang="en-US" sz="5900" kern="1200" dirty="0"/>
            <a:t> </a:t>
          </a:r>
          <a:r>
            <a:rPr lang="en-US" sz="5900" kern="1200" dirty="0" err="1">
              <a:latin typeface="Univers Condensed"/>
            </a:rPr>
            <a:t>Kasım</a:t>
          </a:r>
          <a:r>
            <a:rPr lang="en-US" sz="5900" kern="1200" dirty="0"/>
            <a:t> 2020</a:t>
          </a:r>
        </a:p>
      </dsp:txBody>
      <dsp:txXfrm>
        <a:off x="109517" y="143282"/>
        <a:ext cx="6362742" cy="2024440"/>
      </dsp:txXfrm>
    </dsp:sp>
    <dsp:sp modelId="{27AAD163-4663-47A4-B960-02495C0528EA}">
      <dsp:nvSpPr>
        <dsp:cNvPr id="0" name=""/>
        <dsp:cNvSpPr/>
      </dsp:nvSpPr>
      <dsp:spPr>
        <a:xfrm>
          <a:off x="0" y="2447159"/>
          <a:ext cx="6581776" cy="2243474"/>
        </a:xfrm>
        <a:prstGeom prst="roundRect">
          <a:avLst/>
        </a:prstGeom>
        <a:solidFill>
          <a:schemeClr val="accent2">
            <a:hueOff val="-1455363"/>
            <a:satOff val="-83928"/>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lvl="0" algn="l" defTabSz="2622550" rtl="0">
            <a:lnSpc>
              <a:spcPct val="90000"/>
            </a:lnSpc>
            <a:spcBef>
              <a:spcPct val="0"/>
            </a:spcBef>
            <a:spcAft>
              <a:spcPct val="35000"/>
            </a:spcAft>
          </a:pPr>
          <a:r>
            <a:rPr lang="en-US" sz="5900" kern="1200" dirty="0">
              <a:latin typeface="Univers Condensed"/>
            </a:rPr>
            <a:t>73 </a:t>
          </a:r>
          <a:r>
            <a:rPr lang="en-US" sz="5900" kern="1200" dirty="0" err="1"/>
            <a:t>ilden</a:t>
          </a:r>
          <a:r>
            <a:rPr lang="en-US" sz="5900" kern="1200" dirty="0"/>
            <a:t> </a:t>
          </a:r>
          <a:r>
            <a:rPr lang="en-US" sz="5900" kern="1200" dirty="0">
              <a:latin typeface="Univers Condensed"/>
            </a:rPr>
            <a:t>1270</a:t>
          </a:r>
          <a:r>
            <a:rPr lang="en-US" sz="5900" kern="1200" dirty="0"/>
            <a:t> </a:t>
          </a:r>
          <a:r>
            <a:rPr lang="en-US" sz="5900" kern="1200" dirty="0" err="1"/>
            <a:t>aile</a:t>
          </a:r>
          <a:r>
            <a:rPr lang="en-US" sz="5900" kern="1200" dirty="0"/>
            <a:t> </a:t>
          </a:r>
          <a:r>
            <a:rPr lang="en-US" sz="5900" kern="1200" dirty="0" err="1"/>
            <a:t>hekimi</a:t>
          </a:r>
          <a:endParaRPr lang="en-US" sz="5900" kern="1200" dirty="0"/>
        </a:p>
      </dsp:txBody>
      <dsp:txXfrm>
        <a:off x="109517" y="2556676"/>
        <a:ext cx="6362742" cy="20244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4794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24554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94362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62777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9628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666668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46133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633638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601016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409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11/20/2020</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19340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11/20/2020</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36643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ctrTitle"/>
          </p:nvPr>
        </p:nvSpPr>
        <p:spPr>
          <a:xfrm>
            <a:off x="5604552" y="871758"/>
            <a:ext cx="5825448" cy="3871143"/>
          </a:xfrm>
        </p:spPr>
        <p:txBody>
          <a:bodyPr>
            <a:normAutofit/>
          </a:bodyPr>
          <a:lstStyle/>
          <a:p>
            <a:r>
              <a:rPr lang="tr-TR" dirty="0">
                <a:cs typeface="Calibri Light"/>
              </a:rPr>
              <a:t>Aile Hekimliği </a:t>
            </a:r>
            <a:r>
              <a:rPr lang="tr-TR" dirty="0" err="1">
                <a:cs typeface="Calibri Light"/>
              </a:rPr>
              <a:t>Pandemi</a:t>
            </a:r>
            <a:r>
              <a:rPr lang="tr-TR" dirty="0">
                <a:cs typeface="Calibri Light"/>
              </a:rPr>
              <a:t> Anketi KASIM Ayı Sonuçları</a:t>
            </a:r>
            <a:endParaRPr lang="tr-TR" dirty="0"/>
          </a:p>
        </p:txBody>
      </p:sp>
      <p:sp>
        <p:nvSpPr>
          <p:cNvPr id="3" name="Alt Başlık 2"/>
          <p:cNvSpPr>
            <a:spLocks noGrp="1"/>
          </p:cNvSpPr>
          <p:nvPr>
            <p:ph type="subTitle" idx="1"/>
          </p:nvPr>
        </p:nvSpPr>
        <p:spPr>
          <a:xfrm>
            <a:off x="5619964" y="4785543"/>
            <a:ext cx="5322013" cy="1005657"/>
          </a:xfrm>
        </p:spPr>
        <p:txBody>
          <a:bodyPr>
            <a:normAutofit/>
          </a:bodyPr>
          <a:lstStyle/>
          <a:p>
            <a:r>
              <a:rPr lang="tr-TR" dirty="0">
                <a:latin typeface="Bookman Old Style"/>
              </a:rPr>
              <a:t>Türk Tabipleri Birliği </a:t>
            </a:r>
            <a:endParaRPr lang="en-US">
              <a:latin typeface="Bookman Old Style"/>
            </a:endParaRPr>
          </a:p>
          <a:p>
            <a:r>
              <a:rPr lang="tr-TR" dirty="0">
                <a:latin typeface="Bookman Old Style"/>
              </a:rPr>
              <a:t>Aile Hekimliği Kolu</a:t>
            </a:r>
          </a:p>
        </p:txBody>
      </p:sp>
      <p:pic>
        <p:nvPicPr>
          <p:cNvPr id="4" name="Picture 3">
            <a:extLst>
              <a:ext uri="{FF2B5EF4-FFF2-40B4-BE49-F238E27FC236}">
                <a16:creationId xmlns:a16="http://schemas.microsoft.com/office/drawing/2014/main" id="{5D3092AD-3573-48C1-9077-2AD01BD0C35D}"/>
              </a:ext>
            </a:extLst>
          </p:cNvPr>
          <p:cNvPicPr>
            <a:picLocks noChangeAspect="1"/>
          </p:cNvPicPr>
          <p:nvPr/>
        </p:nvPicPr>
        <p:blipFill rotWithShape="1">
          <a:blip r:embed="rId2"/>
          <a:srcRect l="47221" r="5381" b="-3"/>
          <a:stretch/>
        </p:blipFill>
        <p:spPr>
          <a:xfrm>
            <a:off x="1" y="10"/>
            <a:ext cx="4876799" cy="6857989"/>
          </a:xfrm>
          <a:prstGeom prst="rect">
            <a:avLst/>
          </a:prstGeom>
        </p:spPr>
      </p:pic>
      <p:cxnSp>
        <p:nvCxnSpPr>
          <p:cNvPr id="11"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CF06E40-3ECB-4820-95B5-8A70B07D4B4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5">
            <a:extLst>
              <a:ext uri="{FF2B5EF4-FFF2-40B4-BE49-F238E27FC236}">
                <a16:creationId xmlns:a16="http://schemas.microsoft.com/office/drawing/2014/main" id="{046D398A-2716-438D-B7F8-F98E77737E9C}"/>
              </a:ext>
            </a:extLst>
          </p:cNvPr>
          <p:cNvPicPr>
            <a:picLocks noChangeAspect="1"/>
          </p:cNvPicPr>
          <p:nvPr/>
        </p:nvPicPr>
        <p:blipFill>
          <a:blip r:embed="rId3"/>
          <a:stretch>
            <a:fillRect/>
          </a:stretch>
        </p:blipFill>
        <p:spPr>
          <a:xfrm>
            <a:off x="9957758" y="4376881"/>
            <a:ext cx="1765540" cy="1799218"/>
          </a:xfrm>
          <a:prstGeom prst="rect">
            <a:avLst/>
          </a:prstGeom>
        </p:spPr>
      </p:pic>
    </p:spTree>
    <p:extLst>
      <p:ext uri="{BB962C8B-B14F-4D97-AF65-F5344CB8AC3E}">
        <p14:creationId xmlns:p14="http://schemas.microsoft.com/office/powerpoint/2010/main" val="167442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DEEF8-AC89-462E-8D72-7068633572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6B39C5-93B9-414F-84E6-8694E0ABDDA3}"/>
              </a:ext>
            </a:extLst>
          </p:cNvPr>
          <p:cNvSpPr>
            <a:spLocks noGrp="1"/>
          </p:cNvSpPr>
          <p:nvPr>
            <p:ph idx="1"/>
          </p:nvPr>
        </p:nvSpPr>
        <p:spPr/>
        <p:txBody>
          <a:bodyPr vert="horz" lIns="91440" tIns="45720" rIns="91440" bIns="45720" rtlCol="0" anchor="t">
            <a:normAutofit fontScale="55000" lnSpcReduction="20000"/>
          </a:bodyPr>
          <a:lstStyle/>
          <a:p>
            <a:r>
              <a:rPr lang="en-US" sz="3200" b="1" dirty="0">
                <a:ea typeface="+mn-lt"/>
                <a:cs typeface="+mn-lt"/>
              </a:rPr>
              <a:t>Hasta </a:t>
            </a:r>
            <a:r>
              <a:rPr lang="en-US" sz="3200" b="1" dirty="0" err="1">
                <a:ea typeface="+mn-lt"/>
                <a:cs typeface="+mn-lt"/>
              </a:rPr>
              <a:t>geri</a:t>
            </a:r>
            <a:r>
              <a:rPr lang="en-US" sz="3200" b="1" dirty="0">
                <a:ea typeface="+mn-lt"/>
                <a:cs typeface="+mn-lt"/>
              </a:rPr>
              <a:t> </a:t>
            </a:r>
            <a:r>
              <a:rPr lang="en-US" sz="3200" b="1" dirty="0" err="1">
                <a:ea typeface="+mn-lt"/>
                <a:cs typeface="+mn-lt"/>
              </a:rPr>
              <a:t>çevirmeden</a:t>
            </a:r>
            <a:r>
              <a:rPr lang="en-US" sz="3200" b="1" dirty="0">
                <a:ea typeface="+mn-lt"/>
                <a:cs typeface="+mn-lt"/>
              </a:rPr>
              <a:t> </a:t>
            </a:r>
            <a:r>
              <a:rPr lang="en-US" sz="3200" b="1" dirty="0" err="1">
                <a:ea typeface="+mn-lt"/>
                <a:cs typeface="+mn-lt"/>
              </a:rPr>
              <a:t>muayene</a:t>
            </a:r>
            <a:r>
              <a:rPr lang="en-US" sz="3200" b="1" dirty="0">
                <a:ea typeface="+mn-lt"/>
                <a:cs typeface="+mn-lt"/>
              </a:rPr>
              <a:t> </a:t>
            </a:r>
            <a:r>
              <a:rPr lang="en-US" sz="3200" b="1" dirty="0" err="1">
                <a:ea typeface="+mn-lt"/>
                <a:cs typeface="+mn-lt"/>
              </a:rPr>
              <a:t>ediyorum</a:t>
            </a:r>
            <a:r>
              <a:rPr lang="en-US" sz="3200" b="1" dirty="0">
                <a:ea typeface="+mn-lt"/>
                <a:cs typeface="+mn-lt"/>
              </a:rPr>
              <a:t>. </a:t>
            </a:r>
            <a:r>
              <a:rPr lang="en-US" sz="3200" b="1" dirty="0" err="1">
                <a:ea typeface="+mn-lt"/>
                <a:cs typeface="+mn-lt"/>
              </a:rPr>
              <a:t>Elinde</a:t>
            </a:r>
            <a:r>
              <a:rPr lang="en-US" sz="3200" b="1" dirty="0">
                <a:ea typeface="+mn-lt"/>
                <a:cs typeface="+mn-lt"/>
              </a:rPr>
              <a:t> </a:t>
            </a:r>
            <a:r>
              <a:rPr lang="en-US" sz="3200" b="1" dirty="0" err="1">
                <a:ea typeface="+mn-lt"/>
                <a:cs typeface="+mn-lt"/>
              </a:rPr>
              <a:t>muayene</a:t>
            </a:r>
            <a:r>
              <a:rPr lang="en-US" sz="3200" b="1" dirty="0">
                <a:ea typeface="+mn-lt"/>
                <a:cs typeface="+mn-lt"/>
              </a:rPr>
              <a:t> </a:t>
            </a:r>
            <a:r>
              <a:rPr lang="en-US" sz="3200" b="1" dirty="0" err="1">
                <a:ea typeface="+mn-lt"/>
                <a:cs typeface="+mn-lt"/>
              </a:rPr>
              <a:t>bulgularını</a:t>
            </a:r>
            <a:r>
              <a:rPr lang="en-US" sz="3200" b="1" dirty="0">
                <a:ea typeface="+mn-lt"/>
                <a:cs typeface="+mn-lt"/>
              </a:rPr>
              <a:t> </a:t>
            </a:r>
            <a:r>
              <a:rPr lang="en-US" sz="3200" b="1" dirty="0" err="1">
                <a:ea typeface="+mn-lt"/>
                <a:cs typeface="+mn-lt"/>
              </a:rPr>
              <a:t>yazan</a:t>
            </a:r>
            <a:r>
              <a:rPr lang="en-US" sz="3200" b="1" dirty="0">
                <a:ea typeface="+mn-lt"/>
                <a:cs typeface="+mn-lt"/>
              </a:rPr>
              <a:t> </a:t>
            </a:r>
            <a:r>
              <a:rPr lang="en-US" sz="3200" b="1" dirty="0" err="1">
                <a:ea typeface="+mn-lt"/>
                <a:cs typeface="+mn-lt"/>
              </a:rPr>
              <a:t>bir</a:t>
            </a:r>
            <a:r>
              <a:rPr lang="en-US" sz="3200" b="1" dirty="0">
                <a:ea typeface="+mn-lt"/>
                <a:cs typeface="+mn-lt"/>
              </a:rPr>
              <a:t> </a:t>
            </a:r>
            <a:r>
              <a:rPr lang="en-US" sz="3200" b="1" dirty="0" err="1">
                <a:ea typeface="+mn-lt"/>
                <a:cs typeface="+mn-lt"/>
              </a:rPr>
              <a:t>kağıtla</a:t>
            </a:r>
            <a:r>
              <a:rPr lang="en-US" sz="3200" b="1" dirty="0">
                <a:ea typeface="+mn-lt"/>
                <a:cs typeface="+mn-lt"/>
              </a:rPr>
              <a:t> test </a:t>
            </a:r>
            <a:r>
              <a:rPr lang="en-US" sz="3200" b="1" dirty="0" err="1">
                <a:ea typeface="+mn-lt"/>
                <a:cs typeface="+mn-lt"/>
              </a:rPr>
              <a:t>için</a:t>
            </a:r>
            <a:r>
              <a:rPr lang="en-US" sz="3200" b="1" dirty="0">
                <a:ea typeface="+mn-lt"/>
                <a:cs typeface="+mn-lt"/>
              </a:rPr>
              <a:t> </a:t>
            </a:r>
            <a:r>
              <a:rPr lang="en-US" sz="3200" b="1" dirty="0" err="1">
                <a:ea typeface="+mn-lt"/>
                <a:cs typeface="+mn-lt"/>
              </a:rPr>
              <a:t>hastaneye</a:t>
            </a:r>
            <a:r>
              <a:rPr lang="en-US" sz="3200" b="1" dirty="0">
                <a:ea typeface="+mn-lt"/>
                <a:cs typeface="+mn-lt"/>
              </a:rPr>
              <a:t> </a:t>
            </a:r>
            <a:r>
              <a:rPr lang="en-US" sz="3200" b="1" dirty="0" err="1">
                <a:ea typeface="+mn-lt"/>
                <a:cs typeface="+mn-lt"/>
              </a:rPr>
              <a:t>yönlendiriyorum</a:t>
            </a:r>
            <a:r>
              <a:rPr lang="en-US" sz="3200" b="1" dirty="0">
                <a:ea typeface="+mn-lt"/>
                <a:cs typeface="+mn-lt"/>
              </a:rPr>
              <a:t> </a:t>
            </a:r>
            <a:r>
              <a:rPr lang="en-US" sz="3200" b="1" dirty="0" err="1">
                <a:ea typeface="+mn-lt"/>
                <a:cs typeface="+mn-lt"/>
              </a:rPr>
              <a:t>antibiyotikle</a:t>
            </a:r>
            <a:r>
              <a:rPr lang="en-US" sz="3200" b="1" dirty="0">
                <a:ea typeface="+mn-lt"/>
                <a:cs typeface="+mn-lt"/>
              </a:rPr>
              <a:t> </a:t>
            </a:r>
            <a:r>
              <a:rPr lang="en-US" sz="3200" b="1" dirty="0" err="1">
                <a:ea typeface="+mn-lt"/>
                <a:cs typeface="+mn-lt"/>
              </a:rPr>
              <a:t>geri</a:t>
            </a:r>
            <a:r>
              <a:rPr lang="en-US" sz="3200" b="1" dirty="0">
                <a:ea typeface="+mn-lt"/>
                <a:cs typeface="+mn-lt"/>
              </a:rPr>
              <a:t> </a:t>
            </a:r>
            <a:r>
              <a:rPr lang="en-US" sz="3200" b="1" dirty="0" err="1">
                <a:ea typeface="+mn-lt"/>
                <a:cs typeface="+mn-lt"/>
              </a:rPr>
              <a:t>dönen</a:t>
            </a:r>
            <a:r>
              <a:rPr lang="en-US" sz="3200" b="1" dirty="0">
                <a:ea typeface="+mn-lt"/>
                <a:cs typeface="+mn-lt"/>
              </a:rPr>
              <a:t> </a:t>
            </a:r>
            <a:r>
              <a:rPr lang="en-US" sz="3200" b="1" dirty="0" err="1">
                <a:ea typeface="+mn-lt"/>
                <a:cs typeface="+mn-lt"/>
              </a:rPr>
              <a:t>hastam</a:t>
            </a:r>
            <a:r>
              <a:rPr lang="en-US" sz="3200" b="1" dirty="0">
                <a:ea typeface="+mn-lt"/>
                <a:cs typeface="+mn-lt"/>
              </a:rPr>
              <a:t> 3 </a:t>
            </a:r>
            <a:r>
              <a:rPr lang="en-US" sz="3200" b="1" dirty="0" err="1">
                <a:ea typeface="+mn-lt"/>
                <a:cs typeface="+mn-lt"/>
              </a:rPr>
              <a:t>gün</a:t>
            </a:r>
            <a:r>
              <a:rPr lang="en-US" sz="3200" b="1" dirty="0">
                <a:ea typeface="+mn-lt"/>
                <a:cs typeface="+mn-lt"/>
              </a:rPr>
              <a:t> </a:t>
            </a:r>
            <a:r>
              <a:rPr lang="en-US" sz="3200" b="1" dirty="0" err="1">
                <a:ea typeface="+mn-lt"/>
                <a:cs typeface="+mn-lt"/>
              </a:rPr>
              <a:t>sonra</a:t>
            </a:r>
            <a:r>
              <a:rPr lang="en-US" sz="3200" b="1" dirty="0">
                <a:ea typeface="+mn-lt"/>
                <a:cs typeface="+mn-lt"/>
              </a:rPr>
              <a:t> </a:t>
            </a:r>
            <a:r>
              <a:rPr lang="en-US" sz="3200" b="1" dirty="0" err="1">
                <a:ea typeface="+mn-lt"/>
                <a:cs typeface="+mn-lt"/>
              </a:rPr>
              <a:t>yoğun</a:t>
            </a:r>
            <a:r>
              <a:rPr lang="en-US" sz="3200" b="1" dirty="0">
                <a:ea typeface="+mn-lt"/>
                <a:cs typeface="+mn-lt"/>
              </a:rPr>
              <a:t> </a:t>
            </a:r>
            <a:r>
              <a:rPr lang="en-US" sz="3200" b="1" dirty="0" err="1">
                <a:ea typeface="+mn-lt"/>
                <a:cs typeface="+mn-lt"/>
              </a:rPr>
              <a:t>bakıma</a:t>
            </a:r>
            <a:r>
              <a:rPr lang="en-US" sz="3200" b="1" dirty="0">
                <a:ea typeface="+mn-lt"/>
                <a:cs typeface="+mn-lt"/>
              </a:rPr>
              <a:t> </a:t>
            </a:r>
            <a:r>
              <a:rPr lang="en-US" sz="3200" b="1" dirty="0" err="1">
                <a:ea typeface="+mn-lt"/>
                <a:cs typeface="+mn-lt"/>
              </a:rPr>
              <a:t>kaldırılıyor</a:t>
            </a:r>
            <a:r>
              <a:rPr lang="en-US" sz="3200" b="1" dirty="0">
                <a:ea typeface="+mn-lt"/>
                <a:cs typeface="+mn-lt"/>
              </a:rPr>
              <a:t>.</a:t>
            </a:r>
            <a:endParaRPr lang="en-US" sz="3200" b="1" dirty="0"/>
          </a:p>
          <a:p>
            <a:r>
              <a:rPr lang="en-US" sz="2500" dirty="0">
                <a:ea typeface="+mn-lt"/>
                <a:cs typeface="+mn-lt"/>
              </a:rPr>
              <a:t>Bir başkasının ailesinde bir hafta sonra + vaka tespit ediliyor. Bir başkasının iş yeri 5 gün sonra karantinaya alınıyor. Ben gönderince test yapılmış karantina ve tedavi başlanmış olsa bu durumların önüne geçilemez miydi? Ve bunu yaşayan hasta sayım maalesef fazla. Parası olana her koşulda test, parası olmayana güle güle. Kişisel koruyucu adına 3 4 maske verdiler tamam. Ben her gün gebe bebek lohusa ve Covid izlemlerim hariç 100 hastadan fazla muayene yapıyorum. Tuvalet kağıdından yapılmış bir maske mi koruyacakmış beni. </a:t>
            </a:r>
          </a:p>
          <a:p>
            <a:r>
              <a:rPr lang="en-US" sz="2500" dirty="0" err="1">
                <a:ea typeface="+mn-lt"/>
                <a:cs typeface="+mn-lt"/>
              </a:rPr>
              <a:t>Hiç</a:t>
            </a:r>
            <a:r>
              <a:rPr lang="en-US" sz="2500" dirty="0">
                <a:ea typeface="+mn-lt"/>
                <a:cs typeface="+mn-lt"/>
              </a:rPr>
              <a:t> Covid + personelimiz olmadı çünkü Gün sonunda test yaptıracak gücümüz olmadı. Yoksa semptomların hepsini hepimiz gösterdik. Sürecin başından beri görevlendirme ile bile olsa hemşirem yok. Covid hastası muayene edip bebek aşısı yapıyorum gebe takip ediyorum. Ameliyat oldum ama yerime bakacak hekim olmadığı için (3 birimlik ASM de 2 hekimiz) maaş kaybım olmaması adına hemen işe başlamam gerekti. Yaptığımız iş sadece özellikli izlem değil. Bu sebeple vereceğiz dedikleri komik nedenli komik </a:t>
            </a:r>
            <a:r>
              <a:rPr lang="en-US" sz="2500" dirty="0" err="1">
                <a:ea typeface="+mn-lt"/>
                <a:cs typeface="+mn-lt"/>
              </a:rPr>
              <a:t>parayı</a:t>
            </a:r>
            <a:r>
              <a:rPr lang="en-US" sz="2500" dirty="0">
                <a:ea typeface="+mn-lt"/>
                <a:cs typeface="+mn-lt"/>
              </a:rPr>
              <a:t> </a:t>
            </a:r>
            <a:r>
              <a:rPr lang="en-US" sz="2500" dirty="0" err="1">
                <a:ea typeface="+mn-lt"/>
                <a:cs typeface="+mn-lt"/>
              </a:rPr>
              <a:t>lütfen</a:t>
            </a:r>
            <a:r>
              <a:rPr lang="en-US" sz="2500" dirty="0">
                <a:ea typeface="+mn-lt"/>
                <a:cs typeface="+mn-lt"/>
              </a:rPr>
              <a:t> </a:t>
            </a:r>
            <a:r>
              <a:rPr lang="en-US" sz="2500" dirty="0" err="1">
                <a:ea typeface="+mn-lt"/>
                <a:cs typeface="+mn-lt"/>
              </a:rPr>
              <a:t>alıp</a:t>
            </a:r>
            <a:r>
              <a:rPr lang="en-US" sz="2500" dirty="0">
                <a:ea typeface="+mn-lt"/>
                <a:cs typeface="+mn-lt"/>
              </a:rPr>
              <a:t> …... </a:t>
            </a:r>
            <a:r>
              <a:rPr lang="en-US" sz="5100" b="1" dirty="0">
                <a:ea typeface="+mn-lt"/>
                <a:cs typeface="+mn-lt"/>
              </a:rPr>
              <a:t>Biz </a:t>
            </a:r>
            <a:r>
              <a:rPr lang="en-US" sz="5100" b="1" dirty="0" err="1">
                <a:ea typeface="+mn-lt"/>
                <a:cs typeface="+mn-lt"/>
              </a:rPr>
              <a:t>paradan</a:t>
            </a:r>
            <a:r>
              <a:rPr lang="en-US" sz="5100" b="1" dirty="0">
                <a:ea typeface="+mn-lt"/>
                <a:cs typeface="+mn-lt"/>
              </a:rPr>
              <a:t> </a:t>
            </a:r>
            <a:r>
              <a:rPr lang="en-US" sz="5100" b="1" dirty="0" err="1">
                <a:ea typeface="+mn-lt"/>
                <a:cs typeface="+mn-lt"/>
              </a:rPr>
              <a:t>geçtik</a:t>
            </a:r>
            <a:r>
              <a:rPr lang="en-US" sz="5100" b="1" dirty="0">
                <a:ea typeface="+mn-lt"/>
                <a:cs typeface="+mn-lt"/>
              </a:rPr>
              <a:t> </a:t>
            </a:r>
            <a:r>
              <a:rPr lang="en-US" sz="5100" b="1" dirty="0" err="1">
                <a:ea typeface="+mn-lt"/>
                <a:cs typeface="+mn-lt"/>
              </a:rPr>
              <a:t>çözüm</a:t>
            </a:r>
            <a:r>
              <a:rPr lang="en-US" sz="5100" b="1" dirty="0">
                <a:ea typeface="+mn-lt"/>
                <a:cs typeface="+mn-lt"/>
              </a:rPr>
              <a:t> </a:t>
            </a:r>
            <a:r>
              <a:rPr lang="en-US" sz="5100" b="1" dirty="0" err="1">
                <a:ea typeface="+mn-lt"/>
                <a:cs typeface="+mn-lt"/>
              </a:rPr>
              <a:t>istiyoruz</a:t>
            </a:r>
            <a:r>
              <a:rPr lang="en-US" dirty="0">
                <a:ea typeface="+mn-lt"/>
                <a:cs typeface="+mn-lt"/>
              </a:rPr>
              <a:t>.</a:t>
            </a:r>
            <a:endParaRPr lang="en-US" dirty="0"/>
          </a:p>
          <a:p>
            <a:r>
              <a:rPr lang="en-US" dirty="0"/>
              <a:t/>
            </a:r>
            <a:br>
              <a:rPr lang="en-US" dirty="0"/>
            </a:br>
            <a:endParaRPr lang="en-US" dirty="0"/>
          </a:p>
        </p:txBody>
      </p:sp>
    </p:spTree>
    <p:extLst>
      <p:ext uri="{BB962C8B-B14F-4D97-AF65-F5344CB8AC3E}">
        <p14:creationId xmlns:p14="http://schemas.microsoft.com/office/powerpoint/2010/main" val="38098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F4C252-E776-4D3F-8066-6C064669DF36}"/>
              </a:ext>
            </a:extLst>
          </p:cNvPr>
          <p:cNvSpPr>
            <a:spLocks noGrp="1"/>
          </p:cNvSpPr>
          <p:nvPr>
            <p:ph type="title"/>
          </p:nvPr>
        </p:nvSpPr>
        <p:spPr>
          <a:xfrm>
            <a:off x="685800" y="899024"/>
            <a:ext cx="3162296" cy="3914947"/>
          </a:xfrm>
        </p:spPr>
        <p:txBody>
          <a:bodyPr vert="horz" lIns="91440" tIns="45720" rIns="91440" bIns="45720" rtlCol="0" anchor="t">
            <a:normAutofit/>
          </a:bodyPr>
          <a:lstStyle/>
          <a:p>
            <a:r>
              <a:rPr lang="en-US" dirty="0"/>
              <a:t>500.000 hasta, </a:t>
            </a:r>
            <a:br>
              <a:rPr lang="en-US" dirty="0"/>
            </a:br>
            <a:r>
              <a:rPr lang="en-US" dirty="0"/>
              <a:t>1.500.000 </a:t>
            </a:r>
            <a:r>
              <a:rPr lang="en-US"/>
              <a:t>karantİna</a:t>
            </a:r>
          </a:p>
        </p:txBody>
      </p:sp>
      <p:cxnSp>
        <p:nvCxnSpPr>
          <p:cNvPr id="15" name="Straight Connector 14">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3716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71624C10-E071-4E5C-9233-BD174C69D7B2}"/>
              </a:ext>
            </a:extLst>
          </p:cNvPr>
          <p:cNvPicPr>
            <a:picLocks noGrp="1" noChangeAspect="1"/>
          </p:cNvPicPr>
          <p:nvPr>
            <p:ph idx="1"/>
          </p:nvPr>
        </p:nvPicPr>
        <p:blipFill>
          <a:blip r:embed="rId2"/>
          <a:stretch>
            <a:fillRect/>
          </a:stretch>
        </p:blipFill>
        <p:spPr>
          <a:xfrm>
            <a:off x="4038600" y="1029987"/>
            <a:ext cx="7353299" cy="4798027"/>
          </a:xfrm>
          <a:prstGeom prst="rect">
            <a:avLst/>
          </a:prstGeom>
          <a:ln>
            <a:noFill/>
          </a:ln>
          <a:effectLst>
            <a:outerShdw blurRad="292100" dist="139700" dir="2700000" algn="tl" rotWithShape="0">
              <a:srgbClr val="333333">
                <a:alpha val="65000"/>
              </a:srgbClr>
            </a:outerShdw>
          </a:effectLst>
        </p:spPr>
      </p:pic>
      <p:sp>
        <p:nvSpPr>
          <p:cNvPr id="3" name="Metin kutusu 2"/>
          <p:cNvSpPr txBox="1"/>
          <p:nvPr/>
        </p:nvSpPr>
        <p:spPr>
          <a:xfrm>
            <a:off x="527243" y="4059535"/>
            <a:ext cx="3288914" cy="646331"/>
          </a:xfrm>
          <a:prstGeom prst="rect">
            <a:avLst/>
          </a:prstGeom>
          <a:solidFill>
            <a:schemeClr val="bg1"/>
          </a:solidFill>
        </p:spPr>
        <p:txBody>
          <a:bodyPr wrap="none" rtlCol="0">
            <a:spAutoFit/>
          </a:bodyPr>
          <a:lstStyle/>
          <a:p>
            <a:r>
              <a:rPr lang="tr-TR" dirty="0" smtClean="0"/>
              <a:t>Türkiye günde 47.629 yeni vaka</a:t>
            </a:r>
          </a:p>
          <a:p>
            <a:r>
              <a:rPr lang="tr-TR" dirty="0" smtClean="0"/>
              <a:t>İstanbul günde 12.631 yeni vaka</a:t>
            </a:r>
            <a:endParaRPr lang="tr-TR" dirty="0"/>
          </a:p>
        </p:txBody>
      </p:sp>
    </p:spTree>
    <p:extLst>
      <p:ext uri="{BB962C8B-B14F-4D97-AF65-F5344CB8AC3E}">
        <p14:creationId xmlns:p14="http://schemas.microsoft.com/office/powerpoint/2010/main" val="360084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14 Kasım vaka ve vefat sayıları</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12141996"/>
              </p:ext>
            </p:extLst>
          </p:nvPr>
        </p:nvGraphicFramePr>
        <p:xfrm>
          <a:off x="700088" y="2292350"/>
          <a:ext cx="10691812" cy="2225040"/>
        </p:xfrm>
        <a:graphic>
          <a:graphicData uri="http://schemas.openxmlformats.org/drawingml/2006/table">
            <a:tbl>
              <a:tblPr firstRow="1" bandRow="1">
                <a:tableStyleId>{5C22544A-7EE6-4342-B048-85BDC9FD1C3A}</a:tableStyleId>
              </a:tblPr>
              <a:tblGrid>
                <a:gridCol w="2672953">
                  <a:extLst>
                    <a:ext uri="{9D8B030D-6E8A-4147-A177-3AD203B41FA5}">
                      <a16:colId xmlns:a16="http://schemas.microsoft.com/office/drawing/2014/main" val="3280097793"/>
                    </a:ext>
                  </a:extLst>
                </a:gridCol>
                <a:gridCol w="2672953">
                  <a:extLst>
                    <a:ext uri="{9D8B030D-6E8A-4147-A177-3AD203B41FA5}">
                      <a16:colId xmlns:a16="http://schemas.microsoft.com/office/drawing/2014/main" val="2776965441"/>
                    </a:ext>
                  </a:extLst>
                </a:gridCol>
                <a:gridCol w="2672953">
                  <a:extLst>
                    <a:ext uri="{9D8B030D-6E8A-4147-A177-3AD203B41FA5}">
                      <a16:colId xmlns:a16="http://schemas.microsoft.com/office/drawing/2014/main" val="1956114418"/>
                    </a:ext>
                  </a:extLst>
                </a:gridCol>
                <a:gridCol w="2672953">
                  <a:extLst>
                    <a:ext uri="{9D8B030D-6E8A-4147-A177-3AD203B41FA5}">
                      <a16:colId xmlns:a16="http://schemas.microsoft.com/office/drawing/2014/main" val="1008623642"/>
                    </a:ext>
                  </a:extLst>
                </a:gridCol>
              </a:tblGrid>
              <a:tr h="370840">
                <a:tc>
                  <a:txBody>
                    <a:bodyPr/>
                    <a:lstStyle/>
                    <a:p>
                      <a:r>
                        <a:rPr lang="tr-TR" sz="1800" b="1" dirty="0" smtClean="0">
                          <a:solidFill>
                            <a:schemeClr val="bg1"/>
                          </a:solidFill>
                          <a:latin typeface="Calibri" panose="020F0502020204030204" pitchFamily="34" charset="0"/>
                          <a:cs typeface="Calibri" panose="020F0502020204030204" pitchFamily="34" charset="0"/>
                        </a:rPr>
                        <a:t>Ülke</a:t>
                      </a:r>
                      <a:endParaRPr lang="tr-TR" sz="1800" b="1" dirty="0">
                        <a:solidFill>
                          <a:schemeClr val="bg1"/>
                        </a:solidFill>
                        <a:latin typeface="Calibri" panose="020F0502020204030204" pitchFamily="34" charset="0"/>
                        <a:cs typeface="Calibri" panose="020F0502020204030204" pitchFamily="34" charset="0"/>
                      </a:endParaRPr>
                    </a:p>
                  </a:txBody>
                  <a:tcPr/>
                </a:tc>
                <a:tc>
                  <a:txBody>
                    <a:bodyPr/>
                    <a:lstStyle/>
                    <a:p>
                      <a:pPr algn="l" fontAlgn="b"/>
                      <a:r>
                        <a:rPr lang="tr-TR" sz="1800" b="1" i="0" u="none" strike="noStrike" dirty="0">
                          <a:solidFill>
                            <a:schemeClr val="bg1"/>
                          </a:solidFill>
                          <a:effectLst/>
                          <a:latin typeface="Calibri" panose="020F0502020204030204" pitchFamily="34" charset="0"/>
                          <a:cs typeface="Calibri" panose="020F0502020204030204" pitchFamily="34" charset="0"/>
                        </a:rPr>
                        <a:t>Günlük vaka</a:t>
                      </a:r>
                    </a:p>
                  </a:txBody>
                  <a:tcPr marL="7620" marR="7620" marT="7620" marB="0" anchor="b"/>
                </a:tc>
                <a:tc>
                  <a:txBody>
                    <a:bodyPr/>
                    <a:lstStyle/>
                    <a:p>
                      <a:pPr algn="l" fontAlgn="b"/>
                      <a:r>
                        <a:rPr lang="tr-TR" sz="1800" b="1" i="0" u="none" strike="noStrike" dirty="0">
                          <a:solidFill>
                            <a:schemeClr val="bg1"/>
                          </a:solidFill>
                          <a:effectLst/>
                          <a:latin typeface="Calibri" panose="020F0502020204030204" pitchFamily="34" charset="0"/>
                          <a:cs typeface="Calibri" panose="020F0502020204030204" pitchFamily="34" charset="0"/>
                        </a:rPr>
                        <a:t>Günlük vefat</a:t>
                      </a:r>
                    </a:p>
                  </a:txBody>
                  <a:tcPr marL="7620" marR="7620" marT="7620" marB="0" anchor="b"/>
                </a:tc>
                <a:tc>
                  <a:txBody>
                    <a:bodyPr/>
                    <a:lstStyle/>
                    <a:p>
                      <a:pPr algn="l" fontAlgn="b"/>
                      <a:r>
                        <a:rPr lang="tr-TR" sz="1800" b="1" i="0" u="none" strike="noStrike" dirty="0">
                          <a:solidFill>
                            <a:schemeClr val="bg1"/>
                          </a:solidFill>
                          <a:effectLst/>
                          <a:latin typeface="Calibri" panose="020F0502020204030204" pitchFamily="34" charset="0"/>
                          <a:cs typeface="Calibri" panose="020F0502020204030204" pitchFamily="34" charset="0"/>
                        </a:rPr>
                        <a:t>1000 vakada vefat </a:t>
                      </a:r>
                      <a:r>
                        <a:rPr lang="tr-TR" sz="1800" b="1" i="0" u="none" strike="noStrike" dirty="0" smtClean="0">
                          <a:solidFill>
                            <a:schemeClr val="bg1"/>
                          </a:solidFill>
                          <a:effectLst/>
                          <a:latin typeface="Calibri" panose="020F0502020204030204" pitchFamily="34" charset="0"/>
                          <a:cs typeface="Calibri" panose="020F0502020204030204" pitchFamily="34" charset="0"/>
                        </a:rPr>
                        <a:t> sayısı</a:t>
                      </a:r>
                      <a:endParaRPr lang="tr-TR" sz="1800" b="1" i="0" u="none" strike="noStrike" dirty="0">
                        <a:solidFill>
                          <a:schemeClr val="bg1"/>
                        </a:solidFill>
                        <a:effectLst/>
                        <a:latin typeface="Calibri" panose="020F0502020204030204" pitchFamily="34" charset="0"/>
                        <a:cs typeface="Calibri" panose="020F0502020204030204" pitchFamily="34" charset="0"/>
                      </a:endParaRPr>
                    </a:p>
                  </a:txBody>
                  <a:tcPr marL="7620" marR="7620" marT="7620" marB="0" anchor="b"/>
                </a:tc>
                <a:extLst>
                  <a:ext uri="{0D108BD9-81ED-4DB2-BD59-A6C34878D82A}">
                    <a16:rowId xmlns:a16="http://schemas.microsoft.com/office/drawing/2014/main" val="2143986898"/>
                  </a:ext>
                </a:extLst>
              </a:tr>
              <a:tr h="370840">
                <a:tc>
                  <a:txBody>
                    <a:bodyPr/>
                    <a:lstStyle/>
                    <a:p>
                      <a:pPr algn="l" fontAlgn="b"/>
                      <a:r>
                        <a:rPr lang="tr-TR" sz="1800" b="1" i="0" u="none" strike="noStrike" dirty="0">
                          <a:solidFill>
                            <a:srgbClr val="000000"/>
                          </a:solidFill>
                          <a:effectLst/>
                          <a:latin typeface="Calibri" panose="020F0502020204030204" pitchFamily="34" charset="0"/>
                        </a:rPr>
                        <a:t>İngiltere</a:t>
                      </a: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26860</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462</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17</a:t>
                      </a:r>
                      <a:endParaRPr lang="tr-T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141354583"/>
                  </a:ext>
                </a:extLst>
              </a:tr>
              <a:tr h="370840">
                <a:tc>
                  <a:txBody>
                    <a:bodyPr/>
                    <a:lstStyle/>
                    <a:p>
                      <a:pPr algn="l" fontAlgn="b"/>
                      <a:r>
                        <a:rPr lang="tr-TR" sz="1800" b="1" i="0" u="none" strike="noStrike" dirty="0">
                          <a:solidFill>
                            <a:srgbClr val="000000"/>
                          </a:solidFill>
                          <a:effectLst/>
                          <a:latin typeface="Calibri" panose="020F0502020204030204" pitchFamily="34" charset="0"/>
                        </a:rPr>
                        <a:t>Fransa</a:t>
                      </a: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34032</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552</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16</a:t>
                      </a:r>
                      <a:endParaRPr lang="tr-T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08891736"/>
                  </a:ext>
                </a:extLst>
              </a:tr>
              <a:tr h="370840">
                <a:tc>
                  <a:txBody>
                    <a:bodyPr/>
                    <a:lstStyle/>
                    <a:p>
                      <a:pPr algn="l" fontAlgn="b"/>
                      <a:r>
                        <a:rPr lang="tr-TR" sz="1800" b="1" i="0" u="none" strike="noStrike" dirty="0">
                          <a:solidFill>
                            <a:srgbClr val="000000"/>
                          </a:solidFill>
                          <a:effectLst/>
                          <a:latin typeface="Calibri" panose="020F0502020204030204" pitchFamily="34" charset="0"/>
                        </a:rPr>
                        <a:t>Almanya</a:t>
                      </a: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16077</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116</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7</a:t>
                      </a:r>
                      <a:endParaRPr lang="tr-T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44457294"/>
                  </a:ext>
                </a:extLst>
              </a:tr>
              <a:tr h="370840">
                <a:tc>
                  <a:txBody>
                    <a:bodyPr/>
                    <a:lstStyle/>
                    <a:p>
                      <a:pPr algn="l" fontAlgn="b"/>
                      <a:r>
                        <a:rPr lang="tr-TR" sz="1800" b="1" i="0" u="none" strike="noStrike" dirty="0">
                          <a:solidFill>
                            <a:srgbClr val="000000"/>
                          </a:solidFill>
                          <a:effectLst/>
                          <a:latin typeface="Calibri" panose="020F0502020204030204" pitchFamily="34" charset="0"/>
                        </a:rPr>
                        <a:t>İtalya</a:t>
                      </a: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37253</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544</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16</a:t>
                      </a:r>
                      <a:endParaRPr lang="tr-T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05399306"/>
                  </a:ext>
                </a:extLst>
              </a:tr>
              <a:tr h="370840">
                <a:tc>
                  <a:txBody>
                    <a:bodyPr/>
                    <a:lstStyle/>
                    <a:p>
                      <a:pPr algn="l" fontAlgn="b"/>
                      <a:r>
                        <a:rPr lang="tr-TR" sz="1800" b="1" i="0" u="none" strike="noStrike" dirty="0">
                          <a:solidFill>
                            <a:srgbClr val="000000"/>
                          </a:solidFill>
                          <a:effectLst/>
                          <a:latin typeface="Calibri" panose="020F0502020204030204" pitchFamily="34" charset="0"/>
                        </a:rPr>
                        <a:t>Türkiye</a:t>
                      </a:r>
                    </a:p>
                  </a:txBody>
                  <a:tcPr marL="7620" marR="7620" marT="7620" marB="0" anchor="b"/>
                </a:tc>
                <a:tc>
                  <a:txBody>
                    <a:bodyPr/>
                    <a:lstStyle/>
                    <a:p>
                      <a:pPr algn="l" fontAlgn="b"/>
                      <a:r>
                        <a:rPr lang="tr-TR" sz="1800" b="0" i="0" u="none" strike="noStrike">
                          <a:solidFill>
                            <a:srgbClr val="000000"/>
                          </a:solidFill>
                          <a:effectLst/>
                          <a:latin typeface="Calibri" panose="020F0502020204030204" pitchFamily="34" charset="0"/>
                        </a:rPr>
                        <a:t>47629</a:t>
                      </a:r>
                    </a:p>
                  </a:txBody>
                  <a:tcPr marL="7620" marR="7620" marT="7620" marB="0" anchor="b"/>
                </a:tc>
                <a:tc>
                  <a:txBody>
                    <a:bodyPr/>
                    <a:lstStyle/>
                    <a:p>
                      <a:pPr algn="l" fontAlgn="b"/>
                      <a:r>
                        <a:rPr lang="tr-TR" sz="1800" b="0" i="0" u="none" strike="noStrike" dirty="0" smtClean="0">
                          <a:solidFill>
                            <a:srgbClr val="000000"/>
                          </a:solidFill>
                          <a:effectLst/>
                          <a:latin typeface="Calibri" panose="020F0502020204030204" pitchFamily="34" charset="0"/>
                        </a:rPr>
                        <a:t>92</a:t>
                      </a:r>
                      <a:endParaRPr lang="tr-T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tr-TR" sz="1800" b="0" i="0" u="none" strike="noStrike" dirty="0">
                          <a:solidFill>
                            <a:srgbClr val="000000"/>
                          </a:solidFill>
                          <a:effectLst/>
                          <a:latin typeface="Calibri" panose="020F0502020204030204" pitchFamily="34" charset="0"/>
                        </a:rPr>
                        <a:t>2</a:t>
                      </a:r>
                    </a:p>
                  </a:txBody>
                  <a:tcPr marL="7620" marR="7620" marT="7620" marB="0" anchor="b"/>
                </a:tc>
                <a:extLst>
                  <a:ext uri="{0D108BD9-81ED-4DB2-BD59-A6C34878D82A}">
                    <a16:rowId xmlns:a16="http://schemas.microsoft.com/office/drawing/2014/main" val="2036173176"/>
                  </a:ext>
                </a:extLst>
              </a:tr>
            </a:tbl>
          </a:graphicData>
        </a:graphic>
      </p:graphicFrame>
    </p:spTree>
    <p:extLst>
      <p:ext uri="{BB962C8B-B14F-4D97-AF65-F5344CB8AC3E}">
        <p14:creationId xmlns:p14="http://schemas.microsoft.com/office/powerpoint/2010/main" val="3938668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49D7415-2F11-44C2-B6AA-13A25B6814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A85FCD-1DB5-4CF1-91F9-862EE0229A1B}"/>
              </a:ext>
            </a:extLst>
          </p:cNvPr>
          <p:cNvSpPr>
            <a:spLocks noGrp="1"/>
          </p:cNvSpPr>
          <p:nvPr>
            <p:ph type="title"/>
          </p:nvPr>
        </p:nvSpPr>
        <p:spPr>
          <a:xfrm>
            <a:off x="695325" y="897753"/>
            <a:ext cx="3635046" cy="1575391"/>
          </a:xfrm>
        </p:spPr>
        <p:txBody>
          <a:bodyPr vert="horz" lIns="91440" tIns="45720" rIns="91440" bIns="45720" rtlCol="0">
            <a:normAutofit fontScale="90000"/>
          </a:bodyPr>
          <a:lstStyle/>
          <a:p>
            <a:pPr>
              <a:lnSpc>
                <a:spcPct val="90000"/>
              </a:lnSpc>
            </a:pPr>
            <a:r>
              <a:rPr lang="en-US" sz="3400"/>
              <a:t>Covıd oLAN ASM ÇALIŞANI SAYISI %25 ARTTI</a:t>
            </a:r>
          </a:p>
        </p:txBody>
      </p:sp>
      <p:cxnSp>
        <p:nvCxnSpPr>
          <p:cNvPr id="24" name="Straight Connector 23">
            <a:extLst>
              <a:ext uri="{FF2B5EF4-FFF2-40B4-BE49-F238E27FC236}">
                <a16:creationId xmlns:a16="http://schemas.microsoft.com/office/drawing/2014/main" id="{D2E57F3D-33BE-4306-87E6-2457637195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Content Placeholder 18">
            <a:extLst>
              <a:ext uri="{FF2B5EF4-FFF2-40B4-BE49-F238E27FC236}">
                <a16:creationId xmlns:a16="http://schemas.microsoft.com/office/drawing/2014/main" id="{31F34D5D-3E2D-42BC-A331-8B4719274941}"/>
              </a:ext>
            </a:extLst>
          </p:cNvPr>
          <p:cNvSpPr>
            <a:spLocks noGrp="1"/>
          </p:cNvSpPr>
          <p:nvPr>
            <p:ph idx="1"/>
          </p:nvPr>
        </p:nvSpPr>
        <p:spPr>
          <a:xfrm>
            <a:off x="695325" y="3270751"/>
            <a:ext cx="3616422" cy="2939549"/>
          </a:xfrm>
        </p:spPr>
        <p:txBody>
          <a:bodyPr vert="horz" lIns="91440" tIns="45720" rIns="91440" bIns="45720" rtlCol="0" anchor="t">
            <a:normAutofit/>
          </a:bodyPr>
          <a:lstStyle/>
          <a:p>
            <a:r>
              <a:rPr lang="en-US" i="1" dirty="0" err="1">
                <a:latin typeface="Calibri"/>
                <a:ea typeface="+mn-lt"/>
                <a:cs typeface="+mn-lt"/>
              </a:rPr>
              <a:t>Aileme</a:t>
            </a:r>
            <a:r>
              <a:rPr lang="en-US" i="1" dirty="0">
                <a:latin typeface="Calibri"/>
                <a:ea typeface="+mn-lt"/>
                <a:cs typeface="+mn-lt"/>
              </a:rPr>
              <a:t>...</a:t>
            </a:r>
            <a:r>
              <a:rPr lang="en-US" i="1" dirty="0" err="1">
                <a:latin typeface="Calibri"/>
                <a:ea typeface="+mn-lt"/>
                <a:cs typeface="+mn-lt"/>
              </a:rPr>
              <a:t>çocuklarıma</a:t>
            </a:r>
            <a:r>
              <a:rPr lang="en-US" i="1" dirty="0">
                <a:latin typeface="Calibri"/>
                <a:ea typeface="+mn-lt"/>
                <a:cs typeface="+mn-lt"/>
              </a:rPr>
              <a:t> </a:t>
            </a:r>
            <a:r>
              <a:rPr lang="en-US" i="1" dirty="0" err="1">
                <a:latin typeface="Calibri"/>
                <a:ea typeface="+mn-lt"/>
                <a:cs typeface="+mn-lt"/>
              </a:rPr>
              <a:t>sarılamaz</a:t>
            </a:r>
            <a:r>
              <a:rPr lang="en-US" i="1" dirty="0">
                <a:latin typeface="Calibri"/>
                <a:ea typeface="+mn-lt"/>
                <a:cs typeface="+mn-lt"/>
              </a:rPr>
              <a:t>... </a:t>
            </a:r>
            <a:r>
              <a:rPr lang="en-US" i="1" dirty="0" err="1">
                <a:latin typeface="Calibri"/>
                <a:ea typeface="+mn-lt"/>
                <a:cs typeface="+mn-lt"/>
              </a:rPr>
              <a:t>öpemez</a:t>
            </a:r>
            <a:r>
              <a:rPr lang="en-US" i="1" dirty="0">
                <a:latin typeface="Calibri"/>
                <a:ea typeface="+mn-lt"/>
                <a:cs typeface="+mn-lt"/>
              </a:rPr>
              <a:t> hale </a:t>
            </a:r>
            <a:r>
              <a:rPr lang="en-US" i="1" dirty="0" err="1">
                <a:latin typeface="Calibri"/>
                <a:ea typeface="+mn-lt"/>
                <a:cs typeface="+mn-lt"/>
              </a:rPr>
              <a:t>geldim</a:t>
            </a:r>
            <a:r>
              <a:rPr lang="en-US" i="1" dirty="0">
                <a:latin typeface="Calibri"/>
                <a:ea typeface="+mn-lt"/>
                <a:cs typeface="+mn-lt"/>
              </a:rPr>
              <a:t>. </a:t>
            </a:r>
            <a:r>
              <a:rPr lang="en-US" i="1" dirty="0" err="1">
                <a:latin typeface="Calibri"/>
                <a:ea typeface="+mn-lt"/>
                <a:cs typeface="+mn-lt"/>
              </a:rPr>
              <a:t>İnşallah</a:t>
            </a:r>
            <a:r>
              <a:rPr lang="en-US" i="1" dirty="0">
                <a:latin typeface="Calibri"/>
                <a:ea typeface="+mn-lt"/>
                <a:cs typeface="+mn-lt"/>
              </a:rPr>
              <a:t> </a:t>
            </a:r>
            <a:r>
              <a:rPr lang="en-US" i="1" dirty="0" err="1">
                <a:latin typeface="Calibri"/>
                <a:ea typeface="+mn-lt"/>
                <a:cs typeface="+mn-lt"/>
              </a:rPr>
              <a:t>bu</a:t>
            </a:r>
            <a:r>
              <a:rPr lang="en-US" i="1" dirty="0">
                <a:latin typeface="Calibri"/>
                <a:ea typeface="+mn-lt"/>
                <a:cs typeface="+mn-lt"/>
              </a:rPr>
              <a:t> </a:t>
            </a:r>
            <a:r>
              <a:rPr lang="en-US" i="1" dirty="0" err="1">
                <a:latin typeface="Calibri"/>
                <a:ea typeface="+mn-lt"/>
                <a:cs typeface="+mn-lt"/>
              </a:rPr>
              <a:t>süreci</a:t>
            </a:r>
            <a:r>
              <a:rPr lang="en-US" i="1" dirty="0">
                <a:latin typeface="Calibri"/>
                <a:ea typeface="+mn-lt"/>
                <a:cs typeface="+mn-lt"/>
              </a:rPr>
              <a:t> en </a:t>
            </a:r>
            <a:r>
              <a:rPr lang="en-US" i="1" dirty="0" err="1">
                <a:latin typeface="Calibri"/>
                <a:ea typeface="+mn-lt"/>
                <a:cs typeface="+mn-lt"/>
              </a:rPr>
              <a:t>az</a:t>
            </a:r>
            <a:r>
              <a:rPr lang="en-US" i="1" dirty="0">
                <a:latin typeface="Calibri"/>
                <a:ea typeface="+mn-lt"/>
                <a:cs typeface="+mn-lt"/>
              </a:rPr>
              <a:t> </a:t>
            </a:r>
            <a:r>
              <a:rPr lang="en-US" i="1" dirty="0" err="1">
                <a:latin typeface="Calibri"/>
                <a:ea typeface="+mn-lt"/>
                <a:cs typeface="+mn-lt"/>
              </a:rPr>
              <a:t>zayiatla</a:t>
            </a:r>
            <a:r>
              <a:rPr lang="en-US" i="1" dirty="0">
                <a:latin typeface="Calibri"/>
                <a:ea typeface="+mn-lt"/>
                <a:cs typeface="+mn-lt"/>
              </a:rPr>
              <a:t> </a:t>
            </a:r>
            <a:r>
              <a:rPr lang="en-US" i="1" dirty="0" err="1">
                <a:latin typeface="Calibri"/>
                <a:ea typeface="+mn-lt"/>
                <a:cs typeface="+mn-lt"/>
              </a:rPr>
              <a:t>atlatırız</a:t>
            </a:r>
            <a:r>
              <a:rPr lang="en-US" i="1" dirty="0">
                <a:latin typeface="Calibri"/>
                <a:ea typeface="+mn-lt"/>
                <a:cs typeface="+mn-lt"/>
              </a:rPr>
              <a:t>.</a:t>
            </a:r>
            <a:endParaRPr lang="en-US" i="1" dirty="0">
              <a:latin typeface="Calibri"/>
              <a:cs typeface="Calibri"/>
            </a:endParaRPr>
          </a:p>
          <a:p>
            <a:pPr marL="0" indent="0">
              <a:buNone/>
            </a:pPr>
            <a:r>
              <a:rPr lang="en-US" dirty="0"/>
              <a:t/>
            </a:r>
            <a:br>
              <a:rPr lang="en-US" dirty="0"/>
            </a:br>
            <a:endParaRPr lang="en-US" dirty="0"/>
          </a:p>
        </p:txBody>
      </p:sp>
      <p:pic>
        <p:nvPicPr>
          <p:cNvPr id="6" name="Picture 6">
            <a:extLst>
              <a:ext uri="{FF2B5EF4-FFF2-40B4-BE49-F238E27FC236}">
                <a16:creationId xmlns:a16="http://schemas.microsoft.com/office/drawing/2014/main" id="{47E2F7E9-0472-4FC7-83F5-F35C453770C2}"/>
              </a:ext>
            </a:extLst>
          </p:cNvPr>
          <p:cNvPicPr>
            <a:picLocks noChangeAspect="1"/>
          </p:cNvPicPr>
          <p:nvPr/>
        </p:nvPicPr>
        <p:blipFill>
          <a:blip r:embed="rId2"/>
          <a:stretch>
            <a:fillRect/>
          </a:stretch>
        </p:blipFill>
        <p:spPr>
          <a:xfrm>
            <a:off x="4876800" y="1523333"/>
            <a:ext cx="6515100" cy="3811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9512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49D7415-2F11-44C2-B6AA-13A25B6814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517D3E-EF80-45F4-BA62-FC91D161B372}"/>
              </a:ext>
            </a:extLst>
          </p:cNvPr>
          <p:cNvSpPr>
            <a:spLocks noGrp="1"/>
          </p:cNvSpPr>
          <p:nvPr>
            <p:ph type="title"/>
          </p:nvPr>
        </p:nvSpPr>
        <p:spPr>
          <a:xfrm>
            <a:off x="695325" y="897753"/>
            <a:ext cx="3635046" cy="1575391"/>
          </a:xfrm>
        </p:spPr>
        <p:txBody>
          <a:bodyPr vert="horz" lIns="91440" tIns="45720" rIns="91440" bIns="45720" rtlCol="0">
            <a:normAutofit/>
          </a:bodyPr>
          <a:lstStyle/>
          <a:p>
            <a:pPr>
              <a:lnSpc>
                <a:spcPct val="90000"/>
              </a:lnSpc>
            </a:pPr>
            <a:r>
              <a:rPr lang="en-US" sz="2800" dirty="0"/>
              <a:t>AİLE HEKİMLERİ </a:t>
            </a:r>
            <a:r>
              <a:rPr lang="tr-TR" sz="2800" dirty="0" smtClean="0"/>
              <a:t/>
            </a:r>
            <a:br>
              <a:rPr lang="tr-TR" sz="2800" dirty="0" smtClean="0"/>
            </a:br>
            <a:r>
              <a:rPr lang="en-US" sz="2800" dirty="0" smtClean="0"/>
              <a:t>TÜKENDİ</a:t>
            </a:r>
            <a:endParaRPr lang="en-US" sz="2800" dirty="0"/>
          </a:p>
        </p:txBody>
      </p:sp>
      <p:cxnSp>
        <p:nvCxnSpPr>
          <p:cNvPr id="24" name="Straight Connector 23">
            <a:extLst>
              <a:ext uri="{FF2B5EF4-FFF2-40B4-BE49-F238E27FC236}">
                <a16:creationId xmlns:a16="http://schemas.microsoft.com/office/drawing/2014/main" id="{D2E57F3D-33BE-4306-87E6-2457637195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Content Placeholder 18">
            <a:extLst>
              <a:ext uri="{FF2B5EF4-FFF2-40B4-BE49-F238E27FC236}">
                <a16:creationId xmlns:a16="http://schemas.microsoft.com/office/drawing/2014/main" id="{531D5E5E-F76A-48AA-8503-EA287C8C274B}"/>
              </a:ext>
            </a:extLst>
          </p:cNvPr>
          <p:cNvSpPr>
            <a:spLocks noGrp="1"/>
          </p:cNvSpPr>
          <p:nvPr>
            <p:ph idx="1"/>
          </p:nvPr>
        </p:nvSpPr>
        <p:spPr>
          <a:xfrm>
            <a:off x="510971" y="2710035"/>
            <a:ext cx="3901418" cy="3500265"/>
          </a:xfrm>
        </p:spPr>
        <p:txBody>
          <a:bodyPr vert="horz" lIns="91440" tIns="45720" rIns="91440" bIns="45720" rtlCol="0" anchor="t">
            <a:normAutofit/>
          </a:bodyPr>
          <a:lstStyle/>
          <a:p>
            <a:r>
              <a:rPr lang="en-US" i="1">
                <a:latin typeface="Calibri"/>
                <a:ea typeface="+mn-lt"/>
                <a:cs typeface="+mn-lt"/>
              </a:rPr>
              <a:t>Normal poliklinik, aşı, izlem, okul aşısı, rapor işlemleri ve ilave olarak artarak devam eden telefon  görüşmeleri tükenmişliğimizi arttırıyor.</a:t>
            </a:r>
            <a:endParaRPr lang="en-US" i="1">
              <a:latin typeface="Calibri"/>
              <a:cs typeface="Calibri"/>
            </a:endParaRPr>
          </a:p>
        </p:txBody>
      </p:sp>
      <p:pic>
        <p:nvPicPr>
          <p:cNvPr id="6" name="Picture 6">
            <a:extLst>
              <a:ext uri="{FF2B5EF4-FFF2-40B4-BE49-F238E27FC236}">
                <a16:creationId xmlns:a16="http://schemas.microsoft.com/office/drawing/2014/main" id="{23560838-A07E-4431-8A56-89C191EED576}"/>
              </a:ext>
            </a:extLst>
          </p:cNvPr>
          <p:cNvPicPr>
            <a:picLocks noChangeAspect="1"/>
          </p:cNvPicPr>
          <p:nvPr/>
        </p:nvPicPr>
        <p:blipFill>
          <a:blip r:embed="rId2"/>
          <a:stretch>
            <a:fillRect/>
          </a:stretch>
        </p:blipFill>
        <p:spPr>
          <a:xfrm>
            <a:off x="4876800" y="1474470"/>
            <a:ext cx="6515100" cy="39090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4863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D1EE-443A-4BF8-B3BE-76099915EC1E}"/>
              </a:ext>
            </a:extLst>
          </p:cNvPr>
          <p:cNvSpPr>
            <a:spLocks noGrp="1"/>
          </p:cNvSpPr>
          <p:nvPr>
            <p:ph type="title"/>
          </p:nvPr>
        </p:nvSpPr>
        <p:spPr/>
        <p:txBody>
          <a:bodyPr/>
          <a:lstStyle/>
          <a:p>
            <a:r>
              <a:rPr lang="en-US"/>
              <a:t>HASTALAR EVDE ÇARESİZ</a:t>
            </a:r>
          </a:p>
        </p:txBody>
      </p:sp>
      <p:sp>
        <p:nvSpPr>
          <p:cNvPr id="3" name="Content Placeholder 2">
            <a:extLst>
              <a:ext uri="{FF2B5EF4-FFF2-40B4-BE49-F238E27FC236}">
                <a16:creationId xmlns:a16="http://schemas.microsoft.com/office/drawing/2014/main" id="{984D3A50-7130-4C62-8758-AB5F8A55558E}"/>
              </a:ext>
            </a:extLst>
          </p:cNvPr>
          <p:cNvSpPr>
            <a:spLocks noGrp="1"/>
          </p:cNvSpPr>
          <p:nvPr>
            <p:ph idx="1"/>
          </p:nvPr>
        </p:nvSpPr>
        <p:spPr/>
        <p:txBody>
          <a:bodyPr vert="horz" lIns="91440" tIns="45720" rIns="91440" bIns="45720" rtlCol="0" anchor="t">
            <a:normAutofit fontScale="85000" lnSpcReduction="20000"/>
          </a:bodyPr>
          <a:lstStyle/>
          <a:p>
            <a:r>
              <a:rPr lang="en-US" dirty="0" err="1">
                <a:latin typeface="Calibri"/>
                <a:ea typeface="+mn-lt"/>
                <a:cs typeface="+mn-lt"/>
              </a:rPr>
              <a:t>İlaçlar</a:t>
            </a:r>
            <a:r>
              <a:rPr lang="en-US" dirty="0">
                <a:latin typeface="Calibri"/>
                <a:ea typeface="+mn-lt"/>
                <a:cs typeface="+mn-lt"/>
              </a:rPr>
              <a:t> </a:t>
            </a:r>
            <a:r>
              <a:rPr lang="en-US" dirty="0" err="1">
                <a:latin typeface="Calibri"/>
                <a:ea typeface="+mn-lt"/>
                <a:cs typeface="+mn-lt"/>
              </a:rPr>
              <a:t>filyasyon</a:t>
            </a:r>
            <a:r>
              <a:rPr lang="en-US" dirty="0">
                <a:latin typeface="Calibri"/>
                <a:ea typeface="+mn-lt"/>
                <a:cs typeface="+mn-lt"/>
              </a:rPr>
              <a:t> </a:t>
            </a:r>
            <a:r>
              <a:rPr lang="en-US" dirty="0" err="1">
                <a:latin typeface="Calibri"/>
                <a:ea typeface="+mn-lt"/>
                <a:cs typeface="+mn-lt"/>
              </a:rPr>
              <a:t>ekibi</a:t>
            </a:r>
            <a:r>
              <a:rPr lang="en-US" dirty="0">
                <a:latin typeface="Calibri"/>
                <a:ea typeface="+mn-lt"/>
                <a:cs typeface="+mn-lt"/>
              </a:rPr>
              <a:t> </a:t>
            </a:r>
            <a:r>
              <a:rPr lang="en-US" dirty="0" err="1">
                <a:latin typeface="Calibri"/>
                <a:ea typeface="+mn-lt"/>
                <a:cs typeface="+mn-lt"/>
              </a:rPr>
              <a:t>tarafından</a:t>
            </a:r>
            <a:r>
              <a:rPr lang="en-US" dirty="0">
                <a:latin typeface="Calibri"/>
                <a:ea typeface="+mn-lt"/>
                <a:cs typeface="+mn-lt"/>
              </a:rPr>
              <a:t> </a:t>
            </a:r>
            <a:r>
              <a:rPr lang="en-US" dirty="0" err="1">
                <a:latin typeface="Calibri"/>
                <a:ea typeface="+mn-lt"/>
                <a:cs typeface="+mn-lt"/>
              </a:rPr>
              <a:t>teslim</a:t>
            </a:r>
            <a:r>
              <a:rPr lang="en-US" dirty="0">
                <a:latin typeface="Calibri"/>
                <a:ea typeface="+mn-lt"/>
                <a:cs typeface="+mn-lt"/>
              </a:rPr>
              <a:t> </a:t>
            </a:r>
            <a:r>
              <a:rPr lang="en-US" dirty="0" err="1">
                <a:latin typeface="Calibri"/>
                <a:ea typeface="+mn-lt"/>
                <a:cs typeface="+mn-lt"/>
              </a:rPr>
              <a:t>edilmiş</a:t>
            </a:r>
            <a:r>
              <a:rPr lang="en-US" dirty="0">
                <a:latin typeface="Calibri"/>
                <a:ea typeface="+mn-lt"/>
                <a:cs typeface="+mn-lt"/>
              </a:rPr>
              <a:t> </a:t>
            </a:r>
            <a:r>
              <a:rPr lang="en-US" dirty="0" err="1">
                <a:latin typeface="Calibri"/>
                <a:ea typeface="+mn-lt"/>
                <a:cs typeface="+mn-lt"/>
              </a:rPr>
              <a:t>ancak</a:t>
            </a:r>
            <a:r>
              <a:rPr lang="en-US" dirty="0">
                <a:latin typeface="Calibri"/>
                <a:ea typeface="+mn-lt"/>
                <a:cs typeface="+mn-lt"/>
              </a:rPr>
              <a:t> </a:t>
            </a:r>
            <a:r>
              <a:rPr lang="en-US" dirty="0" err="1">
                <a:latin typeface="Calibri"/>
                <a:ea typeface="+mn-lt"/>
                <a:cs typeface="+mn-lt"/>
              </a:rPr>
              <a:t>hastaya</a:t>
            </a:r>
            <a:r>
              <a:rPr lang="en-US" dirty="0">
                <a:latin typeface="Calibri"/>
                <a:ea typeface="+mn-lt"/>
                <a:cs typeface="+mn-lt"/>
              </a:rPr>
              <a:t> </a:t>
            </a:r>
            <a:r>
              <a:rPr lang="en-US" dirty="0" err="1">
                <a:latin typeface="Calibri"/>
                <a:ea typeface="+mn-lt"/>
                <a:cs typeface="+mn-lt"/>
              </a:rPr>
              <a:t>uygunluğunu</a:t>
            </a:r>
            <a:r>
              <a:rPr lang="en-US" dirty="0">
                <a:latin typeface="Calibri"/>
                <a:ea typeface="+mn-lt"/>
                <a:cs typeface="+mn-lt"/>
              </a:rPr>
              <a:t> </a:t>
            </a:r>
            <a:r>
              <a:rPr lang="en-US" dirty="0" err="1">
                <a:latin typeface="Calibri"/>
                <a:ea typeface="+mn-lt"/>
                <a:cs typeface="+mn-lt"/>
              </a:rPr>
              <a:t>tespit</a:t>
            </a:r>
            <a:r>
              <a:rPr lang="en-US" dirty="0">
                <a:latin typeface="Calibri"/>
                <a:ea typeface="+mn-lt"/>
                <a:cs typeface="+mn-lt"/>
              </a:rPr>
              <a:t> </a:t>
            </a:r>
            <a:r>
              <a:rPr lang="en-US" dirty="0" err="1">
                <a:latin typeface="Calibri"/>
                <a:ea typeface="+mn-lt"/>
                <a:cs typeface="+mn-lt"/>
              </a:rPr>
              <a:t>eden</a:t>
            </a:r>
            <a:r>
              <a:rPr lang="en-US" dirty="0">
                <a:latin typeface="Calibri"/>
                <a:ea typeface="+mn-lt"/>
                <a:cs typeface="+mn-lt"/>
              </a:rPr>
              <a:t> </a:t>
            </a:r>
            <a:r>
              <a:rPr lang="en-US" dirty="0" err="1">
                <a:latin typeface="Calibri"/>
                <a:ea typeface="+mn-lt"/>
                <a:cs typeface="+mn-lt"/>
              </a:rPr>
              <a:t>bir</a:t>
            </a:r>
            <a:r>
              <a:rPr lang="en-US" dirty="0">
                <a:latin typeface="Calibri"/>
                <a:ea typeface="+mn-lt"/>
                <a:cs typeface="+mn-lt"/>
              </a:rPr>
              <a:t> </a:t>
            </a:r>
            <a:r>
              <a:rPr lang="en-US" dirty="0" err="1">
                <a:latin typeface="Calibri"/>
                <a:ea typeface="+mn-lt"/>
                <a:cs typeface="+mn-lt"/>
              </a:rPr>
              <a:t>mekanizma</a:t>
            </a:r>
            <a:r>
              <a:rPr lang="en-US" dirty="0">
                <a:latin typeface="Calibri"/>
                <a:ea typeface="+mn-lt"/>
                <a:cs typeface="+mn-lt"/>
              </a:rPr>
              <a:t> yok. </a:t>
            </a:r>
            <a:r>
              <a:rPr lang="en-US" dirty="0" err="1">
                <a:latin typeface="Calibri"/>
                <a:ea typeface="+mn-lt"/>
                <a:cs typeface="+mn-lt"/>
              </a:rPr>
              <a:t>Kendimi</a:t>
            </a:r>
            <a:r>
              <a:rPr lang="en-US" dirty="0">
                <a:latin typeface="Calibri"/>
                <a:ea typeface="+mn-lt"/>
                <a:cs typeface="+mn-lt"/>
              </a:rPr>
              <a:t> </a:t>
            </a:r>
            <a:r>
              <a:rPr lang="en-US" dirty="0" err="1">
                <a:latin typeface="Calibri"/>
                <a:ea typeface="+mn-lt"/>
                <a:cs typeface="+mn-lt"/>
              </a:rPr>
              <a:t>yetersiz</a:t>
            </a:r>
            <a:r>
              <a:rPr lang="en-US" dirty="0">
                <a:latin typeface="Calibri"/>
                <a:ea typeface="+mn-lt"/>
                <a:cs typeface="+mn-lt"/>
              </a:rPr>
              <a:t> </a:t>
            </a:r>
            <a:r>
              <a:rPr lang="en-US" dirty="0" err="1">
                <a:latin typeface="Calibri"/>
                <a:ea typeface="+mn-lt"/>
                <a:cs typeface="+mn-lt"/>
              </a:rPr>
              <a:t>ve</a:t>
            </a:r>
            <a:r>
              <a:rPr lang="en-US" dirty="0">
                <a:latin typeface="Calibri"/>
                <a:ea typeface="+mn-lt"/>
                <a:cs typeface="+mn-lt"/>
              </a:rPr>
              <a:t> </a:t>
            </a:r>
            <a:r>
              <a:rPr lang="en-US" dirty="0" err="1">
                <a:latin typeface="Calibri"/>
                <a:ea typeface="+mn-lt"/>
                <a:cs typeface="+mn-lt"/>
              </a:rPr>
              <a:t>arada</a:t>
            </a:r>
            <a:r>
              <a:rPr lang="en-US" dirty="0">
                <a:latin typeface="Calibri"/>
                <a:ea typeface="+mn-lt"/>
                <a:cs typeface="+mn-lt"/>
              </a:rPr>
              <a:t> </a:t>
            </a:r>
            <a:r>
              <a:rPr lang="en-US" dirty="0" err="1">
                <a:latin typeface="Calibri"/>
                <a:ea typeface="+mn-lt"/>
                <a:cs typeface="+mn-lt"/>
              </a:rPr>
              <a:t>kalmış</a:t>
            </a:r>
            <a:r>
              <a:rPr lang="en-US" dirty="0">
                <a:latin typeface="Calibri"/>
                <a:ea typeface="+mn-lt"/>
                <a:cs typeface="+mn-lt"/>
              </a:rPr>
              <a:t> </a:t>
            </a:r>
            <a:r>
              <a:rPr lang="en-US" dirty="0" err="1">
                <a:latin typeface="Calibri"/>
                <a:ea typeface="+mn-lt"/>
                <a:cs typeface="+mn-lt"/>
              </a:rPr>
              <a:t>hissediyorum</a:t>
            </a:r>
            <a:r>
              <a:rPr lang="en-US" dirty="0">
                <a:latin typeface="Calibri"/>
                <a:ea typeface="+mn-lt"/>
                <a:cs typeface="+mn-lt"/>
              </a:rPr>
              <a:t>.</a:t>
            </a:r>
            <a:endParaRPr lang="en-US">
              <a:latin typeface="Calibri"/>
              <a:cs typeface="Calibri"/>
            </a:endParaRPr>
          </a:p>
          <a:p>
            <a:r>
              <a:rPr lang="en-US" dirty="0">
                <a:latin typeface="Calibri"/>
                <a:ea typeface="+mn-lt"/>
                <a:cs typeface="+mn-lt"/>
              </a:rPr>
              <a:t>Aile hekimi de hastanın tüm sorunları ile yalnız başına karşı karşıya kalıyor. Uzmanlık gerektiren konularda hastayı ya da aile hekimini yönlendirecek, danışmanlık verecek bir kurum, merkez, vb. yok. Tek çözüm yolu olarak hastayı 112 ile hastaneye sevk etmek kalıyor ancak 112 de yoğunluk nedeniyle çok zor ulaşılabilir durumda (</a:t>
            </a:r>
            <a:r>
              <a:rPr lang="en-US" b="1" dirty="0">
                <a:latin typeface="Calibri"/>
                <a:ea typeface="+mn-lt"/>
                <a:cs typeface="+mn-lt"/>
              </a:rPr>
              <a:t>şu anda entübe durumda olan bir hastamı evden hastaneye sevk etmek için bir hafta önce, 50 dk. boyunca 112’nin açmasını beklemiş ve buna rağmen ulaşamamıştım</a:t>
            </a:r>
            <a:r>
              <a:rPr lang="en-US" dirty="0">
                <a:latin typeface="Calibri"/>
                <a:ea typeface="+mn-lt"/>
                <a:cs typeface="+mn-lt"/>
              </a:rPr>
              <a:t>.)</a:t>
            </a:r>
            <a:endParaRPr lang="en-US" dirty="0">
              <a:latin typeface="Calibri"/>
              <a:cs typeface="Calibri"/>
            </a:endParaRPr>
          </a:p>
          <a:p>
            <a:r>
              <a:rPr lang="en-US" dirty="0" err="1">
                <a:latin typeface="Calibri"/>
                <a:ea typeface="+mn-lt"/>
                <a:cs typeface="+mn-lt"/>
              </a:rPr>
              <a:t>Hastalar</a:t>
            </a:r>
            <a:r>
              <a:rPr lang="en-US" dirty="0">
                <a:latin typeface="Calibri"/>
                <a:ea typeface="+mn-lt"/>
                <a:cs typeface="+mn-lt"/>
              </a:rPr>
              <a:t> </a:t>
            </a:r>
            <a:r>
              <a:rPr lang="en-US" dirty="0" err="1">
                <a:latin typeface="Calibri"/>
                <a:ea typeface="+mn-lt"/>
                <a:cs typeface="+mn-lt"/>
              </a:rPr>
              <a:t>çaresiz</a:t>
            </a:r>
            <a:r>
              <a:rPr lang="en-US" dirty="0">
                <a:latin typeface="Calibri"/>
                <a:ea typeface="+mn-lt"/>
                <a:cs typeface="+mn-lt"/>
              </a:rPr>
              <a:t> 112 </a:t>
            </a:r>
            <a:r>
              <a:rPr lang="en-US" dirty="0" err="1">
                <a:latin typeface="Calibri"/>
                <a:ea typeface="+mn-lt"/>
                <a:cs typeface="+mn-lt"/>
              </a:rPr>
              <a:t>kendi</a:t>
            </a:r>
            <a:r>
              <a:rPr lang="en-US" dirty="0">
                <a:latin typeface="Calibri"/>
                <a:ea typeface="+mn-lt"/>
                <a:cs typeface="+mn-lt"/>
              </a:rPr>
              <a:t> </a:t>
            </a:r>
            <a:r>
              <a:rPr lang="en-US" dirty="0" err="1">
                <a:latin typeface="Calibri"/>
                <a:ea typeface="+mn-lt"/>
                <a:cs typeface="+mn-lt"/>
              </a:rPr>
              <a:t>imkanlarınızla</a:t>
            </a:r>
            <a:r>
              <a:rPr lang="en-US" dirty="0">
                <a:latin typeface="Calibri"/>
                <a:ea typeface="+mn-lt"/>
                <a:cs typeface="+mn-lt"/>
              </a:rPr>
              <a:t> </a:t>
            </a:r>
            <a:r>
              <a:rPr lang="en-US" dirty="0" err="1">
                <a:latin typeface="Calibri"/>
                <a:ea typeface="+mn-lt"/>
                <a:cs typeface="+mn-lt"/>
              </a:rPr>
              <a:t>gidin</a:t>
            </a:r>
            <a:r>
              <a:rPr lang="en-US" dirty="0">
                <a:latin typeface="Calibri"/>
                <a:ea typeface="+mn-lt"/>
                <a:cs typeface="+mn-lt"/>
              </a:rPr>
              <a:t> </a:t>
            </a:r>
            <a:r>
              <a:rPr lang="en-US" dirty="0" err="1">
                <a:latin typeface="Calibri"/>
                <a:ea typeface="+mn-lt"/>
                <a:cs typeface="+mn-lt"/>
              </a:rPr>
              <a:t>diyor</a:t>
            </a:r>
            <a:r>
              <a:rPr lang="en-US" dirty="0">
                <a:latin typeface="Calibri"/>
                <a:ea typeface="+mn-lt"/>
                <a:cs typeface="+mn-lt"/>
              </a:rPr>
              <a:t>. </a:t>
            </a:r>
            <a:r>
              <a:rPr lang="en-US" dirty="0" err="1">
                <a:latin typeface="Calibri"/>
                <a:ea typeface="+mn-lt"/>
                <a:cs typeface="+mn-lt"/>
              </a:rPr>
              <a:t>Hastalar</a:t>
            </a:r>
            <a:r>
              <a:rPr lang="en-US" dirty="0">
                <a:latin typeface="Calibri"/>
                <a:ea typeface="+mn-lt"/>
                <a:cs typeface="+mn-lt"/>
              </a:rPr>
              <a:t> Beni </a:t>
            </a:r>
            <a:r>
              <a:rPr lang="en-US" dirty="0" err="1">
                <a:latin typeface="Calibri"/>
                <a:ea typeface="+mn-lt"/>
                <a:cs typeface="+mn-lt"/>
              </a:rPr>
              <a:t>gece</a:t>
            </a:r>
            <a:r>
              <a:rPr lang="en-US" dirty="0">
                <a:latin typeface="Calibri"/>
                <a:ea typeface="+mn-lt"/>
                <a:cs typeface="+mn-lt"/>
              </a:rPr>
              <a:t> </a:t>
            </a:r>
            <a:r>
              <a:rPr lang="en-US" dirty="0" err="1">
                <a:latin typeface="Calibri"/>
                <a:ea typeface="+mn-lt"/>
                <a:cs typeface="+mn-lt"/>
              </a:rPr>
              <a:t>sabaha</a:t>
            </a:r>
            <a:r>
              <a:rPr lang="en-US" dirty="0">
                <a:latin typeface="Calibri"/>
                <a:ea typeface="+mn-lt"/>
                <a:cs typeface="+mn-lt"/>
              </a:rPr>
              <a:t> </a:t>
            </a:r>
            <a:r>
              <a:rPr lang="en-US" dirty="0" err="1">
                <a:latin typeface="Calibri"/>
                <a:ea typeface="+mn-lt"/>
                <a:cs typeface="+mn-lt"/>
              </a:rPr>
              <a:t>karşı</a:t>
            </a:r>
            <a:r>
              <a:rPr lang="en-US" dirty="0">
                <a:latin typeface="Calibri"/>
                <a:ea typeface="+mn-lt"/>
                <a:cs typeface="+mn-lt"/>
              </a:rPr>
              <a:t> </a:t>
            </a:r>
            <a:r>
              <a:rPr lang="en-US" dirty="0" err="1">
                <a:latin typeface="Calibri"/>
                <a:ea typeface="+mn-lt"/>
                <a:cs typeface="+mn-lt"/>
              </a:rPr>
              <a:t>sürekli</a:t>
            </a:r>
            <a:r>
              <a:rPr lang="en-US" dirty="0">
                <a:latin typeface="Calibri"/>
                <a:ea typeface="+mn-lt"/>
                <a:cs typeface="+mn-lt"/>
              </a:rPr>
              <a:t> </a:t>
            </a:r>
            <a:r>
              <a:rPr lang="en-US" dirty="0" err="1">
                <a:latin typeface="Calibri"/>
                <a:ea typeface="+mn-lt"/>
                <a:cs typeface="+mn-lt"/>
              </a:rPr>
              <a:t>arıyorlar</a:t>
            </a:r>
            <a:endParaRPr lang="en-US" dirty="0" err="1">
              <a:latin typeface="Calibri"/>
              <a:cs typeface="Calibri"/>
            </a:endParaRPr>
          </a:p>
          <a:p>
            <a:pPr marL="0" indent="0">
              <a:buNone/>
            </a:pP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384990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685B53-E1FF-4AF4-8F7D-FECB54108D8A}"/>
              </a:ext>
            </a:extLst>
          </p:cNvPr>
          <p:cNvSpPr>
            <a:spLocks noGrp="1"/>
          </p:cNvSpPr>
          <p:nvPr>
            <p:ph type="title"/>
          </p:nvPr>
        </p:nvSpPr>
        <p:spPr>
          <a:xfrm>
            <a:off x="695324" y="2501571"/>
            <a:ext cx="3057032" cy="3453874"/>
          </a:xfrm>
        </p:spPr>
        <p:txBody>
          <a:bodyPr vert="horz" lIns="91440" tIns="45720" rIns="91440" bIns="45720" rtlCol="0" anchor="b">
            <a:normAutofit/>
          </a:bodyPr>
          <a:lstStyle/>
          <a:p>
            <a:r>
              <a:rPr lang="en-US"/>
              <a:t>HASTALAR ÇARESİZ</a:t>
            </a:r>
          </a:p>
        </p:txBody>
      </p:sp>
      <p:cxnSp>
        <p:nvCxnSpPr>
          <p:cNvPr id="15" name="Straight Connector 14">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3716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Grafik 11"/>
          <p:cNvGraphicFramePr>
            <a:graphicFrameLocks/>
          </p:cNvGraphicFramePr>
          <p:nvPr>
            <p:extLst>
              <p:ext uri="{D42A27DB-BD31-4B8C-83A1-F6EECF244321}">
                <p14:modId xmlns:p14="http://schemas.microsoft.com/office/powerpoint/2010/main" val="3960210300"/>
              </p:ext>
            </p:extLst>
          </p:nvPr>
        </p:nvGraphicFramePr>
        <p:xfrm>
          <a:off x="4447680" y="1138116"/>
          <a:ext cx="6889056" cy="4590450"/>
        </p:xfrm>
        <a:graphic>
          <a:graphicData uri="http://schemas.openxmlformats.org/drawingml/2006/chart">
            <c:chart xmlns:c="http://schemas.openxmlformats.org/drawingml/2006/chart" xmlns:r="http://schemas.openxmlformats.org/officeDocument/2006/relationships" r:id="rId2"/>
          </a:graphicData>
        </a:graphic>
      </p:graphicFrame>
      <p:sp>
        <p:nvSpPr>
          <p:cNvPr id="5" name="İçerik Yer Tutucusu 4"/>
          <p:cNvSpPr>
            <a:spLocks noGrp="1"/>
          </p:cNvSpPr>
          <p:nvPr>
            <p:ph idx="1"/>
          </p:nvPr>
        </p:nvSpPr>
        <p:spPr>
          <a:xfrm>
            <a:off x="700636" y="2293126"/>
            <a:ext cx="3449334" cy="3636088"/>
          </a:xfrm>
        </p:spPr>
        <p:txBody>
          <a:bodyPr/>
          <a:lstStyle/>
          <a:p>
            <a:r>
              <a:rPr lang="tr-TR" dirty="0"/>
              <a:t>“</a:t>
            </a:r>
            <a:r>
              <a:rPr lang="tr-TR" i="1" dirty="0"/>
              <a:t>Hasta bir insana tıbbi yardım sağlamayı, imkânı olmadığı için reddeden hiçbir toplum kendine medeniyim diyemez</a:t>
            </a:r>
            <a:r>
              <a:rPr lang="tr-TR" dirty="0"/>
              <a:t>”</a:t>
            </a:r>
          </a:p>
          <a:p>
            <a:endParaRPr lang="tr-TR" dirty="0"/>
          </a:p>
        </p:txBody>
      </p:sp>
    </p:spTree>
    <p:extLst>
      <p:ext uri="{BB962C8B-B14F-4D97-AF65-F5344CB8AC3E}">
        <p14:creationId xmlns:p14="http://schemas.microsoft.com/office/powerpoint/2010/main" val="2347487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F710FDB-0919-493E-8539-8240C23F1E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C3F85-C4D1-4474-A3B5-4F31EBA088CE}"/>
              </a:ext>
            </a:extLst>
          </p:cNvPr>
          <p:cNvSpPr>
            <a:spLocks noGrp="1"/>
          </p:cNvSpPr>
          <p:nvPr>
            <p:ph type="title"/>
          </p:nvPr>
        </p:nvSpPr>
        <p:spPr>
          <a:xfrm>
            <a:off x="717482" y="908957"/>
            <a:ext cx="3987463" cy="3352767"/>
          </a:xfrm>
        </p:spPr>
        <p:txBody>
          <a:bodyPr>
            <a:normAutofit fontScale="90000"/>
          </a:bodyPr>
          <a:lstStyle/>
          <a:p>
            <a:r>
              <a:rPr lang="en-US" sz="3700" err="1"/>
              <a:t>Tüm</a:t>
            </a:r>
            <a:r>
              <a:rPr lang="en-US" sz="3700" dirty="0"/>
              <a:t> </a:t>
            </a:r>
            <a:r>
              <a:rPr lang="en-US" sz="3700"/>
              <a:t>bİRİNCİ basAmAk</a:t>
            </a:r>
            <a:r>
              <a:rPr lang="en-US" sz="3700" dirty="0"/>
              <a:t> </a:t>
            </a:r>
            <a:r>
              <a:rPr lang="en-US" sz="3700" err="1"/>
              <a:t>sağlık</a:t>
            </a:r>
            <a:r>
              <a:rPr lang="en-US" sz="3700" dirty="0"/>
              <a:t> </a:t>
            </a:r>
            <a:r>
              <a:rPr lang="en-US" sz="3700" err="1"/>
              <a:t>çalışanlarına</a:t>
            </a:r>
            <a:r>
              <a:rPr lang="en-US" sz="3700" dirty="0"/>
              <a:t> </a:t>
            </a:r>
            <a:r>
              <a:rPr lang="en-US" sz="3700" err="1"/>
              <a:t>teşekkür</a:t>
            </a:r>
            <a:r>
              <a:rPr lang="en-US" sz="3700" dirty="0"/>
              <a:t> </a:t>
            </a:r>
            <a:r>
              <a:rPr lang="en-US" sz="3700" err="1"/>
              <a:t>ederiz</a:t>
            </a:r>
            <a:endParaRPr lang="en-US" sz="3700"/>
          </a:p>
        </p:txBody>
      </p:sp>
      <p:cxnSp>
        <p:nvCxnSpPr>
          <p:cNvPr id="10" name="Straight Connector 9">
            <a:extLst>
              <a:ext uri="{FF2B5EF4-FFF2-40B4-BE49-F238E27FC236}">
                <a16:creationId xmlns:a16="http://schemas.microsoft.com/office/drawing/2014/main" id="{8230C0A8-3E5C-476B-A64B-4D4FDE8D5A7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BF7439F8-8284-467B-BC2C-B75A59A41A7B}"/>
              </a:ext>
            </a:extLst>
          </p:cNvPr>
          <p:cNvPicPr>
            <a:picLocks noGrp="1" noChangeAspect="1"/>
          </p:cNvPicPr>
          <p:nvPr>
            <p:ph idx="1"/>
          </p:nvPr>
        </p:nvPicPr>
        <p:blipFill>
          <a:blip r:embed="rId2"/>
          <a:stretch>
            <a:fillRect/>
          </a:stretch>
        </p:blipFill>
        <p:spPr>
          <a:xfrm>
            <a:off x="5540917" y="908957"/>
            <a:ext cx="5081055" cy="52233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5221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68B2C62-7648-4430-90D5-AE0F252AF1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CAB0A-A27A-4E8E-814B-2A98C9A4E570}"/>
              </a:ext>
            </a:extLst>
          </p:cNvPr>
          <p:cNvSpPr>
            <a:spLocks noGrp="1"/>
          </p:cNvSpPr>
          <p:nvPr>
            <p:ph type="title"/>
          </p:nvPr>
        </p:nvSpPr>
        <p:spPr>
          <a:xfrm>
            <a:off x="733423" y="908048"/>
            <a:ext cx="4064999" cy="4404064"/>
          </a:xfrm>
        </p:spPr>
        <p:txBody>
          <a:bodyPr>
            <a:normAutofit/>
          </a:bodyPr>
          <a:lstStyle/>
          <a:p>
            <a:r>
              <a:rPr lang="en-US" sz="2800" dirty="0" err="1"/>
              <a:t>Yanıt</a:t>
            </a:r>
            <a:r>
              <a:rPr lang="en-US" sz="2800" dirty="0"/>
              <a:t> </a:t>
            </a:r>
            <a:r>
              <a:rPr lang="en-US" sz="2800" dirty="0" err="1"/>
              <a:t>veren</a:t>
            </a:r>
            <a:r>
              <a:rPr lang="en-US" sz="2800" dirty="0"/>
              <a:t> </a:t>
            </a:r>
            <a:r>
              <a:rPr lang="en-US" sz="2800" dirty="0" err="1"/>
              <a:t>Aile</a:t>
            </a:r>
            <a:r>
              <a:rPr lang="en-US" sz="2800" dirty="0"/>
              <a:t> </a:t>
            </a:r>
            <a:r>
              <a:rPr lang="en-US" sz="2800" dirty="0" err="1"/>
              <a:t>Hekimlerine</a:t>
            </a:r>
            <a:r>
              <a:rPr lang="en-US" sz="2800" dirty="0"/>
              <a:t> </a:t>
            </a:r>
            <a:r>
              <a:rPr lang="en-US" sz="2800" dirty="0" err="1" smtClean="0"/>
              <a:t>Teşekkür</a:t>
            </a:r>
            <a:r>
              <a:rPr lang="tr-TR" sz="2800" dirty="0" smtClean="0"/>
              <a:t> ederiz</a:t>
            </a:r>
            <a:endParaRPr lang="en-US" sz="2800" dirty="0"/>
          </a:p>
        </p:txBody>
      </p:sp>
      <p:cxnSp>
        <p:nvCxnSpPr>
          <p:cNvPr id="15" name="Straight Connector 14">
            <a:extLst>
              <a:ext uri="{FF2B5EF4-FFF2-40B4-BE49-F238E27FC236}">
                <a16:creationId xmlns:a16="http://schemas.microsoft.com/office/drawing/2014/main" id="{B75B4F83-6FDB-4998-8E11-31CE6E7040B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0794B99-5B9D-4B94-9505-1EDED76CD61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0" name="Content Placeholder 2">
            <a:extLst>
              <a:ext uri="{FF2B5EF4-FFF2-40B4-BE49-F238E27FC236}">
                <a16:creationId xmlns:a16="http://schemas.microsoft.com/office/drawing/2014/main" id="{ACDF7805-668F-47EF-AAD6-FAECA65AB421}"/>
              </a:ext>
            </a:extLst>
          </p:cNvPr>
          <p:cNvGraphicFramePr>
            <a:graphicFrameLocks noGrp="1"/>
          </p:cNvGraphicFramePr>
          <p:nvPr>
            <p:ph idx="1"/>
            <p:extLst>
              <p:ext uri="{D42A27DB-BD31-4B8C-83A1-F6EECF244321}">
                <p14:modId xmlns:p14="http://schemas.microsoft.com/office/powerpoint/2010/main" val="3702254780"/>
              </p:ext>
            </p:extLst>
          </p:nvPr>
        </p:nvGraphicFramePr>
        <p:xfrm>
          <a:off x="4876800" y="1066801"/>
          <a:ext cx="6581776"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029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8" name="Rectangle 47">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556B67-0E7F-448F-8AC9-721B6FF7DBB2}"/>
              </a:ext>
            </a:extLst>
          </p:cNvPr>
          <p:cNvSpPr>
            <a:spLocks noGrp="1"/>
          </p:cNvSpPr>
          <p:nvPr>
            <p:ph type="title"/>
          </p:nvPr>
        </p:nvSpPr>
        <p:spPr>
          <a:xfrm>
            <a:off x="685800" y="899024"/>
            <a:ext cx="3076032" cy="3914947"/>
          </a:xfrm>
        </p:spPr>
        <p:txBody>
          <a:bodyPr vert="horz" lIns="91440" tIns="45720" rIns="91440" bIns="45720" rtlCol="0" anchor="t">
            <a:normAutofit/>
          </a:bodyPr>
          <a:lstStyle/>
          <a:p>
            <a:r>
              <a:rPr lang="en-US" sz="3600" dirty="0" err="1"/>
              <a:t>Özellİklİ</a:t>
            </a:r>
            <a:r>
              <a:rPr lang="en-US" sz="3600" dirty="0"/>
              <a:t> </a:t>
            </a:r>
            <a:r>
              <a:rPr lang="en-US" sz="3600" dirty="0" err="1"/>
              <a:t>İzlem</a:t>
            </a:r>
            <a:r>
              <a:rPr lang="en-US" sz="3600" dirty="0"/>
              <a:t> </a:t>
            </a:r>
            <a:r>
              <a:rPr lang="en-US" sz="3600" dirty="0" err="1"/>
              <a:t>sayıları</a:t>
            </a:r>
            <a:r>
              <a:rPr lang="en-US" sz="3600" dirty="0"/>
              <a:t> </a:t>
            </a:r>
            <a:r>
              <a:rPr lang="en-US" sz="3600" dirty="0" err="1"/>
              <a:t>arttı</a:t>
            </a:r>
            <a:r>
              <a:rPr lang="en-US" sz="3600" dirty="0"/>
              <a:t> </a:t>
            </a:r>
          </a:p>
        </p:txBody>
      </p:sp>
      <p:cxnSp>
        <p:nvCxnSpPr>
          <p:cNvPr id="50" name="Straight Connector 49">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3716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7">
            <a:extLst>
              <a:ext uri="{FF2B5EF4-FFF2-40B4-BE49-F238E27FC236}">
                <a16:creationId xmlns:a16="http://schemas.microsoft.com/office/drawing/2014/main" id="{79531F53-1FFD-4278-91D8-A83CC2D4CB6B}"/>
              </a:ext>
            </a:extLst>
          </p:cNvPr>
          <p:cNvPicPr>
            <a:picLocks noChangeAspect="1"/>
          </p:cNvPicPr>
          <p:nvPr/>
        </p:nvPicPr>
        <p:blipFill rotWithShape="1">
          <a:blip r:embed="rId2"/>
          <a:srcRect t="255" b="5995"/>
          <a:stretch/>
        </p:blipFill>
        <p:spPr>
          <a:xfrm>
            <a:off x="4038600" y="1360886"/>
            <a:ext cx="7353299" cy="41362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91646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A0FBF6-23E3-4850-95A4-B11CA44105ED}"/>
              </a:ext>
            </a:extLst>
          </p:cNvPr>
          <p:cNvSpPr>
            <a:spLocks noGrp="1"/>
          </p:cNvSpPr>
          <p:nvPr>
            <p:ph type="title"/>
          </p:nvPr>
        </p:nvSpPr>
        <p:spPr>
          <a:xfrm>
            <a:off x="685800" y="899024"/>
            <a:ext cx="3276558" cy="3914947"/>
          </a:xfrm>
        </p:spPr>
        <p:txBody>
          <a:bodyPr vert="horz" lIns="91440" tIns="45720" rIns="91440" bIns="45720" rtlCol="0" anchor="t">
            <a:normAutofit/>
          </a:bodyPr>
          <a:lstStyle/>
          <a:p>
            <a:r>
              <a:rPr lang="en-US" sz="3600" dirty="0"/>
              <a:t>TELEFONLA İZLEMLERİ YAPIYOR MUSUNUZ?</a:t>
            </a:r>
          </a:p>
        </p:txBody>
      </p:sp>
      <p:cxnSp>
        <p:nvCxnSpPr>
          <p:cNvPr id="15" name="Straight Connector 14">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3716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F5755D71-F03B-4D5C-9C07-091EF4A354C9}"/>
              </a:ext>
            </a:extLst>
          </p:cNvPr>
          <p:cNvPicPr>
            <a:picLocks noGrp="1" noChangeAspect="1"/>
          </p:cNvPicPr>
          <p:nvPr>
            <p:ph idx="1"/>
          </p:nvPr>
        </p:nvPicPr>
        <p:blipFill>
          <a:blip r:embed="rId2"/>
          <a:stretch>
            <a:fillRect/>
          </a:stretch>
        </p:blipFill>
        <p:spPr>
          <a:xfrm>
            <a:off x="4038600" y="1288748"/>
            <a:ext cx="7353299" cy="428050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0458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6" name="Rectangle 12">
            <a:extLst>
              <a:ext uri="{FF2B5EF4-FFF2-40B4-BE49-F238E27FC236}">
                <a16:creationId xmlns:a16="http://schemas.microsoft.com/office/drawing/2014/main" id="{33E93247-6229-44AB-A550-739E971E6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29499-0CA0-4713-97C8-569BF8F2BA15}"/>
              </a:ext>
            </a:extLst>
          </p:cNvPr>
          <p:cNvSpPr>
            <a:spLocks noGrp="1"/>
          </p:cNvSpPr>
          <p:nvPr>
            <p:ph type="title"/>
          </p:nvPr>
        </p:nvSpPr>
        <p:spPr>
          <a:xfrm>
            <a:off x="695323" y="2501571"/>
            <a:ext cx="3249659" cy="3453874"/>
          </a:xfrm>
        </p:spPr>
        <p:txBody>
          <a:bodyPr vert="horz" lIns="91440" tIns="45720" rIns="91440" bIns="45720" rtlCol="0" anchor="b">
            <a:normAutofit/>
          </a:bodyPr>
          <a:lstStyle/>
          <a:p>
            <a:r>
              <a:rPr lang="en-US" sz="2800" dirty="0"/>
              <a:t>EK ÖDEME ALABİLECEĞİNİZİ DÜŞÜNÜYOR MUSUNUZ?</a:t>
            </a:r>
          </a:p>
        </p:txBody>
      </p:sp>
      <p:cxnSp>
        <p:nvCxnSpPr>
          <p:cNvPr id="18" name="Straight Connector 14">
            <a:extLst>
              <a:ext uri="{FF2B5EF4-FFF2-40B4-BE49-F238E27FC236}">
                <a16:creationId xmlns:a16="http://schemas.microsoft.com/office/drawing/2014/main" id="{EE2E603F-4A95-4FE8-BB06-211DFD75DBE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3716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991846DD-50A9-4F4C-BCC0-98229C745C65}"/>
              </a:ext>
            </a:extLst>
          </p:cNvPr>
          <p:cNvPicPr>
            <a:picLocks noGrp="1" noChangeAspect="1"/>
          </p:cNvPicPr>
          <p:nvPr>
            <p:ph idx="1"/>
          </p:nvPr>
        </p:nvPicPr>
        <p:blipFill>
          <a:blip r:embed="rId2"/>
          <a:stretch>
            <a:fillRect/>
          </a:stretch>
        </p:blipFill>
        <p:spPr>
          <a:xfrm>
            <a:off x="4254566" y="1339107"/>
            <a:ext cx="7137334" cy="4175339"/>
          </a:xfrm>
          <a:prstGeom prst="rect">
            <a:avLst/>
          </a:prstGeom>
          <a:ln>
            <a:noFill/>
          </a:ln>
          <a:effectLst>
            <a:outerShdw blurRad="292100" dist="139700" dir="2700000" algn="tl" rotWithShape="0">
              <a:srgbClr val="333333">
                <a:alpha val="65000"/>
              </a:srgbClr>
            </a:outerShdw>
          </a:effectLst>
        </p:spPr>
      </p:pic>
      <p:sp>
        <p:nvSpPr>
          <p:cNvPr id="3" name="TextBox 2">
            <a:extLst>
              <a:ext uri="{FF2B5EF4-FFF2-40B4-BE49-F238E27FC236}">
                <a16:creationId xmlns:a16="http://schemas.microsoft.com/office/drawing/2014/main" id="{FB623161-8B27-4DEE-8B45-586AC310BEF8}"/>
              </a:ext>
            </a:extLst>
          </p:cNvPr>
          <p:cNvSpPr txBox="1"/>
          <p:nvPr/>
        </p:nvSpPr>
        <p:spPr>
          <a:xfrm>
            <a:off x="693821" y="1786689"/>
            <a:ext cx="3155368"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alibri"/>
                <a:cs typeface="Arial"/>
              </a:rPr>
              <a:t>Benim </a:t>
            </a:r>
            <a:r>
              <a:rPr lang="en-US" sz="1600" dirty="0" err="1">
                <a:latin typeface="Calibri"/>
                <a:cs typeface="Arial"/>
              </a:rPr>
              <a:t>yaşadığım</a:t>
            </a:r>
            <a:r>
              <a:rPr lang="en-US" sz="1600" dirty="0">
                <a:latin typeface="Calibri"/>
                <a:cs typeface="Arial"/>
              </a:rPr>
              <a:t> en </a:t>
            </a:r>
            <a:r>
              <a:rPr lang="en-US" sz="1600" dirty="0" err="1">
                <a:latin typeface="Calibri"/>
                <a:cs typeface="Arial"/>
              </a:rPr>
              <a:t>büyük</a:t>
            </a:r>
            <a:r>
              <a:rPr lang="en-US" sz="1600" dirty="0">
                <a:latin typeface="Calibri"/>
                <a:cs typeface="Arial"/>
              </a:rPr>
              <a:t> </a:t>
            </a:r>
            <a:r>
              <a:rPr lang="en-US" sz="1600" dirty="0" err="1">
                <a:latin typeface="Calibri"/>
                <a:cs typeface="Arial"/>
              </a:rPr>
              <a:t>sorun</a:t>
            </a:r>
            <a:r>
              <a:rPr lang="en-US" sz="1600" dirty="0">
                <a:latin typeface="Calibri"/>
                <a:cs typeface="Arial"/>
              </a:rPr>
              <a:t> </a:t>
            </a:r>
            <a:r>
              <a:rPr lang="en-US" sz="1600" dirty="0" err="1">
                <a:latin typeface="Calibri"/>
                <a:cs typeface="Arial"/>
              </a:rPr>
              <a:t>sahada</a:t>
            </a:r>
            <a:r>
              <a:rPr lang="en-US" sz="1600" dirty="0">
                <a:latin typeface="Calibri"/>
                <a:cs typeface="Arial"/>
              </a:rPr>
              <a:t> </a:t>
            </a:r>
            <a:r>
              <a:rPr lang="en-US" sz="1600" dirty="0" err="1">
                <a:latin typeface="Calibri"/>
                <a:cs typeface="Arial"/>
              </a:rPr>
              <a:t>tamamen</a:t>
            </a:r>
            <a:r>
              <a:rPr lang="en-US" sz="1600" dirty="0">
                <a:latin typeface="Calibri"/>
                <a:cs typeface="Arial"/>
              </a:rPr>
              <a:t> </a:t>
            </a:r>
            <a:r>
              <a:rPr lang="en-US" sz="1600" dirty="0" err="1">
                <a:latin typeface="Calibri"/>
                <a:cs typeface="Arial"/>
              </a:rPr>
              <a:t>yalnız</a:t>
            </a:r>
            <a:r>
              <a:rPr lang="en-US" sz="1600" dirty="0">
                <a:latin typeface="Calibri"/>
                <a:cs typeface="Arial"/>
              </a:rPr>
              <a:t> </a:t>
            </a:r>
            <a:r>
              <a:rPr lang="en-US" sz="1600" dirty="0" err="1">
                <a:latin typeface="Calibri"/>
                <a:cs typeface="Arial"/>
              </a:rPr>
              <a:t>kalmış</a:t>
            </a:r>
            <a:r>
              <a:rPr lang="en-US" sz="1600" dirty="0">
                <a:latin typeface="Calibri"/>
                <a:cs typeface="Arial"/>
              </a:rPr>
              <a:t> </a:t>
            </a:r>
            <a:r>
              <a:rPr lang="en-US" sz="1600" dirty="0" err="1">
                <a:latin typeface="Calibri"/>
                <a:cs typeface="Arial"/>
              </a:rPr>
              <a:t>hissetmem</a:t>
            </a:r>
            <a:r>
              <a:rPr lang="en-US" sz="1600" dirty="0">
                <a:latin typeface="Calibri"/>
                <a:cs typeface="Arial"/>
              </a:rPr>
              <a:t>. </a:t>
            </a:r>
            <a:r>
              <a:rPr lang="en-US" sz="1600" dirty="0" err="1">
                <a:latin typeface="Calibri"/>
                <a:cs typeface="Arial"/>
              </a:rPr>
              <a:t>Ciddi</a:t>
            </a:r>
            <a:r>
              <a:rPr lang="en-US" sz="1600" dirty="0">
                <a:latin typeface="Calibri"/>
                <a:cs typeface="Arial"/>
              </a:rPr>
              <a:t> </a:t>
            </a:r>
            <a:r>
              <a:rPr lang="en-US" sz="1600" dirty="0" err="1">
                <a:latin typeface="Calibri"/>
                <a:cs typeface="Arial"/>
              </a:rPr>
              <a:t>bir</a:t>
            </a:r>
            <a:r>
              <a:rPr lang="en-US" sz="1600" dirty="0">
                <a:latin typeface="Calibri"/>
                <a:cs typeface="Arial"/>
              </a:rPr>
              <a:t> </a:t>
            </a:r>
            <a:r>
              <a:rPr lang="en-US" sz="1600" dirty="0" err="1">
                <a:latin typeface="Calibri"/>
                <a:cs typeface="Arial"/>
              </a:rPr>
              <a:t>bilgilendirme</a:t>
            </a:r>
            <a:r>
              <a:rPr lang="en-US" sz="1600" dirty="0">
                <a:latin typeface="Calibri"/>
                <a:cs typeface="Arial"/>
              </a:rPr>
              <a:t> </a:t>
            </a:r>
            <a:r>
              <a:rPr lang="en-US" sz="1600" dirty="0" err="1">
                <a:latin typeface="Calibri"/>
                <a:cs typeface="Arial"/>
              </a:rPr>
              <a:t>veya</a:t>
            </a:r>
            <a:r>
              <a:rPr lang="en-US" sz="1600" dirty="0">
                <a:latin typeface="Calibri"/>
                <a:cs typeface="Arial"/>
              </a:rPr>
              <a:t> </a:t>
            </a:r>
            <a:r>
              <a:rPr lang="en-US" sz="1600" dirty="0" err="1">
                <a:latin typeface="Calibri"/>
                <a:cs typeface="Arial"/>
              </a:rPr>
              <a:t>fikrimizi</a:t>
            </a:r>
            <a:r>
              <a:rPr lang="en-US" sz="1600" dirty="0">
                <a:latin typeface="Calibri"/>
                <a:cs typeface="Arial"/>
              </a:rPr>
              <a:t> </a:t>
            </a:r>
            <a:r>
              <a:rPr lang="en-US" sz="1600" dirty="0" err="1">
                <a:latin typeface="Calibri"/>
                <a:cs typeface="Arial"/>
              </a:rPr>
              <a:t>sorma</a:t>
            </a:r>
            <a:r>
              <a:rPr lang="en-US" sz="1600" dirty="0">
                <a:latin typeface="Calibri"/>
                <a:cs typeface="Arial"/>
              </a:rPr>
              <a:t> </a:t>
            </a:r>
            <a:r>
              <a:rPr lang="en-US" sz="1600" dirty="0" err="1">
                <a:latin typeface="Calibri"/>
                <a:cs typeface="Arial"/>
              </a:rPr>
              <a:t>asla</a:t>
            </a:r>
            <a:r>
              <a:rPr lang="en-US" sz="1600" dirty="0">
                <a:latin typeface="Calibri"/>
                <a:cs typeface="Arial"/>
              </a:rPr>
              <a:t> </a:t>
            </a:r>
            <a:r>
              <a:rPr lang="en-US" sz="1600" dirty="0" err="1">
                <a:latin typeface="Calibri"/>
                <a:cs typeface="Arial"/>
              </a:rPr>
              <a:t>yapılmadı</a:t>
            </a:r>
            <a:r>
              <a:rPr lang="en-US" sz="1600" dirty="0">
                <a:latin typeface="Calibri"/>
                <a:cs typeface="Arial"/>
              </a:rPr>
              <a:t>. </a:t>
            </a:r>
            <a:endParaRPr lang="tr-TR" sz="1600" dirty="0" smtClean="0">
              <a:latin typeface="Calibri"/>
              <a:cs typeface="Arial"/>
            </a:endParaRPr>
          </a:p>
          <a:p>
            <a:endParaRPr lang="tr-TR" sz="1600" dirty="0">
              <a:latin typeface="Calibri"/>
              <a:cs typeface="Arial"/>
            </a:endParaRPr>
          </a:p>
          <a:p>
            <a:r>
              <a:rPr lang="en-US" sz="1600" dirty="0" err="1" smtClean="0">
                <a:latin typeface="Calibri"/>
                <a:cs typeface="Arial"/>
              </a:rPr>
              <a:t>Başından</a:t>
            </a:r>
            <a:r>
              <a:rPr lang="en-US" sz="1600" dirty="0" smtClean="0">
                <a:latin typeface="Calibri"/>
                <a:cs typeface="Arial"/>
              </a:rPr>
              <a:t> </a:t>
            </a:r>
            <a:r>
              <a:rPr lang="en-US" sz="1600" dirty="0" err="1">
                <a:latin typeface="Calibri"/>
                <a:cs typeface="Arial"/>
              </a:rPr>
              <a:t>beri</a:t>
            </a:r>
            <a:r>
              <a:rPr lang="en-US" sz="1600" dirty="0">
                <a:latin typeface="Calibri"/>
                <a:cs typeface="Arial"/>
              </a:rPr>
              <a:t> para </a:t>
            </a:r>
            <a:r>
              <a:rPr lang="en-US" sz="1600" dirty="0" err="1">
                <a:latin typeface="Calibri"/>
                <a:cs typeface="Arial"/>
              </a:rPr>
              <a:t>olayı</a:t>
            </a:r>
            <a:r>
              <a:rPr lang="en-US" sz="1600" dirty="0">
                <a:latin typeface="Calibri"/>
                <a:cs typeface="Arial"/>
              </a:rPr>
              <a:t> </a:t>
            </a:r>
            <a:r>
              <a:rPr lang="en-US" sz="1600" dirty="0" err="1">
                <a:latin typeface="Calibri"/>
                <a:cs typeface="Arial"/>
              </a:rPr>
              <a:t>çok</a:t>
            </a:r>
            <a:r>
              <a:rPr lang="en-US" sz="1600" dirty="0">
                <a:latin typeface="Calibri"/>
                <a:cs typeface="Arial"/>
              </a:rPr>
              <a:t> </a:t>
            </a:r>
            <a:r>
              <a:rPr lang="en-US" sz="1600" dirty="0" err="1">
                <a:latin typeface="Calibri"/>
                <a:cs typeface="Arial"/>
              </a:rPr>
              <a:t>çirkin</a:t>
            </a:r>
            <a:r>
              <a:rPr lang="en-US" sz="1600" dirty="0">
                <a:latin typeface="Calibri"/>
                <a:cs typeface="Arial"/>
              </a:rPr>
              <a:t> </a:t>
            </a:r>
            <a:r>
              <a:rPr lang="en-US" sz="1600" dirty="0" err="1">
                <a:latin typeface="Calibri"/>
                <a:cs typeface="Arial"/>
              </a:rPr>
              <a:t>bir</a:t>
            </a:r>
            <a:r>
              <a:rPr lang="en-US" sz="1600" dirty="0">
                <a:latin typeface="Calibri"/>
                <a:cs typeface="Arial"/>
              </a:rPr>
              <a:t> </a:t>
            </a:r>
            <a:r>
              <a:rPr lang="en-US" sz="1600" dirty="0" err="1">
                <a:latin typeface="Calibri"/>
                <a:cs typeface="Arial"/>
              </a:rPr>
              <a:t>şekilde</a:t>
            </a:r>
            <a:r>
              <a:rPr lang="en-US" sz="1600" dirty="0">
                <a:latin typeface="Calibri"/>
                <a:cs typeface="Arial"/>
              </a:rPr>
              <a:t> </a:t>
            </a:r>
            <a:r>
              <a:rPr lang="en-US" sz="1600" dirty="0" err="1">
                <a:latin typeface="Calibri"/>
                <a:cs typeface="Arial"/>
              </a:rPr>
              <a:t>kullanıldı</a:t>
            </a:r>
            <a:r>
              <a:rPr lang="en-US" sz="1600" dirty="0">
                <a:latin typeface="Calibri"/>
                <a:cs typeface="Arial"/>
              </a:rPr>
              <a:t> ama </a:t>
            </a:r>
            <a:r>
              <a:rPr lang="en-US" sz="1600" dirty="0" err="1">
                <a:latin typeface="Calibri"/>
                <a:cs typeface="Arial"/>
              </a:rPr>
              <a:t>verilmedi</a:t>
            </a:r>
            <a:r>
              <a:rPr lang="en-US" sz="1600" dirty="0">
                <a:latin typeface="Calibri"/>
                <a:cs typeface="Arial"/>
              </a:rPr>
              <a:t>.</a:t>
            </a:r>
            <a:endParaRPr lang="en-US" sz="1600" dirty="0">
              <a:latin typeface="Calibri"/>
              <a:cs typeface="Calibri"/>
            </a:endParaRPr>
          </a:p>
        </p:txBody>
      </p:sp>
    </p:spTree>
    <p:extLst>
      <p:ext uri="{BB962C8B-B14F-4D97-AF65-F5344CB8AC3E}">
        <p14:creationId xmlns:p14="http://schemas.microsoft.com/office/powerpoint/2010/main" val="343280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10">
            <a:extLst>
              <a:ext uri="{FF2B5EF4-FFF2-40B4-BE49-F238E27FC236}">
                <a16:creationId xmlns:a16="http://schemas.microsoft.com/office/drawing/2014/main" id="{E49D7415-2F11-44C2-B6AA-13A25B6814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A2F109-5F88-4E18-92AA-8759CBE7FCE6}"/>
              </a:ext>
            </a:extLst>
          </p:cNvPr>
          <p:cNvSpPr>
            <a:spLocks noGrp="1"/>
          </p:cNvSpPr>
          <p:nvPr>
            <p:ph type="title"/>
          </p:nvPr>
        </p:nvSpPr>
        <p:spPr>
          <a:xfrm>
            <a:off x="695325" y="897753"/>
            <a:ext cx="3635046" cy="1575391"/>
          </a:xfrm>
        </p:spPr>
        <p:txBody>
          <a:bodyPr>
            <a:normAutofit fontScale="90000"/>
          </a:bodyPr>
          <a:lstStyle/>
          <a:p>
            <a:r>
              <a:rPr lang="en-US"/>
              <a:t>Vaka Sayıları %300 Arttı</a:t>
            </a:r>
          </a:p>
        </p:txBody>
      </p:sp>
      <p:cxnSp>
        <p:nvCxnSpPr>
          <p:cNvPr id="7" name="Straight Connector 12">
            <a:extLst>
              <a:ext uri="{FF2B5EF4-FFF2-40B4-BE49-F238E27FC236}">
                <a16:creationId xmlns:a16="http://schemas.microsoft.com/office/drawing/2014/main" id="{D2E57F3D-33BE-4306-87E6-2457637195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838139D9-AA11-4FB2-B5E4-0315D7FCDFE0}"/>
              </a:ext>
            </a:extLst>
          </p:cNvPr>
          <p:cNvSpPr>
            <a:spLocks noGrp="1"/>
          </p:cNvSpPr>
          <p:nvPr>
            <p:ph idx="1"/>
          </p:nvPr>
        </p:nvSpPr>
        <p:spPr>
          <a:xfrm>
            <a:off x="695325" y="2710035"/>
            <a:ext cx="3587668" cy="3500265"/>
          </a:xfrm>
        </p:spPr>
        <p:txBody>
          <a:bodyPr vert="horz" lIns="91440" tIns="45720" rIns="91440" bIns="45720" rtlCol="0" anchor="t">
            <a:normAutofit fontScale="92500" lnSpcReduction="10000"/>
          </a:bodyPr>
          <a:lstStyle/>
          <a:p>
            <a:r>
              <a:rPr lang="en-US" dirty="0">
                <a:latin typeface="Calibri"/>
                <a:cs typeface="Calibri"/>
              </a:rPr>
              <a:t>Aile </a:t>
            </a:r>
            <a:r>
              <a:rPr lang="en-US" dirty="0" err="1">
                <a:latin typeface="Calibri"/>
                <a:cs typeface="Calibri"/>
              </a:rPr>
              <a:t>hekimi</a:t>
            </a:r>
            <a:r>
              <a:rPr lang="en-US" dirty="0">
                <a:latin typeface="Calibri"/>
                <a:cs typeface="Calibri"/>
              </a:rPr>
              <a:t> </a:t>
            </a:r>
            <a:r>
              <a:rPr lang="en-US" dirty="0" err="1">
                <a:latin typeface="Calibri"/>
                <a:cs typeface="Calibri"/>
              </a:rPr>
              <a:t>başına</a:t>
            </a:r>
            <a:r>
              <a:rPr lang="en-US" dirty="0">
                <a:latin typeface="Calibri"/>
                <a:cs typeface="Calibri"/>
              </a:rPr>
              <a:t> 19,79 </a:t>
            </a:r>
            <a:r>
              <a:rPr lang="en-US" dirty="0" err="1">
                <a:latin typeface="Calibri"/>
                <a:cs typeface="Calibri"/>
              </a:rPr>
              <a:t>covid</a:t>
            </a:r>
            <a:r>
              <a:rPr lang="en-US" dirty="0">
                <a:latin typeface="Calibri"/>
                <a:cs typeface="Calibri"/>
              </a:rPr>
              <a:t> </a:t>
            </a:r>
            <a:r>
              <a:rPr lang="en-US" dirty="0" err="1">
                <a:latin typeface="Calibri"/>
                <a:cs typeface="Calibri"/>
              </a:rPr>
              <a:t>hastası</a:t>
            </a:r>
            <a:r>
              <a:rPr lang="en-US" dirty="0">
                <a:latin typeface="Calibri"/>
                <a:cs typeface="Calibri"/>
              </a:rPr>
              <a:t> </a:t>
            </a:r>
            <a:r>
              <a:rPr lang="en-US" dirty="0" err="1">
                <a:latin typeface="Calibri"/>
                <a:cs typeface="Calibri"/>
              </a:rPr>
              <a:t>ve</a:t>
            </a:r>
            <a:r>
              <a:rPr lang="en-US" dirty="0">
                <a:latin typeface="Calibri"/>
                <a:cs typeface="Calibri"/>
              </a:rPr>
              <a:t> </a:t>
            </a:r>
            <a:r>
              <a:rPr lang="en-US" dirty="0" err="1">
                <a:latin typeface="Calibri"/>
                <a:cs typeface="Calibri"/>
              </a:rPr>
              <a:t>toplam</a:t>
            </a:r>
            <a:r>
              <a:rPr lang="en-US" dirty="0">
                <a:latin typeface="Calibri"/>
                <a:cs typeface="Calibri"/>
              </a:rPr>
              <a:t> 59,59 hasta </a:t>
            </a:r>
            <a:r>
              <a:rPr lang="en-US" dirty="0" err="1">
                <a:latin typeface="Calibri"/>
                <a:cs typeface="Calibri"/>
              </a:rPr>
              <a:t>düşmektedir</a:t>
            </a:r>
            <a:r>
              <a:rPr lang="en-US" dirty="0">
                <a:latin typeface="Calibri"/>
                <a:cs typeface="Calibri"/>
              </a:rPr>
              <a:t>.</a:t>
            </a:r>
          </a:p>
          <a:p>
            <a:r>
              <a:rPr lang="en-US" sz="1600" dirty="0"/>
              <a:t>İstanbul: 31,12 </a:t>
            </a:r>
            <a:r>
              <a:rPr lang="en-US" sz="1600" dirty="0" err="1"/>
              <a:t>ve</a:t>
            </a:r>
            <a:r>
              <a:rPr lang="en-US" sz="1600" dirty="0"/>
              <a:t> 87,9</a:t>
            </a:r>
          </a:p>
          <a:p>
            <a:r>
              <a:rPr lang="en-US" sz="1600" dirty="0"/>
              <a:t>Bursa: 35,22 </a:t>
            </a:r>
            <a:r>
              <a:rPr lang="en-US" sz="1600" dirty="0" err="1"/>
              <a:t>ve</a:t>
            </a:r>
            <a:r>
              <a:rPr lang="en-US" sz="1600" dirty="0"/>
              <a:t> 108,1</a:t>
            </a:r>
          </a:p>
          <a:p>
            <a:r>
              <a:rPr lang="en-US" sz="1600" dirty="0"/>
              <a:t>Ankara: 23,95 </a:t>
            </a:r>
            <a:r>
              <a:rPr lang="en-US" sz="1600" dirty="0" err="1"/>
              <a:t>ve</a:t>
            </a:r>
            <a:r>
              <a:rPr lang="en-US" sz="1600" dirty="0"/>
              <a:t> 65,48</a:t>
            </a:r>
          </a:p>
          <a:p>
            <a:r>
              <a:rPr lang="en-US" sz="1600" dirty="0"/>
              <a:t>İzmir: 14,2 </a:t>
            </a:r>
            <a:r>
              <a:rPr lang="en-US" sz="1600" dirty="0" err="1"/>
              <a:t>ve</a:t>
            </a:r>
            <a:r>
              <a:rPr lang="en-US" sz="1600" dirty="0"/>
              <a:t> 43,03</a:t>
            </a:r>
          </a:p>
          <a:p>
            <a:r>
              <a:rPr lang="en-US" sz="1600" dirty="0"/>
              <a:t>Antalya: 6,3 </a:t>
            </a:r>
            <a:r>
              <a:rPr lang="en-US" sz="1600" dirty="0" err="1"/>
              <a:t>ve</a:t>
            </a:r>
            <a:r>
              <a:rPr lang="en-US" sz="1600" dirty="0"/>
              <a:t> 18,02</a:t>
            </a:r>
          </a:p>
          <a:p>
            <a:r>
              <a:rPr lang="en-US" sz="1600" dirty="0"/>
              <a:t>Gaziantep: 20,3 </a:t>
            </a:r>
            <a:r>
              <a:rPr lang="en-US" sz="1600" dirty="0" err="1"/>
              <a:t>ve</a:t>
            </a:r>
            <a:r>
              <a:rPr lang="en-US" sz="1600" dirty="0"/>
              <a:t> 55,8</a:t>
            </a:r>
          </a:p>
        </p:txBody>
      </p:sp>
      <p:pic>
        <p:nvPicPr>
          <p:cNvPr id="4" name="Picture 4">
            <a:extLst>
              <a:ext uri="{FF2B5EF4-FFF2-40B4-BE49-F238E27FC236}">
                <a16:creationId xmlns:a16="http://schemas.microsoft.com/office/drawing/2014/main" id="{E91A8D4E-9A7C-409A-82C1-7EA86967D9CA}"/>
              </a:ext>
            </a:extLst>
          </p:cNvPr>
          <p:cNvPicPr>
            <a:picLocks noChangeAspect="1"/>
          </p:cNvPicPr>
          <p:nvPr/>
        </p:nvPicPr>
        <p:blipFill>
          <a:blip r:embed="rId2"/>
          <a:stretch>
            <a:fillRect/>
          </a:stretch>
        </p:blipFill>
        <p:spPr>
          <a:xfrm>
            <a:off x="4876800" y="1521976"/>
            <a:ext cx="6515100" cy="381404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3995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49D7415-2F11-44C2-B6AA-13A25B6814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5C33D8-1EDE-4243-A286-D5DB05ED4CB9}"/>
              </a:ext>
            </a:extLst>
          </p:cNvPr>
          <p:cNvSpPr>
            <a:spLocks noGrp="1"/>
          </p:cNvSpPr>
          <p:nvPr>
            <p:ph type="title"/>
          </p:nvPr>
        </p:nvSpPr>
        <p:spPr>
          <a:xfrm>
            <a:off x="695325" y="897753"/>
            <a:ext cx="3635046" cy="1575391"/>
          </a:xfrm>
        </p:spPr>
        <p:txBody>
          <a:bodyPr>
            <a:normAutofit/>
          </a:bodyPr>
          <a:lstStyle/>
          <a:p>
            <a:r>
              <a:rPr lang="en-US" dirty="0"/>
              <a:t>İL ÇALIŞMALARI</a:t>
            </a:r>
          </a:p>
        </p:txBody>
      </p:sp>
      <p:cxnSp>
        <p:nvCxnSpPr>
          <p:cNvPr id="11" name="Straight Connector 10">
            <a:extLst>
              <a:ext uri="{FF2B5EF4-FFF2-40B4-BE49-F238E27FC236}">
                <a16:creationId xmlns:a16="http://schemas.microsoft.com/office/drawing/2014/main" id="{D2E57F3D-33BE-4306-87E6-2457637195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D1F0F45-1B2B-4709-8BC3-A8FE233084C3}"/>
              </a:ext>
            </a:extLst>
          </p:cNvPr>
          <p:cNvSpPr>
            <a:spLocks noGrp="1"/>
          </p:cNvSpPr>
          <p:nvPr>
            <p:ph idx="1"/>
          </p:nvPr>
        </p:nvSpPr>
        <p:spPr>
          <a:xfrm>
            <a:off x="695325" y="2710035"/>
            <a:ext cx="3587668" cy="3500265"/>
          </a:xfrm>
        </p:spPr>
        <p:txBody>
          <a:bodyPr vert="horz" lIns="91440" tIns="45720" rIns="91440" bIns="45720" rtlCol="0">
            <a:normAutofit/>
          </a:bodyPr>
          <a:lstStyle/>
          <a:p>
            <a:r>
              <a:rPr lang="en-US" dirty="0"/>
              <a:t>Bursa: Ekim </a:t>
            </a:r>
            <a:r>
              <a:rPr lang="en-US" dirty="0" err="1"/>
              <a:t>sonu</a:t>
            </a:r>
            <a:r>
              <a:rPr lang="en-US" dirty="0"/>
              <a:t> 124 </a:t>
            </a:r>
            <a:r>
              <a:rPr lang="en-US" dirty="0" err="1"/>
              <a:t>aile</a:t>
            </a:r>
            <a:r>
              <a:rPr lang="en-US" dirty="0"/>
              <a:t> </a:t>
            </a:r>
            <a:r>
              <a:rPr lang="en-US" dirty="0" err="1"/>
              <a:t>hekimi</a:t>
            </a:r>
            <a:r>
              <a:rPr lang="en-US" dirty="0"/>
              <a:t> </a:t>
            </a:r>
            <a:r>
              <a:rPr lang="en-US" dirty="0" err="1"/>
              <a:t>ile</a:t>
            </a:r>
            <a:r>
              <a:rPr lang="en-US" dirty="0"/>
              <a:t> </a:t>
            </a:r>
            <a:r>
              <a:rPr lang="en-US" dirty="0" err="1" smtClean="0"/>
              <a:t>ya</a:t>
            </a:r>
            <a:r>
              <a:rPr lang="tr-TR" dirty="0" smtClean="0"/>
              <a:t>p</a:t>
            </a:r>
            <a:r>
              <a:rPr lang="en-US" dirty="0" err="1" smtClean="0"/>
              <a:t>ılan</a:t>
            </a:r>
            <a:r>
              <a:rPr lang="en-US" dirty="0" smtClean="0"/>
              <a:t> </a:t>
            </a:r>
            <a:r>
              <a:rPr lang="en-US" dirty="0" err="1"/>
              <a:t>çalışmada</a:t>
            </a:r>
            <a:r>
              <a:rPr lang="en-US" dirty="0"/>
              <a:t> PCR+ 31,54, </a:t>
            </a:r>
            <a:r>
              <a:rPr lang="en-US" dirty="0" err="1"/>
              <a:t>izlem</a:t>
            </a:r>
            <a:r>
              <a:rPr lang="en-US" dirty="0"/>
              <a:t> 95 </a:t>
            </a:r>
            <a:r>
              <a:rPr lang="en-US" dirty="0" err="1"/>
              <a:t>kişi</a:t>
            </a:r>
            <a:endParaRPr lang="en-US" dirty="0"/>
          </a:p>
        </p:txBody>
      </p:sp>
      <p:pic>
        <p:nvPicPr>
          <p:cNvPr id="4" name="Picture 4">
            <a:extLst>
              <a:ext uri="{FF2B5EF4-FFF2-40B4-BE49-F238E27FC236}">
                <a16:creationId xmlns:a16="http://schemas.microsoft.com/office/drawing/2014/main" id="{8787AAF4-1058-4588-94ED-6BA60DC56F99}"/>
              </a:ext>
            </a:extLst>
          </p:cNvPr>
          <p:cNvPicPr>
            <a:picLocks noChangeAspect="1"/>
          </p:cNvPicPr>
          <p:nvPr/>
        </p:nvPicPr>
        <p:blipFill>
          <a:blip r:embed="rId2"/>
          <a:stretch>
            <a:fillRect/>
          </a:stretch>
        </p:blipFill>
        <p:spPr>
          <a:xfrm>
            <a:off x="4876800" y="1360456"/>
            <a:ext cx="6515100" cy="413708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5994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C33D8-1EDE-4243-A286-D5DB05ED4CB9}"/>
              </a:ext>
            </a:extLst>
          </p:cNvPr>
          <p:cNvSpPr>
            <a:spLocks noGrp="1"/>
          </p:cNvSpPr>
          <p:nvPr>
            <p:ph type="title"/>
          </p:nvPr>
        </p:nvSpPr>
        <p:spPr>
          <a:xfrm>
            <a:off x="695325" y="897753"/>
            <a:ext cx="3635046" cy="1575391"/>
          </a:xfrm>
        </p:spPr>
        <p:txBody>
          <a:bodyPr>
            <a:normAutofit/>
          </a:bodyPr>
          <a:lstStyle/>
          <a:p>
            <a:r>
              <a:rPr lang="en-US" dirty="0"/>
              <a:t>İL ÇALIŞMALARI</a:t>
            </a:r>
          </a:p>
        </p:txBody>
      </p:sp>
      <p:sp>
        <p:nvSpPr>
          <p:cNvPr id="3" name="Content Placeholder 2">
            <a:extLst>
              <a:ext uri="{FF2B5EF4-FFF2-40B4-BE49-F238E27FC236}">
                <a16:creationId xmlns:a16="http://schemas.microsoft.com/office/drawing/2014/main" id="{8D1F0F45-1B2B-4709-8BC3-A8FE233084C3}"/>
              </a:ext>
            </a:extLst>
          </p:cNvPr>
          <p:cNvSpPr>
            <a:spLocks noGrp="1"/>
          </p:cNvSpPr>
          <p:nvPr>
            <p:ph idx="1"/>
          </p:nvPr>
        </p:nvSpPr>
        <p:spPr>
          <a:xfrm>
            <a:off x="695325" y="2710035"/>
            <a:ext cx="3587668" cy="3500265"/>
          </a:xfrm>
        </p:spPr>
        <p:txBody>
          <a:bodyPr vert="horz" lIns="91440" tIns="45720" rIns="91440" bIns="45720" rtlCol="0">
            <a:normAutofit/>
          </a:bodyPr>
          <a:lstStyle/>
          <a:p>
            <a:r>
              <a:rPr lang="tr-TR" dirty="0" smtClean="0"/>
              <a:t>Bir Aile Hekimliği Biriminde PCR+ kesin tanılı vaka sayılarında aylık değişim. </a:t>
            </a:r>
            <a:endParaRPr lang="en-US" dirty="0"/>
          </a:p>
        </p:txBody>
      </p:sp>
      <p:graphicFrame>
        <p:nvGraphicFramePr>
          <p:cNvPr id="7" name="Grafik 6"/>
          <p:cNvGraphicFramePr>
            <a:graphicFrameLocks/>
          </p:cNvGraphicFramePr>
          <p:nvPr>
            <p:extLst>
              <p:ext uri="{D42A27DB-BD31-4B8C-83A1-F6EECF244321}">
                <p14:modId xmlns:p14="http://schemas.microsoft.com/office/powerpoint/2010/main" val="3806014144"/>
              </p:ext>
            </p:extLst>
          </p:nvPr>
        </p:nvGraphicFramePr>
        <p:xfrm>
          <a:off x="5077097" y="1419497"/>
          <a:ext cx="5756366" cy="3849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594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64F9B95-9045-48D2-B9F3-2927E98F54A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5AA86F-6A4D-4BCB-A045-D992CDC2959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79833C7-FDE4-4657-B0B1-32BE833C24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ABE7C0B-A2D9-4202-A524-532DA2E2D5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E23C27B8-5762-41F5-8C4C-D05AE8AF25D5}"/>
              </a:ext>
            </a:extLst>
          </p:cNvPr>
          <p:cNvPicPr>
            <a:picLocks noGrp="1" noChangeAspect="1"/>
          </p:cNvPicPr>
          <p:nvPr>
            <p:ph idx="1"/>
          </p:nvPr>
        </p:nvPicPr>
        <p:blipFill rotWithShape="1">
          <a:blip r:embed="rId2"/>
          <a:srcRect t="20766" r="-118" b="3831"/>
          <a:stretch/>
        </p:blipFill>
        <p:spPr>
          <a:xfrm>
            <a:off x="20" y="11"/>
            <a:ext cx="12192001" cy="6862717"/>
          </a:xfrm>
          <a:prstGeom prst="rect">
            <a:avLst/>
          </a:prstGeom>
        </p:spPr>
      </p:pic>
      <p:sp>
        <p:nvSpPr>
          <p:cNvPr id="2" name="Dikdörtgen 1"/>
          <p:cNvSpPr/>
          <p:nvPr/>
        </p:nvSpPr>
        <p:spPr>
          <a:xfrm>
            <a:off x="0" y="0"/>
            <a:ext cx="12192000" cy="6858000"/>
          </a:xfrm>
          <a:prstGeom prst="rect">
            <a:avLst/>
          </a:prstGeom>
          <a:solidFill>
            <a:schemeClr val="bg1">
              <a:lumMod val="95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TextBox 5">
            <a:extLst>
              <a:ext uri="{FF2B5EF4-FFF2-40B4-BE49-F238E27FC236}">
                <a16:creationId xmlns:a16="http://schemas.microsoft.com/office/drawing/2014/main" id="{47714541-BE56-4A88-BDF9-15E8299DF559}"/>
              </a:ext>
            </a:extLst>
          </p:cNvPr>
          <p:cNvSpPr txBox="1"/>
          <p:nvPr/>
        </p:nvSpPr>
        <p:spPr>
          <a:xfrm>
            <a:off x="1440643" y="1490008"/>
            <a:ext cx="9481915" cy="2677656"/>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err="1">
                <a:latin typeface="Calibri"/>
                <a:cs typeface="Arial"/>
              </a:rPr>
              <a:t>Hastalar</a:t>
            </a:r>
            <a:r>
              <a:rPr lang="en-US" sz="2400" dirty="0">
                <a:latin typeface="Calibri"/>
                <a:cs typeface="Arial"/>
              </a:rPr>
              <a:t> </a:t>
            </a:r>
            <a:r>
              <a:rPr lang="en-US" sz="2400" dirty="0" err="1">
                <a:latin typeface="Calibri"/>
                <a:cs typeface="Arial"/>
              </a:rPr>
              <a:t>arttıkça</a:t>
            </a:r>
            <a:r>
              <a:rPr lang="en-US" sz="2400" dirty="0">
                <a:latin typeface="Calibri"/>
                <a:cs typeface="Arial"/>
              </a:rPr>
              <a:t> </a:t>
            </a:r>
            <a:r>
              <a:rPr lang="en-US" sz="2400" dirty="0" err="1">
                <a:latin typeface="Calibri"/>
                <a:cs typeface="Arial"/>
              </a:rPr>
              <a:t>vaka</a:t>
            </a:r>
            <a:r>
              <a:rPr lang="en-US" sz="2400" dirty="0">
                <a:latin typeface="Calibri"/>
                <a:cs typeface="Arial"/>
              </a:rPr>
              <a:t> </a:t>
            </a:r>
            <a:r>
              <a:rPr lang="en-US" sz="2400" dirty="0" err="1">
                <a:latin typeface="Calibri"/>
                <a:cs typeface="Arial"/>
              </a:rPr>
              <a:t>temaslılara</a:t>
            </a:r>
            <a:r>
              <a:rPr lang="en-US" sz="2400" dirty="0">
                <a:latin typeface="Calibri"/>
                <a:cs typeface="Arial"/>
              </a:rPr>
              <a:t> </a:t>
            </a:r>
            <a:r>
              <a:rPr lang="en-US" sz="2400" dirty="0" err="1">
                <a:latin typeface="Calibri"/>
                <a:cs typeface="Arial"/>
              </a:rPr>
              <a:t>filyasyon</a:t>
            </a:r>
            <a:r>
              <a:rPr lang="en-US" sz="2400" dirty="0">
                <a:latin typeface="Calibri"/>
                <a:cs typeface="Arial"/>
              </a:rPr>
              <a:t> </a:t>
            </a:r>
            <a:r>
              <a:rPr lang="en-US" sz="2400" dirty="0" err="1">
                <a:latin typeface="Calibri"/>
                <a:cs typeface="Arial"/>
              </a:rPr>
              <a:t>ekipleri</a:t>
            </a:r>
            <a:r>
              <a:rPr lang="en-US" sz="2400" dirty="0">
                <a:latin typeface="Calibri"/>
                <a:cs typeface="Arial"/>
              </a:rPr>
              <a:t> </a:t>
            </a:r>
            <a:r>
              <a:rPr lang="en-US" sz="2400" dirty="0" err="1">
                <a:latin typeface="Calibri"/>
                <a:cs typeface="Arial"/>
              </a:rPr>
              <a:t>yetmez</a:t>
            </a:r>
            <a:r>
              <a:rPr lang="en-US" sz="2400" dirty="0">
                <a:latin typeface="Calibri"/>
                <a:cs typeface="Arial"/>
              </a:rPr>
              <a:t> </a:t>
            </a:r>
            <a:r>
              <a:rPr lang="en-US" sz="2400" dirty="0" err="1">
                <a:latin typeface="Calibri"/>
                <a:cs typeface="Arial"/>
              </a:rPr>
              <a:t>oldu</a:t>
            </a:r>
            <a:r>
              <a:rPr lang="en-US" sz="2400" dirty="0">
                <a:latin typeface="Calibri"/>
                <a:cs typeface="Arial"/>
              </a:rPr>
              <a:t> </a:t>
            </a:r>
            <a:r>
              <a:rPr lang="en-US" sz="2400" dirty="0" err="1">
                <a:latin typeface="Calibri"/>
                <a:cs typeface="Arial"/>
              </a:rPr>
              <a:t>ve</a:t>
            </a:r>
            <a:r>
              <a:rPr lang="en-US" sz="2400" dirty="0">
                <a:latin typeface="Calibri"/>
                <a:cs typeface="Arial"/>
              </a:rPr>
              <a:t> </a:t>
            </a:r>
            <a:r>
              <a:rPr lang="en-US" sz="2400" dirty="0" err="1">
                <a:latin typeface="Calibri"/>
                <a:cs typeface="Arial"/>
              </a:rPr>
              <a:t>artık</a:t>
            </a:r>
            <a:r>
              <a:rPr lang="en-US" sz="2400" dirty="0">
                <a:latin typeface="Calibri"/>
                <a:cs typeface="Arial"/>
              </a:rPr>
              <a:t> </a:t>
            </a:r>
            <a:r>
              <a:rPr lang="en-US" sz="2400" dirty="0" smtClean="0">
                <a:latin typeface="Calibri"/>
                <a:cs typeface="Arial"/>
              </a:rPr>
              <a:t>b</a:t>
            </a:r>
            <a:r>
              <a:rPr lang="tr-TR" sz="2400" dirty="0" smtClean="0">
                <a:latin typeface="Calibri"/>
                <a:cs typeface="Arial"/>
              </a:rPr>
              <a:t>ö</a:t>
            </a:r>
            <a:r>
              <a:rPr lang="en-US" sz="2400" dirty="0" err="1" smtClean="0">
                <a:latin typeface="Calibri"/>
                <a:cs typeface="Arial"/>
              </a:rPr>
              <a:t>lgede</a:t>
            </a:r>
            <a:r>
              <a:rPr lang="en-US" sz="2400" dirty="0" smtClean="0">
                <a:latin typeface="Calibri"/>
                <a:cs typeface="Arial"/>
              </a:rPr>
              <a:t> </a:t>
            </a:r>
            <a:r>
              <a:rPr lang="en-US" sz="2400" dirty="0">
                <a:latin typeface="Calibri"/>
                <a:cs typeface="Arial"/>
              </a:rPr>
              <a:t>sadece 65+ ve kronik hastalığı olanlardan PCR alınabiliyor. Aynı evde yaşayanlardan bile alınmıyor. Yeterince personel yok ve artık sürü bağışıklığına geçildiğine inanıyorum. </a:t>
            </a:r>
            <a:r>
              <a:rPr lang="en-US" sz="2400" b="1" dirty="0">
                <a:latin typeface="Calibri"/>
                <a:cs typeface="Arial"/>
              </a:rPr>
              <a:t>Kişisel koruyucu ekipmanlar mayısın 1.haftasından bu yana dağıtılmıyor.</a:t>
            </a:r>
            <a:r>
              <a:rPr lang="en-US" sz="2400" dirty="0">
                <a:latin typeface="Calibri"/>
                <a:cs typeface="Arial"/>
              </a:rPr>
              <a:t> Hep kendimiz alıyoruz. </a:t>
            </a:r>
            <a:r>
              <a:rPr lang="en-US" sz="2400" b="1" dirty="0">
                <a:latin typeface="Calibri"/>
                <a:cs typeface="Arial"/>
              </a:rPr>
              <a:t>Okul aşıları, kpa...grip aşıları...filyasyon ...artık tükenmeye başladık. Doğru dürüst dinlenemiyorum. Aldığım ürünler gerçek ve sağlıklı mı bilmiyorum</a:t>
            </a:r>
            <a:r>
              <a:rPr lang="en-US" sz="2400" dirty="0">
                <a:latin typeface="Calibri"/>
                <a:cs typeface="Arial"/>
              </a:rPr>
              <a:t>.</a:t>
            </a:r>
            <a:endParaRPr lang="en-US" sz="2400" dirty="0">
              <a:latin typeface="Calibri"/>
              <a:cs typeface="Calibri"/>
            </a:endParaRPr>
          </a:p>
        </p:txBody>
      </p:sp>
    </p:spTree>
    <p:extLst>
      <p:ext uri="{BB962C8B-B14F-4D97-AF65-F5344CB8AC3E}">
        <p14:creationId xmlns:p14="http://schemas.microsoft.com/office/powerpoint/2010/main" val="581764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hronicl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127</TotalTime>
  <Words>575</Words>
  <Application>Microsoft Office PowerPoint</Application>
  <PresentationFormat>Geniş ekran</PresentationFormat>
  <Paragraphs>73</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Bookman Old Style</vt:lpstr>
      <vt:lpstr>Calibri</vt:lpstr>
      <vt:lpstr>Calibri Light</vt:lpstr>
      <vt:lpstr>Calisto MT</vt:lpstr>
      <vt:lpstr>Univers Condensed</vt:lpstr>
      <vt:lpstr>ChronicleVTI</vt:lpstr>
      <vt:lpstr>Aile Hekimliği Pandemi Anketi KASIM Ayı Sonuçları</vt:lpstr>
      <vt:lpstr>Yanıt veren Aile Hekimlerine Teşekkür ederiz</vt:lpstr>
      <vt:lpstr>Özellİklİ İzlem sayıları arttı </vt:lpstr>
      <vt:lpstr>TELEFONLA İZLEMLERİ YAPIYOR MUSUNUZ?</vt:lpstr>
      <vt:lpstr>EK ÖDEME ALABİLECEĞİNİZİ DÜŞÜNÜYOR MUSUNUZ?</vt:lpstr>
      <vt:lpstr>Vaka Sayıları %300 Arttı</vt:lpstr>
      <vt:lpstr>İL ÇALIŞMALARI</vt:lpstr>
      <vt:lpstr>İL ÇALIŞMALARI</vt:lpstr>
      <vt:lpstr>PowerPoint Sunusu</vt:lpstr>
      <vt:lpstr>PowerPoint Sunusu</vt:lpstr>
      <vt:lpstr>500.000 hasta,  1.500.000 karantİna</vt:lpstr>
      <vt:lpstr>14 Kasım vaka ve vefat sayıları</vt:lpstr>
      <vt:lpstr>Covıd oLAN ASM ÇALIŞANI SAYISI %25 ARTTI</vt:lpstr>
      <vt:lpstr>AİLE HEKİMLERİ  TÜKENDİ</vt:lpstr>
      <vt:lpstr>HASTALAR EVDE ÇARESİZ</vt:lpstr>
      <vt:lpstr>HASTALAR ÇARESİZ</vt:lpstr>
      <vt:lpstr>Tüm bİRİNCİ basAmAk sağlık çalışanlarına teşekkür ederiz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PC</cp:lastModifiedBy>
  <cp:revision>405</cp:revision>
  <dcterms:created xsi:type="dcterms:W3CDTF">2020-10-22T07:39:57Z</dcterms:created>
  <dcterms:modified xsi:type="dcterms:W3CDTF">2020-11-20T08:37:20Z</dcterms:modified>
</cp:coreProperties>
</file>