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E6F9A-2455-418F-8DEB-D8C8381630DE}" v="549" dt="2020-10-22T08:53:06.301"/>
    <p1510:client id="{99990117-EA9D-1EA5-9965-2EF2079155DC}" v="212" dt="2020-10-22T09:10:03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1FBD6B-614F-4A3B-B8B7-81D97E700B2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DC54518-CA65-4742-8921-D70EF52D33BB}">
      <dgm:prSet/>
      <dgm:spPr/>
      <dgm:t>
        <a:bodyPr/>
        <a:lstStyle/>
        <a:p>
          <a:r>
            <a:rPr lang="en-US"/>
            <a:t>7-14 Ekim 2020</a:t>
          </a:r>
        </a:p>
      </dgm:t>
    </dgm:pt>
    <dgm:pt modelId="{98E8941E-E720-4FC1-A69D-A49ACEE91162}" type="parTrans" cxnId="{21E182E7-6543-4596-965E-1D0776A65FB3}">
      <dgm:prSet/>
      <dgm:spPr/>
      <dgm:t>
        <a:bodyPr/>
        <a:lstStyle/>
        <a:p>
          <a:endParaRPr lang="en-US"/>
        </a:p>
      </dgm:t>
    </dgm:pt>
    <dgm:pt modelId="{BDDFFBAF-857D-47B8-8579-67762FB9F6A7}" type="sibTrans" cxnId="{21E182E7-6543-4596-965E-1D0776A65FB3}">
      <dgm:prSet/>
      <dgm:spPr/>
      <dgm:t>
        <a:bodyPr/>
        <a:lstStyle/>
        <a:p>
          <a:endParaRPr lang="en-US"/>
        </a:p>
      </dgm:t>
    </dgm:pt>
    <dgm:pt modelId="{78EE58EC-A1CC-42A1-9DD6-F4333565CC87}">
      <dgm:prSet/>
      <dgm:spPr/>
      <dgm:t>
        <a:bodyPr/>
        <a:lstStyle/>
        <a:p>
          <a:r>
            <a:rPr lang="en-US"/>
            <a:t>75 ilden 835 aile hekimi</a:t>
          </a:r>
        </a:p>
      </dgm:t>
    </dgm:pt>
    <dgm:pt modelId="{DDCF3364-B91E-4DDB-A683-4A81039B46C7}" type="parTrans" cxnId="{113BDE59-8F9B-46C8-93FA-63ECFF1959C8}">
      <dgm:prSet/>
      <dgm:spPr/>
      <dgm:t>
        <a:bodyPr/>
        <a:lstStyle/>
        <a:p>
          <a:endParaRPr lang="en-US"/>
        </a:p>
      </dgm:t>
    </dgm:pt>
    <dgm:pt modelId="{BF005D1A-85B5-4185-8C2F-8A9A26940C17}" type="sibTrans" cxnId="{113BDE59-8F9B-46C8-93FA-63ECFF1959C8}">
      <dgm:prSet/>
      <dgm:spPr/>
      <dgm:t>
        <a:bodyPr/>
        <a:lstStyle/>
        <a:p>
          <a:endParaRPr lang="en-US"/>
        </a:p>
      </dgm:t>
    </dgm:pt>
    <dgm:pt modelId="{9242CEF3-C616-45FF-A484-52D983419991}" type="pres">
      <dgm:prSet presAssocID="{621FBD6B-614F-4A3B-B8B7-81D97E700B21}" presName="linear" presStyleCnt="0">
        <dgm:presLayoutVars>
          <dgm:animLvl val="lvl"/>
          <dgm:resizeHandles val="exact"/>
        </dgm:presLayoutVars>
      </dgm:prSet>
      <dgm:spPr/>
    </dgm:pt>
    <dgm:pt modelId="{F63048D7-178D-4790-95CC-A7A248AE5C87}" type="pres">
      <dgm:prSet presAssocID="{0DC54518-CA65-4742-8921-D70EF52D33B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A659C8-62D4-42D4-80DB-5864F8C93660}" type="pres">
      <dgm:prSet presAssocID="{BDDFFBAF-857D-47B8-8579-67762FB9F6A7}" presName="spacer" presStyleCnt="0"/>
      <dgm:spPr/>
    </dgm:pt>
    <dgm:pt modelId="{27AAD163-4663-47A4-B960-02495C0528EA}" type="pres">
      <dgm:prSet presAssocID="{78EE58EC-A1CC-42A1-9DD6-F4333565CC8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902CF0B-F3DB-4E2E-A815-D689524C21E4}" type="presOf" srcId="{621FBD6B-614F-4A3B-B8B7-81D97E700B21}" destId="{9242CEF3-C616-45FF-A484-52D983419991}" srcOrd="0" destOrd="0" presId="urn:microsoft.com/office/officeart/2005/8/layout/vList2"/>
    <dgm:cxn modelId="{1A560163-AAFD-4BAD-90FF-9FE7DA0C634F}" type="presOf" srcId="{78EE58EC-A1CC-42A1-9DD6-F4333565CC87}" destId="{27AAD163-4663-47A4-B960-02495C0528EA}" srcOrd="0" destOrd="0" presId="urn:microsoft.com/office/officeart/2005/8/layout/vList2"/>
    <dgm:cxn modelId="{5D065847-996A-48C4-B988-97AC49C89819}" type="presOf" srcId="{0DC54518-CA65-4742-8921-D70EF52D33BB}" destId="{F63048D7-178D-4790-95CC-A7A248AE5C87}" srcOrd="0" destOrd="0" presId="urn:microsoft.com/office/officeart/2005/8/layout/vList2"/>
    <dgm:cxn modelId="{113BDE59-8F9B-46C8-93FA-63ECFF1959C8}" srcId="{621FBD6B-614F-4A3B-B8B7-81D97E700B21}" destId="{78EE58EC-A1CC-42A1-9DD6-F4333565CC87}" srcOrd="1" destOrd="0" parTransId="{DDCF3364-B91E-4DDB-A683-4A81039B46C7}" sibTransId="{BF005D1A-85B5-4185-8C2F-8A9A26940C17}"/>
    <dgm:cxn modelId="{21E182E7-6543-4596-965E-1D0776A65FB3}" srcId="{621FBD6B-614F-4A3B-B8B7-81D97E700B21}" destId="{0DC54518-CA65-4742-8921-D70EF52D33BB}" srcOrd="0" destOrd="0" parTransId="{98E8941E-E720-4FC1-A69D-A49ACEE91162}" sibTransId="{BDDFFBAF-857D-47B8-8579-67762FB9F6A7}"/>
    <dgm:cxn modelId="{0BCB2EEC-C676-4A09-9648-5C275A1722E7}" type="presParOf" srcId="{9242CEF3-C616-45FF-A484-52D983419991}" destId="{F63048D7-178D-4790-95CC-A7A248AE5C87}" srcOrd="0" destOrd="0" presId="urn:microsoft.com/office/officeart/2005/8/layout/vList2"/>
    <dgm:cxn modelId="{6EB1046A-2D90-4680-A762-125E95927214}" type="presParOf" srcId="{9242CEF3-C616-45FF-A484-52D983419991}" destId="{A7A659C8-62D4-42D4-80DB-5864F8C93660}" srcOrd="1" destOrd="0" presId="urn:microsoft.com/office/officeart/2005/8/layout/vList2"/>
    <dgm:cxn modelId="{BDB1FA5B-F92B-4BB0-9BA4-7907990A384A}" type="presParOf" srcId="{9242CEF3-C616-45FF-A484-52D983419991}" destId="{27AAD163-4663-47A4-B960-02495C0528E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048D7-178D-4790-95CC-A7A248AE5C87}">
      <dsp:nvSpPr>
        <dsp:cNvPr id="0" name=""/>
        <dsp:cNvSpPr/>
      </dsp:nvSpPr>
      <dsp:spPr>
        <a:xfrm>
          <a:off x="0" y="33765"/>
          <a:ext cx="6581776" cy="22434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7-14 Ekim 2020</a:t>
          </a:r>
        </a:p>
      </dsp:txBody>
      <dsp:txXfrm>
        <a:off x="109517" y="143282"/>
        <a:ext cx="6362742" cy="2024440"/>
      </dsp:txXfrm>
    </dsp:sp>
    <dsp:sp modelId="{27AAD163-4663-47A4-B960-02495C0528EA}">
      <dsp:nvSpPr>
        <dsp:cNvPr id="0" name=""/>
        <dsp:cNvSpPr/>
      </dsp:nvSpPr>
      <dsp:spPr>
        <a:xfrm>
          <a:off x="0" y="2447159"/>
          <a:ext cx="6581776" cy="2243474"/>
        </a:xfrm>
        <a:prstGeom prst="roundRect">
          <a:avLst/>
        </a:prstGeom>
        <a:solidFill>
          <a:schemeClr val="accent2">
            <a:hueOff val="-1455363"/>
            <a:satOff val="-83928"/>
            <a:lumOff val="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900" kern="1200"/>
            <a:t>75 ilden 835 aile hekimi</a:t>
          </a:r>
        </a:p>
      </dsp:txBody>
      <dsp:txXfrm>
        <a:off x="109517" y="2556676"/>
        <a:ext cx="6362742" cy="2024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5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625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8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66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3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6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0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02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0366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tr-TR" dirty="0">
                <a:cs typeface="Calibri Light"/>
              </a:rPr>
              <a:t>Aile Hekimliği </a:t>
            </a:r>
            <a:r>
              <a:rPr lang="tr-TR" dirty="0" err="1">
                <a:cs typeface="Calibri Light"/>
              </a:rPr>
              <a:t>Pandemi</a:t>
            </a:r>
            <a:r>
              <a:rPr lang="tr-TR" dirty="0">
                <a:cs typeface="Calibri Light"/>
              </a:rPr>
              <a:t> Anketi Ekim Ayı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/>
          </a:bodyPr>
          <a:lstStyle/>
          <a:p>
            <a:r>
              <a:rPr lang="tr-TR" dirty="0">
                <a:latin typeface="Bookman Old Style"/>
              </a:rPr>
              <a:t>Türk Tabipleri Birliği </a:t>
            </a:r>
            <a:endParaRPr lang="en-US">
              <a:latin typeface="Bookman Old Style"/>
            </a:endParaRPr>
          </a:p>
          <a:p>
            <a:r>
              <a:rPr lang="tr-TR" dirty="0">
                <a:latin typeface="Bookman Old Style"/>
              </a:rPr>
              <a:t>Aile Hekimliği Kolu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3092AD-3573-48C1-9077-2AD01BD0C3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221" r="5381" b="-3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>
            <a:extLst>
              <a:ext uri="{FF2B5EF4-FFF2-40B4-BE49-F238E27FC236}">
                <a16:creationId xmlns:a16="http://schemas.microsoft.com/office/drawing/2014/main" id="{046D398A-2716-438D-B7F8-F98E77737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7758" y="4376881"/>
            <a:ext cx="1765540" cy="179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2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CAB0A-A27A-4E8E-814B-2A98C9A4E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4" y="908048"/>
            <a:ext cx="3660776" cy="4404064"/>
          </a:xfrm>
        </p:spPr>
        <p:txBody>
          <a:bodyPr>
            <a:normAutofit/>
          </a:bodyPr>
          <a:lstStyle/>
          <a:p>
            <a:r>
              <a:rPr lang="en-US" sz="2800" err="1"/>
              <a:t>Yanıt</a:t>
            </a:r>
            <a:r>
              <a:rPr lang="en-US" sz="2800"/>
              <a:t> </a:t>
            </a:r>
            <a:r>
              <a:rPr lang="en-US" sz="2800" err="1"/>
              <a:t>veren</a:t>
            </a:r>
            <a:r>
              <a:rPr lang="en-US" sz="2800"/>
              <a:t> Aile </a:t>
            </a:r>
            <a:r>
              <a:rPr lang="en-US" sz="2800" err="1"/>
              <a:t>Hekimlerine</a:t>
            </a:r>
            <a:r>
              <a:rPr lang="en-US" sz="2800"/>
              <a:t> </a:t>
            </a:r>
            <a:r>
              <a:rPr lang="en-US" sz="2800" err="1"/>
              <a:t>Teşekkürlerimizle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75B4F83-6FDB-4998-8E11-31CE6E70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794B99-5B9D-4B94-9505-1EDED76CD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2">
            <a:extLst>
              <a:ext uri="{FF2B5EF4-FFF2-40B4-BE49-F238E27FC236}">
                <a16:creationId xmlns:a16="http://schemas.microsoft.com/office/drawing/2014/main" id="{ACDF7805-668F-47EF-AAD6-FAECA65AB4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254780"/>
              </p:ext>
            </p:extLst>
          </p:nvPr>
        </p:nvGraphicFramePr>
        <p:xfrm>
          <a:off x="4876800" y="1066801"/>
          <a:ext cx="6581776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0297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11">
            <a:extLst>
              <a:ext uri="{FF2B5EF4-FFF2-40B4-BE49-F238E27FC236}">
                <a16:creationId xmlns:a16="http://schemas.microsoft.com/office/drawing/2014/main" id="{E53615EE-C559-4E03-999B-5477F1626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D8A2C5-53F8-4726-A30D-0058C32CF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4412" y="952499"/>
            <a:ext cx="3663713" cy="1995489"/>
          </a:xfrm>
        </p:spPr>
        <p:txBody>
          <a:bodyPr>
            <a:normAutofit fontScale="90000"/>
          </a:bodyPr>
          <a:lstStyle/>
          <a:p>
            <a:r>
              <a:rPr lang="en-US"/>
              <a:t>İzlem oranları</a:t>
            </a:r>
            <a:br>
              <a:rPr lang="en-US" dirty="0"/>
            </a:br>
            <a:r>
              <a:rPr lang="en-US"/>
              <a:t>arttı </a:t>
            </a:r>
            <a:br>
              <a:rPr lang="en-US" dirty="0"/>
            </a:br>
            <a:r>
              <a:rPr lang="en-US"/>
              <a:t>ek ödeme </a:t>
            </a:r>
            <a:r>
              <a:rPr lang="en-US" dirty="0"/>
              <a:t>yok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58E5242A-FFCF-43DA-8312-6A6A478040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31" r="-1" b="-1"/>
          <a:stretch/>
        </p:blipFill>
        <p:spPr>
          <a:xfrm>
            <a:off x="154" y="10"/>
            <a:ext cx="7316056" cy="3428990"/>
          </a:xfrm>
          <a:prstGeom prst="rect">
            <a:avLst/>
          </a:prstGeom>
        </p:spPr>
      </p:pic>
      <p:cxnSp>
        <p:nvCxnSpPr>
          <p:cNvPr id="8" name="Straight Connector 13">
            <a:extLst>
              <a:ext uri="{FF2B5EF4-FFF2-40B4-BE49-F238E27FC236}">
                <a16:creationId xmlns:a16="http://schemas.microsoft.com/office/drawing/2014/main" id="{799A8EBD-049C-48E6-97ED-C9102D78F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48352"/>
            <a:ext cx="15621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>
            <a:extLst>
              <a:ext uri="{FF2B5EF4-FFF2-40B4-BE49-F238E27FC236}">
                <a16:creationId xmlns:a16="http://schemas.microsoft.com/office/drawing/2014/main" id="{A2750471-42BD-4447-A6EB-13CAB33B83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9823" r="-1" b="8346"/>
          <a:stretch/>
        </p:blipFill>
        <p:spPr>
          <a:xfrm>
            <a:off x="154" y="3429000"/>
            <a:ext cx="7316056" cy="3429000"/>
          </a:xfrm>
          <a:prstGeom prst="rect">
            <a:avLst/>
          </a:prstGeom>
        </p:spPr>
      </p:pic>
      <p:pic>
        <p:nvPicPr>
          <p:cNvPr id="6" name="Picture 10">
            <a:extLst>
              <a:ext uri="{FF2B5EF4-FFF2-40B4-BE49-F238E27FC236}">
                <a16:creationId xmlns:a16="http://schemas.microsoft.com/office/drawing/2014/main" id="{49AF2A52-3C51-4B36-AC92-D2AC797C03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7184903" y="3206964"/>
            <a:ext cx="5020576" cy="3126414"/>
          </a:xfrm>
        </p:spPr>
      </p:pic>
    </p:spTree>
    <p:extLst>
      <p:ext uri="{BB962C8B-B14F-4D97-AF65-F5344CB8AC3E}">
        <p14:creationId xmlns:p14="http://schemas.microsoft.com/office/powerpoint/2010/main" val="3826633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41BFA31-6544-45C2-9DA0-9E1C5E0B1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556B67-0E7F-448F-8AC9-721B6FF7D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4742029"/>
            <a:ext cx="10765912" cy="92595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5400"/>
              <a:t>Özellikli ızlem sayıları arttı mı?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7EE7C41-D776-47EA-BD84-C23D592A10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8817" y="998016"/>
            <a:ext cx="5479629" cy="3381980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18CD8194-616C-420A-BC04-A854D30A8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171" y="991063"/>
            <a:ext cx="5004069" cy="3460821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C36F877-5419-44C1-A2CD-376BDDDC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4667603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64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1385CD-A713-44D3-A101-19A2322D5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en-US"/>
              <a:t>her gün Günlük kaç yeni hasta ekleniyor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D7054-B24F-4AFE-9610-FB952763C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lnSpc>
                <a:spcPct val="200000"/>
              </a:lnSpc>
              <a:buNone/>
            </a:pPr>
            <a:r>
              <a:rPr lang="en-US" sz="2000" dirty="0" err="1"/>
              <a:t>Ortalama</a:t>
            </a:r>
            <a:r>
              <a:rPr lang="en-US" sz="2000" dirty="0"/>
              <a:t> 6,53 </a:t>
            </a:r>
            <a:r>
              <a:rPr lang="en-US" sz="2000" dirty="0" err="1"/>
              <a:t>kişi</a:t>
            </a:r>
            <a:r>
              <a:rPr lang="en-US" sz="2000" dirty="0"/>
              <a:t>, </a:t>
            </a:r>
            <a:r>
              <a:rPr lang="en-US" sz="2000" dirty="0" err="1"/>
              <a:t>Evde</a:t>
            </a:r>
            <a:r>
              <a:rPr lang="en-US" sz="2000" dirty="0"/>
              <a:t> </a:t>
            </a:r>
            <a:r>
              <a:rPr lang="en-US" sz="2000" dirty="0" err="1"/>
              <a:t>izlenen</a:t>
            </a:r>
            <a:r>
              <a:rPr lang="en-US" sz="2000" dirty="0"/>
              <a:t> 143 bin hasta </a:t>
            </a:r>
            <a:r>
              <a:rPr lang="en-US" sz="2000" b="1" dirty="0" err="1"/>
              <a:t>Günde</a:t>
            </a:r>
            <a:r>
              <a:rPr lang="en-US" sz="2000" b="1" dirty="0"/>
              <a:t> 14373 yeni PCR+ hasta</a:t>
            </a:r>
            <a:endParaRPr lang="en-US" b="1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2000" dirty="0" err="1"/>
              <a:t>Evde</a:t>
            </a:r>
            <a:r>
              <a:rPr lang="en-US" sz="2000" dirty="0"/>
              <a:t> </a:t>
            </a:r>
            <a:r>
              <a:rPr lang="en-US" sz="2000" dirty="0" err="1"/>
              <a:t>takip</a:t>
            </a:r>
            <a:r>
              <a:rPr lang="en-US" sz="2000" dirty="0"/>
              <a:t> </a:t>
            </a:r>
            <a:r>
              <a:rPr lang="en-US" sz="2000" dirty="0" err="1"/>
              <a:t>edilen</a:t>
            </a:r>
            <a:r>
              <a:rPr lang="en-US" sz="2000" dirty="0"/>
              <a:t> 460.966 </a:t>
            </a:r>
            <a:r>
              <a:rPr lang="en-US" sz="2000" dirty="0" err="1"/>
              <a:t>kişi</a:t>
            </a:r>
            <a:endParaRPr lang="en-US" sz="200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47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7C3F85-C4D1-4474-A3B5-4F31EBA08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82" y="908957"/>
            <a:ext cx="3819375" cy="3352767"/>
          </a:xfrm>
        </p:spPr>
        <p:txBody>
          <a:bodyPr>
            <a:normAutofit/>
          </a:bodyPr>
          <a:lstStyle/>
          <a:p>
            <a:r>
              <a:rPr lang="en-US" sz="3700" err="1"/>
              <a:t>Tüm</a:t>
            </a:r>
            <a:r>
              <a:rPr lang="en-US" sz="3700"/>
              <a:t> </a:t>
            </a:r>
            <a:r>
              <a:rPr lang="en-US" sz="3700" err="1"/>
              <a:t>birinci</a:t>
            </a:r>
            <a:r>
              <a:rPr lang="en-US" sz="3700"/>
              <a:t> </a:t>
            </a:r>
            <a:r>
              <a:rPr lang="en-US" sz="3700" err="1"/>
              <a:t>basmaka</a:t>
            </a:r>
            <a:r>
              <a:rPr lang="en-US" sz="3700"/>
              <a:t> </a:t>
            </a:r>
            <a:r>
              <a:rPr lang="en-US" sz="3700" err="1"/>
              <a:t>sağlık</a:t>
            </a:r>
            <a:r>
              <a:rPr lang="en-US" sz="3700"/>
              <a:t> </a:t>
            </a:r>
            <a:r>
              <a:rPr lang="en-US" sz="3700" err="1"/>
              <a:t>çalışanlarına</a:t>
            </a:r>
            <a:r>
              <a:rPr lang="en-US" sz="3700"/>
              <a:t> </a:t>
            </a:r>
            <a:r>
              <a:rPr lang="en-US" sz="3700" err="1"/>
              <a:t>teşekkür</a:t>
            </a:r>
            <a:r>
              <a:rPr lang="en-US" sz="3700"/>
              <a:t> </a:t>
            </a:r>
            <a:r>
              <a:rPr lang="en-US" sz="3700" err="1"/>
              <a:t>ederiz</a:t>
            </a:r>
            <a:endParaRPr lang="en-US" sz="37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30C0A8-3E5C-476B-A64B-4D4FDE8D5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4">
            <a:extLst>
              <a:ext uri="{FF2B5EF4-FFF2-40B4-BE49-F238E27FC236}">
                <a16:creationId xmlns:a16="http://schemas.microsoft.com/office/drawing/2014/main" id="{BF7439F8-8284-467B-BC2C-B75A59A41A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40917" y="908957"/>
            <a:ext cx="5081055" cy="5223325"/>
          </a:xfrm>
        </p:spPr>
      </p:pic>
    </p:spTree>
    <p:extLst>
      <p:ext uri="{BB962C8B-B14F-4D97-AF65-F5344CB8AC3E}">
        <p14:creationId xmlns:p14="http://schemas.microsoft.com/office/powerpoint/2010/main" val="1252213053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ChronicleVTI</vt:lpstr>
      <vt:lpstr>Aile Hekimliği Pandemi Anketi Ekim Ayı Sonuçları</vt:lpstr>
      <vt:lpstr>Yanıt veren Aile Hekimlerine Teşekkürlerimizle</vt:lpstr>
      <vt:lpstr>İzlem oranları arttı  ek ödeme yok</vt:lpstr>
      <vt:lpstr>Özellikli ızlem sayıları arttı mı?</vt:lpstr>
      <vt:lpstr>her gün Günlük kaç yeni hasta ekleniyor</vt:lpstr>
      <vt:lpstr>Tüm birinci basmaka sağlık çalışanlarına teşekkür ederiz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137</cp:revision>
  <dcterms:created xsi:type="dcterms:W3CDTF">2020-10-22T07:39:57Z</dcterms:created>
  <dcterms:modified xsi:type="dcterms:W3CDTF">2020-10-22T09:10:16Z</dcterms:modified>
</cp:coreProperties>
</file>