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9" r:id="rId3"/>
    <p:sldId id="274" r:id="rId4"/>
    <p:sldId id="275" r:id="rId5"/>
    <p:sldId id="278" r:id="rId6"/>
    <p:sldId id="260" r:id="rId7"/>
    <p:sldId id="283" r:id="rId8"/>
    <p:sldId id="284" r:id="rId9"/>
    <p:sldId id="285" r:id="rId10"/>
    <p:sldId id="286" r:id="rId11"/>
    <p:sldId id="287" r:id="rId12"/>
    <p:sldId id="288" r:id="rId13"/>
    <p:sldId id="289" r:id="rId14"/>
    <p:sldId id="290" r:id="rId15"/>
    <p:sldId id="273" r:id="rId16"/>
    <p:sldId id="291" r:id="rId17"/>
    <p:sldId id="281" r:id="rId18"/>
    <p:sldId id="282"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3" d="100"/>
          <a:sy n="63" d="100"/>
        </p:scale>
        <p:origin x="804" y="52"/>
      </p:cViewPr>
      <p:guideLst/>
    </p:cSldViewPr>
  </p:slideViewPr>
  <p:notesTextViewPr>
    <p:cViewPr>
      <p:scale>
        <a:sx n="1" d="1"/>
        <a:sy n="1" d="1"/>
      </p:scale>
      <p:origin x="0" y="0"/>
    </p:cViewPr>
  </p:notesTextViewPr>
  <p:sorterViewPr>
    <p:cViewPr>
      <p:scale>
        <a:sx n="50" d="100"/>
        <a:sy n="50" d="100"/>
      </p:scale>
      <p:origin x="0" y="-58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D2979E-27A9-4C45-ABD0-82580D2F55FA}" type="datetimeFigureOut">
              <a:rPr lang="tr-TR" smtClean="0"/>
              <a:t>28.06.2025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62FA2-CD60-4E15-B208-C8AA54052CA2}" type="slidenum">
              <a:rPr lang="tr-TR" smtClean="0"/>
              <a:t>‹#›</a:t>
            </a:fld>
            <a:endParaRPr lang="tr-TR"/>
          </a:p>
        </p:txBody>
      </p:sp>
    </p:spTree>
    <p:extLst>
      <p:ext uri="{BB962C8B-B14F-4D97-AF65-F5344CB8AC3E}">
        <p14:creationId xmlns:p14="http://schemas.microsoft.com/office/powerpoint/2010/main" val="757668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5E062FA2-CD60-4E15-B208-C8AA54052CA2}" type="slidenum">
              <a:rPr lang="tr-TR" smtClean="0"/>
              <a:t>6</a:t>
            </a:fld>
            <a:endParaRPr lang="tr-TR"/>
          </a:p>
        </p:txBody>
      </p:sp>
    </p:spTree>
    <p:extLst>
      <p:ext uri="{BB962C8B-B14F-4D97-AF65-F5344CB8AC3E}">
        <p14:creationId xmlns:p14="http://schemas.microsoft.com/office/powerpoint/2010/main" val="1003487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7D2054-03B1-AB8B-F5EA-ACC0A5CA5F07}"/>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268FE82E-29EC-EA84-BEDE-D481390F682F}"/>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A73A4C79-BA03-B78D-1428-38313479A1C1}"/>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13261125-EDCD-85E1-12FC-517A061B037A}"/>
              </a:ext>
            </a:extLst>
          </p:cNvPr>
          <p:cNvSpPr>
            <a:spLocks noGrp="1"/>
          </p:cNvSpPr>
          <p:nvPr>
            <p:ph type="sldNum" sz="quarter" idx="5"/>
          </p:nvPr>
        </p:nvSpPr>
        <p:spPr/>
        <p:txBody>
          <a:bodyPr/>
          <a:lstStyle/>
          <a:p>
            <a:fld id="{5E062FA2-CD60-4E15-B208-C8AA54052CA2}" type="slidenum">
              <a:rPr lang="tr-TR" smtClean="0"/>
              <a:t>7</a:t>
            </a:fld>
            <a:endParaRPr lang="tr-TR"/>
          </a:p>
        </p:txBody>
      </p:sp>
    </p:spTree>
    <p:extLst>
      <p:ext uri="{BB962C8B-B14F-4D97-AF65-F5344CB8AC3E}">
        <p14:creationId xmlns:p14="http://schemas.microsoft.com/office/powerpoint/2010/main" val="1849258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D9201E-0A75-B6D8-D228-452D6736E0F6}"/>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81DDB9B7-60BD-E3F4-15D2-312017B8F94A}"/>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58DE2B0F-D37B-CCCB-1587-BF9A3203F786}"/>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D4A9E3D4-E1A5-5ED8-075C-6FCFB0603DCF}"/>
              </a:ext>
            </a:extLst>
          </p:cNvPr>
          <p:cNvSpPr>
            <a:spLocks noGrp="1"/>
          </p:cNvSpPr>
          <p:nvPr>
            <p:ph type="sldNum" sz="quarter" idx="5"/>
          </p:nvPr>
        </p:nvSpPr>
        <p:spPr/>
        <p:txBody>
          <a:bodyPr/>
          <a:lstStyle/>
          <a:p>
            <a:fld id="{5E062FA2-CD60-4E15-B208-C8AA54052CA2}" type="slidenum">
              <a:rPr lang="tr-TR" smtClean="0"/>
              <a:t>8</a:t>
            </a:fld>
            <a:endParaRPr lang="tr-TR"/>
          </a:p>
        </p:txBody>
      </p:sp>
    </p:spTree>
    <p:extLst>
      <p:ext uri="{BB962C8B-B14F-4D97-AF65-F5344CB8AC3E}">
        <p14:creationId xmlns:p14="http://schemas.microsoft.com/office/powerpoint/2010/main" val="620176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B07327-0CA4-E736-F0E7-3658D2A1ECDE}"/>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83CCD6AB-045B-49C2-FB06-AE00E1DA5EC9}"/>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9BE4008B-65F5-AE60-5811-BF6B790EE1E0}"/>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E4BC74ED-7FCD-2619-9C9C-31E3915019B3}"/>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062FA2-CD60-4E15-B208-C8AA54052CA2}"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4563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415EE4-EC43-32DA-3AE0-44FC178FD43B}"/>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8AB83345-B54E-7FAC-9F09-FD6AE5AE5F58}"/>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EE1158F7-1E00-777F-E181-4C04FF802F47}"/>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801AEAC7-63CB-38FA-B527-BC0F8C60DC03}"/>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062FA2-CD60-4E15-B208-C8AA54052CA2}"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8433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85C83E-E53B-7BAB-4FFD-451C39999015}"/>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D1D19D33-E8FD-E202-48E3-61B7C6CCD2E7}"/>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E0D1ABB6-1998-E71E-36F4-458AA162AE8A}"/>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EE255EC8-8273-9F20-49B0-D0BCE5B249D1}"/>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062FA2-CD60-4E15-B208-C8AA54052CA2}"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43653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A56D4-F52D-6BE9-5280-F8516AC3C013}"/>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1568B53D-1AA6-DE71-C6B8-A9767A6DDC36}"/>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C0A2188C-2EF0-FA45-B06F-6F82F975434F}"/>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6D85BA0F-878F-7A01-4280-7FBFB2E4C1D4}"/>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062FA2-CD60-4E15-B208-C8AA54052CA2}"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25405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A6B921-DD3E-2CA3-C3D0-A2938A8FC5DC}"/>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C471246A-1D8E-5F8C-2B29-518F08D31319}"/>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C59A5DDA-0F1F-D4C1-856E-9EBC3016E10D}"/>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9DEA717C-A58F-7B22-BCB5-5531B62E58E2}"/>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062FA2-CD60-4E15-B208-C8AA54052CA2}"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279952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8159B9-ACB2-641B-E1F8-0D70C3EFE615}"/>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B8A1A659-5609-1817-7F77-62687BCAA892}"/>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39581738-2D47-AAC3-557F-60E89EFF010D}"/>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51210F07-D505-7474-419C-61F1988D8E9B}"/>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062FA2-CD60-4E15-B208-C8AA54052CA2}"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001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96AC7B-6F17-9AF7-5358-7D96D137607E}"/>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90B47030-4F2B-4F7D-2AAB-BFA22906CA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EBC1CDD-EBE8-21CC-C81F-9D0BAB49626A}"/>
              </a:ext>
            </a:extLst>
          </p:cNvPr>
          <p:cNvSpPr>
            <a:spLocks noGrp="1"/>
          </p:cNvSpPr>
          <p:nvPr>
            <p:ph type="dt" sz="half" idx="10"/>
          </p:nvPr>
        </p:nvSpPr>
        <p:spPr/>
        <p:txBody>
          <a:bodyPr/>
          <a:lstStyle/>
          <a:p>
            <a:fld id="{D9B6A91E-F787-4C5B-876D-5AFDB2461681}" type="datetimeFigureOut">
              <a:rPr lang="tr-TR" smtClean="0"/>
              <a:t>28.06.2025</a:t>
            </a:fld>
            <a:endParaRPr lang="tr-TR"/>
          </a:p>
        </p:txBody>
      </p:sp>
      <p:sp>
        <p:nvSpPr>
          <p:cNvPr id="5" name="Alt Bilgi Yer Tutucusu 4">
            <a:extLst>
              <a:ext uri="{FF2B5EF4-FFF2-40B4-BE49-F238E27FC236}">
                <a16:creationId xmlns:a16="http://schemas.microsoft.com/office/drawing/2014/main" id="{629BA75B-3BBD-5C15-B86D-91C095FDE7A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51F9264-CCA7-85CE-CB15-E10680DA2532}"/>
              </a:ext>
            </a:extLst>
          </p:cNvPr>
          <p:cNvSpPr>
            <a:spLocks noGrp="1"/>
          </p:cNvSpPr>
          <p:nvPr>
            <p:ph type="sldNum" sz="quarter" idx="12"/>
          </p:nvPr>
        </p:nvSpPr>
        <p:spPr/>
        <p:txBody>
          <a:bodyPr/>
          <a:lstStyle/>
          <a:p>
            <a:fld id="{4E68BD81-BFD1-4539-8571-7F561FCBB118}" type="slidenum">
              <a:rPr lang="tr-TR" smtClean="0"/>
              <a:t>‹#›</a:t>
            </a:fld>
            <a:endParaRPr lang="tr-TR"/>
          </a:p>
        </p:txBody>
      </p:sp>
    </p:spTree>
    <p:extLst>
      <p:ext uri="{BB962C8B-B14F-4D97-AF65-F5344CB8AC3E}">
        <p14:creationId xmlns:p14="http://schemas.microsoft.com/office/powerpoint/2010/main" val="4173400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315960-1B10-E1AA-499E-A5CF6E826075}"/>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F10BE3F-25AB-FE52-FA17-903D186C0E67}"/>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0A803E6-E2CC-9ABA-9748-45BB4DF73357}"/>
              </a:ext>
            </a:extLst>
          </p:cNvPr>
          <p:cNvSpPr>
            <a:spLocks noGrp="1"/>
          </p:cNvSpPr>
          <p:nvPr>
            <p:ph type="dt" sz="half" idx="10"/>
          </p:nvPr>
        </p:nvSpPr>
        <p:spPr/>
        <p:txBody>
          <a:bodyPr/>
          <a:lstStyle/>
          <a:p>
            <a:fld id="{D9B6A91E-F787-4C5B-876D-5AFDB2461681}" type="datetimeFigureOut">
              <a:rPr lang="tr-TR" smtClean="0"/>
              <a:t>28.06.2025</a:t>
            </a:fld>
            <a:endParaRPr lang="tr-TR"/>
          </a:p>
        </p:txBody>
      </p:sp>
      <p:sp>
        <p:nvSpPr>
          <p:cNvPr id="5" name="Alt Bilgi Yer Tutucusu 4">
            <a:extLst>
              <a:ext uri="{FF2B5EF4-FFF2-40B4-BE49-F238E27FC236}">
                <a16:creationId xmlns:a16="http://schemas.microsoft.com/office/drawing/2014/main" id="{C32EC83B-1C80-4284-390F-0739A9B9E38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92F660D-FD82-7CB6-EE03-49DB84205131}"/>
              </a:ext>
            </a:extLst>
          </p:cNvPr>
          <p:cNvSpPr>
            <a:spLocks noGrp="1"/>
          </p:cNvSpPr>
          <p:nvPr>
            <p:ph type="sldNum" sz="quarter" idx="12"/>
          </p:nvPr>
        </p:nvSpPr>
        <p:spPr/>
        <p:txBody>
          <a:bodyPr/>
          <a:lstStyle/>
          <a:p>
            <a:fld id="{4E68BD81-BFD1-4539-8571-7F561FCBB118}" type="slidenum">
              <a:rPr lang="tr-TR" smtClean="0"/>
              <a:t>‹#›</a:t>
            </a:fld>
            <a:endParaRPr lang="tr-TR"/>
          </a:p>
        </p:txBody>
      </p:sp>
    </p:spTree>
    <p:extLst>
      <p:ext uri="{BB962C8B-B14F-4D97-AF65-F5344CB8AC3E}">
        <p14:creationId xmlns:p14="http://schemas.microsoft.com/office/powerpoint/2010/main" val="292372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4703146-C841-2468-B047-718E416368A6}"/>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BAC31DE-E92D-4DA8-689E-3BD43815320A}"/>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544D965-2707-7E95-78A8-D7A05B059D45}"/>
              </a:ext>
            </a:extLst>
          </p:cNvPr>
          <p:cNvSpPr>
            <a:spLocks noGrp="1"/>
          </p:cNvSpPr>
          <p:nvPr>
            <p:ph type="dt" sz="half" idx="10"/>
          </p:nvPr>
        </p:nvSpPr>
        <p:spPr/>
        <p:txBody>
          <a:bodyPr/>
          <a:lstStyle/>
          <a:p>
            <a:fld id="{D9B6A91E-F787-4C5B-876D-5AFDB2461681}" type="datetimeFigureOut">
              <a:rPr lang="tr-TR" smtClean="0"/>
              <a:t>28.06.2025</a:t>
            </a:fld>
            <a:endParaRPr lang="tr-TR"/>
          </a:p>
        </p:txBody>
      </p:sp>
      <p:sp>
        <p:nvSpPr>
          <p:cNvPr id="5" name="Alt Bilgi Yer Tutucusu 4">
            <a:extLst>
              <a:ext uri="{FF2B5EF4-FFF2-40B4-BE49-F238E27FC236}">
                <a16:creationId xmlns:a16="http://schemas.microsoft.com/office/drawing/2014/main" id="{5E9E3D8F-10E6-AA43-10A4-58F8F449058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C4A83EA-F115-4F83-F6D4-087A782735E7}"/>
              </a:ext>
            </a:extLst>
          </p:cNvPr>
          <p:cNvSpPr>
            <a:spLocks noGrp="1"/>
          </p:cNvSpPr>
          <p:nvPr>
            <p:ph type="sldNum" sz="quarter" idx="12"/>
          </p:nvPr>
        </p:nvSpPr>
        <p:spPr/>
        <p:txBody>
          <a:bodyPr/>
          <a:lstStyle/>
          <a:p>
            <a:fld id="{4E68BD81-BFD1-4539-8571-7F561FCBB118}" type="slidenum">
              <a:rPr lang="tr-TR" smtClean="0"/>
              <a:t>‹#›</a:t>
            </a:fld>
            <a:endParaRPr lang="tr-TR"/>
          </a:p>
        </p:txBody>
      </p:sp>
    </p:spTree>
    <p:extLst>
      <p:ext uri="{BB962C8B-B14F-4D97-AF65-F5344CB8AC3E}">
        <p14:creationId xmlns:p14="http://schemas.microsoft.com/office/powerpoint/2010/main" val="4124430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49BADE-1ABA-E972-DE4A-F0941A8BF51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6C750BA-59F7-A1D9-7F11-A4EBD1DB3F8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194F3CB-7240-063A-3DB0-40FB9E3E3ABE}"/>
              </a:ext>
            </a:extLst>
          </p:cNvPr>
          <p:cNvSpPr>
            <a:spLocks noGrp="1"/>
          </p:cNvSpPr>
          <p:nvPr>
            <p:ph type="dt" sz="half" idx="10"/>
          </p:nvPr>
        </p:nvSpPr>
        <p:spPr/>
        <p:txBody>
          <a:bodyPr/>
          <a:lstStyle/>
          <a:p>
            <a:fld id="{D9B6A91E-F787-4C5B-876D-5AFDB2461681}" type="datetimeFigureOut">
              <a:rPr lang="tr-TR" smtClean="0"/>
              <a:t>28.06.2025</a:t>
            </a:fld>
            <a:endParaRPr lang="tr-TR"/>
          </a:p>
        </p:txBody>
      </p:sp>
      <p:sp>
        <p:nvSpPr>
          <p:cNvPr id="5" name="Alt Bilgi Yer Tutucusu 4">
            <a:extLst>
              <a:ext uri="{FF2B5EF4-FFF2-40B4-BE49-F238E27FC236}">
                <a16:creationId xmlns:a16="http://schemas.microsoft.com/office/drawing/2014/main" id="{45CF190B-B086-C0E9-27A7-34C17A4AF96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6FE6F4E-9919-66C9-3AF6-5C71AFC852D9}"/>
              </a:ext>
            </a:extLst>
          </p:cNvPr>
          <p:cNvSpPr>
            <a:spLocks noGrp="1"/>
          </p:cNvSpPr>
          <p:nvPr>
            <p:ph type="sldNum" sz="quarter" idx="12"/>
          </p:nvPr>
        </p:nvSpPr>
        <p:spPr/>
        <p:txBody>
          <a:bodyPr/>
          <a:lstStyle/>
          <a:p>
            <a:fld id="{4E68BD81-BFD1-4539-8571-7F561FCBB118}" type="slidenum">
              <a:rPr lang="tr-TR" smtClean="0"/>
              <a:t>‹#›</a:t>
            </a:fld>
            <a:endParaRPr lang="tr-TR"/>
          </a:p>
        </p:txBody>
      </p:sp>
    </p:spTree>
    <p:extLst>
      <p:ext uri="{BB962C8B-B14F-4D97-AF65-F5344CB8AC3E}">
        <p14:creationId xmlns:p14="http://schemas.microsoft.com/office/powerpoint/2010/main" val="1978012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EBD583-41CE-FE5C-2D9C-9B6A8E7BB47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789D4296-9E18-A49B-AA09-D6759EF691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C36A5E88-5233-1C1E-C33E-C51A8BB1E0C9}"/>
              </a:ext>
            </a:extLst>
          </p:cNvPr>
          <p:cNvSpPr>
            <a:spLocks noGrp="1"/>
          </p:cNvSpPr>
          <p:nvPr>
            <p:ph type="dt" sz="half" idx="10"/>
          </p:nvPr>
        </p:nvSpPr>
        <p:spPr/>
        <p:txBody>
          <a:bodyPr/>
          <a:lstStyle/>
          <a:p>
            <a:fld id="{D9B6A91E-F787-4C5B-876D-5AFDB2461681}" type="datetimeFigureOut">
              <a:rPr lang="tr-TR" smtClean="0"/>
              <a:t>28.06.2025</a:t>
            </a:fld>
            <a:endParaRPr lang="tr-TR"/>
          </a:p>
        </p:txBody>
      </p:sp>
      <p:sp>
        <p:nvSpPr>
          <p:cNvPr id="5" name="Alt Bilgi Yer Tutucusu 4">
            <a:extLst>
              <a:ext uri="{FF2B5EF4-FFF2-40B4-BE49-F238E27FC236}">
                <a16:creationId xmlns:a16="http://schemas.microsoft.com/office/drawing/2014/main" id="{7300CC9D-63EE-733D-3612-C17C9A21A11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F0D621C-787F-DE77-6E2A-5C3577665CBF}"/>
              </a:ext>
            </a:extLst>
          </p:cNvPr>
          <p:cNvSpPr>
            <a:spLocks noGrp="1"/>
          </p:cNvSpPr>
          <p:nvPr>
            <p:ph type="sldNum" sz="quarter" idx="12"/>
          </p:nvPr>
        </p:nvSpPr>
        <p:spPr/>
        <p:txBody>
          <a:bodyPr/>
          <a:lstStyle/>
          <a:p>
            <a:fld id="{4E68BD81-BFD1-4539-8571-7F561FCBB118}" type="slidenum">
              <a:rPr lang="tr-TR" smtClean="0"/>
              <a:t>‹#›</a:t>
            </a:fld>
            <a:endParaRPr lang="tr-TR"/>
          </a:p>
        </p:txBody>
      </p:sp>
    </p:spTree>
    <p:extLst>
      <p:ext uri="{BB962C8B-B14F-4D97-AF65-F5344CB8AC3E}">
        <p14:creationId xmlns:p14="http://schemas.microsoft.com/office/powerpoint/2010/main" val="1179130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A23274-2250-B30E-AC6B-355CB9217A6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7E5B46A-B23B-9671-8EFB-F803AFB0A954}"/>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144EAE6-0472-AD21-5183-63E2759F455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2734EBA-CE50-4BC2-DD1C-9D9C61D40AFF}"/>
              </a:ext>
            </a:extLst>
          </p:cNvPr>
          <p:cNvSpPr>
            <a:spLocks noGrp="1"/>
          </p:cNvSpPr>
          <p:nvPr>
            <p:ph type="dt" sz="half" idx="10"/>
          </p:nvPr>
        </p:nvSpPr>
        <p:spPr/>
        <p:txBody>
          <a:bodyPr/>
          <a:lstStyle/>
          <a:p>
            <a:fld id="{D9B6A91E-F787-4C5B-876D-5AFDB2461681}" type="datetimeFigureOut">
              <a:rPr lang="tr-TR" smtClean="0"/>
              <a:t>28.06.2025</a:t>
            </a:fld>
            <a:endParaRPr lang="tr-TR"/>
          </a:p>
        </p:txBody>
      </p:sp>
      <p:sp>
        <p:nvSpPr>
          <p:cNvPr id="6" name="Alt Bilgi Yer Tutucusu 5">
            <a:extLst>
              <a:ext uri="{FF2B5EF4-FFF2-40B4-BE49-F238E27FC236}">
                <a16:creationId xmlns:a16="http://schemas.microsoft.com/office/drawing/2014/main" id="{68B45B89-03A3-3052-1DA2-09B2443973C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6196058-1B60-42DC-1B39-13893C73256D}"/>
              </a:ext>
            </a:extLst>
          </p:cNvPr>
          <p:cNvSpPr>
            <a:spLocks noGrp="1"/>
          </p:cNvSpPr>
          <p:nvPr>
            <p:ph type="sldNum" sz="quarter" idx="12"/>
          </p:nvPr>
        </p:nvSpPr>
        <p:spPr/>
        <p:txBody>
          <a:bodyPr/>
          <a:lstStyle/>
          <a:p>
            <a:fld id="{4E68BD81-BFD1-4539-8571-7F561FCBB118}" type="slidenum">
              <a:rPr lang="tr-TR" smtClean="0"/>
              <a:t>‹#›</a:t>
            </a:fld>
            <a:endParaRPr lang="tr-TR"/>
          </a:p>
        </p:txBody>
      </p:sp>
    </p:spTree>
    <p:extLst>
      <p:ext uri="{BB962C8B-B14F-4D97-AF65-F5344CB8AC3E}">
        <p14:creationId xmlns:p14="http://schemas.microsoft.com/office/powerpoint/2010/main" val="806111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3EC0DA-8E9A-9C3A-735F-D1EAF3DFC1A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CEDC48F-D000-0450-8464-52D0C1CEDF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F7481A04-9A5A-E804-4043-6C88B103770C}"/>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E1C9377-F53B-C48C-1F5B-204B57243F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1B059A44-CA98-FD52-5C29-4E9CE25ABB73}"/>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9CF020E6-7C91-C8FD-8562-575894A19BBF}"/>
              </a:ext>
            </a:extLst>
          </p:cNvPr>
          <p:cNvSpPr>
            <a:spLocks noGrp="1"/>
          </p:cNvSpPr>
          <p:nvPr>
            <p:ph type="dt" sz="half" idx="10"/>
          </p:nvPr>
        </p:nvSpPr>
        <p:spPr/>
        <p:txBody>
          <a:bodyPr/>
          <a:lstStyle/>
          <a:p>
            <a:fld id="{D9B6A91E-F787-4C5B-876D-5AFDB2461681}" type="datetimeFigureOut">
              <a:rPr lang="tr-TR" smtClean="0"/>
              <a:t>28.06.2025</a:t>
            </a:fld>
            <a:endParaRPr lang="tr-TR"/>
          </a:p>
        </p:txBody>
      </p:sp>
      <p:sp>
        <p:nvSpPr>
          <p:cNvPr id="8" name="Alt Bilgi Yer Tutucusu 7">
            <a:extLst>
              <a:ext uri="{FF2B5EF4-FFF2-40B4-BE49-F238E27FC236}">
                <a16:creationId xmlns:a16="http://schemas.microsoft.com/office/drawing/2014/main" id="{168DAECB-3CEE-390F-72B2-B9F063884AC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E676D0F-22DB-5869-C7EE-E4C2C0D3F517}"/>
              </a:ext>
            </a:extLst>
          </p:cNvPr>
          <p:cNvSpPr>
            <a:spLocks noGrp="1"/>
          </p:cNvSpPr>
          <p:nvPr>
            <p:ph type="sldNum" sz="quarter" idx="12"/>
          </p:nvPr>
        </p:nvSpPr>
        <p:spPr/>
        <p:txBody>
          <a:bodyPr/>
          <a:lstStyle/>
          <a:p>
            <a:fld id="{4E68BD81-BFD1-4539-8571-7F561FCBB118}" type="slidenum">
              <a:rPr lang="tr-TR" smtClean="0"/>
              <a:t>‹#›</a:t>
            </a:fld>
            <a:endParaRPr lang="tr-TR"/>
          </a:p>
        </p:txBody>
      </p:sp>
    </p:spTree>
    <p:extLst>
      <p:ext uri="{BB962C8B-B14F-4D97-AF65-F5344CB8AC3E}">
        <p14:creationId xmlns:p14="http://schemas.microsoft.com/office/powerpoint/2010/main" val="490234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A68A1F-78CA-E16E-AC21-A331D64F9C63}"/>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0C6B56A5-1CED-3116-240C-C5E10AD86773}"/>
              </a:ext>
            </a:extLst>
          </p:cNvPr>
          <p:cNvSpPr>
            <a:spLocks noGrp="1"/>
          </p:cNvSpPr>
          <p:nvPr>
            <p:ph type="dt" sz="half" idx="10"/>
          </p:nvPr>
        </p:nvSpPr>
        <p:spPr/>
        <p:txBody>
          <a:bodyPr/>
          <a:lstStyle/>
          <a:p>
            <a:fld id="{D9B6A91E-F787-4C5B-876D-5AFDB2461681}" type="datetimeFigureOut">
              <a:rPr lang="tr-TR" smtClean="0"/>
              <a:t>28.06.2025</a:t>
            </a:fld>
            <a:endParaRPr lang="tr-TR"/>
          </a:p>
        </p:txBody>
      </p:sp>
      <p:sp>
        <p:nvSpPr>
          <p:cNvPr id="4" name="Alt Bilgi Yer Tutucusu 3">
            <a:extLst>
              <a:ext uri="{FF2B5EF4-FFF2-40B4-BE49-F238E27FC236}">
                <a16:creationId xmlns:a16="http://schemas.microsoft.com/office/drawing/2014/main" id="{1EFBF0C7-CF08-8273-8FC9-48008D0D231A}"/>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B1B3D43F-38DB-F1EC-941C-6B8AD35EAF7B}"/>
              </a:ext>
            </a:extLst>
          </p:cNvPr>
          <p:cNvSpPr>
            <a:spLocks noGrp="1"/>
          </p:cNvSpPr>
          <p:nvPr>
            <p:ph type="sldNum" sz="quarter" idx="12"/>
          </p:nvPr>
        </p:nvSpPr>
        <p:spPr/>
        <p:txBody>
          <a:bodyPr/>
          <a:lstStyle/>
          <a:p>
            <a:fld id="{4E68BD81-BFD1-4539-8571-7F561FCBB118}" type="slidenum">
              <a:rPr lang="tr-TR" smtClean="0"/>
              <a:t>‹#›</a:t>
            </a:fld>
            <a:endParaRPr lang="tr-TR"/>
          </a:p>
        </p:txBody>
      </p:sp>
    </p:spTree>
    <p:extLst>
      <p:ext uri="{BB962C8B-B14F-4D97-AF65-F5344CB8AC3E}">
        <p14:creationId xmlns:p14="http://schemas.microsoft.com/office/powerpoint/2010/main" val="2073018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9E1FF05-7BE0-7DB0-B301-5F45D6D98536}"/>
              </a:ext>
            </a:extLst>
          </p:cNvPr>
          <p:cNvSpPr>
            <a:spLocks noGrp="1"/>
          </p:cNvSpPr>
          <p:nvPr>
            <p:ph type="dt" sz="half" idx="10"/>
          </p:nvPr>
        </p:nvSpPr>
        <p:spPr/>
        <p:txBody>
          <a:bodyPr/>
          <a:lstStyle/>
          <a:p>
            <a:fld id="{D9B6A91E-F787-4C5B-876D-5AFDB2461681}" type="datetimeFigureOut">
              <a:rPr lang="tr-TR" smtClean="0"/>
              <a:t>28.06.2025</a:t>
            </a:fld>
            <a:endParaRPr lang="tr-TR"/>
          </a:p>
        </p:txBody>
      </p:sp>
      <p:sp>
        <p:nvSpPr>
          <p:cNvPr id="3" name="Alt Bilgi Yer Tutucusu 2">
            <a:extLst>
              <a:ext uri="{FF2B5EF4-FFF2-40B4-BE49-F238E27FC236}">
                <a16:creationId xmlns:a16="http://schemas.microsoft.com/office/drawing/2014/main" id="{F0F3FC1E-A143-FC33-49C6-012611B4A16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B1338C1-3FD7-B5BC-125C-190308892868}"/>
              </a:ext>
            </a:extLst>
          </p:cNvPr>
          <p:cNvSpPr>
            <a:spLocks noGrp="1"/>
          </p:cNvSpPr>
          <p:nvPr>
            <p:ph type="sldNum" sz="quarter" idx="12"/>
          </p:nvPr>
        </p:nvSpPr>
        <p:spPr/>
        <p:txBody>
          <a:bodyPr/>
          <a:lstStyle/>
          <a:p>
            <a:fld id="{4E68BD81-BFD1-4539-8571-7F561FCBB118}" type="slidenum">
              <a:rPr lang="tr-TR" smtClean="0"/>
              <a:t>‹#›</a:t>
            </a:fld>
            <a:endParaRPr lang="tr-TR"/>
          </a:p>
        </p:txBody>
      </p:sp>
    </p:spTree>
    <p:extLst>
      <p:ext uri="{BB962C8B-B14F-4D97-AF65-F5344CB8AC3E}">
        <p14:creationId xmlns:p14="http://schemas.microsoft.com/office/powerpoint/2010/main" val="3526407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2AEB56-DF5C-E810-DD90-92D1C1B8D15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21DCA07-D591-9FBA-086E-3EC7CC3FD5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4C17A57-A463-29A5-9C83-493B503BAE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9A1F3AC-C2C8-0B78-620F-627B7A01A340}"/>
              </a:ext>
            </a:extLst>
          </p:cNvPr>
          <p:cNvSpPr>
            <a:spLocks noGrp="1"/>
          </p:cNvSpPr>
          <p:nvPr>
            <p:ph type="dt" sz="half" idx="10"/>
          </p:nvPr>
        </p:nvSpPr>
        <p:spPr/>
        <p:txBody>
          <a:bodyPr/>
          <a:lstStyle/>
          <a:p>
            <a:fld id="{D9B6A91E-F787-4C5B-876D-5AFDB2461681}" type="datetimeFigureOut">
              <a:rPr lang="tr-TR" smtClean="0"/>
              <a:t>28.06.2025</a:t>
            </a:fld>
            <a:endParaRPr lang="tr-TR"/>
          </a:p>
        </p:txBody>
      </p:sp>
      <p:sp>
        <p:nvSpPr>
          <p:cNvPr id="6" name="Alt Bilgi Yer Tutucusu 5">
            <a:extLst>
              <a:ext uri="{FF2B5EF4-FFF2-40B4-BE49-F238E27FC236}">
                <a16:creationId xmlns:a16="http://schemas.microsoft.com/office/drawing/2014/main" id="{D22B2503-5721-3130-563E-725F06CC2BC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982CE2B-6B20-AAE0-BFE0-F36D694B9600}"/>
              </a:ext>
            </a:extLst>
          </p:cNvPr>
          <p:cNvSpPr>
            <a:spLocks noGrp="1"/>
          </p:cNvSpPr>
          <p:nvPr>
            <p:ph type="sldNum" sz="quarter" idx="12"/>
          </p:nvPr>
        </p:nvSpPr>
        <p:spPr/>
        <p:txBody>
          <a:bodyPr/>
          <a:lstStyle/>
          <a:p>
            <a:fld id="{4E68BD81-BFD1-4539-8571-7F561FCBB118}" type="slidenum">
              <a:rPr lang="tr-TR" smtClean="0"/>
              <a:t>‹#›</a:t>
            </a:fld>
            <a:endParaRPr lang="tr-TR"/>
          </a:p>
        </p:txBody>
      </p:sp>
    </p:spTree>
    <p:extLst>
      <p:ext uri="{BB962C8B-B14F-4D97-AF65-F5344CB8AC3E}">
        <p14:creationId xmlns:p14="http://schemas.microsoft.com/office/powerpoint/2010/main" val="1861749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590966-8EA2-FE44-46B4-359BD9FCF5E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96E3449-56EA-38B2-9EF8-5C86086630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015340DD-CB02-17FD-1683-C711234A3F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DCE952A-D3ED-5E71-66AB-31271DD8610F}"/>
              </a:ext>
            </a:extLst>
          </p:cNvPr>
          <p:cNvSpPr>
            <a:spLocks noGrp="1"/>
          </p:cNvSpPr>
          <p:nvPr>
            <p:ph type="dt" sz="half" idx="10"/>
          </p:nvPr>
        </p:nvSpPr>
        <p:spPr/>
        <p:txBody>
          <a:bodyPr/>
          <a:lstStyle/>
          <a:p>
            <a:fld id="{D9B6A91E-F787-4C5B-876D-5AFDB2461681}" type="datetimeFigureOut">
              <a:rPr lang="tr-TR" smtClean="0"/>
              <a:t>28.06.2025</a:t>
            </a:fld>
            <a:endParaRPr lang="tr-TR"/>
          </a:p>
        </p:txBody>
      </p:sp>
      <p:sp>
        <p:nvSpPr>
          <p:cNvPr id="6" name="Alt Bilgi Yer Tutucusu 5">
            <a:extLst>
              <a:ext uri="{FF2B5EF4-FFF2-40B4-BE49-F238E27FC236}">
                <a16:creationId xmlns:a16="http://schemas.microsoft.com/office/drawing/2014/main" id="{01CC3A15-DBD7-A9AA-382E-B3955A08ED4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081E9E0-A583-C338-A94B-6D2315C2FA8C}"/>
              </a:ext>
            </a:extLst>
          </p:cNvPr>
          <p:cNvSpPr>
            <a:spLocks noGrp="1"/>
          </p:cNvSpPr>
          <p:nvPr>
            <p:ph type="sldNum" sz="quarter" idx="12"/>
          </p:nvPr>
        </p:nvSpPr>
        <p:spPr/>
        <p:txBody>
          <a:bodyPr/>
          <a:lstStyle/>
          <a:p>
            <a:fld id="{4E68BD81-BFD1-4539-8571-7F561FCBB118}" type="slidenum">
              <a:rPr lang="tr-TR" smtClean="0"/>
              <a:t>‹#›</a:t>
            </a:fld>
            <a:endParaRPr lang="tr-TR"/>
          </a:p>
        </p:txBody>
      </p:sp>
    </p:spTree>
    <p:extLst>
      <p:ext uri="{BB962C8B-B14F-4D97-AF65-F5344CB8AC3E}">
        <p14:creationId xmlns:p14="http://schemas.microsoft.com/office/powerpoint/2010/main" val="1238798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1A0053E-12F4-558F-41D9-03CF497BEB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BF58D71-8014-7D55-4F39-7DDABC60B7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7155F29-09FA-D47C-0BE7-4CDBB692E5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B6A91E-F787-4C5B-876D-5AFDB2461681}" type="datetimeFigureOut">
              <a:rPr lang="tr-TR" smtClean="0"/>
              <a:t>28.06.2025</a:t>
            </a:fld>
            <a:endParaRPr lang="tr-TR"/>
          </a:p>
        </p:txBody>
      </p:sp>
      <p:sp>
        <p:nvSpPr>
          <p:cNvPr id="5" name="Alt Bilgi Yer Tutucusu 4">
            <a:extLst>
              <a:ext uri="{FF2B5EF4-FFF2-40B4-BE49-F238E27FC236}">
                <a16:creationId xmlns:a16="http://schemas.microsoft.com/office/drawing/2014/main" id="{89686B60-AF67-865C-F43D-00DCD04769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1EA006C1-CAFC-95A0-D388-5452306611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8BD81-BFD1-4539-8571-7F561FCBB118}" type="slidenum">
              <a:rPr lang="tr-TR" smtClean="0"/>
              <a:t>‹#›</a:t>
            </a:fld>
            <a:endParaRPr lang="tr-TR"/>
          </a:p>
        </p:txBody>
      </p:sp>
    </p:spTree>
    <p:extLst>
      <p:ext uri="{BB962C8B-B14F-4D97-AF65-F5344CB8AC3E}">
        <p14:creationId xmlns:p14="http://schemas.microsoft.com/office/powerpoint/2010/main" val="1854517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 Id="rId5" Type="http://schemas.openxmlformats.org/officeDocument/2006/relationships/image" Target="../media/image13.jpg"/><Relationship Id="rId4" Type="http://schemas.openxmlformats.org/officeDocument/2006/relationships/image" Target="../media/image12.jpg"/></Relationships>
</file>

<file path=ppt/slides/_rels/slide18.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5.jpg"/><Relationship Id="rId5" Type="http://schemas.openxmlformats.org/officeDocument/2006/relationships/image" Target="../media/image4.jpg"/><Relationship Id="rId10" Type="http://schemas.openxmlformats.org/officeDocument/2006/relationships/image" Target="../media/image9.jpg"/><Relationship Id="rId4" Type="http://schemas.openxmlformats.org/officeDocument/2006/relationships/image" Target="../media/image3.jpg"/><Relationship Id="rId9" Type="http://schemas.openxmlformats.org/officeDocument/2006/relationships/image" Target="../media/image8.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2E3820-24F0-F7B0-2DCB-9F2066854124}"/>
              </a:ext>
            </a:extLst>
          </p:cNvPr>
          <p:cNvSpPr>
            <a:spLocks noGrp="1"/>
          </p:cNvSpPr>
          <p:nvPr>
            <p:ph type="ctrTitle"/>
          </p:nvPr>
        </p:nvSpPr>
        <p:spPr/>
        <p:txBody>
          <a:bodyPr>
            <a:normAutofit/>
          </a:bodyPr>
          <a:lstStyle/>
          <a:p>
            <a:r>
              <a:rPr lang="tr-TR" sz="5400" b="1" dirty="0"/>
              <a:t>TTB YÜKSEK ONUR KURULU ÇALIŞMA RAPORU</a:t>
            </a:r>
          </a:p>
        </p:txBody>
      </p:sp>
      <p:sp>
        <p:nvSpPr>
          <p:cNvPr id="3" name="Alt Başlık 2">
            <a:extLst>
              <a:ext uri="{FF2B5EF4-FFF2-40B4-BE49-F238E27FC236}">
                <a16:creationId xmlns:a16="http://schemas.microsoft.com/office/drawing/2014/main" id="{4BD37B3F-60C8-BDDA-EF08-C2E803DC3FDA}"/>
              </a:ext>
            </a:extLst>
          </p:cNvPr>
          <p:cNvSpPr>
            <a:spLocks noGrp="1"/>
          </p:cNvSpPr>
          <p:nvPr>
            <p:ph type="subTitle" idx="1"/>
          </p:nvPr>
        </p:nvSpPr>
        <p:spPr/>
        <p:txBody>
          <a:bodyPr/>
          <a:lstStyle/>
          <a:p>
            <a:endParaRPr lang="tr-TR" sz="4000" dirty="0"/>
          </a:p>
          <a:p>
            <a:r>
              <a:rPr lang="tr-TR" sz="4000" dirty="0"/>
              <a:t>01 TEMMUZ 2024- 01 MAYIS 2025 </a:t>
            </a:r>
          </a:p>
          <a:p>
            <a:endParaRPr lang="tr-TR" dirty="0"/>
          </a:p>
        </p:txBody>
      </p:sp>
    </p:spTree>
    <p:extLst>
      <p:ext uri="{BB962C8B-B14F-4D97-AF65-F5344CB8AC3E}">
        <p14:creationId xmlns:p14="http://schemas.microsoft.com/office/powerpoint/2010/main" val="4008994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F5CFBF-59A5-ED58-91C3-1025C11018B1}"/>
            </a:ext>
          </a:extLst>
        </p:cNvPr>
        <p:cNvGrpSpPr/>
        <p:nvPr/>
      </p:nvGrpSpPr>
      <p:grpSpPr>
        <a:xfrm>
          <a:off x="0" y="0"/>
          <a:ext cx="0" cy="0"/>
          <a:chOff x="0" y="0"/>
          <a:chExt cx="0" cy="0"/>
        </a:xfrm>
      </p:grpSpPr>
      <p:sp>
        <p:nvSpPr>
          <p:cNvPr id="4" name="Başlık 3">
            <a:extLst>
              <a:ext uri="{FF2B5EF4-FFF2-40B4-BE49-F238E27FC236}">
                <a16:creationId xmlns:a16="http://schemas.microsoft.com/office/drawing/2014/main" id="{75ECA926-4887-E674-D9E9-9FDBA50D34C5}"/>
              </a:ext>
            </a:extLst>
          </p:cNvPr>
          <p:cNvSpPr>
            <a:spLocks noGrp="1"/>
          </p:cNvSpPr>
          <p:nvPr>
            <p:ph type="title"/>
          </p:nvPr>
        </p:nvSpPr>
        <p:spPr/>
        <p:txBody>
          <a:bodyPr>
            <a:normAutofit fontScale="90000"/>
          </a:bodyPr>
          <a:lstStyle/>
          <a:p>
            <a:pPr algn="ctr"/>
            <a:br>
              <a:rPr lang="tr-TR" dirty="0"/>
            </a:br>
            <a:br>
              <a:rPr lang="tr-TR" dirty="0"/>
            </a:br>
            <a:r>
              <a:rPr lang="tr-TR" b="1" dirty="0"/>
              <a:t>TTB Yüksek Onur Kurulu Tarafından Onaylanan Oda Onur Kurulu Kararlarının Dağılımı</a:t>
            </a:r>
            <a:br>
              <a:rPr lang="tr-TR" b="1" dirty="0"/>
            </a:br>
            <a:br>
              <a:rPr lang="tr-TR" dirty="0"/>
            </a:br>
            <a:endParaRPr lang="tr-TR" sz="4000" b="1" dirty="0"/>
          </a:p>
        </p:txBody>
      </p:sp>
      <p:graphicFrame>
        <p:nvGraphicFramePr>
          <p:cNvPr id="2" name="Tablo 1">
            <a:extLst>
              <a:ext uri="{FF2B5EF4-FFF2-40B4-BE49-F238E27FC236}">
                <a16:creationId xmlns:a16="http://schemas.microsoft.com/office/drawing/2014/main" id="{2530AB26-BD96-9FBC-AAA4-3FC23CD20CF1}"/>
              </a:ext>
            </a:extLst>
          </p:cNvPr>
          <p:cNvGraphicFramePr>
            <a:graphicFrameLocks noGrp="1"/>
          </p:cNvGraphicFramePr>
          <p:nvPr>
            <p:extLst>
              <p:ext uri="{D42A27DB-BD31-4B8C-83A1-F6EECF244321}">
                <p14:modId xmlns:p14="http://schemas.microsoft.com/office/powerpoint/2010/main" val="2321294588"/>
              </p:ext>
            </p:extLst>
          </p:nvPr>
        </p:nvGraphicFramePr>
        <p:xfrm>
          <a:off x="1437640" y="1930400"/>
          <a:ext cx="9316720" cy="4562470"/>
        </p:xfrm>
        <a:graphic>
          <a:graphicData uri="http://schemas.openxmlformats.org/drawingml/2006/table">
            <a:tbl>
              <a:tblPr firstRow="1" firstCol="1" bandRow="1">
                <a:tableStyleId>{5C22544A-7EE6-4342-B048-85BDC9FD1C3A}</a:tableStyleId>
              </a:tblPr>
              <a:tblGrid>
                <a:gridCol w="4658360">
                  <a:extLst>
                    <a:ext uri="{9D8B030D-6E8A-4147-A177-3AD203B41FA5}">
                      <a16:colId xmlns:a16="http://schemas.microsoft.com/office/drawing/2014/main" val="2264370005"/>
                    </a:ext>
                  </a:extLst>
                </a:gridCol>
                <a:gridCol w="4658360">
                  <a:extLst>
                    <a:ext uri="{9D8B030D-6E8A-4147-A177-3AD203B41FA5}">
                      <a16:colId xmlns:a16="http://schemas.microsoft.com/office/drawing/2014/main" val="1468902983"/>
                    </a:ext>
                  </a:extLst>
                </a:gridCol>
              </a:tblGrid>
              <a:tr h="414770">
                <a:tc>
                  <a:txBody>
                    <a:bodyPr/>
                    <a:lstStyle/>
                    <a:p>
                      <a:pPr>
                        <a:lnSpc>
                          <a:spcPct val="115000"/>
                        </a:lnSpc>
                        <a:spcAft>
                          <a:spcPts val="1000"/>
                        </a:spcAft>
                        <a:buNone/>
                      </a:pPr>
                      <a:r>
                        <a:rPr lang="tr-TR" sz="2400" dirty="0">
                          <a:effectLst/>
                        </a:rPr>
                        <a:t>KARAR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HEKİM SAYISI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68933105"/>
                  </a:ext>
                </a:extLst>
              </a:tr>
              <a:tr h="414770">
                <a:tc>
                  <a:txBody>
                    <a:bodyPr/>
                    <a:lstStyle/>
                    <a:p>
                      <a:pPr>
                        <a:lnSpc>
                          <a:spcPct val="115000"/>
                        </a:lnSpc>
                        <a:spcAft>
                          <a:spcPts val="1000"/>
                        </a:spcAft>
                        <a:buNone/>
                      </a:pPr>
                      <a:r>
                        <a:rPr lang="tr-TR" sz="2400" b="0" dirty="0">
                          <a:effectLst/>
                        </a:rPr>
                        <a:t>Soruşturmaya Gerek Yok</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18</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58440526"/>
                  </a:ext>
                </a:extLst>
              </a:tr>
              <a:tr h="414770">
                <a:tc>
                  <a:txBody>
                    <a:bodyPr/>
                    <a:lstStyle/>
                    <a:p>
                      <a:pPr>
                        <a:lnSpc>
                          <a:spcPct val="115000"/>
                        </a:lnSpc>
                        <a:spcAft>
                          <a:spcPts val="1000"/>
                        </a:spcAft>
                        <a:buNone/>
                      </a:pPr>
                      <a:r>
                        <a:rPr lang="tr-TR" sz="2400" b="0" dirty="0">
                          <a:effectLst/>
                        </a:rPr>
                        <a:t>Cezaya Gerek Yok</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23</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93413543"/>
                  </a:ext>
                </a:extLst>
              </a:tr>
              <a:tr h="414770">
                <a:tc>
                  <a:txBody>
                    <a:bodyPr/>
                    <a:lstStyle/>
                    <a:p>
                      <a:pPr>
                        <a:lnSpc>
                          <a:spcPct val="115000"/>
                        </a:lnSpc>
                        <a:spcAft>
                          <a:spcPts val="1000"/>
                        </a:spcAft>
                        <a:buNone/>
                      </a:pPr>
                      <a:r>
                        <a:rPr lang="tr-TR" sz="2400" b="0" dirty="0">
                          <a:effectLst/>
                        </a:rPr>
                        <a:t>Uyarı</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11</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85778003"/>
                  </a:ext>
                </a:extLst>
              </a:tr>
              <a:tr h="414770">
                <a:tc>
                  <a:txBody>
                    <a:bodyPr/>
                    <a:lstStyle/>
                    <a:p>
                      <a:pPr>
                        <a:lnSpc>
                          <a:spcPct val="115000"/>
                        </a:lnSpc>
                        <a:spcAft>
                          <a:spcPts val="1000"/>
                        </a:spcAft>
                        <a:buNone/>
                      </a:pPr>
                      <a:r>
                        <a:rPr lang="tr-TR" sz="2400" b="0" dirty="0">
                          <a:effectLst/>
                        </a:rPr>
                        <a:t>Para</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21</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734945"/>
                  </a:ext>
                </a:extLst>
              </a:tr>
              <a:tr h="414770">
                <a:tc>
                  <a:txBody>
                    <a:bodyPr/>
                    <a:lstStyle/>
                    <a:p>
                      <a:pPr>
                        <a:lnSpc>
                          <a:spcPct val="115000"/>
                        </a:lnSpc>
                        <a:spcAft>
                          <a:spcPts val="1000"/>
                        </a:spcAft>
                        <a:buNone/>
                      </a:pPr>
                      <a:r>
                        <a:rPr lang="tr-TR" sz="2400" b="0" dirty="0">
                          <a:effectLst/>
                        </a:rPr>
                        <a:t>Men</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29</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31092031"/>
                  </a:ext>
                </a:extLst>
              </a:tr>
              <a:tr h="414770">
                <a:tc>
                  <a:txBody>
                    <a:bodyPr/>
                    <a:lstStyle/>
                    <a:p>
                      <a:pPr>
                        <a:lnSpc>
                          <a:spcPct val="115000"/>
                        </a:lnSpc>
                        <a:spcAft>
                          <a:spcPts val="1000"/>
                        </a:spcAft>
                        <a:buNone/>
                      </a:pPr>
                      <a:r>
                        <a:rPr lang="tr-TR" sz="2400" b="0" dirty="0">
                          <a:effectLst/>
                        </a:rPr>
                        <a:t>        15 gün </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17         </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86099805"/>
                  </a:ext>
                </a:extLst>
              </a:tr>
              <a:tr h="414770">
                <a:tc>
                  <a:txBody>
                    <a:bodyPr/>
                    <a:lstStyle/>
                    <a:p>
                      <a:pPr>
                        <a:lnSpc>
                          <a:spcPct val="115000"/>
                        </a:lnSpc>
                        <a:spcAft>
                          <a:spcPts val="1000"/>
                        </a:spcAft>
                        <a:buNone/>
                      </a:pPr>
                      <a:r>
                        <a:rPr lang="tr-TR" sz="2400" b="0" dirty="0">
                          <a:effectLst/>
                        </a:rPr>
                        <a:t>        1 ay </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7         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13504124"/>
                  </a:ext>
                </a:extLst>
              </a:tr>
              <a:tr h="414770">
                <a:tc>
                  <a:txBody>
                    <a:bodyPr/>
                    <a:lstStyle/>
                    <a:p>
                      <a:pPr>
                        <a:lnSpc>
                          <a:spcPct val="115000"/>
                        </a:lnSpc>
                        <a:spcAft>
                          <a:spcPts val="1000"/>
                        </a:spcAft>
                        <a:buNone/>
                      </a:pPr>
                      <a:r>
                        <a:rPr lang="tr-TR" sz="2400" b="0" dirty="0">
                          <a:effectLst/>
                        </a:rPr>
                        <a:t>        3 ay </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2         </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731624"/>
                  </a:ext>
                </a:extLst>
              </a:tr>
              <a:tr h="414770">
                <a:tc>
                  <a:txBody>
                    <a:bodyPr/>
                    <a:lstStyle/>
                    <a:p>
                      <a:pPr>
                        <a:lnSpc>
                          <a:spcPct val="115000"/>
                        </a:lnSpc>
                        <a:spcAft>
                          <a:spcPts val="1000"/>
                        </a:spcAft>
                        <a:buNone/>
                      </a:pPr>
                      <a:r>
                        <a:rPr lang="tr-TR" sz="2400" b="0" dirty="0">
                          <a:effectLst/>
                        </a:rPr>
                        <a:t>        6 ay </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3         </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8975744"/>
                  </a:ext>
                </a:extLst>
              </a:tr>
              <a:tr h="414770">
                <a:tc>
                  <a:txBody>
                    <a:bodyPr/>
                    <a:lstStyle/>
                    <a:p>
                      <a:pPr>
                        <a:lnSpc>
                          <a:spcPct val="115000"/>
                        </a:lnSpc>
                        <a:spcAft>
                          <a:spcPts val="1000"/>
                        </a:spcAft>
                        <a:buNone/>
                      </a:pPr>
                      <a:r>
                        <a:rPr lang="tr-TR" sz="2400" dirty="0">
                          <a:effectLst/>
                        </a:rPr>
                        <a:t>TOPLAM</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102</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05201488"/>
                  </a:ext>
                </a:extLst>
              </a:tr>
            </a:tbl>
          </a:graphicData>
        </a:graphic>
      </p:graphicFrame>
    </p:spTree>
    <p:extLst>
      <p:ext uri="{BB962C8B-B14F-4D97-AF65-F5344CB8AC3E}">
        <p14:creationId xmlns:p14="http://schemas.microsoft.com/office/powerpoint/2010/main" val="2293632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1973BC-EA53-5E5B-5A97-B2887362643E}"/>
            </a:ext>
          </a:extLst>
        </p:cNvPr>
        <p:cNvGrpSpPr/>
        <p:nvPr/>
      </p:nvGrpSpPr>
      <p:grpSpPr>
        <a:xfrm>
          <a:off x="0" y="0"/>
          <a:ext cx="0" cy="0"/>
          <a:chOff x="0" y="0"/>
          <a:chExt cx="0" cy="0"/>
        </a:xfrm>
      </p:grpSpPr>
      <p:sp>
        <p:nvSpPr>
          <p:cNvPr id="4" name="Başlık 3">
            <a:extLst>
              <a:ext uri="{FF2B5EF4-FFF2-40B4-BE49-F238E27FC236}">
                <a16:creationId xmlns:a16="http://schemas.microsoft.com/office/drawing/2014/main" id="{F9DAD639-6F01-00F2-5D76-D45D2F86B3E6}"/>
              </a:ext>
            </a:extLst>
          </p:cNvPr>
          <p:cNvSpPr>
            <a:spLocks noGrp="1"/>
          </p:cNvSpPr>
          <p:nvPr>
            <p:ph type="title"/>
          </p:nvPr>
        </p:nvSpPr>
        <p:spPr/>
        <p:txBody>
          <a:bodyPr>
            <a:normAutofit fontScale="90000"/>
          </a:bodyPr>
          <a:lstStyle/>
          <a:p>
            <a:pPr algn="ctr"/>
            <a:br>
              <a:rPr lang="tr-TR" dirty="0"/>
            </a:br>
            <a:br>
              <a:rPr lang="tr-TR" dirty="0"/>
            </a:br>
            <a:br>
              <a:rPr lang="tr-TR" dirty="0"/>
            </a:br>
            <a:r>
              <a:rPr lang="tr-TR" b="1" dirty="0"/>
              <a:t>TTB Yüksek Onur Kurulu Tarafından Bozulan Oda Onur Kurulu Kararlarının Dağılımı</a:t>
            </a:r>
            <a:br>
              <a:rPr lang="tr-TR" dirty="0"/>
            </a:br>
            <a:br>
              <a:rPr lang="tr-TR" dirty="0"/>
            </a:br>
            <a:br>
              <a:rPr lang="tr-TR" dirty="0"/>
            </a:br>
            <a:endParaRPr lang="tr-TR" sz="4000" b="1" dirty="0"/>
          </a:p>
        </p:txBody>
      </p:sp>
      <p:graphicFrame>
        <p:nvGraphicFramePr>
          <p:cNvPr id="3" name="Tablo 2">
            <a:extLst>
              <a:ext uri="{FF2B5EF4-FFF2-40B4-BE49-F238E27FC236}">
                <a16:creationId xmlns:a16="http://schemas.microsoft.com/office/drawing/2014/main" id="{E264135D-17A7-3332-4CA1-9F9D79D04557}"/>
              </a:ext>
            </a:extLst>
          </p:cNvPr>
          <p:cNvGraphicFramePr>
            <a:graphicFrameLocks noGrp="1"/>
          </p:cNvGraphicFramePr>
          <p:nvPr>
            <p:extLst>
              <p:ext uri="{D42A27DB-BD31-4B8C-83A1-F6EECF244321}">
                <p14:modId xmlns:p14="http://schemas.microsoft.com/office/powerpoint/2010/main" val="210714096"/>
              </p:ext>
            </p:extLst>
          </p:nvPr>
        </p:nvGraphicFramePr>
        <p:xfrm>
          <a:off x="1539240" y="1849120"/>
          <a:ext cx="9113520" cy="4544909"/>
        </p:xfrm>
        <a:graphic>
          <a:graphicData uri="http://schemas.openxmlformats.org/drawingml/2006/table">
            <a:tbl>
              <a:tblPr firstRow="1" firstCol="1" bandRow="1">
                <a:tableStyleId>{5C22544A-7EE6-4342-B048-85BDC9FD1C3A}</a:tableStyleId>
              </a:tblPr>
              <a:tblGrid>
                <a:gridCol w="4556760">
                  <a:extLst>
                    <a:ext uri="{9D8B030D-6E8A-4147-A177-3AD203B41FA5}">
                      <a16:colId xmlns:a16="http://schemas.microsoft.com/office/drawing/2014/main" val="1229232656"/>
                    </a:ext>
                  </a:extLst>
                </a:gridCol>
                <a:gridCol w="4556760">
                  <a:extLst>
                    <a:ext uri="{9D8B030D-6E8A-4147-A177-3AD203B41FA5}">
                      <a16:colId xmlns:a16="http://schemas.microsoft.com/office/drawing/2014/main" val="2564462892"/>
                    </a:ext>
                  </a:extLst>
                </a:gridCol>
              </a:tblGrid>
              <a:tr h="501227">
                <a:tc>
                  <a:txBody>
                    <a:bodyPr/>
                    <a:lstStyle/>
                    <a:p>
                      <a:pPr>
                        <a:lnSpc>
                          <a:spcPct val="115000"/>
                        </a:lnSpc>
                        <a:spcAft>
                          <a:spcPts val="1000"/>
                        </a:spcAft>
                        <a:buNone/>
                      </a:pPr>
                      <a:r>
                        <a:rPr lang="tr-TR" sz="2400" dirty="0">
                          <a:effectLst/>
                        </a:rPr>
                        <a:t>KARAR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HEKİM/KURUM SAYISI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35285454"/>
                  </a:ext>
                </a:extLst>
              </a:tr>
              <a:tr h="535093">
                <a:tc>
                  <a:txBody>
                    <a:bodyPr/>
                    <a:lstStyle/>
                    <a:p>
                      <a:pPr>
                        <a:lnSpc>
                          <a:spcPct val="115000"/>
                        </a:lnSpc>
                        <a:spcAft>
                          <a:spcPts val="1000"/>
                        </a:spcAft>
                        <a:buNone/>
                      </a:pPr>
                      <a:r>
                        <a:rPr lang="tr-TR" sz="2400" b="0" dirty="0">
                          <a:effectLst/>
                        </a:rPr>
                        <a:t>Soruşturmaya Gerek Yok</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b="0">
                          <a:effectLst/>
                        </a:rPr>
                        <a:t>5</a:t>
                      </a:r>
                      <a:endParaRPr lang="tr-TR" sz="24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23580180"/>
                  </a:ext>
                </a:extLst>
              </a:tr>
              <a:tr h="501227">
                <a:tc>
                  <a:txBody>
                    <a:bodyPr/>
                    <a:lstStyle/>
                    <a:p>
                      <a:pPr>
                        <a:lnSpc>
                          <a:spcPct val="115000"/>
                        </a:lnSpc>
                        <a:spcAft>
                          <a:spcPts val="1000"/>
                        </a:spcAft>
                        <a:buNone/>
                      </a:pPr>
                      <a:r>
                        <a:rPr lang="tr-TR" sz="2400" b="0" dirty="0">
                          <a:effectLst/>
                        </a:rPr>
                        <a:t>Cezaya Gerek Yok</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b="0" dirty="0">
                          <a:effectLst/>
                        </a:rPr>
                        <a:t>19</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74149538"/>
                  </a:ext>
                </a:extLst>
              </a:tr>
              <a:tr h="501227">
                <a:tc>
                  <a:txBody>
                    <a:bodyPr/>
                    <a:lstStyle/>
                    <a:p>
                      <a:pPr>
                        <a:lnSpc>
                          <a:spcPct val="115000"/>
                        </a:lnSpc>
                        <a:spcAft>
                          <a:spcPts val="1000"/>
                        </a:spcAft>
                        <a:buNone/>
                      </a:pPr>
                      <a:r>
                        <a:rPr lang="tr-TR" sz="2400" b="0" dirty="0">
                          <a:effectLst/>
                        </a:rPr>
                        <a:t>Uyarı</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b="0">
                          <a:effectLst/>
                        </a:rPr>
                        <a:t>14</a:t>
                      </a:r>
                      <a:endParaRPr lang="tr-TR" sz="24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04523397"/>
                  </a:ext>
                </a:extLst>
              </a:tr>
              <a:tr h="501227">
                <a:tc>
                  <a:txBody>
                    <a:bodyPr/>
                    <a:lstStyle/>
                    <a:p>
                      <a:pPr>
                        <a:lnSpc>
                          <a:spcPct val="115000"/>
                        </a:lnSpc>
                        <a:spcAft>
                          <a:spcPts val="1000"/>
                        </a:spcAft>
                        <a:buNone/>
                      </a:pPr>
                      <a:r>
                        <a:rPr lang="tr-TR" sz="2400" b="0" dirty="0">
                          <a:effectLst/>
                        </a:rPr>
                        <a:t>Para</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b="0">
                          <a:effectLst/>
                        </a:rPr>
                        <a:t>15</a:t>
                      </a:r>
                      <a:endParaRPr lang="tr-TR" sz="24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92916302"/>
                  </a:ext>
                </a:extLst>
              </a:tr>
              <a:tr h="501227">
                <a:tc>
                  <a:txBody>
                    <a:bodyPr/>
                    <a:lstStyle/>
                    <a:p>
                      <a:pPr>
                        <a:lnSpc>
                          <a:spcPct val="115000"/>
                        </a:lnSpc>
                        <a:spcAft>
                          <a:spcPts val="1000"/>
                        </a:spcAft>
                        <a:buNone/>
                      </a:pPr>
                      <a:r>
                        <a:rPr lang="tr-TR" sz="2400" b="0" dirty="0">
                          <a:effectLst/>
                        </a:rPr>
                        <a:t>Men</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b="0">
                          <a:effectLst/>
                        </a:rPr>
                        <a:t>2</a:t>
                      </a:r>
                      <a:endParaRPr lang="tr-TR" sz="24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97652012"/>
                  </a:ext>
                </a:extLst>
              </a:tr>
              <a:tr h="501227">
                <a:tc>
                  <a:txBody>
                    <a:bodyPr/>
                    <a:lstStyle/>
                    <a:p>
                      <a:pPr>
                        <a:lnSpc>
                          <a:spcPct val="115000"/>
                        </a:lnSpc>
                        <a:spcAft>
                          <a:spcPts val="1000"/>
                        </a:spcAft>
                        <a:buNone/>
                      </a:pPr>
                      <a:r>
                        <a:rPr lang="tr-TR" sz="2400" b="0" dirty="0">
                          <a:effectLst/>
                        </a:rPr>
                        <a:t>    15 gün </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b="0" dirty="0">
                          <a:effectLst/>
                        </a:rPr>
                        <a:t>1         </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97993110"/>
                  </a:ext>
                </a:extLst>
              </a:tr>
              <a:tr h="501227">
                <a:tc>
                  <a:txBody>
                    <a:bodyPr/>
                    <a:lstStyle/>
                    <a:p>
                      <a:pPr>
                        <a:lnSpc>
                          <a:spcPct val="115000"/>
                        </a:lnSpc>
                        <a:spcAft>
                          <a:spcPts val="1000"/>
                        </a:spcAft>
                        <a:buNone/>
                      </a:pPr>
                      <a:r>
                        <a:rPr lang="tr-TR" sz="2400" b="0" dirty="0">
                          <a:effectLst/>
                        </a:rPr>
                        <a:t>      1 ay </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b="0" dirty="0">
                          <a:effectLst/>
                        </a:rPr>
                        <a:t>1         </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20312469"/>
                  </a:ext>
                </a:extLst>
              </a:tr>
              <a:tr h="501227">
                <a:tc>
                  <a:txBody>
                    <a:bodyPr/>
                    <a:lstStyle/>
                    <a:p>
                      <a:pPr>
                        <a:lnSpc>
                          <a:spcPct val="115000"/>
                        </a:lnSpc>
                        <a:spcAft>
                          <a:spcPts val="1000"/>
                        </a:spcAft>
                        <a:buNone/>
                      </a:pPr>
                      <a:r>
                        <a:rPr lang="tr-TR" sz="2400" dirty="0">
                          <a:effectLst/>
                        </a:rPr>
                        <a:t>TOPLAM</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b="1" dirty="0">
                          <a:effectLst/>
                        </a:rPr>
                        <a:t>55</a:t>
                      </a:r>
                      <a:endParaRPr lang="tr-TR"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99619939"/>
                  </a:ext>
                </a:extLst>
              </a:tr>
            </a:tbl>
          </a:graphicData>
        </a:graphic>
      </p:graphicFrame>
    </p:spTree>
    <p:extLst>
      <p:ext uri="{BB962C8B-B14F-4D97-AF65-F5344CB8AC3E}">
        <p14:creationId xmlns:p14="http://schemas.microsoft.com/office/powerpoint/2010/main" val="2512948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8E938A-6A9F-099A-DA09-C5A4D14E8B29}"/>
            </a:ext>
          </a:extLst>
        </p:cNvPr>
        <p:cNvGrpSpPr/>
        <p:nvPr/>
      </p:nvGrpSpPr>
      <p:grpSpPr>
        <a:xfrm>
          <a:off x="0" y="0"/>
          <a:ext cx="0" cy="0"/>
          <a:chOff x="0" y="0"/>
          <a:chExt cx="0" cy="0"/>
        </a:xfrm>
      </p:grpSpPr>
      <p:sp>
        <p:nvSpPr>
          <p:cNvPr id="4" name="Başlık 3">
            <a:extLst>
              <a:ext uri="{FF2B5EF4-FFF2-40B4-BE49-F238E27FC236}">
                <a16:creationId xmlns:a16="http://schemas.microsoft.com/office/drawing/2014/main" id="{A10162AD-BEBC-D975-9A36-00DE3BF330C6}"/>
              </a:ext>
            </a:extLst>
          </p:cNvPr>
          <p:cNvSpPr>
            <a:spLocks noGrp="1"/>
          </p:cNvSpPr>
          <p:nvPr>
            <p:ph type="title"/>
          </p:nvPr>
        </p:nvSpPr>
        <p:spPr/>
        <p:txBody>
          <a:bodyPr>
            <a:normAutofit fontScale="90000"/>
          </a:bodyPr>
          <a:lstStyle/>
          <a:p>
            <a:pPr algn="ctr"/>
            <a:br>
              <a:rPr lang="tr-TR" dirty="0"/>
            </a:br>
            <a:br>
              <a:rPr lang="tr-TR" dirty="0"/>
            </a:br>
            <a:br>
              <a:rPr lang="tr-TR" dirty="0"/>
            </a:br>
            <a:r>
              <a:rPr lang="tr-TR" b="1" dirty="0"/>
              <a:t>TTB Yüksek Onur Kurulu Tarafından Bozulan Dosyaların Tabip Odalarına Göre Dağılımı</a:t>
            </a:r>
            <a:br>
              <a:rPr lang="tr-TR" dirty="0"/>
            </a:br>
            <a:br>
              <a:rPr lang="tr-TR" dirty="0"/>
            </a:br>
            <a:br>
              <a:rPr lang="tr-TR" dirty="0"/>
            </a:br>
            <a:endParaRPr lang="tr-TR" sz="4000" b="1" dirty="0"/>
          </a:p>
        </p:txBody>
      </p:sp>
      <p:graphicFrame>
        <p:nvGraphicFramePr>
          <p:cNvPr id="2" name="Tablo 1">
            <a:extLst>
              <a:ext uri="{FF2B5EF4-FFF2-40B4-BE49-F238E27FC236}">
                <a16:creationId xmlns:a16="http://schemas.microsoft.com/office/drawing/2014/main" id="{A5A5BB06-7D3B-B3DD-7AC8-3EFEBA4A53CA}"/>
              </a:ext>
            </a:extLst>
          </p:cNvPr>
          <p:cNvGraphicFramePr>
            <a:graphicFrameLocks noGrp="1"/>
          </p:cNvGraphicFramePr>
          <p:nvPr>
            <p:extLst>
              <p:ext uri="{D42A27DB-BD31-4B8C-83A1-F6EECF244321}">
                <p14:modId xmlns:p14="http://schemas.microsoft.com/office/powerpoint/2010/main" val="4155754549"/>
              </p:ext>
            </p:extLst>
          </p:nvPr>
        </p:nvGraphicFramePr>
        <p:xfrm>
          <a:off x="1432560" y="1818640"/>
          <a:ext cx="9326880" cy="4825989"/>
        </p:xfrm>
        <a:graphic>
          <a:graphicData uri="http://schemas.openxmlformats.org/drawingml/2006/table">
            <a:tbl>
              <a:tblPr firstRow="1" firstCol="1" bandRow="1">
                <a:tableStyleId>{5C22544A-7EE6-4342-B048-85BDC9FD1C3A}</a:tableStyleId>
              </a:tblPr>
              <a:tblGrid>
                <a:gridCol w="2331720">
                  <a:extLst>
                    <a:ext uri="{9D8B030D-6E8A-4147-A177-3AD203B41FA5}">
                      <a16:colId xmlns:a16="http://schemas.microsoft.com/office/drawing/2014/main" val="2143213942"/>
                    </a:ext>
                  </a:extLst>
                </a:gridCol>
                <a:gridCol w="2331720">
                  <a:extLst>
                    <a:ext uri="{9D8B030D-6E8A-4147-A177-3AD203B41FA5}">
                      <a16:colId xmlns:a16="http://schemas.microsoft.com/office/drawing/2014/main" val="2354328975"/>
                    </a:ext>
                  </a:extLst>
                </a:gridCol>
                <a:gridCol w="2331720">
                  <a:extLst>
                    <a:ext uri="{9D8B030D-6E8A-4147-A177-3AD203B41FA5}">
                      <a16:colId xmlns:a16="http://schemas.microsoft.com/office/drawing/2014/main" val="1789594981"/>
                    </a:ext>
                  </a:extLst>
                </a:gridCol>
                <a:gridCol w="2331720">
                  <a:extLst>
                    <a:ext uri="{9D8B030D-6E8A-4147-A177-3AD203B41FA5}">
                      <a16:colId xmlns:a16="http://schemas.microsoft.com/office/drawing/2014/main" val="1280044341"/>
                    </a:ext>
                  </a:extLst>
                </a:gridCol>
              </a:tblGrid>
              <a:tr h="229809">
                <a:tc>
                  <a:txBody>
                    <a:bodyPr/>
                    <a:lstStyle/>
                    <a:p>
                      <a:pPr>
                        <a:lnSpc>
                          <a:spcPct val="115000"/>
                        </a:lnSpc>
                        <a:spcAft>
                          <a:spcPts val="1000"/>
                        </a:spcAft>
                        <a:buNone/>
                      </a:pPr>
                      <a:r>
                        <a:rPr lang="tr-TR" sz="1200" dirty="0">
                          <a:effectLst/>
                        </a:rPr>
                        <a:t>TABİP ODASI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dirty="0">
                          <a:effectLst/>
                        </a:rPr>
                        <a:t>HEKİM/KURUM SAYISI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dirty="0">
                          <a:effectLst/>
                        </a:rPr>
                        <a:t>BOZULAN KARAR</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a:effectLst/>
                        </a:rPr>
                        <a:t>%</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63600929"/>
                  </a:ext>
                </a:extLst>
              </a:tr>
              <a:tr h="229809">
                <a:tc>
                  <a:txBody>
                    <a:bodyPr/>
                    <a:lstStyle/>
                    <a:p>
                      <a:pPr>
                        <a:lnSpc>
                          <a:spcPct val="115000"/>
                        </a:lnSpc>
                        <a:spcAft>
                          <a:spcPts val="1000"/>
                        </a:spcAft>
                        <a:buNone/>
                      </a:pPr>
                      <a:r>
                        <a:rPr lang="tr-TR" sz="1200" b="0" dirty="0">
                          <a:effectLst/>
                        </a:rPr>
                        <a:t>İstanbul</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dirty="0">
                          <a:effectLst/>
                        </a:rPr>
                        <a:t>40</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dirty="0">
                          <a:effectLst/>
                        </a:rPr>
                        <a:t>7</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17,5</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09154993"/>
                  </a:ext>
                </a:extLst>
              </a:tr>
              <a:tr h="229809">
                <a:tc>
                  <a:txBody>
                    <a:bodyPr/>
                    <a:lstStyle/>
                    <a:p>
                      <a:pPr>
                        <a:lnSpc>
                          <a:spcPct val="115000"/>
                        </a:lnSpc>
                        <a:spcAft>
                          <a:spcPts val="1000"/>
                        </a:spcAft>
                        <a:buNone/>
                      </a:pPr>
                      <a:r>
                        <a:rPr lang="tr-TR" sz="1200" b="0" dirty="0">
                          <a:effectLst/>
                        </a:rPr>
                        <a:t>Ankara</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dirty="0">
                          <a:effectLst/>
                        </a:rPr>
                        <a:t>37</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5</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12,5</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37921391"/>
                  </a:ext>
                </a:extLst>
              </a:tr>
              <a:tr h="229809">
                <a:tc>
                  <a:txBody>
                    <a:bodyPr/>
                    <a:lstStyle/>
                    <a:p>
                      <a:pPr>
                        <a:lnSpc>
                          <a:spcPct val="115000"/>
                        </a:lnSpc>
                        <a:spcAft>
                          <a:spcPts val="1000"/>
                        </a:spcAft>
                        <a:buNone/>
                      </a:pPr>
                      <a:r>
                        <a:rPr lang="tr-TR" sz="1200" b="0" dirty="0">
                          <a:effectLst/>
                        </a:rPr>
                        <a:t>İzmir</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32</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3</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9,38</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56761663"/>
                  </a:ext>
                </a:extLst>
              </a:tr>
              <a:tr h="229809">
                <a:tc>
                  <a:txBody>
                    <a:bodyPr/>
                    <a:lstStyle/>
                    <a:p>
                      <a:pPr>
                        <a:lnSpc>
                          <a:spcPct val="115000"/>
                        </a:lnSpc>
                        <a:spcAft>
                          <a:spcPts val="1000"/>
                        </a:spcAft>
                        <a:buNone/>
                      </a:pPr>
                      <a:r>
                        <a:rPr lang="tr-TR" sz="1200" b="0" dirty="0">
                          <a:effectLst/>
                        </a:rPr>
                        <a:t>Denizli</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dirty="0">
                          <a:effectLst/>
                        </a:rPr>
                        <a:t>15</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15</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100,00</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9014463"/>
                  </a:ext>
                </a:extLst>
              </a:tr>
              <a:tr h="229809">
                <a:tc>
                  <a:txBody>
                    <a:bodyPr/>
                    <a:lstStyle/>
                    <a:p>
                      <a:pPr>
                        <a:lnSpc>
                          <a:spcPct val="115000"/>
                        </a:lnSpc>
                        <a:spcAft>
                          <a:spcPts val="1000"/>
                        </a:spcAft>
                        <a:buNone/>
                      </a:pPr>
                      <a:r>
                        <a:rPr lang="tr-TR" sz="1200" b="0" dirty="0">
                          <a:effectLst/>
                        </a:rPr>
                        <a:t>Antalya</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dirty="0">
                          <a:effectLst/>
                        </a:rPr>
                        <a:t>13</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8</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61,54</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88231962"/>
                  </a:ext>
                </a:extLst>
              </a:tr>
              <a:tr h="229809">
                <a:tc>
                  <a:txBody>
                    <a:bodyPr/>
                    <a:lstStyle/>
                    <a:p>
                      <a:pPr>
                        <a:lnSpc>
                          <a:spcPct val="115000"/>
                        </a:lnSpc>
                        <a:spcAft>
                          <a:spcPts val="1000"/>
                        </a:spcAft>
                        <a:buNone/>
                      </a:pPr>
                      <a:r>
                        <a:rPr lang="tr-TR" sz="1200" b="0" dirty="0">
                          <a:effectLst/>
                        </a:rPr>
                        <a:t>Gaziantep</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5</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0</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0,00</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61993609"/>
                  </a:ext>
                </a:extLst>
              </a:tr>
              <a:tr h="229809">
                <a:tc>
                  <a:txBody>
                    <a:bodyPr/>
                    <a:lstStyle/>
                    <a:p>
                      <a:pPr>
                        <a:lnSpc>
                          <a:spcPct val="115000"/>
                        </a:lnSpc>
                        <a:spcAft>
                          <a:spcPts val="1000"/>
                        </a:spcAft>
                        <a:buNone/>
                      </a:pPr>
                      <a:r>
                        <a:rPr lang="tr-TR" sz="1200" b="0" dirty="0">
                          <a:effectLst/>
                        </a:rPr>
                        <a:t>Adana</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dirty="0">
                          <a:effectLst/>
                        </a:rPr>
                        <a:t>5</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1</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20,00</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1409791"/>
                  </a:ext>
                </a:extLst>
              </a:tr>
              <a:tr h="229809">
                <a:tc>
                  <a:txBody>
                    <a:bodyPr/>
                    <a:lstStyle/>
                    <a:p>
                      <a:pPr>
                        <a:lnSpc>
                          <a:spcPct val="115000"/>
                        </a:lnSpc>
                        <a:spcAft>
                          <a:spcPts val="1000"/>
                        </a:spcAft>
                        <a:buNone/>
                      </a:pPr>
                      <a:r>
                        <a:rPr lang="tr-TR" sz="1200" b="0" dirty="0">
                          <a:effectLst/>
                        </a:rPr>
                        <a:t>Kahramanmaraş</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dirty="0">
                          <a:effectLst/>
                        </a:rPr>
                        <a:t>3</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3</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100,00</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61829139"/>
                  </a:ext>
                </a:extLst>
              </a:tr>
              <a:tr h="229809">
                <a:tc>
                  <a:txBody>
                    <a:bodyPr/>
                    <a:lstStyle/>
                    <a:p>
                      <a:pPr>
                        <a:lnSpc>
                          <a:spcPct val="115000"/>
                        </a:lnSpc>
                        <a:spcAft>
                          <a:spcPts val="1000"/>
                        </a:spcAft>
                        <a:buNone/>
                      </a:pPr>
                      <a:r>
                        <a:rPr lang="tr-TR" sz="1200" b="0" dirty="0">
                          <a:effectLst/>
                        </a:rPr>
                        <a:t>Balıkesir</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dirty="0">
                          <a:effectLst/>
                        </a:rPr>
                        <a:t>3</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3</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100,00</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8146565"/>
                  </a:ext>
                </a:extLst>
              </a:tr>
              <a:tr h="229809">
                <a:tc>
                  <a:txBody>
                    <a:bodyPr/>
                    <a:lstStyle/>
                    <a:p>
                      <a:pPr>
                        <a:lnSpc>
                          <a:spcPct val="115000"/>
                        </a:lnSpc>
                        <a:spcAft>
                          <a:spcPts val="1000"/>
                        </a:spcAft>
                        <a:buNone/>
                      </a:pPr>
                      <a:r>
                        <a:rPr lang="tr-TR" sz="1200" b="0" dirty="0">
                          <a:effectLst/>
                        </a:rPr>
                        <a:t>Aydın</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3</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2</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66,67</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37129406"/>
                  </a:ext>
                </a:extLst>
              </a:tr>
              <a:tr h="229809">
                <a:tc>
                  <a:txBody>
                    <a:bodyPr/>
                    <a:lstStyle/>
                    <a:p>
                      <a:pPr>
                        <a:lnSpc>
                          <a:spcPct val="115000"/>
                        </a:lnSpc>
                        <a:spcAft>
                          <a:spcPts val="1000"/>
                        </a:spcAft>
                        <a:buNone/>
                      </a:pPr>
                      <a:r>
                        <a:rPr lang="tr-TR" sz="1200" b="0" dirty="0">
                          <a:effectLst/>
                        </a:rPr>
                        <a:t>Bursa</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dirty="0">
                          <a:effectLst/>
                        </a:rPr>
                        <a:t>3</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2</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66,67</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25287970"/>
                  </a:ext>
                </a:extLst>
              </a:tr>
              <a:tr h="229809">
                <a:tc>
                  <a:txBody>
                    <a:bodyPr/>
                    <a:lstStyle/>
                    <a:p>
                      <a:pPr>
                        <a:lnSpc>
                          <a:spcPct val="115000"/>
                        </a:lnSpc>
                        <a:spcAft>
                          <a:spcPts val="1000"/>
                        </a:spcAft>
                        <a:buNone/>
                      </a:pPr>
                      <a:r>
                        <a:rPr lang="tr-TR" sz="1200" b="0" dirty="0">
                          <a:effectLst/>
                        </a:rPr>
                        <a:t>Mersin</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dirty="0">
                          <a:effectLst/>
                        </a:rPr>
                        <a:t>2</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1</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50,00</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65821811"/>
                  </a:ext>
                </a:extLst>
              </a:tr>
              <a:tr h="229809">
                <a:tc>
                  <a:txBody>
                    <a:bodyPr/>
                    <a:lstStyle/>
                    <a:p>
                      <a:pPr>
                        <a:lnSpc>
                          <a:spcPct val="115000"/>
                        </a:lnSpc>
                        <a:spcAft>
                          <a:spcPts val="1000"/>
                        </a:spcAft>
                        <a:buNone/>
                      </a:pPr>
                      <a:r>
                        <a:rPr lang="tr-TR" sz="1200" b="0" dirty="0">
                          <a:effectLst/>
                        </a:rPr>
                        <a:t>Samsun</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dirty="0">
                          <a:effectLst/>
                        </a:rPr>
                        <a:t>2</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1</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50,00</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47280515"/>
                  </a:ext>
                </a:extLst>
              </a:tr>
              <a:tr h="229809">
                <a:tc>
                  <a:txBody>
                    <a:bodyPr/>
                    <a:lstStyle/>
                    <a:p>
                      <a:pPr>
                        <a:lnSpc>
                          <a:spcPct val="115000"/>
                        </a:lnSpc>
                        <a:spcAft>
                          <a:spcPts val="1000"/>
                        </a:spcAft>
                        <a:buNone/>
                      </a:pPr>
                      <a:r>
                        <a:rPr lang="tr-TR" sz="1200" b="0" dirty="0">
                          <a:effectLst/>
                        </a:rPr>
                        <a:t>Diyarbakır</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dirty="0">
                          <a:effectLst/>
                        </a:rPr>
                        <a:t>1</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0</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0,00</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08504804"/>
                  </a:ext>
                </a:extLst>
              </a:tr>
              <a:tr h="229809">
                <a:tc>
                  <a:txBody>
                    <a:bodyPr/>
                    <a:lstStyle/>
                    <a:p>
                      <a:pPr>
                        <a:lnSpc>
                          <a:spcPct val="115000"/>
                        </a:lnSpc>
                        <a:spcAft>
                          <a:spcPts val="1000"/>
                        </a:spcAft>
                        <a:buNone/>
                      </a:pPr>
                      <a:r>
                        <a:rPr lang="tr-TR" sz="1200" b="0" dirty="0">
                          <a:effectLst/>
                        </a:rPr>
                        <a:t>Isparta</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dirty="0">
                          <a:effectLst/>
                        </a:rPr>
                        <a:t>1</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1</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100,00</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38990581"/>
                  </a:ext>
                </a:extLst>
              </a:tr>
              <a:tr h="229809">
                <a:tc>
                  <a:txBody>
                    <a:bodyPr/>
                    <a:lstStyle/>
                    <a:p>
                      <a:pPr>
                        <a:lnSpc>
                          <a:spcPct val="115000"/>
                        </a:lnSpc>
                        <a:spcAft>
                          <a:spcPts val="1000"/>
                        </a:spcAft>
                        <a:buNone/>
                      </a:pPr>
                      <a:r>
                        <a:rPr lang="tr-TR" sz="1200" b="0" dirty="0">
                          <a:effectLst/>
                        </a:rPr>
                        <a:t>Manisa</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dirty="0">
                          <a:effectLst/>
                        </a:rPr>
                        <a:t>1</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1</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100,00</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8239293"/>
                  </a:ext>
                </a:extLst>
              </a:tr>
              <a:tr h="229809">
                <a:tc>
                  <a:txBody>
                    <a:bodyPr/>
                    <a:lstStyle/>
                    <a:p>
                      <a:pPr>
                        <a:lnSpc>
                          <a:spcPct val="115000"/>
                        </a:lnSpc>
                        <a:spcAft>
                          <a:spcPts val="1000"/>
                        </a:spcAft>
                        <a:buNone/>
                      </a:pPr>
                      <a:r>
                        <a:rPr lang="tr-TR" sz="1200" b="0" dirty="0">
                          <a:effectLst/>
                        </a:rPr>
                        <a:t>Şanlıurfa</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dirty="0">
                          <a:effectLst/>
                        </a:rPr>
                        <a:t>1</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0</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0,00</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87359522"/>
                  </a:ext>
                </a:extLst>
              </a:tr>
              <a:tr h="229809">
                <a:tc>
                  <a:txBody>
                    <a:bodyPr/>
                    <a:lstStyle/>
                    <a:p>
                      <a:pPr>
                        <a:lnSpc>
                          <a:spcPct val="115000"/>
                        </a:lnSpc>
                        <a:spcAft>
                          <a:spcPts val="1000"/>
                        </a:spcAft>
                        <a:buNone/>
                      </a:pPr>
                      <a:r>
                        <a:rPr lang="tr-TR" sz="1200" b="0" dirty="0">
                          <a:effectLst/>
                        </a:rPr>
                        <a:t>Kocaeli</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1</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dirty="0">
                          <a:effectLst/>
                        </a:rPr>
                        <a:t>1</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a:effectLst/>
                        </a:rPr>
                        <a:t>100,00</a:t>
                      </a:r>
                      <a:endParaRPr lang="tr-TR" sz="12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45844867"/>
                  </a:ext>
                </a:extLst>
              </a:tr>
              <a:tr h="229809">
                <a:tc>
                  <a:txBody>
                    <a:bodyPr/>
                    <a:lstStyle/>
                    <a:p>
                      <a:pPr>
                        <a:lnSpc>
                          <a:spcPct val="115000"/>
                        </a:lnSpc>
                        <a:spcAft>
                          <a:spcPts val="1000"/>
                        </a:spcAft>
                        <a:buNone/>
                      </a:pPr>
                      <a:r>
                        <a:rPr lang="tr-TR" sz="1200" b="0" dirty="0">
                          <a:effectLst/>
                        </a:rPr>
                        <a:t>Aksaray</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dirty="0">
                          <a:effectLst/>
                        </a:rPr>
                        <a:t>1</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dirty="0">
                          <a:effectLst/>
                        </a:rPr>
                        <a:t>1</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0" dirty="0">
                          <a:effectLst/>
                        </a:rPr>
                        <a:t>100,00</a:t>
                      </a:r>
                      <a:endParaRPr lang="tr-TR"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90150360"/>
                  </a:ext>
                </a:extLst>
              </a:tr>
              <a:tr h="229809">
                <a:tc>
                  <a:txBody>
                    <a:bodyPr/>
                    <a:lstStyle/>
                    <a:p>
                      <a:pPr>
                        <a:lnSpc>
                          <a:spcPct val="115000"/>
                        </a:lnSpc>
                        <a:spcAft>
                          <a:spcPts val="1000"/>
                        </a:spcAft>
                        <a:buNone/>
                      </a:pPr>
                      <a:r>
                        <a:rPr lang="tr-TR" sz="1200" dirty="0">
                          <a:effectLst/>
                        </a:rPr>
                        <a:t>TOPLAM</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1" dirty="0">
                          <a:effectLst/>
                        </a:rPr>
                        <a:t>169</a:t>
                      </a:r>
                      <a:endParaRPr lang="tr-T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1" dirty="0">
                          <a:effectLst/>
                        </a:rPr>
                        <a:t>55</a:t>
                      </a:r>
                      <a:endParaRPr lang="tr-T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200" b="1" dirty="0">
                          <a:effectLst/>
                        </a:rPr>
                        <a:t>31,36</a:t>
                      </a:r>
                      <a:endParaRPr lang="tr-TR"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07163136"/>
                  </a:ext>
                </a:extLst>
              </a:tr>
            </a:tbl>
          </a:graphicData>
        </a:graphic>
      </p:graphicFrame>
    </p:spTree>
    <p:extLst>
      <p:ext uri="{BB962C8B-B14F-4D97-AF65-F5344CB8AC3E}">
        <p14:creationId xmlns:p14="http://schemas.microsoft.com/office/powerpoint/2010/main" val="2302508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0F4034-B6A7-57BC-8BC8-F5205FB26152}"/>
            </a:ext>
          </a:extLst>
        </p:cNvPr>
        <p:cNvGrpSpPr/>
        <p:nvPr/>
      </p:nvGrpSpPr>
      <p:grpSpPr>
        <a:xfrm>
          <a:off x="0" y="0"/>
          <a:ext cx="0" cy="0"/>
          <a:chOff x="0" y="0"/>
          <a:chExt cx="0" cy="0"/>
        </a:xfrm>
      </p:grpSpPr>
      <p:sp>
        <p:nvSpPr>
          <p:cNvPr id="4" name="Başlık 3">
            <a:extLst>
              <a:ext uri="{FF2B5EF4-FFF2-40B4-BE49-F238E27FC236}">
                <a16:creationId xmlns:a16="http://schemas.microsoft.com/office/drawing/2014/main" id="{142A59C2-65EE-4977-C667-69BF221FB0EB}"/>
              </a:ext>
            </a:extLst>
          </p:cNvPr>
          <p:cNvSpPr>
            <a:spLocks noGrp="1"/>
          </p:cNvSpPr>
          <p:nvPr>
            <p:ph type="title"/>
          </p:nvPr>
        </p:nvSpPr>
        <p:spPr/>
        <p:txBody>
          <a:bodyPr>
            <a:normAutofit fontScale="90000"/>
          </a:bodyPr>
          <a:lstStyle/>
          <a:p>
            <a:pPr algn="ctr"/>
            <a:br>
              <a:rPr lang="tr-TR" dirty="0"/>
            </a:br>
            <a:br>
              <a:rPr lang="tr-TR" dirty="0"/>
            </a:br>
            <a:br>
              <a:rPr lang="tr-TR" dirty="0"/>
            </a:br>
            <a:br>
              <a:rPr lang="tr-TR" dirty="0"/>
            </a:br>
            <a:r>
              <a:rPr lang="tr-TR" b="1" dirty="0"/>
              <a:t>Sözlü Savunma/Açıklama Taleplerinin Dağılımı</a:t>
            </a:r>
            <a:br>
              <a:rPr lang="tr-TR" dirty="0"/>
            </a:br>
            <a:br>
              <a:rPr lang="tr-TR" dirty="0"/>
            </a:br>
            <a:br>
              <a:rPr lang="tr-TR" dirty="0"/>
            </a:br>
            <a:br>
              <a:rPr lang="tr-TR" dirty="0"/>
            </a:br>
            <a:endParaRPr lang="tr-TR" sz="4000" b="1" dirty="0"/>
          </a:p>
        </p:txBody>
      </p:sp>
      <p:graphicFrame>
        <p:nvGraphicFramePr>
          <p:cNvPr id="3" name="Tablo 2">
            <a:extLst>
              <a:ext uri="{FF2B5EF4-FFF2-40B4-BE49-F238E27FC236}">
                <a16:creationId xmlns:a16="http://schemas.microsoft.com/office/drawing/2014/main" id="{34A4F71A-0D97-2561-2861-5846B026C386}"/>
              </a:ext>
            </a:extLst>
          </p:cNvPr>
          <p:cNvGraphicFramePr>
            <a:graphicFrameLocks noGrp="1"/>
          </p:cNvGraphicFramePr>
          <p:nvPr>
            <p:extLst>
              <p:ext uri="{D42A27DB-BD31-4B8C-83A1-F6EECF244321}">
                <p14:modId xmlns:p14="http://schemas.microsoft.com/office/powerpoint/2010/main" val="758529069"/>
              </p:ext>
            </p:extLst>
          </p:nvPr>
        </p:nvGraphicFramePr>
        <p:xfrm>
          <a:off x="1559560" y="2137728"/>
          <a:ext cx="9072880" cy="4298316"/>
        </p:xfrm>
        <a:graphic>
          <a:graphicData uri="http://schemas.openxmlformats.org/drawingml/2006/table">
            <a:tbl>
              <a:tblPr firstRow="1" firstCol="1" bandRow="1">
                <a:tableStyleId>{5C22544A-7EE6-4342-B048-85BDC9FD1C3A}</a:tableStyleId>
              </a:tblPr>
              <a:tblGrid>
                <a:gridCol w="3489960">
                  <a:extLst>
                    <a:ext uri="{9D8B030D-6E8A-4147-A177-3AD203B41FA5}">
                      <a16:colId xmlns:a16="http://schemas.microsoft.com/office/drawing/2014/main" val="410414117"/>
                    </a:ext>
                  </a:extLst>
                </a:gridCol>
                <a:gridCol w="5582920">
                  <a:extLst>
                    <a:ext uri="{9D8B030D-6E8A-4147-A177-3AD203B41FA5}">
                      <a16:colId xmlns:a16="http://schemas.microsoft.com/office/drawing/2014/main" val="473268870"/>
                    </a:ext>
                  </a:extLst>
                </a:gridCol>
              </a:tblGrid>
              <a:tr h="1074579">
                <a:tc>
                  <a:txBody>
                    <a:bodyPr/>
                    <a:lstStyle/>
                    <a:p>
                      <a:pPr>
                        <a:lnSpc>
                          <a:spcPct val="115000"/>
                        </a:lnSpc>
                        <a:spcAft>
                          <a:spcPts val="1000"/>
                        </a:spcAft>
                        <a:buNone/>
                      </a:pPr>
                      <a:r>
                        <a:rPr lang="tr-TR" sz="2400" dirty="0">
                          <a:effectLst/>
                        </a:rPr>
                        <a:t>SAVUNMA/AÇIKLAMA</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SAYI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06141654"/>
                  </a:ext>
                </a:extLst>
              </a:tr>
              <a:tr h="1074579">
                <a:tc>
                  <a:txBody>
                    <a:bodyPr/>
                    <a:lstStyle/>
                    <a:p>
                      <a:pPr>
                        <a:lnSpc>
                          <a:spcPct val="115000"/>
                        </a:lnSpc>
                        <a:spcAft>
                          <a:spcPts val="1000"/>
                        </a:spcAft>
                        <a:buNone/>
                      </a:pPr>
                      <a:r>
                        <a:rPr lang="tr-TR" sz="2400" b="0" dirty="0">
                          <a:effectLst/>
                        </a:rPr>
                        <a:t>Şikayetçi</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5</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09407853"/>
                  </a:ext>
                </a:extLst>
              </a:tr>
              <a:tr h="1074579">
                <a:tc>
                  <a:txBody>
                    <a:bodyPr/>
                    <a:lstStyle/>
                    <a:p>
                      <a:pPr>
                        <a:lnSpc>
                          <a:spcPct val="115000"/>
                        </a:lnSpc>
                        <a:spcAft>
                          <a:spcPts val="1000"/>
                        </a:spcAft>
                        <a:buNone/>
                      </a:pPr>
                      <a:r>
                        <a:rPr lang="tr-TR" sz="2400" b="0" dirty="0">
                          <a:effectLst/>
                        </a:rPr>
                        <a:t>Hekim</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3</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14782624"/>
                  </a:ext>
                </a:extLst>
              </a:tr>
              <a:tr h="1074579">
                <a:tc>
                  <a:txBody>
                    <a:bodyPr/>
                    <a:lstStyle/>
                    <a:p>
                      <a:pPr>
                        <a:lnSpc>
                          <a:spcPct val="115000"/>
                        </a:lnSpc>
                        <a:spcAft>
                          <a:spcPts val="1000"/>
                        </a:spcAft>
                        <a:buNone/>
                      </a:pPr>
                      <a:r>
                        <a:rPr lang="tr-TR" sz="2400" dirty="0">
                          <a:effectLst/>
                        </a:rPr>
                        <a:t>TOPLAM</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b="1" dirty="0">
                          <a:effectLst/>
                        </a:rPr>
                        <a:t>8</a:t>
                      </a:r>
                      <a:endParaRPr lang="tr-TR"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71268980"/>
                  </a:ext>
                </a:extLst>
              </a:tr>
            </a:tbl>
          </a:graphicData>
        </a:graphic>
      </p:graphicFrame>
    </p:spTree>
    <p:extLst>
      <p:ext uri="{BB962C8B-B14F-4D97-AF65-F5344CB8AC3E}">
        <p14:creationId xmlns:p14="http://schemas.microsoft.com/office/powerpoint/2010/main" val="324296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39C062-E6A0-F500-1DF0-211D5D5790C5}"/>
            </a:ext>
          </a:extLst>
        </p:cNvPr>
        <p:cNvGrpSpPr/>
        <p:nvPr/>
      </p:nvGrpSpPr>
      <p:grpSpPr>
        <a:xfrm>
          <a:off x="0" y="0"/>
          <a:ext cx="0" cy="0"/>
          <a:chOff x="0" y="0"/>
          <a:chExt cx="0" cy="0"/>
        </a:xfrm>
      </p:grpSpPr>
      <p:sp>
        <p:nvSpPr>
          <p:cNvPr id="4" name="Başlık 3">
            <a:extLst>
              <a:ext uri="{FF2B5EF4-FFF2-40B4-BE49-F238E27FC236}">
                <a16:creationId xmlns:a16="http://schemas.microsoft.com/office/drawing/2014/main" id="{5B82437C-D911-720E-6A9B-075BF76CDB0F}"/>
              </a:ext>
            </a:extLst>
          </p:cNvPr>
          <p:cNvSpPr>
            <a:spLocks noGrp="1"/>
          </p:cNvSpPr>
          <p:nvPr>
            <p:ph type="title"/>
          </p:nvPr>
        </p:nvSpPr>
        <p:spPr>
          <a:xfrm>
            <a:off x="457200" y="421956"/>
            <a:ext cx="11277600" cy="1325563"/>
          </a:xfrm>
        </p:spPr>
        <p:txBody>
          <a:bodyPr>
            <a:normAutofit fontScale="90000"/>
          </a:bodyPr>
          <a:lstStyle/>
          <a:p>
            <a:pPr algn="ctr"/>
            <a:br>
              <a:rPr lang="tr-TR" dirty="0"/>
            </a:br>
            <a:br>
              <a:rPr lang="tr-TR" dirty="0"/>
            </a:br>
            <a:br>
              <a:rPr lang="tr-TR" dirty="0"/>
            </a:br>
            <a:br>
              <a:rPr lang="tr-TR" dirty="0"/>
            </a:br>
            <a:r>
              <a:rPr lang="tr-TR" b="1" dirty="0"/>
              <a:t>Yüksek Onur Kurulu Kararlarının Alınış Şeklinin Dağılımı</a:t>
            </a:r>
            <a:br>
              <a:rPr lang="tr-TR" dirty="0"/>
            </a:br>
            <a:br>
              <a:rPr lang="tr-TR" dirty="0"/>
            </a:br>
            <a:br>
              <a:rPr lang="tr-TR" dirty="0"/>
            </a:br>
            <a:br>
              <a:rPr lang="tr-TR" dirty="0"/>
            </a:br>
            <a:endParaRPr lang="tr-TR" sz="4000" b="1" dirty="0"/>
          </a:p>
        </p:txBody>
      </p:sp>
      <p:graphicFrame>
        <p:nvGraphicFramePr>
          <p:cNvPr id="2" name="Tablo 1">
            <a:extLst>
              <a:ext uri="{FF2B5EF4-FFF2-40B4-BE49-F238E27FC236}">
                <a16:creationId xmlns:a16="http://schemas.microsoft.com/office/drawing/2014/main" id="{5EF16FF6-0324-52F2-5E59-F42DE645E2C1}"/>
              </a:ext>
            </a:extLst>
          </p:cNvPr>
          <p:cNvGraphicFramePr>
            <a:graphicFrameLocks noGrp="1"/>
          </p:cNvGraphicFramePr>
          <p:nvPr>
            <p:extLst>
              <p:ext uri="{D42A27DB-BD31-4B8C-83A1-F6EECF244321}">
                <p14:modId xmlns:p14="http://schemas.microsoft.com/office/powerpoint/2010/main" val="1514892029"/>
              </p:ext>
            </p:extLst>
          </p:nvPr>
        </p:nvGraphicFramePr>
        <p:xfrm>
          <a:off x="1270000" y="2072640"/>
          <a:ext cx="9651999" cy="4139884"/>
        </p:xfrm>
        <a:graphic>
          <a:graphicData uri="http://schemas.openxmlformats.org/drawingml/2006/table">
            <a:tbl>
              <a:tblPr firstRow="1" firstCol="1" bandRow="1">
                <a:tableStyleId>{5C22544A-7EE6-4342-B048-85BDC9FD1C3A}</a:tableStyleId>
              </a:tblPr>
              <a:tblGrid>
                <a:gridCol w="3217333">
                  <a:extLst>
                    <a:ext uri="{9D8B030D-6E8A-4147-A177-3AD203B41FA5}">
                      <a16:colId xmlns:a16="http://schemas.microsoft.com/office/drawing/2014/main" val="419776411"/>
                    </a:ext>
                  </a:extLst>
                </a:gridCol>
                <a:gridCol w="3217333">
                  <a:extLst>
                    <a:ext uri="{9D8B030D-6E8A-4147-A177-3AD203B41FA5}">
                      <a16:colId xmlns:a16="http://schemas.microsoft.com/office/drawing/2014/main" val="4126050043"/>
                    </a:ext>
                  </a:extLst>
                </a:gridCol>
                <a:gridCol w="3217333">
                  <a:extLst>
                    <a:ext uri="{9D8B030D-6E8A-4147-A177-3AD203B41FA5}">
                      <a16:colId xmlns:a16="http://schemas.microsoft.com/office/drawing/2014/main" val="2601800845"/>
                    </a:ext>
                  </a:extLst>
                </a:gridCol>
              </a:tblGrid>
              <a:tr h="1034971">
                <a:tc>
                  <a:txBody>
                    <a:bodyPr/>
                    <a:lstStyle/>
                    <a:p>
                      <a:pPr>
                        <a:lnSpc>
                          <a:spcPct val="115000"/>
                        </a:lnSpc>
                        <a:spcAft>
                          <a:spcPts val="1000"/>
                        </a:spcAft>
                        <a:buNone/>
                      </a:pPr>
                      <a:r>
                        <a:rPr lang="tr-TR" sz="2400" dirty="0">
                          <a:effectLst/>
                          <a:latin typeface="Calibri" panose="020F0502020204030204" pitchFamily="34" charset="0"/>
                          <a:ea typeface="Calibri" panose="020F0502020204030204" pitchFamily="34" charset="0"/>
                          <a:cs typeface="Times New Roman" panose="02020603050405020304" pitchFamily="18" charset="0"/>
                        </a:rPr>
                        <a:t>KARAR</a:t>
                      </a:r>
                    </a:p>
                  </a:txBody>
                  <a:tcPr marL="68580" marR="68580" marT="0" marB="0"/>
                </a:tc>
                <a:tc>
                  <a:txBody>
                    <a:bodyPr/>
                    <a:lstStyle/>
                    <a:p>
                      <a:pPr algn="r">
                        <a:lnSpc>
                          <a:spcPct val="115000"/>
                        </a:lnSpc>
                        <a:spcAft>
                          <a:spcPts val="1000"/>
                        </a:spcAft>
                        <a:buNone/>
                      </a:pPr>
                      <a:r>
                        <a:rPr lang="tr-TR" sz="2400" dirty="0">
                          <a:effectLst/>
                        </a:rPr>
                        <a:t>SAYI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06903532"/>
                  </a:ext>
                </a:extLst>
              </a:tr>
              <a:tr h="1034971">
                <a:tc>
                  <a:txBody>
                    <a:bodyPr/>
                    <a:lstStyle/>
                    <a:p>
                      <a:pPr>
                        <a:lnSpc>
                          <a:spcPct val="115000"/>
                        </a:lnSpc>
                        <a:spcAft>
                          <a:spcPts val="1000"/>
                        </a:spcAft>
                        <a:buNone/>
                      </a:pPr>
                      <a:r>
                        <a:rPr lang="tr-TR" sz="2400" b="0" dirty="0">
                          <a:effectLst/>
                        </a:rPr>
                        <a:t>Oy Birliği</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154</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91,12</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94866179"/>
                  </a:ext>
                </a:extLst>
              </a:tr>
              <a:tr h="1034971">
                <a:tc>
                  <a:txBody>
                    <a:bodyPr/>
                    <a:lstStyle/>
                    <a:p>
                      <a:pPr>
                        <a:lnSpc>
                          <a:spcPct val="115000"/>
                        </a:lnSpc>
                        <a:spcAft>
                          <a:spcPts val="1000"/>
                        </a:spcAft>
                        <a:buNone/>
                      </a:pPr>
                      <a:r>
                        <a:rPr lang="tr-TR" sz="2400" b="0" dirty="0">
                          <a:effectLst/>
                        </a:rPr>
                        <a:t>Oy Çokluğu</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15</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8,88</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67895459"/>
                  </a:ext>
                </a:extLst>
              </a:tr>
              <a:tr h="1034971">
                <a:tc>
                  <a:txBody>
                    <a:bodyPr/>
                    <a:lstStyle/>
                    <a:p>
                      <a:pPr>
                        <a:lnSpc>
                          <a:spcPct val="115000"/>
                        </a:lnSpc>
                        <a:spcAft>
                          <a:spcPts val="1000"/>
                        </a:spcAft>
                        <a:buNone/>
                      </a:pPr>
                      <a:r>
                        <a:rPr lang="tr-TR" sz="2400" dirty="0">
                          <a:effectLst/>
                        </a:rPr>
                        <a:t>TOPLAM</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b="1" dirty="0">
                          <a:effectLst/>
                        </a:rPr>
                        <a:t>169</a:t>
                      </a:r>
                      <a:endParaRPr lang="tr-TR"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b="1" dirty="0">
                          <a:effectLst/>
                        </a:rPr>
                        <a:t>100,00</a:t>
                      </a:r>
                      <a:endParaRPr lang="tr-TR"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77222086"/>
                  </a:ext>
                </a:extLst>
              </a:tr>
            </a:tbl>
          </a:graphicData>
        </a:graphic>
      </p:graphicFrame>
    </p:spTree>
    <p:extLst>
      <p:ext uri="{BB962C8B-B14F-4D97-AF65-F5344CB8AC3E}">
        <p14:creationId xmlns:p14="http://schemas.microsoft.com/office/powerpoint/2010/main" val="3326503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883485EB-1D99-982B-4AD4-CB9C55BFA998}"/>
              </a:ext>
            </a:extLst>
          </p:cNvPr>
          <p:cNvSpPr>
            <a:spLocks noGrp="1"/>
          </p:cNvSpPr>
          <p:nvPr>
            <p:ph type="title"/>
          </p:nvPr>
        </p:nvSpPr>
        <p:spPr/>
        <p:txBody>
          <a:bodyPr>
            <a:normAutofit/>
          </a:bodyPr>
          <a:lstStyle/>
          <a:p>
            <a:pPr algn="ctr"/>
            <a:r>
              <a:rPr lang="tr-TR" sz="4000" b="1" dirty="0"/>
              <a:t>YOK 01 Temmuz 2024- 01 Mayıs 2025 Dönemi</a:t>
            </a:r>
          </a:p>
        </p:txBody>
      </p:sp>
      <p:sp>
        <p:nvSpPr>
          <p:cNvPr id="4" name="İçerik Yer Tutucusu 3">
            <a:extLst>
              <a:ext uri="{FF2B5EF4-FFF2-40B4-BE49-F238E27FC236}">
                <a16:creationId xmlns:a16="http://schemas.microsoft.com/office/drawing/2014/main" id="{E27F4022-2281-E821-9696-11A8C7CA773C}"/>
              </a:ext>
            </a:extLst>
          </p:cNvPr>
          <p:cNvSpPr>
            <a:spLocks noGrp="1"/>
          </p:cNvSpPr>
          <p:nvPr>
            <p:ph idx="1"/>
          </p:nvPr>
        </p:nvSpPr>
        <p:spPr/>
        <p:txBody>
          <a:bodyPr>
            <a:normAutofit/>
          </a:bodyPr>
          <a:lstStyle/>
          <a:p>
            <a:r>
              <a:rPr lang="tr-TR" b="1" dirty="0"/>
              <a:t>Bu çalışma dönemindeki en önemli gelişme: </a:t>
            </a:r>
            <a:r>
              <a:rPr lang="tr-TR" dirty="0"/>
              <a:t>Oda onur kurullarının ve TTB Yüksek Onur Kurulu’nun ceza verme yetkisini düzenleyen 6023 sayılı TTB Kanunun 39. maddesini, hukuki belirlilik ve hukuki güvenlik ilkelerine uygun olmadığı gerekçesiyle ve Anayasa’nın 2. maddesine aykırı bulunarak Anayasa Mahkemesi tarafından iptal edilmesi</a:t>
            </a:r>
          </a:p>
          <a:p>
            <a:r>
              <a:rPr lang="tr-TR" dirty="0"/>
              <a:t>Karar, 29 Nisan 2025 tarihli Resmî Gazete’de yayımlanmıştır. </a:t>
            </a:r>
          </a:p>
          <a:p>
            <a:r>
              <a:rPr lang="tr-TR" dirty="0"/>
              <a:t>Bu vesileyle TTB MK tarafından 29.04.2025 tarihinde tüm tabip odalarına duyurulmak üzere bir bilgi notu yayınlanmıştır. </a:t>
            </a:r>
          </a:p>
        </p:txBody>
      </p:sp>
    </p:spTree>
    <p:extLst>
      <p:ext uri="{BB962C8B-B14F-4D97-AF65-F5344CB8AC3E}">
        <p14:creationId xmlns:p14="http://schemas.microsoft.com/office/powerpoint/2010/main" val="6128751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A8D8F2-34A9-939E-4DF1-AB9ECA8020D2}"/>
            </a:ext>
          </a:extLst>
        </p:cNvPr>
        <p:cNvGrpSpPr/>
        <p:nvPr/>
      </p:nvGrpSpPr>
      <p:grpSpPr>
        <a:xfrm>
          <a:off x="0" y="0"/>
          <a:ext cx="0" cy="0"/>
          <a:chOff x="0" y="0"/>
          <a:chExt cx="0" cy="0"/>
        </a:xfrm>
      </p:grpSpPr>
      <p:sp>
        <p:nvSpPr>
          <p:cNvPr id="3" name="Başlık 2">
            <a:extLst>
              <a:ext uri="{FF2B5EF4-FFF2-40B4-BE49-F238E27FC236}">
                <a16:creationId xmlns:a16="http://schemas.microsoft.com/office/drawing/2014/main" id="{1845E680-1067-C9AB-BA0D-605ED1F71220}"/>
              </a:ext>
            </a:extLst>
          </p:cNvPr>
          <p:cNvSpPr>
            <a:spLocks noGrp="1"/>
          </p:cNvSpPr>
          <p:nvPr>
            <p:ph type="title"/>
          </p:nvPr>
        </p:nvSpPr>
        <p:spPr/>
        <p:txBody>
          <a:bodyPr>
            <a:normAutofit/>
          </a:bodyPr>
          <a:lstStyle/>
          <a:p>
            <a:pPr algn="ctr"/>
            <a:r>
              <a:rPr lang="tr-TR" sz="4000" b="1" dirty="0"/>
              <a:t>YOK 01 Temmuz 2024- 01 Mayıs 2025 Dönemi</a:t>
            </a:r>
          </a:p>
        </p:txBody>
      </p:sp>
      <p:sp>
        <p:nvSpPr>
          <p:cNvPr id="4" name="İçerik Yer Tutucusu 3">
            <a:extLst>
              <a:ext uri="{FF2B5EF4-FFF2-40B4-BE49-F238E27FC236}">
                <a16:creationId xmlns:a16="http://schemas.microsoft.com/office/drawing/2014/main" id="{2BA173D7-4B4C-DD31-852D-7D28554E24A3}"/>
              </a:ext>
            </a:extLst>
          </p:cNvPr>
          <p:cNvSpPr>
            <a:spLocks noGrp="1"/>
          </p:cNvSpPr>
          <p:nvPr>
            <p:ph idx="1"/>
          </p:nvPr>
        </p:nvSpPr>
        <p:spPr/>
        <p:txBody>
          <a:bodyPr>
            <a:normAutofit lnSpcReduction="10000"/>
          </a:bodyPr>
          <a:lstStyle/>
          <a:p>
            <a:r>
              <a:rPr lang="tr-TR" dirty="0"/>
              <a:t>39. Madde taslağını oluşturmak üzere, TTB Hukuk Bürosunun da içinde bulunduğu bir çalışma grubu kuruldu. </a:t>
            </a:r>
            <a:endParaRPr lang="tr-TR" b="1" dirty="0"/>
          </a:p>
          <a:p>
            <a:r>
              <a:rPr lang="tr-TR" dirty="0"/>
              <a:t>Yasa Taslağı Çalışma Grubu: </a:t>
            </a:r>
            <a:br>
              <a:rPr lang="tr-TR" dirty="0"/>
            </a:br>
            <a:r>
              <a:rPr lang="tr-TR" dirty="0"/>
              <a:t>Dr. M. Taner Gören, Dr. Naki Bulut, Dr. Cumhur İzgi, Dr. Gürcan Altun, Dr. Levent Akyıldız, Dr. Ömer Özkan Özdemir, Dr. Lale Tırtıl, Dr. Hafize Öztürk Türkmen, Dr. Alpay Azap, Dr. Pınar Saip, Av. Verda Ersoy, </a:t>
            </a:r>
            <a:br>
              <a:rPr lang="tr-TR" dirty="0"/>
            </a:br>
            <a:r>
              <a:rPr lang="tr-TR" dirty="0"/>
              <a:t>Av. Hülya Yıldırım</a:t>
            </a:r>
          </a:p>
          <a:p>
            <a:r>
              <a:rPr lang="tr-TR" dirty="0"/>
              <a:t>Çalışma Grubunun, bir yasa taslağı oluşturarak Merkez Konseyi’ne sunması; taslağın prosedüre uygun olarak TBMM’ye iletilmesi ve 39. Maddenin en kısa zamanda yasalaşmasının sağlanması için yoğun çaba harcanması gerektiği vurgulandı. </a:t>
            </a:r>
          </a:p>
          <a:p>
            <a:endParaRPr lang="tr-TR" dirty="0"/>
          </a:p>
          <a:p>
            <a:endParaRPr lang="tr-TR" dirty="0"/>
          </a:p>
        </p:txBody>
      </p:sp>
    </p:spTree>
    <p:extLst>
      <p:ext uri="{BB962C8B-B14F-4D97-AF65-F5344CB8AC3E}">
        <p14:creationId xmlns:p14="http://schemas.microsoft.com/office/powerpoint/2010/main" val="1354047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B01A62B-CB08-EA00-9E6E-8C87458424AC}"/>
              </a:ext>
            </a:extLst>
          </p:cNvPr>
          <p:cNvSpPr>
            <a:spLocks noGrp="1"/>
          </p:cNvSpPr>
          <p:nvPr>
            <p:ph type="title"/>
          </p:nvPr>
        </p:nvSpPr>
        <p:spPr>
          <a:xfrm>
            <a:off x="838200" y="255964"/>
            <a:ext cx="10515600" cy="1325563"/>
          </a:xfrm>
        </p:spPr>
        <p:txBody>
          <a:bodyPr/>
          <a:lstStyle/>
          <a:p>
            <a:pPr algn="ctr"/>
            <a:br>
              <a:rPr kumimoji="0" lang="tr-TR" sz="4000" b="1"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tr-TR" sz="4000" b="1" i="0" u="none" strike="noStrike" kern="1200" cap="none" spc="0" normalizeH="0" baseline="0" noProof="0" dirty="0">
                <a:ln>
                  <a:noFill/>
                </a:ln>
                <a:solidFill>
                  <a:prstClr val="black"/>
                </a:solidFill>
                <a:effectLst/>
                <a:uLnTx/>
                <a:uFillTx/>
                <a:latin typeface="Calibri Light" panose="020F0302020204030204"/>
                <a:ea typeface="+mj-ea"/>
                <a:cs typeface="+mj-cs"/>
              </a:rPr>
              <a:t>TEŞEKKÜR</a:t>
            </a:r>
            <a:endParaRPr lang="tr-TR" dirty="0"/>
          </a:p>
        </p:txBody>
      </p:sp>
      <p:pic>
        <p:nvPicPr>
          <p:cNvPr id="7" name="Resim 6">
            <a:extLst>
              <a:ext uri="{FF2B5EF4-FFF2-40B4-BE49-F238E27FC236}">
                <a16:creationId xmlns:a16="http://schemas.microsoft.com/office/drawing/2014/main" id="{A8C56B42-45AF-5522-0FD1-DD29FC24BE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0340" y="938507"/>
            <a:ext cx="2256113" cy="2354086"/>
          </a:xfrm>
          <a:prstGeom prst="rect">
            <a:avLst/>
          </a:prstGeom>
        </p:spPr>
      </p:pic>
      <p:pic>
        <p:nvPicPr>
          <p:cNvPr id="9" name="Resim 8">
            <a:extLst>
              <a:ext uri="{FF2B5EF4-FFF2-40B4-BE49-F238E27FC236}">
                <a16:creationId xmlns:a16="http://schemas.microsoft.com/office/drawing/2014/main" id="{47E8AD2D-58DE-8F74-2157-D462CFD939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39760" y="972022"/>
            <a:ext cx="1939092" cy="2314951"/>
          </a:xfrm>
          <a:prstGeom prst="rect">
            <a:avLst/>
          </a:prstGeom>
        </p:spPr>
      </p:pic>
      <p:sp>
        <p:nvSpPr>
          <p:cNvPr id="12" name="Metin kutusu 11">
            <a:extLst>
              <a:ext uri="{FF2B5EF4-FFF2-40B4-BE49-F238E27FC236}">
                <a16:creationId xmlns:a16="http://schemas.microsoft.com/office/drawing/2014/main" id="{47CF8C0D-1E9C-0FB8-08D3-A46BF05488CC}"/>
              </a:ext>
            </a:extLst>
          </p:cNvPr>
          <p:cNvSpPr txBox="1"/>
          <p:nvPr/>
        </p:nvSpPr>
        <p:spPr>
          <a:xfrm>
            <a:off x="1506155" y="3282053"/>
            <a:ext cx="2084481" cy="461665"/>
          </a:xfrm>
          <a:prstGeom prst="rect">
            <a:avLst/>
          </a:prstGeom>
          <a:noFill/>
        </p:spPr>
        <p:txBody>
          <a:bodyPr wrap="none" rtlCol="0">
            <a:spAutoFit/>
          </a:bodyPr>
          <a:lstStyle/>
          <a:p>
            <a:r>
              <a:rPr lang="tr-TR" sz="2400" dirty="0"/>
              <a:t>Av. Verda Ersoy</a:t>
            </a:r>
          </a:p>
        </p:txBody>
      </p:sp>
      <p:sp>
        <p:nvSpPr>
          <p:cNvPr id="13" name="Metin kutusu 12">
            <a:extLst>
              <a:ext uri="{FF2B5EF4-FFF2-40B4-BE49-F238E27FC236}">
                <a16:creationId xmlns:a16="http://schemas.microsoft.com/office/drawing/2014/main" id="{0280D57E-CBB4-5194-F2FE-6D8A0DD55D19}"/>
              </a:ext>
            </a:extLst>
          </p:cNvPr>
          <p:cNvSpPr txBox="1"/>
          <p:nvPr/>
        </p:nvSpPr>
        <p:spPr>
          <a:xfrm>
            <a:off x="8046199" y="3292593"/>
            <a:ext cx="2326214" cy="461665"/>
          </a:xfrm>
          <a:prstGeom prst="rect">
            <a:avLst/>
          </a:prstGeom>
          <a:noFill/>
        </p:spPr>
        <p:txBody>
          <a:bodyPr wrap="none" rtlCol="0">
            <a:spAutoFit/>
          </a:bodyPr>
          <a:lstStyle/>
          <a:p>
            <a:r>
              <a:rPr lang="tr-TR" sz="2400" dirty="0"/>
              <a:t>Av. Hülya Yıldırım</a:t>
            </a:r>
          </a:p>
        </p:txBody>
      </p:sp>
      <p:pic>
        <p:nvPicPr>
          <p:cNvPr id="15" name="Resim 14">
            <a:extLst>
              <a:ext uri="{FF2B5EF4-FFF2-40B4-BE49-F238E27FC236}">
                <a16:creationId xmlns:a16="http://schemas.microsoft.com/office/drawing/2014/main" id="{F818908B-47A5-5A92-8B66-77C953FA78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13153" y="3881064"/>
            <a:ext cx="1670483" cy="2352793"/>
          </a:xfrm>
          <a:prstGeom prst="rect">
            <a:avLst/>
          </a:prstGeom>
        </p:spPr>
      </p:pic>
      <p:sp>
        <p:nvSpPr>
          <p:cNvPr id="16" name="Metin kutusu 15">
            <a:extLst>
              <a:ext uri="{FF2B5EF4-FFF2-40B4-BE49-F238E27FC236}">
                <a16:creationId xmlns:a16="http://schemas.microsoft.com/office/drawing/2014/main" id="{A3EF3E8D-21D7-D5F7-016C-A1501D5EAF85}"/>
              </a:ext>
            </a:extLst>
          </p:cNvPr>
          <p:cNvSpPr txBox="1"/>
          <p:nvPr/>
        </p:nvSpPr>
        <p:spPr>
          <a:xfrm>
            <a:off x="1393430" y="6233857"/>
            <a:ext cx="2309928" cy="461665"/>
          </a:xfrm>
          <a:prstGeom prst="rect">
            <a:avLst/>
          </a:prstGeom>
          <a:noFill/>
        </p:spPr>
        <p:txBody>
          <a:bodyPr wrap="none" rtlCol="0">
            <a:spAutoFit/>
          </a:bodyPr>
          <a:lstStyle/>
          <a:p>
            <a:r>
              <a:rPr lang="tr-TR" sz="2400" dirty="0"/>
              <a:t>Bora Reis Öztürk </a:t>
            </a:r>
          </a:p>
        </p:txBody>
      </p:sp>
      <p:pic>
        <p:nvPicPr>
          <p:cNvPr id="4" name="Resim 3">
            <a:extLst>
              <a:ext uri="{FF2B5EF4-FFF2-40B4-BE49-F238E27FC236}">
                <a16:creationId xmlns:a16="http://schemas.microsoft.com/office/drawing/2014/main" id="{4D5A037F-5C69-7DCC-8946-17D8342A529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39760" y="3881063"/>
            <a:ext cx="1987110" cy="2352793"/>
          </a:xfrm>
          <a:prstGeom prst="rect">
            <a:avLst/>
          </a:prstGeom>
        </p:spPr>
      </p:pic>
      <p:sp>
        <p:nvSpPr>
          <p:cNvPr id="5" name="Metin kutusu 4">
            <a:extLst>
              <a:ext uri="{FF2B5EF4-FFF2-40B4-BE49-F238E27FC236}">
                <a16:creationId xmlns:a16="http://schemas.microsoft.com/office/drawing/2014/main" id="{B1DDC8B0-0551-6830-7421-64091FBC01C1}"/>
              </a:ext>
            </a:extLst>
          </p:cNvPr>
          <p:cNvSpPr txBox="1"/>
          <p:nvPr/>
        </p:nvSpPr>
        <p:spPr>
          <a:xfrm>
            <a:off x="8262572" y="6233857"/>
            <a:ext cx="1893467" cy="461665"/>
          </a:xfrm>
          <a:prstGeom prst="rect">
            <a:avLst/>
          </a:prstGeom>
          <a:noFill/>
        </p:spPr>
        <p:txBody>
          <a:bodyPr wrap="none" rtlCol="0">
            <a:spAutoFit/>
          </a:bodyPr>
          <a:lstStyle/>
          <a:p>
            <a:r>
              <a:rPr lang="tr-TR" sz="2400" dirty="0"/>
              <a:t>Sinan Solmaz </a:t>
            </a:r>
          </a:p>
        </p:txBody>
      </p:sp>
    </p:spTree>
    <p:extLst>
      <p:ext uri="{BB962C8B-B14F-4D97-AF65-F5344CB8AC3E}">
        <p14:creationId xmlns:p14="http://schemas.microsoft.com/office/powerpoint/2010/main" val="12809177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9BAE30-A137-7EF9-91A9-D52858DC57AB}"/>
              </a:ext>
            </a:extLst>
          </p:cNvPr>
          <p:cNvSpPr>
            <a:spLocks noGrp="1"/>
          </p:cNvSpPr>
          <p:nvPr>
            <p:ph type="title"/>
          </p:nvPr>
        </p:nvSpPr>
        <p:spPr/>
        <p:txBody>
          <a:bodyPr/>
          <a:lstStyle/>
          <a:p>
            <a:pPr algn="ctr"/>
            <a:r>
              <a:rPr lang="tr-TR" b="1" dirty="0">
                <a:solidFill>
                  <a:prstClr val="black"/>
                </a:solidFill>
              </a:rPr>
              <a:t>TTB Yüksek Onur Kurulu (2024-2026)</a:t>
            </a:r>
            <a:endParaRPr lang="tr-TR" dirty="0"/>
          </a:p>
        </p:txBody>
      </p:sp>
      <p:pic>
        <p:nvPicPr>
          <p:cNvPr id="4" name="Resim 3">
            <a:extLst>
              <a:ext uri="{FF2B5EF4-FFF2-40B4-BE49-F238E27FC236}">
                <a16:creationId xmlns:a16="http://schemas.microsoft.com/office/drawing/2014/main" id="{93718D47-E200-B49E-F5F6-3A89B93C37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7200" y="1383010"/>
            <a:ext cx="6197600" cy="4648200"/>
          </a:xfrm>
          <a:prstGeom prst="rect">
            <a:avLst/>
          </a:prstGeom>
        </p:spPr>
      </p:pic>
      <p:sp>
        <p:nvSpPr>
          <p:cNvPr id="5" name="Metin kutusu 4">
            <a:extLst>
              <a:ext uri="{FF2B5EF4-FFF2-40B4-BE49-F238E27FC236}">
                <a16:creationId xmlns:a16="http://schemas.microsoft.com/office/drawing/2014/main" id="{E5CC9C57-68A7-C848-35AF-8BAE29C1D0CF}"/>
              </a:ext>
            </a:extLst>
          </p:cNvPr>
          <p:cNvSpPr txBox="1"/>
          <p:nvPr/>
        </p:nvSpPr>
        <p:spPr>
          <a:xfrm>
            <a:off x="4317809" y="6244570"/>
            <a:ext cx="3795143" cy="461665"/>
          </a:xfrm>
          <a:prstGeom prst="rect">
            <a:avLst/>
          </a:prstGeom>
          <a:noFill/>
        </p:spPr>
        <p:txBody>
          <a:bodyPr wrap="none" rtlCol="0">
            <a:spAutoFit/>
          </a:bodyPr>
          <a:lstStyle/>
          <a:p>
            <a:pPr algn="ctr"/>
            <a:r>
              <a:rPr lang="tr-TR" sz="2400" b="1" dirty="0"/>
              <a:t>SABRINIZ İÇİN TEŞEKKÜRLER</a:t>
            </a:r>
          </a:p>
        </p:txBody>
      </p:sp>
    </p:spTree>
    <p:extLst>
      <p:ext uri="{BB962C8B-B14F-4D97-AF65-F5344CB8AC3E}">
        <p14:creationId xmlns:p14="http://schemas.microsoft.com/office/powerpoint/2010/main" val="205344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D45551B5-A4A7-E275-E245-A46047326C06}"/>
              </a:ext>
            </a:extLst>
          </p:cNvPr>
          <p:cNvSpPr>
            <a:spLocks noGrp="1"/>
          </p:cNvSpPr>
          <p:nvPr>
            <p:ph type="title"/>
          </p:nvPr>
        </p:nvSpPr>
        <p:spPr/>
        <p:txBody>
          <a:bodyPr>
            <a:normAutofit/>
          </a:bodyPr>
          <a:lstStyle/>
          <a:p>
            <a:pPr algn="ctr"/>
            <a:r>
              <a:rPr kumimoji="0" lang="tr-TR" sz="4000" b="1" i="0" u="none" strike="noStrike" kern="1200" cap="none" spc="0" normalizeH="0" baseline="0" noProof="0" dirty="0">
                <a:ln>
                  <a:noFill/>
                </a:ln>
                <a:solidFill>
                  <a:prstClr val="black"/>
                </a:solidFill>
                <a:effectLst/>
                <a:uLnTx/>
                <a:uFillTx/>
                <a:latin typeface="Calibri Light" panose="020F0302020204030204"/>
                <a:ea typeface="+mj-ea"/>
                <a:cs typeface="+mj-cs"/>
              </a:rPr>
              <a:t>TTB Yüksek Onur Kurulu (2024-2026)</a:t>
            </a:r>
            <a:endParaRPr lang="tr-TR" sz="4000" b="1" dirty="0"/>
          </a:p>
        </p:txBody>
      </p:sp>
      <p:pic>
        <p:nvPicPr>
          <p:cNvPr id="14" name="Resim 13">
            <a:extLst>
              <a:ext uri="{FF2B5EF4-FFF2-40B4-BE49-F238E27FC236}">
                <a16:creationId xmlns:a16="http://schemas.microsoft.com/office/drawing/2014/main" id="{FB779F8D-A0E6-A0B7-6750-5B3A90CC89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3859" y="1690688"/>
            <a:ext cx="1319055" cy="1983260"/>
          </a:xfrm>
          <a:prstGeom prst="rect">
            <a:avLst/>
          </a:prstGeom>
        </p:spPr>
      </p:pic>
      <p:sp>
        <p:nvSpPr>
          <p:cNvPr id="23" name="Metin kutusu 22">
            <a:extLst>
              <a:ext uri="{FF2B5EF4-FFF2-40B4-BE49-F238E27FC236}">
                <a16:creationId xmlns:a16="http://schemas.microsoft.com/office/drawing/2014/main" id="{8FF80F2A-DB2B-05E1-2139-719554652344}"/>
              </a:ext>
            </a:extLst>
          </p:cNvPr>
          <p:cNvSpPr txBox="1"/>
          <p:nvPr/>
        </p:nvSpPr>
        <p:spPr>
          <a:xfrm>
            <a:off x="802640" y="3698240"/>
            <a:ext cx="1416863" cy="369332"/>
          </a:xfrm>
          <a:prstGeom prst="rect">
            <a:avLst/>
          </a:prstGeom>
          <a:noFill/>
        </p:spPr>
        <p:txBody>
          <a:bodyPr wrap="none" rtlCol="0">
            <a:spAutoFit/>
          </a:bodyPr>
          <a:lstStyle/>
          <a:p>
            <a:r>
              <a:rPr lang="tr-TR" dirty="0"/>
              <a:t>Gürcan Altun</a:t>
            </a:r>
          </a:p>
        </p:txBody>
      </p:sp>
      <p:sp>
        <p:nvSpPr>
          <p:cNvPr id="25" name="Metin kutusu 24">
            <a:extLst>
              <a:ext uri="{FF2B5EF4-FFF2-40B4-BE49-F238E27FC236}">
                <a16:creationId xmlns:a16="http://schemas.microsoft.com/office/drawing/2014/main" id="{52C53370-98AC-DBC4-9691-37D52299DCFB}"/>
              </a:ext>
            </a:extLst>
          </p:cNvPr>
          <p:cNvSpPr txBox="1"/>
          <p:nvPr/>
        </p:nvSpPr>
        <p:spPr>
          <a:xfrm>
            <a:off x="3312160" y="3698240"/>
            <a:ext cx="1152880" cy="369332"/>
          </a:xfrm>
          <a:prstGeom prst="rect">
            <a:avLst/>
          </a:prstGeom>
          <a:noFill/>
        </p:spPr>
        <p:txBody>
          <a:bodyPr wrap="none" rtlCol="0">
            <a:spAutoFit/>
          </a:bodyPr>
          <a:lstStyle/>
          <a:p>
            <a:r>
              <a:rPr lang="tr-TR" dirty="0"/>
              <a:t>Naki Bulut</a:t>
            </a:r>
          </a:p>
        </p:txBody>
      </p:sp>
      <p:sp>
        <p:nvSpPr>
          <p:cNvPr id="26" name="Metin kutusu 25">
            <a:extLst>
              <a:ext uri="{FF2B5EF4-FFF2-40B4-BE49-F238E27FC236}">
                <a16:creationId xmlns:a16="http://schemas.microsoft.com/office/drawing/2014/main" id="{8960A4CA-A337-B74C-DB63-7155C34D085C}"/>
              </a:ext>
            </a:extLst>
          </p:cNvPr>
          <p:cNvSpPr txBox="1"/>
          <p:nvPr/>
        </p:nvSpPr>
        <p:spPr>
          <a:xfrm>
            <a:off x="7386170" y="3677920"/>
            <a:ext cx="1649619" cy="369332"/>
          </a:xfrm>
          <a:prstGeom prst="rect">
            <a:avLst/>
          </a:prstGeom>
          <a:noFill/>
        </p:spPr>
        <p:txBody>
          <a:bodyPr wrap="none" rtlCol="0">
            <a:spAutoFit/>
          </a:bodyPr>
          <a:lstStyle/>
          <a:p>
            <a:r>
              <a:rPr lang="tr-TR" dirty="0"/>
              <a:t>M. Taner Gören</a:t>
            </a:r>
          </a:p>
        </p:txBody>
      </p:sp>
      <p:sp>
        <p:nvSpPr>
          <p:cNvPr id="27" name="Metin kutusu 26">
            <a:extLst>
              <a:ext uri="{FF2B5EF4-FFF2-40B4-BE49-F238E27FC236}">
                <a16:creationId xmlns:a16="http://schemas.microsoft.com/office/drawing/2014/main" id="{7A011859-6201-D7BC-0148-3726577A248D}"/>
              </a:ext>
            </a:extLst>
          </p:cNvPr>
          <p:cNvSpPr txBox="1"/>
          <p:nvPr/>
        </p:nvSpPr>
        <p:spPr>
          <a:xfrm>
            <a:off x="9777085" y="3697840"/>
            <a:ext cx="1470146" cy="369332"/>
          </a:xfrm>
          <a:prstGeom prst="rect">
            <a:avLst/>
          </a:prstGeom>
          <a:noFill/>
        </p:spPr>
        <p:txBody>
          <a:bodyPr wrap="none" rtlCol="0">
            <a:spAutoFit/>
          </a:bodyPr>
          <a:lstStyle/>
          <a:p>
            <a:r>
              <a:rPr lang="tr-TR" dirty="0"/>
              <a:t>Türkan Günay</a:t>
            </a:r>
          </a:p>
        </p:txBody>
      </p:sp>
      <p:sp>
        <p:nvSpPr>
          <p:cNvPr id="28" name="Metin kutusu 27">
            <a:extLst>
              <a:ext uri="{FF2B5EF4-FFF2-40B4-BE49-F238E27FC236}">
                <a16:creationId xmlns:a16="http://schemas.microsoft.com/office/drawing/2014/main" id="{219DB629-492D-EB58-2CCB-3F0E42E6F836}"/>
              </a:ext>
            </a:extLst>
          </p:cNvPr>
          <p:cNvSpPr txBox="1"/>
          <p:nvPr/>
        </p:nvSpPr>
        <p:spPr>
          <a:xfrm>
            <a:off x="1905217" y="6310340"/>
            <a:ext cx="1300036" cy="369332"/>
          </a:xfrm>
          <a:prstGeom prst="rect">
            <a:avLst/>
          </a:prstGeom>
          <a:noFill/>
        </p:spPr>
        <p:txBody>
          <a:bodyPr wrap="none" rtlCol="0">
            <a:spAutoFit/>
          </a:bodyPr>
          <a:lstStyle/>
          <a:p>
            <a:r>
              <a:rPr lang="tr-TR" dirty="0"/>
              <a:t>Cumhur İzgi</a:t>
            </a:r>
          </a:p>
        </p:txBody>
      </p:sp>
      <p:sp>
        <p:nvSpPr>
          <p:cNvPr id="29" name="Metin kutusu 28">
            <a:extLst>
              <a:ext uri="{FF2B5EF4-FFF2-40B4-BE49-F238E27FC236}">
                <a16:creationId xmlns:a16="http://schemas.microsoft.com/office/drawing/2014/main" id="{5AD1B94F-F99C-480F-796A-6879A5A5339B}"/>
              </a:ext>
            </a:extLst>
          </p:cNvPr>
          <p:cNvSpPr txBox="1"/>
          <p:nvPr/>
        </p:nvSpPr>
        <p:spPr>
          <a:xfrm>
            <a:off x="6465680" y="6298797"/>
            <a:ext cx="1307922" cy="369332"/>
          </a:xfrm>
          <a:prstGeom prst="rect">
            <a:avLst/>
          </a:prstGeom>
          <a:noFill/>
        </p:spPr>
        <p:txBody>
          <a:bodyPr wrap="none" rtlCol="0">
            <a:spAutoFit/>
          </a:bodyPr>
          <a:lstStyle/>
          <a:p>
            <a:r>
              <a:rPr lang="tr-TR" dirty="0"/>
              <a:t>Serdar Onat</a:t>
            </a:r>
          </a:p>
        </p:txBody>
      </p:sp>
      <p:sp>
        <p:nvSpPr>
          <p:cNvPr id="30" name="Metin kutusu 29">
            <a:extLst>
              <a:ext uri="{FF2B5EF4-FFF2-40B4-BE49-F238E27FC236}">
                <a16:creationId xmlns:a16="http://schemas.microsoft.com/office/drawing/2014/main" id="{E30EB805-4D71-3056-9F07-745B5895EE1F}"/>
              </a:ext>
            </a:extLst>
          </p:cNvPr>
          <p:cNvSpPr txBox="1"/>
          <p:nvPr/>
        </p:nvSpPr>
        <p:spPr>
          <a:xfrm>
            <a:off x="8752700" y="6298797"/>
            <a:ext cx="1402628" cy="369332"/>
          </a:xfrm>
          <a:prstGeom prst="rect">
            <a:avLst/>
          </a:prstGeom>
          <a:noFill/>
        </p:spPr>
        <p:txBody>
          <a:bodyPr wrap="none" rtlCol="0">
            <a:spAutoFit/>
          </a:bodyPr>
          <a:lstStyle/>
          <a:p>
            <a:r>
              <a:rPr lang="tr-TR" dirty="0"/>
              <a:t>Figen </a:t>
            </a:r>
            <a:r>
              <a:rPr lang="tr-TR" dirty="0" err="1"/>
              <a:t>Şahpaz</a:t>
            </a:r>
            <a:endParaRPr lang="tr-TR" dirty="0"/>
          </a:p>
        </p:txBody>
      </p:sp>
      <p:sp>
        <p:nvSpPr>
          <p:cNvPr id="32" name="Metin kutusu 31">
            <a:extLst>
              <a:ext uri="{FF2B5EF4-FFF2-40B4-BE49-F238E27FC236}">
                <a16:creationId xmlns:a16="http://schemas.microsoft.com/office/drawing/2014/main" id="{AA803387-306B-98DD-DAF8-8DE3A298B8F2}"/>
              </a:ext>
            </a:extLst>
          </p:cNvPr>
          <p:cNvSpPr txBox="1"/>
          <p:nvPr/>
        </p:nvSpPr>
        <p:spPr>
          <a:xfrm>
            <a:off x="3948409" y="6274905"/>
            <a:ext cx="1816138" cy="369332"/>
          </a:xfrm>
          <a:prstGeom prst="rect">
            <a:avLst/>
          </a:prstGeom>
          <a:noFill/>
        </p:spPr>
        <p:txBody>
          <a:bodyPr wrap="none" rtlCol="0">
            <a:spAutoFit/>
          </a:bodyPr>
          <a:lstStyle/>
          <a:p>
            <a:r>
              <a:rPr lang="tr-TR" dirty="0"/>
              <a:t>Aynur Karadenizli</a:t>
            </a:r>
          </a:p>
        </p:txBody>
      </p:sp>
      <p:pic>
        <p:nvPicPr>
          <p:cNvPr id="36" name="Resim 35">
            <a:extLst>
              <a:ext uri="{FF2B5EF4-FFF2-40B4-BE49-F238E27FC236}">
                <a16:creationId xmlns:a16="http://schemas.microsoft.com/office/drawing/2014/main" id="{1AB80C73-4649-561F-16AC-77814EB388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9974" y="1690688"/>
            <a:ext cx="1293429" cy="1875472"/>
          </a:xfrm>
          <a:prstGeom prst="rect">
            <a:avLst/>
          </a:prstGeom>
        </p:spPr>
      </p:pic>
      <p:sp>
        <p:nvSpPr>
          <p:cNvPr id="39" name="Metin kutusu 38">
            <a:extLst>
              <a:ext uri="{FF2B5EF4-FFF2-40B4-BE49-F238E27FC236}">
                <a16:creationId xmlns:a16="http://schemas.microsoft.com/office/drawing/2014/main" id="{C51FDEBE-79FB-E1CD-5E85-5A1027B2BD8D}"/>
              </a:ext>
            </a:extLst>
          </p:cNvPr>
          <p:cNvSpPr txBox="1"/>
          <p:nvPr/>
        </p:nvSpPr>
        <p:spPr>
          <a:xfrm>
            <a:off x="5105847" y="3698240"/>
            <a:ext cx="1614545" cy="369332"/>
          </a:xfrm>
          <a:prstGeom prst="rect">
            <a:avLst/>
          </a:prstGeom>
          <a:noFill/>
        </p:spPr>
        <p:txBody>
          <a:bodyPr wrap="none" rtlCol="0">
            <a:spAutoFit/>
          </a:bodyPr>
          <a:lstStyle/>
          <a:p>
            <a:r>
              <a:rPr lang="tr-TR" dirty="0"/>
              <a:t>Gülnihal Bülbül</a:t>
            </a:r>
          </a:p>
        </p:txBody>
      </p:sp>
      <p:pic>
        <p:nvPicPr>
          <p:cNvPr id="41" name="Resim 40">
            <a:extLst>
              <a:ext uri="{FF2B5EF4-FFF2-40B4-BE49-F238E27FC236}">
                <a16:creationId xmlns:a16="http://schemas.microsoft.com/office/drawing/2014/main" id="{F0EDD39A-906C-F751-3FBC-9065067087C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71656" y="1690688"/>
            <a:ext cx="1387573" cy="2007552"/>
          </a:xfrm>
          <a:prstGeom prst="rect">
            <a:avLst/>
          </a:prstGeom>
        </p:spPr>
      </p:pic>
      <p:pic>
        <p:nvPicPr>
          <p:cNvPr id="43" name="Resim 42">
            <a:extLst>
              <a:ext uri="{FF2B5EF4-FFF2-40B4-BE49-F238E27FC236}">
                <a16:creationId xmlns:a16="http://schemas.microsoft.com/office/drawing/2014/main" id="{F4E3930C-223D-76F2-4AEB-DB9518250FE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64360" y="4291645"/>
            <a:ext cx="1381751" cy="1976671"/>
          </a:xfrm>
          <a:prstGeom prst="rect">
            <a:avLst/>
          </a:prstGeom>
        </p:spPr>
      </p:pic>
      <p:pic>
        <p:nvPicPr>
          <p:cNvPr id="45" name="Resim 44">
            <a:extLst>
              <a:ext uri="{FF2B5EF4-FFF2-40B4-BE49-F238E27FC236}">
                <a16:creationId xmlns:a16="http://schemas.microsoft.com/office/drawing/2014/main" id="{A27AFF45-A824-2844-FE49-106E343B530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346696" y="1612824"/>
            <a:ext cx="1513541" cy="1983260"/>
          </a:xfrm>
          <a:prstGeom prst="rect">
            <a:avLst/>
          </a:prstGeom>
        </p:spPr>
      </p:pic>
      <p:pic>
        <p:nvPicPr>
          <p:cNvPr id="47" name="Resim 46">
            <a:extLst>
              <a:ext uri="{FF2B5EF4-FFF2-40B4-BE49-F238E27FC236}">
                <a16:creationId xmlns:a16="http://schemas.microsoft.com/office/drawing/2014/main" id="{734ED6BC-4821-CF8A-7D9D-2A8B4FD2A02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578924" y="1690688"/>
            <a:ext cx="1346988" cy="1875472"/>
          </a:xfrm>
          <a:prstGeom prst="rect">
            <a:avLst/>
          </a:prstGeom>
        </p:spPr>
      </p:pic>
      <p:pic>
        <p:nvPicPr>
          <p:cNvPr id="49" name="Resim 48">
            <a:extLst>
              <a:ext uri="{FF2B5EF4-FFF2-40B4-BE49-F238E27FC236}">
                <a16:creationId xmlns:a16="http://schemas.microsoft.com/office/drawing/2014/main" id="{A28DE146-A798-6E94-01C7-547003869CF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846964" y="4291645"/>
            <a:ext cx="2019029" cy="1976671"/>
          </a:xfrm>
          <a:prstGeom prst="rect">
            <a:avLst/>
          </a:prstGeom>
        </p:spPr>
      </p:pic>
      <p:pic>
        <p:nvPicPr>
          <p:cNvPr id="51" name="Resim 50">
            <a:extLst>
              <a:ext uri="{FF2B5EF4-FFF2-40B4-BE49-F238E27FC236}">
                <a16:creationId xmlns:a16="http://schemas.microsoft.com/office/drawing/2014/main" id="{39F5EF8B-60F6-6E82-5736-6A32852973C4}"/>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477041" y="4321334"/>
            <a:ext cx="1285200" cy="1946981"/>
          </a:xfrm>
          <a:prstGeom prst="rect">
            <a:avLst/>
          </a:prstGeom>
        </p:spPr>
      </p:pic>
      <p:pic>
        <p:nvPicPr>
          <p:cNvPr id="53" name="Resim 52">
            <a:extLst>
              <a:ext uri="{FF2B5EF4-FFF2-40B4-BE49-F238E27FC236}">
                <a16:creationId xmlns:a16="http://schemas.microsoft.com/office/drawing/2014/main" id="{F2CC6310-8025-06EB-1A4C-576C0D45291D}"/>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597136" y="4321334"/>
            <a:ext cx="1718508" cy="1946980"/>
          </a:xfrm>
          <a:prstGeom prst="rect">
            <a:avLst/>
          </a:prstGeom>
        </p:spPr>
      </p:pic>
    </p:spTree>
    <p:extLst>
      <p:ext uri="{BB962C8B-B14F-4D97-AF65-F5344CB8AC3E}">
        <p14:creationId xmlns:p14="http://schemas.microsoft.com/office/powerpoint/2010/main" val="2151148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41780A-0BAE-0A32-6362-5B457789E91F}"/>
              </a:ext>
            </a:extLst>
          </p:cNvPr>
          <p:cNvSpPr>
            <a:spLocks noGrp="1"/>
          </p:cNvSpPr>
          <p:nvPr>
            <p:ph type="title"/>
          </p:nvPr>
        </p:nvSpPr>
        <p:spPr/>
        <p:txBody>
          <a:bodyPr>
            <a:normAutofit/>
          </a:bodyPr>
          <a:lstStyle/>
          <a:p>
            <a:r>
              <a:rPr lang="tr-TR" sz="4000" b="1" dirty="0"/>
              <a:t>TTB Yüksek Onur Kurulu</a:t>
            </a:r>
          </a:p>
        </p:txBody>
      </p:sp>
      <p:sp>
        <p:nvSpPr>
          <p:cNvPr id="3" name="İçerik Yer Tutucusu 2">
            <a:extLst>
              <a:ext uri="{FF2B5EF4-FFF2-40B4-BE49-F238E27FC236}">
                <a16:creationId xmlns:a16="http://schemas.microsoft.com/office/drawing/2014/main" id="{6E35AF4A-C38F-0540-3A14-C24CEBFB14AF}"/>
              </a:ext>
            </a:extLst>
          </p:cNvPr>
          <p:cNvSpPr>
            <a:spLocks noGrp="1"/>
          </p:cNvSpPr>
          <p:nvPr>
            <p:ph idx="1"/>
          </p:nvPr>
        </p:nvSpPr>
        <p:spPr/>
        <p:txBody>
          <a:bodyPr/>
          <a:lstStyle/>
          <a:p>
            <a:r>
              <a:rPr lang="tr-TR" dirty="0"/>
              <a:t>Yüksek Onur Kurulu (YOK) 6023 sayılı yasanın birinci maddesinde sözü edilen “mesleki deontolojiyi” koruma amacıyla yürütülen disiplin süreçlerinin nihai karar organıdır. </a:t>
            </a:r>
          </a:p>
          <a:p>
            <a:r>
              <a:rPr lang="tr-TR" dirty="0"/>
              <a:t>Tabip odası onur kurulları tarafından alınan kararlara, taraflarca yapılan itirazları ele alır.</a:t>
            </a:r>
          </a:p>
          <a:p>
            <a:r>
              <a:rPr lang="tr-TR" dirty="0"/>
              <a:t>İtiraz olsun ya da olmasın geçici süre ile meslekten men kararlarını re'sen inceler. </a:t>
            </a:r>
          </a:p>
        </p:txBody>
      </p:sp>
    </p:spTree>
    <p:extLst>
      <p:ext uri="{BB962C8B-B14F-4D97-AF65-F5344CB8AC3E}">
        <p14:creationId xmlns:p14="http://schemas.microsoft.com/office/powerpoint/2010/main" val="2138240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890150-88FE-ECE8-0155-6BA1738994C2}"/>
              </a:ext>
            </a:extLst>
          </p:cNvPr>
          <p:cNvSpPr>
            <a:spLocks noGrp="1"/>
          </p:cNvSpPr>
          <p:nvPr>
            <p:ph type="title"/>
          </p:nvPr>
        </p:nvSpPr>
        <p:spPr/>
        <p:txBody>
          <a:bodyPr>
            <a:normAutofit/>
          </a:bodyPr>
          <a:lstStyle/>
          <a:p>
            <a:r>
              <a:rPr kumimoji="0" lang="tr-TR" sz="4000" b="1" i="0" u="none" strike="noStrike" kern="1200" cap="none" spc="0" normalizeH="0" baseline="0" noProof="0" dirty="0">
                <a:ln>
                  <a:noFill/>
                </a:ln>
                <a:solidFill>
                  <a:prstClr val="black"/>
                </a:solidFill>
                <a:effectLst/>
                <a:uLnTx/>
                <a:uFillTx/>
                <a:latin typeface="Calibri Light" panose="020F0302020204030204"/>
                <a:ea typeface="+mj-ea"/>
                <a:cs typeface="+mj-cs"/>
              </a:rPr>
              <a:t>TTB Yüksek Onur Kurulu</a:t>
            </a:r>
            <a:endParaRPr lang="tr-TR" sz="4000" b="1" dirty="0"/>
          </a:p>
        </p:txBody>
      </p:sp>
      <p:sp>
        <p:nvSpPr>
          <p:cNvPr id="3" name="İçerik Yer Tutucusu 2">
            <a:extLst>
              <a:ext uri="{FF2B5EF4-FFF2-40B4-BE49-F238E27FC236}">
                <a16:creationId xmlns:a16="http://schemas.microsoft.com/office/drawing/2014/main" id="{752BBA7F-1D04-C29C-49D6-2602080D423B}"/>
              </a:ext>
            </a:extLst>
          </p:cNvPr>
          <p:cNvSpPr>
            <a:spLocks noGrp="1"/>
          </p:cNvSpPr>
          <p:nvPr>
            <p:ph idx="1"/>
          </p:nvPr>
        </p:nvSpPr>
        <p:spPr/>
        <p:txBody>
          <a:bodyPr>
            <a:normAutofit/>
          </a:bodyPr>
          <a:lstStyle/>
          <a:p>
            <a:r>
              <a:rPr lang="tr-TR" dirty="0"/>
              <a:t>YOK, Temmuz 2024–Mayıs 2025 dönemi içerisinde toplam 3 kez yüz yüze toplanmıştır. </a:t>
            </a:r>
          </a:p>
          <a:p>
            <a:r>
              <a:rPr lang="tr-TR" dirty="0"/>
              <a:t>Bu toplantılar, 20-22 Eylül 2024, 13-15 Aralık 2024 ve 04-06 Nisan 2025 tarihlerinde olmak üzere üçer günlük olarak gerçekleştirilmiştir.</a:t>
            </a:r>
          </a:p>
          <a:p>
            <a:r>
              <a:rPr lang="tr-TR" dirty="0"/>
              <a:t>Toplantıların bir günü sözlü savunma/açıklama istemlerine ayrılmıştır. </a:t>
            </a:r>
          </a:p>
          <a:p>
            <a:endParaRPr lang="tr-TR" dirty="0"/>
          </a:p>
        </p:txBody>
      </p:sp>
    </p:spTree>
    <p:extLst>
      <p:ext uri="{BB962C8B-B14F-4D97-AF65-F5344CB8AC3E}">
        <p14:creationId xmlns:p14="http://schemas.microsoft.com/office/powerpoint/2010/main" val="2443034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195307-F8B2-1AF7-308D-EE73EEA2F106}"/>
              </a:ext>
            </a:extLst>
          </p:cNvPr>
          <p:cNvSpPr>
            <a:spLocks noGrp="1"/>
          </p:cNvSpPr>
          <p:nvPr>
            <p:ph type="title"/>
          </p:nvPr>
        </p:nvSpPr>
        <p:spPr/>
        <p:txBody>
          <a:bodyPr>
            <a:normAutofit/>
          </a:bodyPr>
          <a:lstStyle/>
          <a:p>
            <a:pPr algn="ctr"/>
            <a:r>
              <a:rPr lang="tr-TR" sz="4000" b="1" dirty="0"/>
              <a:t>Yüksek Onur Kurulunda Görüşülen Dosyaların Değerlendirilmesi</a:t>
            </a:r>
          </a:p>
        </p:txBody>
      </p:sp>
      <p:sp>
        <p:nvSpPr>
          <p:cNvPr id="3" name="İçerik Yer Tutucusu 2">
            <a:extLst>
              <a:ext uri="{FF2B5EF4-FFF2-40B4-BE49-F238E27FC236}">
                <a16:creationId xmlns:a16="http://schemas.microsoft.com/office/drawing/2014/main" id="{1CA11049-01E9-43DA-B04C-839707D5DDBB}"/>
              </a:ext>
            </a:extLst>
          </p:cNvPr>
          <p:cNvSpPr>
            <a:spLocks noGrp="1"/>
          </p:cNvSpPr>
          <p:nvPr>
            <p:ph idx="1"/>
          </p:nvPr>
        </p:nvSpPr>
        <p:spPr/>
        <p:txBody>
          <a:bodyPr>
            <a:normAutofit/>
          </a:bodyPr>
          <a:lstStyle/>
          <a:p>
            <a:r>
              <a:rPr lang="tr-TR" dirty="0"/>
              <a:t>Temmuz 2024-Mayıs 2025 Döneminde, TTB Yüksek Onur Kurulu’nda toplam 128 dosya görüşülmüştür.</a:t>
            </a:r>
          </a:p>
          <a:p>
            <a:r>
              <a:rPr lang="tr-TR" dirty="0"/>
              <a:t>Bu görüşmelerde 169 hekim/kurum hakkında karar verilmiştir.</a:t>
            </a:r>
          </a:p>
          <a:p>
            <a:r>
              <a:rPr lang="tr-TR" dirty="0"/>
              <a:t>Dosyaların çoğunluğunu, İstanbul, İzmir ve Ankara Tabip Odalarından gelen dosyalar oluşturmuştur. </a:t>
            </a:r>
          </a:p>
          <a:p>
            <a:pPr marL="0" indent="0">
              <a:buNone/>
            </a:pPr>
            <a:endParaRPr lang="tr-TR" dirty="0"/>
          </a:p>
        </p:txBody>
      </p:sp>
    </p:spTree>
    <p:extLst>
      <p:ext uri="{BB962C8B-B14F-4D97-AF65-F5344CB8AC3E}">
        <p14:creationId xmlns:p14="http://schemas.microsoft.com/office/powerpoint/2010/main" val="2404414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B0B8857F-B284-A152-1966-25837A280FDA}"/>
              </a:ext>
            </a:extLst>
          </p:cNvPr>
          <p:cNvSpPr>
            <a:spLocks noGrp="1"/>
          </p:cNvSpPr>
          <p:nvPr>
            <p:ph type="title"/>
          </p:nvPr>
        </p:nvSpPr>
        <p:spPr/>
        <p:txBody>
          <a:bodyPr>
            <a:normAutofit/>
          </a:bodyPr>
          <a:lstStyle/>
          <a:p>
            <a:pPr algn="ctr"/>
            <a:r>
              <a:rPr lang="tr-TR" sz="4000" b="1" dirty="0"/>
              <a:t>Dosya ve Hekim/Kurum Sayılarının  </a:t>
            </a:r>
            <a:br>
              <a:rPr lang="tr-TR" sz="4000" b="1" dirty="0"/>
            </a:br>
            <a:r>
              <a:rPr lang="tr-TR" sz="4000" b="1" dirty="0"/>
              <a:t>Tabip Odalarına Göre Dağılımı</a:t>
            </a:r>
          </a:p>
        </p:txBody>
      </p:sp>
      <p:graphicFrame>
        <p:nvGraphicFramePr>
          <p:cNvPr id="2" name="Tablo 1">
            <a:extLst>
              <a:ext uri="{FF2B5EF4-FFF2-40B4-BE49-F238E27FC236}">
                <a16:creationId xmlns:a16="http://schemas.microsoft.com/office/drawing/2014/main" id="{82B79455-8718-0885-072D-A85150785AC2}"/>
              </a:ext>
            </a:extLst>
          </p:cNvPr>
          <p:cNvGraphicFramePr>
            <a:graphicFrameLocks noGrp="1"/>
          </p:cNvGraphicFramePr>
          <p:nvPr>
            <p:extLst>
              <p:ext uri="{D42A27DB-BD31-4B8C-83A1-F6EECF244321}">
                <p14:modId xmlns:p14="http://schemas.microsoft.com/office/powerpoint/2010/main" val="2158994389"/>
              </p:ext>
            </p:extLst>
          </p:nvPr>
        </p:nvGraphicFramePr>
        <p:xfrm>
          <a:off x="1330960" y="1684656"/>
          <a:ext cx="9530080" cy="5008890"/>
        </p:xfrm>
        <a:graphic>
          <a:graphicData uri="http://schemas.openxmlformats.org/drawingml/2006/table">
            <a:tbl>
              <a:tblPr firstRow="1" firstCol="1" bandRow="1">
                <a:tableStyleId>{5C22544A-7EE6-4342-B048-85BDC9FD1C3A}</a:tableStyleId>
              </a:tblPr>
              <a:tblGrid>
                <a:gridCol w="3247144">
                  <a:extLst>
                    <a:ext uri="{9D8B030D-6E8A-4147-A177-3AD203B41FA5}">
                      <a16:colId xmlns:a16="http://schemas.microsoft.com/office/drawing/2014/main" val="2457856856"/>
                    </a:ext>
                  </a:extLst>
                </a:gridCol>
                <a:gridCol w="1650472">
                  <a:extLst>
                    <a:ext uri="{9D8B030D-6E8A-4147-A177-3AD203B41FA5}">
                      <a16:colId xmlns:a16="http://schemas.microsoft.com/office/drawing/2014/main" val="4208169608"/>
                    </a:ext>
                  </a:extLst>
                </a:gridCol>
                <a:gridCol w="1225845">
                  <a:extLst>
                    <a:ext uri="{9D8B030D-6E8A-4147-A177-3AD203B41FA5}">
                      <a16:colId xmlns:a16="http://schemas.microsoft.com/office/drawing/2014/main" val="3867118475"/>
                    </a:ext>
                  </a:extLst>
                </a:gridCol>
                <a:gridCol w="2315271">
                  <a:extLst>
                    <a:ext uri="{9D8B030D-6E8A-4147-A177-3AD203B41FA5}">
                      <a16:colId xmlns:a16="http://schemas.microsoft.com/office/drawing/2014/main" val="2938705847"/>
                    </a:ext>
                  </a:extLst>
                </a:gridCol>
                <a:gridCol w="1091348">
                  <a:extLst>
                    <a:ext uri="{9D8B030D-6E8A-4147-A177-3AD203B41FA5}">
                      <a16:colId xmlns:a16="http://schemas.microsoft.com/office/drawing/2014/main" val="3561525898"/>
                    </a:ext>
                  </a:extLst>
                </a:gridCol>
              </a:tblGrid>
              <a:tr h="242450">
                <a:tc>
                  <a:txBody>
                    <a:bodyPr/>
                    <a:lstStyle/>
                    <a:p>
                      <a:pPr algn="l">
                        <a:lnSpc>
                          <a:spcPct val="115000"/>
                        </a:lnSpc>
                        <a:spcAft>
                          <a:spcPts val="1000"/>
                        </a:spcAft>
                        <a:buNone/>
                      </a:pPr>
                      <a:r>
                        <a:rPr lang="tr-TR" sz="1400" dirty="0">
                          <a:effectLst/>
                        </a:rPr>
                        <a:t>TABİP ODASI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DOSYA SAYISI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HEKİM/KURUM SAYISI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75125751"/>
                  </a:ext>
                </a:extLst>
              </a:tr>
              <a:tr h="238322">
                <a:tc>
                  <a:txBody>
                    <a:bodyPr/>
                    <a:lstStyle/>
                    <a:p>
                      <a:pPr algn="l">
                        <a:lnSpc>
                          <a:spcPct val="115000"/>
                        </a:lnSpc>
                        <a:spcAft>
                          <a:spcPts val="1000"/>
                        </a:spcAft>
                        <a:buNone/>
                      </a:pPr>
                      <a:r>
                        <a:rPr lang="tr-TR" sz="1400" dirty="0">
                          <a:effectLst/>
                        </a:rPr>
                        <a:t>İstanbul</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36</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28,13</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40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23,7</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21113913"/>
                  </a:ext>
                </a:extLst>
              </a:tr>
              <a:tr h="238322">
                <a:tc>
                  <a:txBody>
                    <a:bodyPr/>
                    <a:lstStyle/>
                    <a:p>
                      <a:pPr algn="l">
                        <a:lnSpc>
                          <a:spcPct val="115000"/>
                        </a:lnSpc>
                        <a:spcAft>
                          <a:spcPts val="1000"/>
                        </a:spcAft>
                        <a:buNone/>
                      </a:pPr>
                      <a:r>
                        <a:rPr lang="tr-TR" sz="1400" dirty="0">
                          <a:effectLst/>
                        </a:rPr>
                        <a:t>İzmir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25</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19,53</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32</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18,9</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47881249"/>
                  </a:ext>
                </a:extLst>
              </a:tr>
              <a:tr h="238322">
                <a:tc>
                  <a:txBody>
                    <a:bodyPr/>
                    <a:lstStyle/>
                    <a:p>
                      <a:pPr algn="l">
                        <a:lnSpc>
                          <a:spcPct val="115000"/>
                        </a:lnSpc>
                        <a:spcAft>
                          <a:spcPts val="1000"/>
                        </a:spcAft>
                        <a:buNone/>
                      </a:pPr>
                      <a:r>
                        <a:rPr lang="tr-TR" sz="1400" dirty="0">
                          <a:effectLst/>
                        </a:rPr>
                        <a:t>Ankara</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24</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18,75</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37</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21,9</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43734580"/>
                  </a:ext>
                </a:extLst>
              </a:tr>
              <a:tr h="238322">
                <a:tc>
                  <a:txBody>
                    <a:bodyPr/>
                    <a:lstStyle/>
                    <a:p>
                      <a:pPr algn="l">
                        <a:lnSpc>
                          <a:spcPct val="115000"/>
                        </a:lnSpc>
                        <a:spcAft>
                          <a:spcPts val="1000"/>
                        </a:spcAft>
                        <a:buNone/>
                      </a:pPr>
                      <a:r>
                        <a:rPr lang="tr-TR" sz="1400" dirty="0">
                          <a:effectLst/>
                        </a:rPr>
                        <a:t>Antalya</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9</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7,03</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13</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7,7</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5034052"/>
                  </a:ext>
                </a:extLst>
              </a:tr>
              <a:tr h="238322">
                <a:tc>
                  <a:txBody>
                    <a:bodyPr/>
                    <a:lstStyle/>
                    <a:p>
                      <a:pPr algn="l">
                        <a:lnSpc>
                          <a:spcPct val="115000"/>
                        </a:lnSpc>
                        <a:spcAft>
                          <a:spcPts val="1000"/>
                        </a:spcAft>
                        <a:buNone/>
                      </a:pPr>
                      <a:r>
                        <a:rPr lang="tr-TR" sz="1400" dirty="0">
                          <a:effectLst/>
                        </a:rPr>
                        <a:t>Adana</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5</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3,91</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5</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2,95</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83173304"/>
                  </a:ext>
                </a:extLst>
              </a:tr>
              <a:tr h="238322">
                <a:tc>
                  <a:txBody>
                    <a:bodyPr/>
                    <a:lstStyle/>
                    <a:p>
                      <a:pPr algn="l">
                        <a:lnSpc>
                          <a:spcPct val="115000"/>
                        </a:lnSpc>
                        <a:spcAft>
                          <a:spcPts val="1000"/>
                        </a:spcAft>
                        <a:buNone/>
                      </a:pPr>
                      <a:r>
                        <a:rPr lang="tr-TR" sz="1400" dirty="0">
                          <a:effectLst/>
                        </a:rPr>
                        <a:t>Gaziantep</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4</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3,13</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5</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2,95</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72057444"/>
                  </a:ext>
                </a:extLst>
              </a:tr>
              <a:tr h="238322">
                <a:tc>
                  <a:txBody>
                    <a:bodyPr/>
                    <a:lstStyle/>
                    <a:p>
                      <a:pPr algn="l">
                        <a:lnSpc>
                          <a:spcPct val="115000"/>
                        </a:lnSpc>
                        <a:spcAft>
                          <a:spcPts val="1000"/>
                        </a:spcAft>
                        <a:buNone/>
                      </a:pPr>
                      <a:r>
                        <a:rPr lang="tr-TR" sz="1400" dirty="0">
                          <a:effectLst/>
                        </a:rPr>
                        <a:t>Kahramanmaraş</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3</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2,34</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3</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1,8</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87418566"/>
                  </a:ext>
                </a:extLst>
              </a:tr>
              <a:tr h="238322">
                <a:tc>
                  <a:txBody>
                    <a:bodyPr/>
                    <a:lstStyle/>
                    <a:p>
                      <a:pPr algn="l">
                        <a:lnSpc>
                          <a:spcPct val="115000"/>
                        </a:lnSpc>
                        <a:spcAft>
                          <a:spcPts val="1000"/>
                        </a:spcAft>
                        <a:buNone/>
                      </a:pPr>
                      <a:r>
                        <a:rPr lang="tr-TR" sz="1400" dirty="0">
                          <a:effectLst/>
                        </a:rPr>
                        <a:t>Aydın</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3</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2,34</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3</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1,8</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03740851"/>
                  </a:ext>
                </a:extLst>
              </a:tr>
              <a:tr h="238322">
                <a:tc>
                  <a:txBody>
                    <a:bodyPr/>
                    <a:lstStyle/>
                    <a:p>
                      <a:pPr algn="l">
                        <a:lnSpc>
                          <a:spcPct val="115000"/>
                        </a:lnSpc>
                        <a:spcAft>
                          <a:spcPts val="1000"/>
                        </a:spcAft>
                        <a:buNone/>
                      </a:pPr>
                      <a:r>
                        <a:rPr lang="tr-TR" sz="1400" dirty="0">
                          <a:effectLst/>
                        </a:rPr>
                        <a:t>Balıkesir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3</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2,34</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3</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1,8</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70681302"/>
                  </a:ext>
                </a:extLst>
              </a:tr>
              <a:tr h="238322">
                <a:tc>
                  <a:txBody>
                    <a:bodyPr/>
                    <a:lstStyle/>
                    <a:p>
                      <a:pPr algn="l">
                        <a:lnSpc>
                          <a:spcPct val="115000"/>
                        </a:lnSpc>
                        <a:spcAft>
                          <a:spcPts val="1000"/>
                        </a:spcAft>
                        <a:buNone/>
                      </a:pPr>
                      <a:r>
                        <a:rPr lang="tr-TR" sz="1400" dirty="0">
                          <a:effectLst/>
                        </a:rPr>
                        <a:t>Bursa</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3</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2,34</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3</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1,8</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45272433"/>
                  </a:ext>
                </a:extLst>
              </a:tr>
              <a:tr h="238322">
                <a:tc>
                  <a:txBody>
                    <a:bodyPr/>
                    <a:lstStyle/>
                    <a:p>
                      <a:pPr algn="l">
                        <a:lnSpc>
                          <a:spcPct val="115000"/>
                        </a:lnSpc>
                        <a:spcAft>
                          <a:spcPts val="1000"/>
                        </a:spcAft>
                        <a:buNone/>
                      </a:pPr>
                      <a:r>
                        <a:rPr lang="tr-TR" sz="1400" dirty="0">
                          <a:effectLst/>
                        </a:rPr>
                        <a:t>Denizli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3</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2,34</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15</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8,9</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59949384"/>
                  </a:ext>
                </a:extLst>
              </a:tr>
              <a:tr h="238322">
                <a:tc>
                  <a:txBody>
                    <a:bodyPr/>
                    <a:lstStyle/>
                    <a:p>
                      <a:pPr algn="l">
                        <a:lnSpc>
                          <a:spcPct val="115000"/>
                        </a:lnSpc>
                        <a:spcAft>
                          <a:spcPts val="1000"/>
                        </a:spcAft>
                        <a:buNone/>
                      </a:pPr>
                      <a:r>
                        <a:rPr lang="tr-TR" sz="1400" dirty="0">
                          <a:effectLst/>
                        </a:rPr>
                        <a:t>Mersin</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2</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1,56</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2</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1,19</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3311256"/>
                  </a:ext>
                </a:extLst>
              </a:tr>
              <a:tr h="238322">
                <a:tc>
                  <a:txBody>
                    <a:bodyPr/>
                    <a:lstStyle/>
                    <a:p>
                      <a:pPr algn="l">
                        <a:lnSpc>
                          <a:spcPct val="115000"/>
                        </a:lnSpc>
                        <a:spcAft>
                          <a:spcPts val="1000"/>
                        </a:spcAft>
                        <a:buNone/>
                      </a:pPr>
                      <a:r>
                        <a:rPr lang="tr-TR" sz="1400" dirty="0">
                          <a:effectLst/>
                        </a:rPr>
                        <a:t>Samsun</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2</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1,56</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2</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1,19</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45913008"/>
                  </a:ext>
                </a:extLst>
              </a:tr>
              <a:tr h="238322">
                <a:tc>
                  <a:txBody>
                    <a:bodyPr/>
                    <a:lstStyle/>
                    <a:p>
                      <a:pPr algn="l">
                        <a:lnSpc>
                          <a:spcPct val="115000"/>
                        </a:lnSpc>
                        <a:spcAft>
                          <a:spcPts val="1000"/>
                        </a:spcAft>
                        <a:buNone/>
                      </a:pPr>
                      <a:r>
                        <a:rPr lang="tr-TR" sz="1400" dirty="0">
                          <a:effectLst/>
                        </a:rPr>
                        <a:t>Aksaray</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1</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0,78</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1</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0,59</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28699838"/>
                  </a:ext>
                </a:extLst>
              </a:tr>
              <a:tr h="238322">
                <a:tc>
                  <a:txBody>
                    <a:bodyPr/>
                    <a:lstStyle/>
                    <a:p>
                      <a:pPr algn="l">
                        <a:lnSpc>
                          <a:spcPct val="115000"/>
                        </a:lnSpc>
                        <a:spcAft>
                          <a:spcPts val="1000"/>
                        </a:spcAft>
                        <a:buNone/>
                      </a:pPr>
                      <a:r>
                        <a:rPr lang="tr-TR" sz="1400" dirty="0">
                          <a:effectLst/>
                        </a:rPr>
                        <a:t>Isparta</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1</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0,78</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1</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0,59</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36721484"/>
                  </a:ext>
                </a:extLst>
              </a:tr>
              <a:tr h="238322">
                <a:tc>
                  <a:txBody>
                    <a:bodyPr/>
                    <a:lstStyle/>
                    <a:p>
                      <a:pPr algn="l">
                        <a:lnSpc>
                          <a:spcPct val="115000"/>
                        </a:lnSpc>
                        <a:spcAft>
                          <a:spcPts val="1000"/>
                        </a:spcAft>
                        <a:buNone/>
                      </a:pPr>
                      <a:r>
                        <a:rPr lang="tr-TR" sz="1400" dirty="0">
                          <a:effectLst/>
                        </a:rPr>
                        <a:t>Kocaeli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1</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0,78</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1</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0,59</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72544789"/>
                  </a:ext>
                </a:extLst>
              </a:tr>
              <a:tr h="238322">
                <a:tc>
                  <a:txBody>
                    <a:bodyPr/>
                    <a:lstStyle/>
                    <a:p>
                      <a:pPr algn="l">
                        <a:lnSpc>
                          <a:spcPct val="115000"/>
                        </a:lnSpc>
                        <a:spcAft>
                          <a:spcPts val="1000"/>
                        </a:spcAft>
                        <a:buNone/>
                      </a:pPr>
                      <a:r>
                        <a:rPr lang="tr-TR" sz="1400" dirty="0">
                          <a:effectLst/>
                        </a:rPr>
                        <a:t>Diyarbakır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1</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0,78</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1</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0,59</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30913180"/>
                  </a:ext>
                </a:extLst>
              </a:tr>
              <a:tr h="238322">
                <a:tc>
                  <a:txBody>
                    <a:bodyPr/>
                    <a:lstStyle/>
                    <a:p>
                      <a:pPr algn="l">
                        <a:lnSpc>
                          <a:spcPct val="115000"/>
                        </a:lnSpc>
                        <a:spcAft>
                          <a:spcPts val="1000"/>
                        </a:spcAft>
                        <a:buNone/>
                      </a:pPr>
                      <a:r>
                        <a:rPr lang="tr-TR" sz="1400" dirty="0">
                          <a:effectLst/>
                        </a:rPr>
                        <a:t>Manisa</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1</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0,78</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1</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0,59</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910762"/>
                  </a:ext>
                </a:extLst>
              </a:tr>
              <a:tr h="238322">
                <a:tc>
                  <a:txBody>
                    <a:bodyPr/>
                    <a:lstStyle/>
                    <a:p>
                      <a:pPr algn="l">
                        <a:lnSpc>
                          <a:spcPct val="115000"/>
                        </a:lnSpc>
                        <a:spcAft>
                          <a:spcPts val="1000"/>
                        </a:spcAft>
                        <a:buNone/>
                      </a:pPr>
                      <a:r>
                        <a:rPr lang="tr-TR" sz="1400" dirty="0">
                          <a:effectLst/>
                        </a:rPr>
                        <a:t>Şanlıurfa</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1</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0,78</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a:effectLst/>
                        </a:rPr>
                        <a:t>1</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dirty="0">
                          <a:effectLst/>
                        </a:rPr>
                        <a:t>0,59</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5440419"/>
                  </a:ext>
                </a:extLst>
              </a:tr>
              <a:tr h="238322">
                <a:tc>
                  <a:txBody>
                    <a:bodyPr/>
                    <a:lstStyle/>
                    <a:p>
                      <a:pPr algn="l">
                        <a:lnSpc>
                          <a:spcPct val="115000"/>
                        </a:lnSpc>
                        <a:spcAft>
                          <a:spcPts val="1000"/>
                        </a:spcAft>
                        <a:buNone/>
                      </a:pPr>
                      <a:r>
                        <a:rPr lang="tr-TR" sz="1400" dirty="0">
                          <a:effectLst/>
                        </a:rPr>
                        <a:t>TOPLAM</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b="1" dirty="0">
                          <a:effectLst/>
                        </a:rPr>
                        <a:t>128</a:t>
                      </a:r>
                      <a:endParaRPr lang="tr-T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b="1" dirty="0">
                          <a:effectLst/>
                        </a:rPr>
                        <a:t>100,00</a:t>
                      </a:r>
                      <a:endParaRPr lang="tr-T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b="1" dirty="0">
                          <a:effectLst/>
                        </a:rPr>
                        <a:t>169</a:t>
                      </a:r>
                      <a:endParaRPr lang="tr-T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1400" b="1" dirty="0">
                          <a:effectLst/>
                        </a:rPr>
                        <a:t>100,00</a:t>
                      </a:r>
                      <a:endParaRPr lang="tr-TR"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28918268"/>
                  </a:ext>
                </a:extLst>
              </a:tr>
            </a:tbl>
          </a:graphicData>
        </a:graphic>
      </p:graphicFrame>
    </p:spTree>
    <p:extLst>
      <p:ext uri="{BB962C8B-B14F-4D97-AF65-F5344CB8AC3E}">
        <p14:creationId xmlns:p14="http://schemas.microsoft.com/office/powerpoint/2010/main" val="671410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C04F8F-2529-BEBF-B598-85FF69958EBC}"/>
            </a:ext>
          </a:extLst>
        </p:cNvPr>
        <p:cNvGrpSpPr/>
        <p:nvPr/>
      </p:nvGrpSpPr>
      <p:grpSpPr>
        <a:xfrm>
          <a:off x="0" y="0"/>
          <a:ext cx="0" cy="0"/>
          <a:chOff x="0" y="0"/>
          <a:chExt cx="0" cy="0"/>
        </a:xfrm>
      </p:grpSpPr>
      <p:sp>
        <p:nvSpPr>
          <p:cNvPr id="4" name="Başlık 3">
            <a:extLst>
              <a:ext uri="{FF2B5EF4-FFF2-40B4-BE49-F238E27FC236}">
                <a16:creationId xmlns:a16="http://schemas.microsoft.com/office/drawing/2014/main" id="{22AC940E-423D-827D-CE34-D050CB3A676E}"/>
              </a:ext>
            </a:extLst>
          </p:cNvPr>
          <p:cNvSpPr>
            <a:spLocks noGrp="1"/>
          </p:cNvSpPr>
          <p:nvPr>
            <p:ph type="title"/>
          </p:nvPr>
        </p:nvSpPr>
        <p:spPr/>
        <p:txBody>
          <a:bodyPr>
            <a:normAutofit fontScale="90000"/>
          </a:bodyPr>
          <a:lstStyle/>
          <a:p>
            <a:pPr algn="ctr"/>
            <a:br>
              <a:rPr lang="tr-TR" dirty="0"/>
            </a:br>
            <a:r>
              <a:rPr lang="tr-TR" b="1" dirty="0"/>
              <a:t>Disiplin İşlemi Yapılan Hekimlerin Uzmanlık ve Çalışma Alanına Göre Dağılımı</a:t>
            </a:r>
            <a:br>
              <a:rPr lang="tr-TR" dirty="0"/>
            </a:br>
            <a:endParaRPr lang="tr-TR" sz="4000" b="1" dirty="0"/>
          </a:p>
        </p:txBody>
      </p:sp>
      <p:graphicFrame>
        <p:nvGraphicFramePr>
          <p:cNvPr id="5" name="Tablo 4">
            <a:extLst>
              <a:ext uri="{FF2B5EF4-FFF2-40B4-BE49-F238E27FC236}">
                <a16:creationId xmlns:a16="http://schemas.microsoft.com/office/drawing/2014/main" id="{6EDB171D-1703-F666-6D8C-21064C86CA6C}"/>
              </a:ext>
            </a:extLst>
          </p:cNvPr>
          <p:cNvGraphicFramePr>
            <a:graphicFrameLocks noGrp="1"/>
          </p:cNvGraphicFramePr>
          <p:nvPr>
            <p:extLst>
              <p:ext uri="{D42A27DB-BD31-4B8C-83A1-F6EECF244321}">
                <p14:modId xmlns:p14="http://schemas.microsoft.com/office/powerpoint/2010/main" val="2614587587"/>
              </p:ext>
            </p:extLst>
          </p:nvPr>
        </p:nvGraphicFramePr>
        <p:xfrm>
          <a:off x="1303020" y="1690688"/>
          <a:ext cx="9585959" cy="5045400"/>
        </p:xfrm>
        <a:graphic>
          <a:graphicData uri="http://schemas.openxmlformats.org/drawingml/2006/table">
            <a:tbl>
              <a:tblPr firstRow="1" firstCol="1" bandRow="1">
                <a:tableStyleId>{5C22544A-7EE6-4342-B048-85BDC9FD1C3A}</a:tableStyleId>
              </a:tblPr>
              <a:tblGrid>
                <a:gridCol w="4943191">
                  <a:extLst>
                    <a:ext uri="{9D8B030D-6E8A-4147-A177-3AD203B41FA5}">
                      <a16:colId xmlns:a16="http://schemas.microsoft.com/office/drawing/2014/main" val="1313342787"/>
                    </a:ext>
                  </a:extLst>
                </a:gridCol>
                <a:gridCol w="1447096">
                  <a:extLst>
                    <a:ext uri="{9D8B030D-6E8A-4147-A177-3AD203B41FA5}">
                      <a16:colId xmlns:a16="http://schemas.microsoft.com/office/drawing/2014/main" val="3793360456"/>
                    </a:ext>
                  </a:extLst>
                </a:gridCol>
                <a:gridCol w="3195672">
                  <a:extLst>
                    <a:ext uri="{9D8B030D-6E8A-4147-A177-3AD203B41FA5}">
                      <a16:colId xmlns:a16="http://schemas.microsoft.com/office/drawing/2014/main" val="3601173885"/>
                    </a:ext>
                  </a:extLst>
                </a:gridCol>
              </a:tblGrid>
              <a:tr h="140150">
                <a:tc>
                  <a:txBody>
                    <a:bodyPr/>
                    <a:lstStyle/>
                    <a:p>
                      <a:pPr>
                        <a:lnSpc>
                          <a:spcPct val="115000"/>
                        </a:lnSpc>
                        <a:spcAft>
                          <a:spcPts val="1000"/>
                        </a:spcAft>
                        <a:buNone/>
                      </a:pPr>
                      <a:r>
                        <a:rPr lang="tr-TR" sz="800" b="1" dirty="0">
                          <a:effectLst/>
                        </a:rPr>
                        <a:t>UZMANLIK/ÇALIŞMA ALANI</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SAYI</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2959672677"/>
                  </a:ext>
                </a:extLst>
              </a:tr>
              <a:tr h="140150">
                <a:tc>
                  <a:txBody>
                    <a:bodyPr/>
                    <a:lstStyle/>
                    <a:p>
                      <a:pPr>
                        <a:lnSpc>
                          <a:spcPct val="115000"/>
                        </a:lnSpc>
                        <a:spcAft>
                          <a:spcPts val="1000"/>
                        </a:spcAft>
                        <a:buNone/>
                      </a:pPr>
                      <a:r>
                        <a:rPr lang="tr-TR" sz="800" b="1" dirty="0">
                          <a:effectLst/>
                        </a:rPr>
                        <a:t>Kadın Hastalıkları ve Doğum</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24</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14,20</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3672818107"/>
                  </a:ext>
                </a:extLst>
              </a:tr>
              <a:tr h="140150">
                <a:tc>
                  <a:txBody>
                    <a:bodyPr/>
                    <a:lstStyle/>
                    <a:p>
                      <a:pPr>
                        <a:lnSpc>
                          <a:spcPct val="115000"/>
                        </a:lnSpc>
                        <a:spcAft>
                          <a:spcPts val="1000"/>
                        </a:spcAft>
                        <a:buNone/>
                      </a:pPr>
                      <a:r>
                        <a:rPr lang="tr-TR" sz="800" b="1" dirty="0">
                          <a:effectLst/>
                        </a:rPr>
                        <a:t>Pratisyen</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15</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8,88</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3045772547"/>
                  </a:ext>
                </a:extLst>
              </a:tr>
              <a:tr h="140150">
                <a:tc>
                  <a:txBody>
                    <a:bodyPr/>
                    <a:lstStyle/>
                    <a:p>
                      <a:pPr>
                        <a:lnSpc>
                          <a:spcPct val="115000"/>
                        </a:lnSpc>
                        <a:spcAft>
                          <a:spcPts val="1000"/>
                        </a:spcAft>
                        <a:buNone/>
                      </a:pPr>
                      <a:r>
                        <a:rPr lang="tr-TR" sz="800" b="1" dirty="0">
                          <a:effectLst/>
                        </a:rPr>
                        <a:t>Genel Cerrahi</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13</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7,69</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3195306090"/>
                  </a:ext>
                </a:extLst>
              </a:tr>
              <a:tr h="140150">
                <a:tc>
                  <a:txBody>
                    <a:bodyPr/>
                    <a:lstStyle/>
                    <a:p>
                      <a:pPr>
                        <a:lnSpc>
                          <a:spcPct val="115000"/>
                        </a:lnSpc>
                        <a:spcAft>
                          <a:spcPts val="1000"/>
                        </a:spcAft>
                        <a:buNone/>
                      </a:pPr>
                      <a:r>
                        <a:rPr lang="tr-TR" sz="800" b="1" dirty="0">
                          <a:effectLst/>
                        </a:rPr>
                        <a:t>Çocuk Sağlığı ve Hastalıkları</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10</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5,92</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3911116388"/>
                  </a:ext>
                </a:extLst>
              </a:tr>
              <a:tr h="140150">
                <a:tc>
                  <a:txBody>
                    <a:bodyPr/>
                    <a:lstStyle/>
                    <a:p>
                      <a:pPr>
                        <a:lnSpc>
                          <a:spcPct val="115000"/>
                        </a:lnSpc>
                        <a:spcAft>
                          <a:spcPts val="1000"/>
                        </a:spcAft>
                        <a:buNone/>
                      </a:pPr>
                      <a:r>
                        <a:rPr lang="tr-TR" sz="800" b="1" dirty="0">
                          <a:effectLst/>
                        </a:rPr>
                        <a:t>Ortopedi ve Travmatoloji</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9</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5,33</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769095459"/>
                  </a:ext>
                </a:extLst>
              </a:tr>
              <a:tr h="140150">
                <a:tc>
                  <a:txBody>
                    <a:bodyPr/>
                    <a:lstStyle/>
                    <a:p>
                      <a:pPr>
                        <a:lnSpc>
                          <a:spcPct val="115000"/>
                        </a:lnSpc>
                        <a:spcAft>
                          <a:spcPts val="1000"/>
                        </a:spcAft>
                        <a:buNone/>
                      </a:pPr>
                      <a:r>
                        <a:rPr lang="tr-TR" sz="800" b="1" dirty="0">
                          <a:effectLst/>
                        </a:rPr>
                        <a:t>Anesteziyoloji ve Reanimasyon</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8</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4,73</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383099971"/>
                  </a:ext>
                </a:extLst>
              </a:tr>
              <a:tr h="140150">
                <a:tc>
                  <a:txBody>
                    <a:bodyPr/>
                    <a:lstStyle/>
                    <a:p>
                      <a:pPr>
                        <a:lnSpc>
                          <a:spcPct val="115000"/>
                        </a:lnSpc>
                        <a:spcAft>
                          <a:spcPts val="1000"/>
                        </a:spcAft>
                        <a:buNone/>
                      </a:pPr>
                      <a:r>
                        <a:rPr lang="tr-TR" sz="800" b="1" dirty="0">
                          <a:effectLst/>
                        </a:rPr>
                        <a:t>Beyin ve Sinir Cerrahisi</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7</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4,14</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658969138"/>
                  </a:ext>
                </a:extLst>
              </a:tr>
              <a:tr h="140150">
                <a:tc>
                  <a:txBody>
                    <a:bodyPr/>
                    <a:lstStyle/>
                    <a:p>
                      <a:pPr>
                        <a:lnSpc>
                          <a:spcPct val="115000"/>
                        </a:lnSpc>
                        <a:spcAft>
                          <a:spcPts val="1000"/>
                        </a:spcAft>
                        <a:buNone/>
                      </a:pPr>
                      <a:r>
                        <a:rPr lang="tr-TR" sz="800" b="1" dirty="0">
                          <a:effectLst/>
                        </a:rPr>
                        <a:t>Göz Hastalıkları</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6</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3,55</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760542315"/>
                  </a:ext>
                </a:extLst>
              </a:tr>
              <a:tr h="140150">
                <a:tc>
                  <a:txBody>
                    <a:bodyPr/>
                    <a:lstStyle/>
                    <a:p>
                      <a:pPr>
                        <a:lnSpc>
                          <a:spcPct val="115000"/>
                        </a:lnSpc>
                        <a:spcAft>
                          <a:spcPts val="1000"/>
                        </a:spcAft>
                        <a:buNone/>
                      </a:pPr>
                      <a:r>
                        <a:rPr lang="tr-TR" sz="800" b="1" dirty="0">
                          <a:effectLst/>
                        </a:rPr>
                        <a:t>Kardiyoloji</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5</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2,96</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2253915859"/>
                  </a:ext>
                </a:extLst>
              </a:tr>
              <a:tr h="140150">
                <a:tc>
                  <a:txBody>
                    <a:bodyPr/>
                    <a:lstStyle/>
                    <a:p>
                      <a:pPr>
                        <a:lnSpc>
                          <a:spcPct val="115000"/>
                        </a:lnSpc>
                        <a:spcAft>
                          <a:spcPts val="1000"/>
                        </a:spcAft>
                        <a:buNone/>
                      </a:pPr>
                      <a:r>
                        <a:rPr lang="tr-TR" sz="800" b="1" dirty="0">
                          <a:effectLst/>
                        </a:rPr>
                        <a:t>Aile Hekimliği</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5</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2,96</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3419111473"/>
                  </a:ext>
                </a:extLst>
              </a:tr>
              <a:tr h="140150">
                <a:tc>
                  <a:txBody>
                    <a:bodyPr/>
                    <a:lstStyle/>
                    <a:p>
                      <a:pPr>
                        <a:lnSpc>
                          <a:spcPct val="115000"/>
                        </a:lnSpc>
                        <a:spcAft>
                          <a:spcPts val="1000"/>
                        </a:spcAft>
                        <a:buNone/>
                      </a:pPr>
                      <a:r>
                        <a:rPr lang="tr-TR" sz="800" b="1" dirty="0">
                          <a:effectLst/>
                        </a:rPr>
                        <a:t>Mesul Müdür</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5</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2,96</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2550165569"/>
                  </a:ext>
                </a:extLst>
              </a:tr>
              <a:tr h="140150">
                <a:tc>
                  <a:txBody>
                    <a:bodyPr/>
                    <a:lstStyle/>
                    <a:p>
                      <a:pPr>
                        <a:lnSpc>
                          <a:spcPct val="115000"/>
                        </a:lnSpc>
                        <a:spcAft>
                          <a:spcPts val="1000"/>
                        </a:spcAft>
                        <a:buNone/>
                      </a:pPr>
                      <a:r>
                        <a:rPr lang="tr-TR" sz="800" b="1" dirty="0">
                          <a:effectLst/>
                        </a:rPr>
                        <a:t>Kulak Burun Boğaz Hastalıkları</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5</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2,96</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3131590254"/>
                  </a:ext>
                </a:extLst>
              </a:tr>
              <a:tr h="140150">
                <a:tc>
                  <a:txBody>
                    <a:bodyPr/>
                    <a:lstStyle/>
                    <a:p>
                      <a:pPr>
                        <a:lnSpc>
                          <a:spcPct val="115000"/>
                        </a:lnSpc>
                        <a:spcAft>
                          <a:spcPts val="1000"/>
                        </a:spcAft>
                        <a:buNone/>
                      </a:pPr>
                      <a:r>
                        <a:rPr lang="tr-TR" sz="800" b="1" dirty="0">
                          <a:effectLst/>
                        </a:rPr>
                        <a:t>İç Hastalıkları</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5</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2,96</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3659523138"/>
                  </a:ext>
                </a:extLst>
              </a:tr>
              <a:tr h="140150">
                <a:tc>
                  <a:txBody>
                    <a:bodyPr/>
                    <a:lstStyle/>
                    <a:p>
                      <a:pPr>
                        <a:lnSpc>
                          <a:spcPct val="115000"/>
                        </a:lnSpc>
                        <a:spcAft>
                          <a:spcPts val="1000"/>
                        </a:spcAft>
                        <a:buNone/>
                      </a:pPr>
                      <a:r>
                        <a:rPr lang="tr-TR" sz="800" b="1" dirty="0">
                          <a:effectLst/>
                        </a:rPr>
                        <a:t>Enfeksiyon Hastalıkları ve Klinik Mikrobiyoloji</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5</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2,96</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1287905728"/>
                  </a:ext>
                </a:extLst>
              </a:tr>
              <a:tr h="140150">
                <a:tc>
                  <a:txBody>
                    <a:bodyPr/>
                    <a:lstStyle/>
                    <a:p>
                      <a:pPr>
                        <a:lnSpc>
                          <a:spcPct val="115000"/>
                        </a:lnSpc>
                        <a:spcAft>
                          <a:spcPts val="1000"/>
                        </a:spcAft>
                        <a:buNone/>
                      </a:pPr>
                      <a:r>
                        <a:rPr lang="tr-TR" sz="800" b="1" dirty="0">
                          <a:effectLst/>
                        </a:rPr>
                        <a:t>Romatoloji</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4</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2,37</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1866628081"/>
                  </a:ext>
                </a:extLst>
              </a:tr>
              <a:tr h="140150">
                <a:tc>
                  <a:txBody>
                    <a:bodyPr/>
                    <a:lstStyle/>
                    <a:p>
                      <a:pPr>
                        <a:lnSpc>
                          <a:spcPct val="115000"/>
                        </a:lnSpc>
                        <a:spcAft>
                          <a:spcPts val="1000"/>
                        </a:spcAft>
                        <a:buNone/>
                      </a:pPr>
                      <a:r>
                        <a:rPr lang="tr-TR" sz="800" b="1" dirty="0">
                          <a:effectLst/>
                        </a:rPr>
                        <a:t>Acil Tıp</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4</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2,37</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133410759"/>
                  </a:ext>
                </a:extLst>
              </a:tr>
              <a:tr h="140150">
                <a:tc>
                  <a:txBody>
                    <a:bodyPr/>
                    <a:lstStyle/>
                    <a:p>
                      <a:pPr>
                        <a:lnSpc>
                          <a:spcPct val="115000"/>
                        </a:lnSpc>
                        <a:spcAft>
                          <a:spcPts val="1000"/>
                        </a:spcAft>
                        <a:buNone/>
                      </a:pPr>
                      <a:r>
                        <a:rPr lang="tr-TR" sz="800" b="1" dirty="0">
                          <a:effectLst/>
                        </a:rPr>
                        <a:t>Ruh Sağlığı ve Hastalıkları</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4</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2,37</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3133613132"/>
                  </a:ext>
                </a:extLst>
              </a:tr>
              <a:tr h="140150">
                <a:tc>
                  <a:txBody>
                    <a:bodyPr/>
                    <a:lstStyle/>
                    <a:p>
                      <a:pPr>
                        <a:lnSpc>
                          <a:spcPct val="115000"/>
                        </a:lnSpc>
                        <a:spcAft>
                          <a:spcPts val="1000"/>
                        </a:spcAft>
                        <a:buNone/>
                      </a:pPr>
                      <a:r>
                        <a:rPr lang="tr-TR" sz="800" b="1" dirty="0">
                          <a:effectLst/>
                        </a:rPr>
                        <a:t>Kalp ve Damar Cerrahisi</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4</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2,37</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818237284"/>
                  </a:ext>
                </a:extLst>
              </a:tr>
              <a:tr h="140150">
                <a:tc>
                  <a:txBody>
                    <a:bodyPr/>
                    <a:lstStyle/>
                    <a:p>
                      <a:pPr>
                        <a:lnSpc>
                          <a:spcPct val="115000"/>
                        </a:lnSpc>
                        <a:spcAft>
                          <a:spcPts val="1000"/>
                        </a:spcAft>
                        <a:buNone/>
                      </a:pPr>
                      <a:r>
                        <a:rPr lang="tr-TR" sz="800" b="1" dirty="0">
                          <a:effectLst/>
                        </a:rPr>
                        <a:t>Nöroloji</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3</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1,78</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3671335852"/>
                  </a:ext>
                </a:extLst>
              </a:tr>
              <a:tr h="140150">
                <a:tc>
                  <a:txBody>
                    <a:bodyPr/>
                    <a:lstStyle/>
                    <a:p>
                      <a:pPr>
                        <a:lnSpc>
                          <a:spcPct val="115000"/>
                        </a:lnSpc>
                        <a:spcAft>
                          <a:spcPts val="1000"/>
                        </a:spcAft>
                        <a:buNone/>
                      </a:pPr>
                      <a:r>
                        <a:rPr lang="tr-TR" sz="800" b="1" dirty="0">
                          <a:effectLst/>
                        </a:rPr>
                        <a:t>Plastik, Rekonstrüktif ve Estetik Cerrahi</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3</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1,78</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3836507843"/>
                  </a:ext>
                </a:extLst>
              </a:tr>
              <a:tr h="140150">
                <a:tc>
                  <a:txBody>
                    <a:bodyPr/>
                    <a:lstStyle/>
                    <a:p>
                      <a:pPr>
                        <a:lnSpc>
                          <a:spcPct val="115000"/>
                        </a:lnSpc>
                        <a:spcAft>
                          <a:spcPts val="1000"/>
                        </a:spcAft>
                        <a:buNone/>
                      </a:pPr>
                      <a:r>
                        <a:rPr lang="tr-TR" sz="800" b="1" dirty="0">
                          <a:effectLst/>
                        </a:rPr>
                        <a:t>Asistan</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3</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1,78</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933408907"/>
                  </a:ext>
                </a:extLst>
              </a:tr>
              <a:tr h="140150">
                <a:tc>
                  <a:txBody>
                    <a:bodyPr/>
                    <a:lstStyle/>
                    <a:p>
                      <a:pPr>
                        <a:lnSpc>
                          <a:spcPct val="115000"/>
                        </a:lnSpc>
                        <a:spcAft>
                          <a:spcPts val="1000"/>
                        </a:spcAft>
                        <a:buNone/>
                      </a:pPr>
                      <a:r>
                        <a:rPr lang="tr-TR" sz="800" b="1" dirty="0">
                          <a:effectLst/>
                        </a:rPr>
                        <a:t>Çocuk Cerrahisi</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3</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1,78</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3869537374"/>
                  </a:ext>
                </a:extLst>
              </a:tr>
              <a:tr h="140150">
                <a:tc>
                  <a:txBody>
                    <a:bodyPr/>
                    <a:lstStyle/>
                    <a:p>
                      <a:pPr>
                        <a:lnSpc>
                          <a:spcPct val="115000"/>
                        </a:lnSpc>
                        <a:spcAft>
                          <a:spcPts val="1000"/>
                        </a:spcAft>
                        <a:buNone/>
                      </a:pPr>
                      <a:r>
                        <a:rPr lang="tr-TR" sz="800" b="1" dirty="0">
                          <a:effectLst/>
                        </a:rPr>
                        <a:t>Radyoloji</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3</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1,78</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4002954504"/>
                  </a:ext>
                </a:extLst>
              </a:tr>
              <a:tr h="140150">
                <a:tc>
                  <a:txBody>
                    <a:bodyPr/>
                    <a:lstStyle/>
                    <a:p>
                      <a:pPr>
                        <a:lnSpc>
                          <a:spcPct val="115000"/>
                        </a:lnSpc>
                        <a:spcAft>
                          <a:spcPts val="1000"/>
                        </a:spcAft>
                        <a:buNone/>
                      </a:pPr>
                      <a:r>
                        <a:rPr lang="tr-TR" sz="800" b="1" dirty="0">
                          <a:effectLst/>
                        </a:rPr>
                        <a:t>Deri ve Zührevi Hastalıkları</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2</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1,18</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840517275"/>
                  </a:ext>
                </a:extLst>
              </a:tr>
              <a:tr h="140150">
                <a:tc>
                  <a:txBody>
                    <a:bodyPr/>
                    <a:lstStyle/>
                    <a:p>
                      <a:pPr>
                        <a:lnSpc>
                          <a:spcPct val="115000"/>
                        </a:lnSpc>
                        <a:spcAft>
                          <a:spcPts val="1000"/>
                        </a:spcAft>
                        <a:buNone/>
                      </a:pPr>
                      <a:r>
                        <a:rPr lang="tr-TR" sz="800" b="1" dirty="0">
                          <a:effectLst/>
                        </a:rPr>
                        <a:t>Fiziksel Tıp ve Rehabilitasyon</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2</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1,18</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2777551681"/>
                  </a:ext>
                </a:extLst>
              </a:tr>
              <a:tr h="140150">
                <a:tc>
                  <a:txBody>
                    <a:bodyPr/>
                    <a:lstStyle/>
                    <a:p>
                      <a:pPr>
                        <a:lnSpc>
                          <a:spcPct val="115000"/>
                        </a:lnSpc>
                        <a:spcAft>
                          <a:spcPts val="1000"/>
                        </a:spcAft>
                        <a:buNone/>
                      </a:pPr>
                      <a:r>
                        <a:rPr lang="tr-TR" sz="800" b="1" dirty="0">
                          <a:effectLst/>
                        </a:rPr>
                        <a:t>Tıbbi Biyokimya</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1</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0,59</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2963987204"/>
                  </a:ext>
                </a:extLst>
              </a:tr>
              <a:tr h="140150">
                <a:tc>
                  <a:txBody>
                    <a:bodyPr/>
                    <a:lstStyle/>
                    <a:p>
                      <a:pPr>
                        <a:lnSpc>
                          <a:spcPct val="115000"/>
                        </a:lnSpc>
                        <a:spcAft>
                          <a:spcPts val="1000"/>
                        </a:spcAft>
                        <a:buNone/>
                      </a:pPr>
                      <a:r>
                        <a:rPr lang="tr-TR" sz="800" b="1" dirty="0">
                          <a:effectLst/>
                        </a:rPr>
                        <a:t>Çocuk Hematolojisi ve Onkolojisi</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1</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0,59</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184973360"/>
                  </a:ext>
                </a:extLst>
              </a:tr>
              <a:tr h="140150">
                <a:tc>
                  <a:txBody>
                    <a:bodyPr/>
                    <a:lstStyle/>
                    <a:p>
                      <a:pPr>
                        <a:lnSpc>
                          <a:spcPct val="115000"/>
                        </a:lnSpc>
                        <a:spcAft>
                          <a:spcPts val="1000"/>
                        </a:spcAft>
                        <a:buNone/>
                      </a:pPr>
                      <a:r>
                        <a:rPr lang="tr-TR" sz="800" b="1" dirty="0">
                          <a:effectLst/>
                        </a:rPr>
                        <a:t>Çocuk Yoğun Bakımı</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1</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0,59</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814380820"/>
                  </a:ext>
                </a:extLst>
              </a:tr>
              <a:tr h="140150">
                <a:tc>
                  <a:txBody>
                    <a:bodyPr/>
                    <a:lstStyle/>
                    <a:p>
                      <a:pPr>
                        <a:lnSpc>
                          <a:spcPct val="115000"/>
                        </a:lnSpc>
                        <a:spcAft>
                          <a:spcPts val="1000"/>
                        </a:spcAft>
                        <a:buNone/>
                      </a:pPr>
                      <a:r>
                        <a:rPr lang="tr-TR" sz="800" b="1" dirty="0">
                          <a:effectLst/>
                        </a:rPr>
                        <a:t>Göğüs Hastalıkları</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1</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0,59</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1877688196"/>
                  </a:ext>
                </a:extLst>
              </a:tr>
              <a:tr h="140150">
                <a:tc>
                  <a:txBody>
                    <a:bodyPr/>
                    <a:lstStyle/>
                    <a:p>
                      <a:pPr>
                        <a:lnSpc>
                          <a:spcPct val="115000"/>
                        </a:lnSpc>
                        <a:spcAft>
                          <a:spcPts val="1000"/>
                        </a:spcAft>
                        <a:buNone/>
                      </a:pPr>
                      <a:r>
                        <a:rPr lang="tr-TR" sz="800" b="1" dirty="0">
                          <a:effectLst/>
                        </a:rPr>
                        <a:t>Gastroenteroloji</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1</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0,59</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3757018294"/>
                  </a:ext>
                </a:extLst>
              </a:tr>
              <a:tr h="140150">
                <a:tc>
                  <a:txBody>
                    <a:bodyPr/>
                    <a:lstStyle/>
                    <a:p>
                      <a:pPr>
                        <a:lnSpc>
                          <a:spcPct val="115000"/>
                        </a:lnSpc>
                        <a:spcAft>
                          <a:spcPts val="1000"/>
                        </a:spcAft>
                        <a:buNone/>
                      </a:pPr>
                      <a:r>
                        <a:rPr lang="tr-TR" sz="800" b="1" dirty="0">
                          <a:effectLst/>
                        </a:rPr>
                        <a:t>Üroloji</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1</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0,59</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589634688"/>
                  </a:ext>
                </a:extLst>
              </a:tr>
              <a:tr h="140150">
                <a:tc>
                  <a:txBody>
                    <a:bodyPr/>
                    <a:lstStyle/>
                    <a:p>
                      <a:pPr>
                        <a:lnSpc>
                          <a:spcPct val="115000"/>
                        </a:lnSpc>
                        <a:spcAft>
                          <a:spcPts val="1000"/>
                        </a:spcAft>
                        <a:buNone/>
                      </a:pPr>
                      <a:r>
                        <a:rPr lang="tr-TR" sz="800" b="1" dirty="0">
                          <a:effectLst/>
                        </a:rPr>
                        <a:t>Algoloji</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1</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0,59</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2641980946"/>
                  </a:ext>
                </a:extLst>
              </a:tr>
              <a:tr h="140150">
                <a:tc>
                  <a:txBody>
                    <a:bodyPr/>
                    <a:lstStyle/>
                    <a:p>
                      <a:pPr>
                        <a:lnSpc>
                          <a:spcPct val="115000"/>
                        </a:lnSpc>
                        <a:spcAft>
                          <a:spcPts val="1000"/>
                        </a:spcAft>
                        <a:buNone/>
                      </a:pPr>
                      <a:r>
                        <a:rPr lang="tr-TR" sz="800" b="1" dirty="0">
                          <a:effectLst/>
                        </a:rPr>
                        <a:t>Adli Tıp</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1</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0,59</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3753586803"/>
                  </a:ext>
                </a:extLst>
              </a:tr>
              <a:tr h="140150">
                <a:tc>
                  <a:txBody>
                    <a:bodyPr/>
                    <a:lstStyle/>
                    <a:p>
                      <a:pPr>
                        <a:lnSpc>
                          <a:spcPct val="115000"/>
                        </a:lnSpc>
                        <a:spcAft>
                          <a:spcPts val="1000"/>
                        </a:spcAft>
                        <a:buNone/>
                      </a:pPr>
                      <a:r>
                        <a:rPr lang="tr-TR" sz="800" b="1" dirty="0">
                          <a:effectLst/>
                        </a:rPr>
                        <a:t>Kurum (hastane)</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1</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a:effectLst/>
                        </a:rPr>
                        <a:t>0,59</a:t>
                      </a:r>
                      <a:endParaRPr lang="tr-TR" sz="800" b="1">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2881940766"/>
                  </a:ext>
                </a:extLst>
              </a:tr>
              <a:tr h="140150">
                <a:tc>
                  <a:txBody>
                    <a:bodyPr/>
                    <a:lstStyle/>
                    <a:p>
                      <a:pPr>
                        <a:lnSpc>
                          <a:spcPct val="115000"/>
                        </a:lnSpc>
                        <a:spcAft>
                          <a:spcPts val="1000"/>
                        </a:spcAft>
                        <a:buNone/>
                      </a:pPr>
                      <a:r>
                        <a:rPr lang="tr-TR" sz="800" b="1" dirty="0">
                          <a:effectLst/>
                        </a:rPr>
                        <a:t>TOPLAM</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169</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tc>
                  <a:txBody>
                    <a:bodyPr/>
                    <a:lstStyle/>
                    <a:p>
                      <a:pPr algn="r">
                        <a:lnSpc>
                          <a:spcPct val="115000"/>
                        </a:lnSpc>
                        <a:spcAft>
                          <a:spcPts val="1000"/>
                        </a:spcAft>
                        <a:buNone/>
                      </a:pPr>
                      <a:r>
                        <a:rPr lang="tr-TR" sz="800" b="1" dirty="0">
                          <a:effectLst/>
                        </a:rPr>
                        <a:t>100,00</a:t>
                      </a:r>
                      <a:endParaRPr lang="tr-TR"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0246" marR="50246" marT="0" marB="0"/>
                </a:tc>
                <a:extLst>
                  <a:ext uri="{0D108BD9-81ED-4DB2-BD59-A6C34878D82A}">
                    <a16:rowId xmlns:a16="http://schemas.microsoft.com/office/drawing/2014/main" val="2529798902"/>
                  </a:ext>
                </a:extLst>
              </a:tr>
            </a:tbl>
          </a:graphicData>
        </a:graphic>
      </p:graphicFrame>
    </p:spTree>
    <p:extLst>
      <p:ext uri="{BB962C8B-B14F-4D97-AF65-F5344CB8AC3E}">
        <p14:creationId xmlns:p14="http://schemas.microsoft.com/office/powerpoint/2010/main" val="2392120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AF7497-0D65-BB7F-18A0-77F5BFF7F9BE}"/>
            </a:ext>
          </a:extLst>
        </p:cNvPr>
        <p:cNvGrpSpPr/>
        <p:nvPr/>
      </p:nvGrpSpPr>
      <p:grpSpPr>
        <a:xfrm>
          <a:off x="0" y="0"/>
          <a:ext cx="0" cy="0"/>
          <a:chOff x="0" y="0"/>
          <a:chExt cx="0" cy="0"/>
        </a:xfrm>
      </p:grpSpPr>
      <p:sp>
        <p:nvSpPr>
          <p:cNvPr id="4" name="Başlık 3">
            <a:extLst>
              <a:ext uri="{FF2B5EF4-FFF2-40B4-BE49-F238E27FC236}">
                <a16:creationId xmlns:a16="http://schemas.microsoft.com/office/drawing/2014/main" id="{D5175069-9C29-41CF-776E-4FA820FE19D3}"/>
              </a:ext>
            </a:extLst>
          </p:cNvPr>
          <p:cNvSpPr>
            <a:spLocks noGrp="1"/>
          </p:cNvSpPr>
          <p:nvPr>
            <p:ph type="title"/>
          </p:nvPr>
        </p:nvSpPr>
        <p:spPr/>
        <p:txBody>
          <a:bodyPr>
            <a:normAutofit fontScale="90000"/>
          </a:bodyPr>
          <a:lstStyle/>
          <a:p>
            <a:pPr algn="ctr"/>
            <a:br>
              <a:rPr lang="tr-TR" dirty="0"/>
            </a:br>
            <a:r>
              <a:rPr lang="tr-TR" b="1" dirty="0"/>
              <a:t>Disiplin İşlemi Başlatma Nedenleri </a:t>
            </a:r>
            <a:br>
              <a:rPr lang="tr-TR" dirty="0"/>
            </a:br>
            <a:endParaRPr lang="tr-TR" sz="4000" b="1" dirty="0"/>
          </a:p>
        </p:txBody>
      </p:sp>
      <p:graphicFrame>
        <p:nvGraphicFramePr>
          <p:cNvPr id="2" name="Tablo 1">
            <a:extLst>
              <a:ext uri="{FF2B5EF4-FFF2-40B4-BE49-F238E27FC236}">
                <a16:creationId xmlns:a16="http://schemas.microsoft.com/office/drawing/2014/main" id="{B55832BD-4A06-C324-065C-9653FC911DAD}"/>
              </a:ext>
            </a:extLst>
          </p:cNvPr>
          <p:cNvGraphicFramePr>
            <a:graphicFrameLocks noGrp="1"/>
          </p:cNvGraphicFramePr>
          <p:nvPr>
            <p:extLst>
              <p:ext uri="{D42A27DB-BD31-4B8C-83A1-F6EECF244321}">
                <p14:modId xmlns:p14="http://schemas.microsoft.com/office/powerpoint/2010/main" val="3365291406"/>
              </p:ext>
            </p:extLst>
          </p:nvPr>
        </p:nvGraphicFramePr>
        <p:xfrm>
          <a:off x="1437640" y="1695127"/>
          <a:ext cx="9316719" cy="4751076"/>
        </p:xfrm>
        <a:graphic>
          <a:graphicData uri="http://schemas.openxmlformats.org/drawingml/2006/table">
            <a:tbl>
              <a:tblPr firstRow="1" firstCol="1" bandRow="1">
                <a:tableStyleId>{5C22544A-7EE6-4342-B048-85BDC9FD1C3A}</a:tableStyleId>
              </a:tblPr>
              <a:tblGrid>
                <a:gridCol w="3105573">
                  <a:extLst>
                    <a:ext uri="{9D8B030D-6E8A-4147-A177-3AD203B41FA5}">
                      <a16:colId xmlns:a16="http://schemas.microsoft.com/office/drawing/2014/main" val="1482437519"/>
                    </a:ext>
                  </a:extLst>
                </a:gridCol>
                <a:gridCol w="3105573">
                  <a:extLst>
                    <a:ext uri="{9D8B030D-6E8A-4147-A177-3AD203B41FA5}">
                      <a16:colId xmlns:a16="http://schemas.microsoft.com/office/drawing/2014/main" val="2145901054"/>
                    </a:ext>
                  </a:extLst>
                </a:gridCol>
                <a:gridCol w="3105573">
                  <a:extLst>
                    <a:ext uri="{9D8B030D-6E8A-4147-A177-3AD203B41FA5}">
                      <a16:colId xmlns:a16="http://schemas.microsoft.com/office/drawing/2014/main" val="3226884567"/>
                    </a:ext>
                  </a:extLst>
                </a:gridCol>
              </a:tblGrid>
              <a:tr h="385736">
                <a:tc>
                  <a:txBody>
                    <a:bodyPr/>
                    <a:lstStyle/>
                    <a:p>
                      <a:pPr>
                        <a:lnSpc>
                          <a:spcPct val="115000"/>
                        </a:lnSpc>
                        <a:spcAft>
                          <a:spcPts val="1000"/>
                        </a:spcAft>
                        <a:buNone/>
                      </a:pPr>
                      <a:r>
                        <a:rPr lang="tr-TR" sz="2400" dirty="0">
                          <a:effectLst/>
                        </a:rPr>
                        <a:t>ŞİKAYETÇİ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SAYI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24421708"/>
                  </a:ext>
                </a:extLst>
              </a:tr>
              <a:tr h="385736">
                <a:tc>
                  <a:txBody>
                    <a:bodyPr/>
                    <a:lstStyle/>
                    <a:p>
                      <a:pPr>
                        <a:lnSpc>
                          <a:spcPct val="115000"/>
                        </a:lnSpc>
                        <a:spcAft>
                          <a:spcPts val="1000"/>
                        </a:spcAft>
                        <a:buNone/>
                      </a:pPr>
                      <a:r>
                        <a:rPr lang="tr-TR" sz="2400" b="0" dirty="0">
                          <a:effectLst/>
                        </a:rPr>
                        <a:t>Kurum</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43</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25,44</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33268777"/>
                  </a:ext>
                </a:extLst>
              </a:tr>
              <a:tr h="385736">
                <a:tc>
                  <a:txBody>
                    <a:bodyPr/>
                    <a:lstStyle/>
                    <a:p>
                      <a:pPr>
                        <a:lnSpc>
                          <a:spcPct val="115000"/>
                        </a:lnSpc>
                        <a:spcAft>
                          <a:spcPts val="1000"/>
                        </a:spcAft>
                        <a:buNone/>
                      </a:pPr>
                      <a:r>
                        <a:rPr lang="tr-TR" sz="2400" b="0" dirty="0">
                          <a:effectLst/>
                        </a:rPr>
                        <a:t>Hasta Yakını</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33</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19,53</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7528204"/>
                  </a:ext>
                </a:extLst>
              </a:tr>
              <a:tr h="385736">
                <a:tc>
                  <a:txBody>
                    <a:bodyPr/>
                    <a:lstStyle/>
                    <a:p>
                      <a:pPr>
                        <a:lnSpc>
                          <a:spcPct val="115000"/>
                        </a:lnSpc>
                        <a:spcAft>
                          <a:spcPts val="1000"/>
                        </a:spcAft>
                        <a:buNone/>
                      </a:pPr>
                      <a:r>
                        <a:rPr lang="tr-TR" sz="2400" b="0" dirty="0">
                          <a:effectLst/>
                        </a:rPr>
                        <a:t>Hasta</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30</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17,75</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63564241"/>
                  </a:ext>
                </a:extLst>
              </a:tr>
              <a:tr h="385736">
                <a:tc>
                  <a:txBody>
                    <a:bodyPr/>
                    <a:lstStyle/>
                    <a:p>
                      <a:pPr>
                        <a:lnSpc>
                          <a:spcPct val="115000"/>
                        </a:lnSpc>
                        <a:spcAft>
                          <a:spcPts val="1000"/>
                        </a:spcAft>
                        <a:buNone/>
                      </a:pPr>
                      <a:r>
                        <a:rPr lang="tr-TR" sz="2400" b="0" dirty="0">
                          <a:effectLst/>
                        </a:rPr>
                        <a:t>Resen</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17</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10,06</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58977958"/>
                  </a:ext>
                </a:extLst>
              </a:tr>
              <a:tr h="385736">
                <a:tc>
                  <a:txBody>
                    <a:bodyPr/>
                    <a:lstStyle/>
                    <a:p>
                      <a:pPr>
                        <a:lnSpc>
                          <a:spcPct val="115000"/>
                        </a:lnSpc>
                        <a:spcAft>
                          <a:spcPts val="1000"/>
                        </a:spcAft>
                        <a:buNone/>
                      </a:pPr>
                      <a:r>
                        <a:rPr lang="tr-TR" sz="2400" b="0" dirty="0">
                          <a:effectLst/>
                        </a:rPr>
                        <a:t>Hekim</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17</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10,06</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37205177"/>
                  </a:ext>
                </a:extLst>
              </a:tr>
              <a:tr h="385736">
                <a:tc>
                  <a:txBody>
                    <a:bodyPr/>
                    <a:lstStyle/>
                    <a:p>
                      <a:pPr>
                        <a:lnSpc>
                          <a:spcPct val="115000"/>
                        </a:lnSpc>
                        <a:spcAft>
                          <a:spcPts val="1000"/>
                        </a:spcAft>
                        <a:buNone/>
                      </a:pPr>
                      <a:r>
                        <a:rPr lang="tr-TR" sz="2400" b="0" dirty="0">
                          <a:effectLst/>
                        </a:rPr>
                        <a:t>Hasta, Kurum</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11</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6,51</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60672051"/>
                  </a:ext>
                </a:extLst>
              </a:tr>
              <a:tr h="385736">
                <a:tc>
                  <a:txBody>
                    <a:bodyPr/>
                    <a:lstStyle/>
                    <a:p>
                      <a:pPr>
                        <a:lnSpc>
                          <a:spcPct val="115000"/>
                        </a:lnSpc>
                        <a:spcAft>
                          <a:spcPts val="1000"/>
                        </a:spcAft>
                        <a:buNone/>
                      </a:pPr>
                      <a:r>
                        <a:rPr lang="tr-TR" sz="2400" b="0" dirty="0">
                          <a:effectLst/>
                        </a:rPr>
                        <a:t>Bildirim</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8</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4,73</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73681226"/>
                  </a:ext>
                </a:extLst>
              </a:tr>
              <a:tr h="385736">
                <a:tc>
                  <a:txBody>
                    <a:bodyPr/>
                    <a:lstStyle/>
                    <a:p>
                      <a:pPr>
                        <a:lnSpc>
                          <a:spcPct val="115000"/>
                        </a:lnSpc>
                        <a:spcAft>
                          <a:spcPts val="1000"/>
                        </a:spcAft>
                        <a:buNone/>
                      </a:pPr>
                      <a:r>
                        <a:rPr lang="tr-TR" sz="2400" b="0" dirty="0">
                          <a:effectLst/>
                        </a:rPr>
                        <a:t>Kuruluş</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7</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4,14</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98911570"/>
                  </a:ext>
                </a:extLst>
              </a:tr>
              <a:tr h="385736">
                <a:tc>
                  <a:txBody>
                    <a:bodyPr/>
                    <a:lstStyle/>
                    <a:p>
                      <a:pPr>
                        <a:lnSpc>
                          <a:spcPct val="115000"/>
                        </a:lnSpc>
                        <a:spcAft>
                          <a:spcPts val="1000"/>
                        </a:spcAft>
                        <a:buNone/>
                      </a:pPr>
                      <a:r>
                        <a:rPr lang="tr-TR" sz="2400" b="0" dirty="0">
                          <a:effectLst/>
                        </a:rPr>
                        <a:t>Hasta Yakını, Kurum</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2</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1,18</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56718489"/>
                  </a:ext>
                </a:extLst>
              </a:tr>
              <a:tr h="385736">
                <a:tc>
                  <a:txBody>
                    <a:bodyPr/>
                    <a:lstStyle/>
                    <a:p>
                      <a:pPr>
                        <a:lnSpc>
                          <a:spcPct val="115000"/>
                        </a:lnSpc>
                        <a:spcAft>
                          <a:spcPts val="1000"/>
                        </a:spcAft>
                        <a:buNone/>
                      </a:pPr>
                      <a:r>
                        <a:rPr lang="tr-TR" sz="2400" b="0" dirty="0">
                          <a:effectLst/>
                        </a:rPr>
                        <a:t>Kuruluş, Resen</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1</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0,59</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59196831"/>
                  </a:ext>
                </a:extLst>
              </a:tr>
              <a:tr h="385736">
                <a:tc>
                  <a:txBody>
                    <a:bodyPr/>
                    <a:lstStyle/>
                    <a:p>
                      <a:pPr>
                        <a:lnSpc>
                          <a:spcPct val="115000"/>
                        </a:lnSpc>
                        <a:spcAft>
                          <a:spcPts val="1000"/>
                        </a:spcAft>
                        <a:buNone/>
                      </a:pPr>
                      <a:r>
                        <a:rPr lang="tr-TR" sz="2400" dirty="0">
                          <a:effectLst/>
                        </a:rPr>
                        <a:t>TOPLAM</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b="1" dirty="0">
                          <a:effectLst/>
                        </a:rPr>
                        <a:t>169</a:t>
                      </a:r>
                      <a:endParaRPr lang="tr-TR"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b="1" dirty="0">
                          <a:effectLst/>
                        </a:rPr>
                        <a:t>100,00</a:t>
                      </a:r>
                      <a:endParaRPr lang="tr-TR"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08904292"/>
                  </a:ext>
                </a:extLst>
              </a:tr>
            </a:tbl>
          </a:graphicData>
        </a:graphic>
      </p:graphicFrame>
    </p:spTree>
    <p:extLst>
      <p:ext uri="{BB962C8B-B14F-4D97-AF65-F5344CB8AC3E}">
        <p14:creationId xmlns:p14="http://schemas.microsoft.com/office/powerpoint/2010/main" val="969865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9E1DB2-7972-F0B7-DAD2-6B66A67C2679}"/>
            </a:ext>
          </a:extLst>
        </p:cNvPr>
        <p:cNvGrpSpPr/>
        <p:nvPr/>
      </p:nvGrpSpPr>
      <p:grpSpPr>
        <a:xfrm>
          <a:off x="0" y="0"/>
          <a:ext cx="0" cy="0"/>
          <a:chOff x="0" y="0"/>
          <a:chExt cx="0" cy="0"/>
        </a:xfrm>
      </p:grpSpPr>
      <p:sp>
        <p:nvSpPr>
          <p:cNvPr id="4" name="Başlık 3">
            <a:extLst>
              <a:ext uri="{FF2B5EF4-FFF2-40B4-BE49-F238E27FC236}">
                <a16:creationId xmlns:a16="http://schemas.microsoft.com/office/drawing/2014/main" id="{2FF12BB4-96FC-4D7C-6C0C-1E1F45E122E5}"/>
              </a:ext>
            </a:extLst>
          </p:cNvPr>
          <p:cNvSpPr>
            <a:spLocks noGrp="1"/>
          </p:cNvSpPr>
          <p:nvPr>
            <p:ph type="title"/>
          </p:nvPr>
        </p:nvSpPr>
        <p:spPr/>
        <p:txBody>
          <a:bodyPr>
            <a:normAutofit fontScale="90000"/>
          </a:bodyPr>
          <a:lstStyle/>
          <a:p>
            <a:pPr algn="ctr"/>
            <a:br>
              <a:rPr lang="tr-TR" dirty="0"/>
            </a:br>
            <a:r>
              <a:rPr lang="tr-TR" sz="4000" b="1" dirty="0"/>
              <a:t>TTB Yüksek Onur Kurulu’nun Verdiği Kararların Dağılımı</a:t>
            </a:r>
            <a:br>
              <a:rPr lang="tr-TR" dirty="0"/>
            </a:br>
            <a:endParaRPr lang="tr-TR" sz="4000" b="1" dirty="0"/>
          </a:p>
        </p:txBody>
      </p:sp>
      <p:graphicFrame>
        <p:nvGraphicFramePr>
          <p:cNvPr id="5" name="Tablo 4">
            <a:extLst>
              <a:ext uri="{FF2B5EF4-FFF2-40B4-BE49-F238E27FC236}">
                <a16:creationId xmlns:a16="http://schemas.microsoft.com/office/drawing/2014/main" id="{22A8AB86-2781-ED91-06DE-053674A0BAA4}"/>
              </a:ext>
            </a:extLst>
          </p:cNvPr>
          <p:cNvGraphicFramePr>
            <a:graphicFrameLocks noGrp="1"/>
          </p:cNvGraphicFramePr>
          <p:nvPr>
            <p:extLst>
              <p:ext uri="{D42A27DB-BD31-4B8C-83A1-F6EECF244321}">
                <p14:modId xmlns:p14="http://schemas.microsoft.com/office/powerpoint/2010/main" val="3041746109"/>
              </p:ext>
            </p:extLst>
          </p:nvPr>
        </p:nvGraphicFramePr>
        <p:xfrm>
          <a:off x="1661160" y="1879599"/>
          <a:ext cx="8869680" cy="4338954"/>
        </p:xfrm>
        <a:graphic>
          <a:graphicData uri="http://schemas.openxmlformats.org/drawingml/2006/table">
            <a:tbl>
              <a:tblPr firstRow="1" firstCol="1" bandRow="1">
                <a:tableStyleId>{5C22544A-7EE6-4342-B048-85BDC9FD1C3A}</a:tableStyleId>
              </a:tblPr>
              <a:tblGrid>
                <a:gridCol w="2956560">
                  <a:extLst>
                    <a:ext uri="{9D8B030D-6E8A-4147-A177-3AD203B41FA5}">
                      <a16:colId xmlns:a16="http://schemas.microsoft.com/office/drawing/2014/main" val="2099685671"/>
                    </a:ext>
                  </a:extLst>
                </a:gridCol>
                <a:gridCol w="2956560">
                  <a:extLst>
                    <a:ext uri="{9D8B030D-6E8A-4147-A177-3AD203B41FA5}">
                      <a16:colId xmlns:a16="http://schemas.microsoft.com/office/drawing/2014/main" val="3711131709"/>
                    </a:ext>
                  </a:extLst>
                </a:gridCol>
                <a:gridCol w="2956560">
                  <a:extLst>
                    <a:ext uri="{9D8B030D-6E8A-4147-A177-3AD203B41FA5}">
                      <a16:colId xmlns:a16="http://schemas.microsoft.com/office/drawing/2014/main" val="3461362951"/>
                    </a:ext>
                  </a:extLst>
                </a:gridCol>
              </a:tblGrid>
              <a:tr h="482106">
                <a:tc>
                  <a:txBody>
                    <a:bodyPr/>
                    <a:lstStyle/>
                    <a:p>
                      <a:pPr>
                        <a:lnSpc>
                          <a:spcPct val="115000"/>
                        </a:lnSpc>
                        <a:spcAft>
                          <a:spcPts val="1000"/>
                        </a:spcAft>
                        <a:buNone/>
                      </a:pPr>
                      <a:r>
                        <a:rPr lang="tr-TR" sz="2400" dirty="0">
                          <a:effectLst/>
                        </a:rPr>
                        <a:t>KARAR TÜRÜ</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HEKİM/KURUM SAYISI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63322933"/>
                  </a:ext>
                </a:extLst>
              </a:tr>
              <a:tr h="482106">
                <a:tc>
                  <a:txBody>
                    <a:bodyPr/>
                    <a:lstStyle/>
                    <a:p>
                      <a:pPr>
                        <a:lnSpc>
                          <a:spcPct val="115000"/>
                        </a:lnSpc>
                        <a:spcAft>
                          <a:spcPts val="1000"/>
                        </a:spcAft>
                        <a:buNone/>
                      </a:pPr>
                      <a:r>
                        <a:rPr lang="tr-TR" sz="2400" b="0" dirty="0">
                          <a:effectLst/>
                        </a:rPr>
                        <a:t>Onama</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102</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60,4</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05920880"/>
                  </a:ext>
                </a:extLst>
              </a:tr>
              <a:tr h="482106">
                <a:tc>
                  <a:txBody>
                    <a:bodyPr/>
                    <a:lstStyle/>
                    <a:p>
                      <a:pPr>
                        <a:lnSpc>
                          <a:spcPct val="115000"/>
                        </a:lnSpc>
                        <a:spcAft>
                          <a:spcPts val="1000"/>
                        </a:spcAft>
                        <a:buNone/>
                      </a:pPr>
                      <a:r>
                        <a:rPr lang="tr-TR" sz="2400" b="0" dirty="0">
                          <a:effectLst/>
                        </a:rPr>
                        <a:t>Bozma</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dirty="0">
                          <a:effectLst/>
                        </a:rPr>
                        <a:t>55</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32,5</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78617782"/>
                  </a:ext>
                </a:extLst>
              </a:tr>
              <a:tr h="482106">
                <a:tc>
                  <a:txBody>
                    <a:bodyPr/>
                    <a:lstStyle/>
                    <a:p>
                      <a:pPr>
                        <a:lnSpc>
                          <a:spcPct val="115000"/>
                        </a:lnSpc>
                        <a:spcAft>
                          <a:spcPts val="1000"/>
                        </a:spcAft>
                        <a:buNone/>
                      </a:pPr>
                      <a:r>
                        <a:rPr lang="tr-TR" sz="2400" b="0" dirty="0">
                          <a:effectLst/>
                        </a:rPr>
                        <a:t>        Esas</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17        </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30,9</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97225727"/>
                  </a:ext>
                </a:extLst>
              </a:tr>
              <a:tr h="482106">
                <a:tc>
                  <a:txBody>
                    <a:bodyPr/>
                    <a:lstStyle/>
                    <a:p>
                      <a:pPr>
                        <a:lnSpc>
                          <a:spcPct val="115000"/>
                        </a:lnSpc>
                        <a:spcAft>
                          <a:spcPts val="1000"/>
                        </a:spcAft>
                        <a:buNone/>
                      </a:pPr>
                      <a:r>
                        <a:rPr lang="tr-TR" sz="2400" b="0" dirty="0">
                          <a:effectLst/>
                        </a:rPr>
                        <a:t>        Usul</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35        </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63,6</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76702135"/>
                  </a:ext>
                </a:extLst>
              </a:tr>
              <a:tr h="482106">
                <a:tc>
                  <a:txBody>
                    <a:bodyPr/>
                    <a:lstStyle/>
                    <a:p>
                      <a:pPr>
                        <a:lnSpc>
                          <a:spcPct val="115000"/>
                        </a:lnSpc>
                        <a:spcAft>
                          <a:spcPts val="1000"/>
                        </a:spcAft>
                        <a:buNone/>
                      </a:pPr>
                      <a:r>
                        <a:rPr lang="tr-TR" sz="2400" b="0" dirty="0">
                          <a:effectLst/>
                        </a:rPr>
                        <a:t>        Eksik İnceleme</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3        </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5,45</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24057587"/>
                  </a:ext>
                </a:extLst>
              </a:tr>
              <a:tr h="482106">
                <a:tc>
                  <a:txBody>
                    <a:bodyPr/>
                    <a:lstStyle/>
                    <a:p>
                      <a:pPr>
                        <a:lnSpc>
                          <a:spcPct val="115000"/>
                        </a:lnSpc>
                        <a:spcAft>
                          <a:spcPts val="1000"/>
                        </a:spcAft>
                        <a:buNone/>
                      </a:pPr>
                      <a:r>
                        <a:rPr lang="tr-TR" sz="2400" b="0" dirty="0">
                          <a:effectLst/>
                        </a:rPr>
                        <a:t>Yeni Oluşturulan Karar</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4</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2,37</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88610446"/>
                  </a:ext>
                </a:extLst>
              </a:tr>
              <a:tr h="482106">
                <a:tc>
                  <a:txBody>
                    <a:bodyPr/>
                    <a:lstStyle/>
                    <a:p>
                      <a:pPr>
                        <a:lnSpc>
                          <a:spcPct val="115000"/>
                        </a:lnSpc>
                        <a:spcAft>
                          <a:spcPts val="1000"/>
                        </a:spcAft>
                        <a:buNone/>
                      </a:pPr>
                      <a:r>
                        <a:rPr lang="tr-TR" sz="2400" b="0" dirty="0">
                          <a:effectLst/>
                        </a:rPr>
                        <a:t>İade</a:t>
                      </a:r>
                      <a:endParaRPr lang="tr-TR"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8</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a:effectLst/>
                        </a:rPr>
                        <a:t>4,73</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7091668"/>
                  </a:ext>
                </a:extLst>
              </a:tr>
              <a:tr h="482106">
                <a:tc>
                  <a:txBody>
                    <a:bodyPr/>
                    <a:lstStyle/>
                    <a:p>
                      <a:pPr>
                        <a:lnSpc>
                          <a:spcPct val="115000"/>
                        </a:lnSpc>
                        <a:spcAft>
                          <a:spcPts val="1000"/>
                        </a:spcAft>
                        <a:buNone/>
                      </a:pPr>
                      <a:r>
                        <a:rPr lang="tr-TR" sz="2400" dirty="0">
                          <a:effectLst/>
                        </a:rPr>
                        <a:t>TOPLAM</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b="1" dirty="0">
                          <a:effectLst/>
                        </a:rPr>
                        <a:t>169</a:t>
                      </a:r>
                      <a:endParaRPr lang="tr-TR"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1000"/>
                        </a:spcAft>
                        <a:buNone/>
                      </a:pPr>
                      <a:r>
                        <a:rPr lang="tr-TR" sz="2400" b="1" dirty="0">
                          <a:effectLst/>
                        </a:rPr>
                        <a:t>100.00</a:t>
                      </a:r>
                      <a:endParaRPr lang="tr-TR"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4961074"/>
                  </a:ext>
                </a:extLst>
              </a:tr>
            </a:tbl>
          </a:graphicData>
        </a:graphic>
      </p:graphicFrame>
    </p:spTree>
    <p:extLst>
      <p:ext uri="{BB962C8B-B14F-4D97-AF65-F5344CB8AC3E}">
        <p14:creationId xmlns:p14="http://schemas.microsoft.com/office/powerpoint/2010/main" val="55546944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1470</TotalTime>
  <Words>1089</Words>
  <Application>Microsoft Office PowerPoint</Application>
  <PresentationFormat>Geniş ekran</PresentationFormat>
  <Paragraphs>478</Paragraphs>
  <Slides>18</Slides>
  <Notes>9</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Arial</vt:lpstr>
      <vt:lpstr>Calibri</vt:lpstr>
      <vt:lpstr>Calibri Light</vt:lpstr>
      <vt:lpstr>Office Teması</vt:lpstr>
      <vt:lpstr>TTB YÜKSEK ONUR KURULU ÇALIŞMA RAPORU</vt:lpstr>
      <vt:lpstr>TTB Yüksek Onur Kurulu (2024-2026)</vt:lpstr>
      <vt:lpstr>TTB Yüksek Onur Kurulu</vt:lpstr>
      <vt:lpstr>TTB Yüksek Onur Kurulu</vt:lpstr>
      <vt:lpstr>Yüksek Onur Kurulunda Görüşülen Dosyaların Değerlendirilmesi</vt:lpstr>
      <vt:lpstr>Dosya ve Hekim/Kurum Sayılarının   Tabip Odalarına Göre Dağılımı</vt:lpstr>
      <vt:lpstr> Disiplin İşlemi Yapılan Hekimlerin Uzmanlık ve Çalışma Alanına Göre Dağılımı </vt:lpstr>
      <vt:lpstr> Disiplin İşlemi Başlatma Nedenleri  </vt:lpstr>
      <vt:lpstr> TTB Yüksek Onur Kurulu’nun Verdiği Kararların Dağılımı </vt:lpstr>
      <vt:lpstr>  TTB Yüksek Onur Kurulu Tarafından Onaylanan Oda Onur Kurulu Kararlarının Dağılımı  </vt:lpstr>
      <vt:lpstr>   TTB Yüksek Onur Kurulu Tarafından Bozulan Oda Onur Kurulu Kararlarının Dağılımı   </vt:lpstr>
      <vt:lpstr>   TTB Yüksek Onur Kurulu Tarafından Bozulan Dosyaların Tabip Odalarına Göre Dağılımı   </vt:lpstr>
      <vt:lpstr>    Sözlü Savunma/Açıklama Taleplerinin Dağılımı    </vt:lpstr>
      <vt:lpstr>    Yüksek Onur Kurulu Kararlarının Alınış Şeklinin Dağılımı    </vt:lpstr>
      <vt:lpstr>YOK 01 Temmuz 2024- 01 Mayıs 2025 Dönemi</vt:lpstr>
      <vt:lpstr>YOK 01 Temmuz 2024- 01 Mayıs 2025 Dönemi</vt:lpstr>
      <vt:lpstr> TEŞEKKÜR</vt:lpstr>
      <vt:lpstr>TTB Yüksek Onur Kurulu (2024-2026)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Taner Goren</dc:creator>
  <cp:lastModifiedBy>Taner Goren</cp:lastModifiedBy>
  <cp:revision>45</cp:revision>
  <dcterms:created xsi:type="dcterms:W3CDTF">2024-06-27T14:40:55Z</dcterms:created>
  <dcterms:modified xsi:type="dcterms:W3CDTF">2025-06-27T22:37:17Z</dcterms:modified>
</cp:coreProperties>
</file>