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8" r:id="rId2"/>
    <p:sldId id="279" r:id="rId3"/>
    <p:sldId id="280" r:id="rId4"/>
    <p:sldId id="281" r:id="rId5"/>
    <p:sldId id="282" r:id="rId6"/>
    <p:sldId id="283" r:id="rId7"/>
    <p:sldId id="256" r:id="rId8"/>
    <p:sldId id="284" r:id="rId9"/>
    <p:sldId id="259" r:id="rId10"/>
    <p:sldId id="258" r:id="rId11"/>
    <p:sldId id="257" r:id="rId12"/>
    <p:sldId id="260" r:id="rId13"/>
    <p:sldId id="261" r:id="rId14"/>
    <p:sldId id="262" r:id="rId15"/>
    <p:sldId id="273" r:id="rId16"/>
    <p:sldId id="265" r:id="rId17"/>
    <p:sldId id="263" r:id="rId18"/>
    <p:sldId id="271" r:id="rId19"/>
    <p:sldId id="272" r:id="rId20"/>
    <p:sldId id="274" r:id="rId21"/>
    <p:sldId id="275" r:id="rId22"/>
    <p:sldId id="276" r:id="rId23"/>
    <p:sldId id="277" r:id="rId24"/>
    <p:sldId id="285" r:id="rId25"/>
    <p:sldId id="286" r:id="rId26"/>
    <p:sldId id="287" r:id="rId27"/>
    <p:sldId id="289" r:id="rId28"/>
    <p:sldId id="290" r:id="rId2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74"/>
    <p:restoredTop sz="96143"/>
  </p:normalViewPr>
  <p:slideViewPr>
    <p:cSldViewPr snapToGrid="0" snapToObjects="1">
      <p:cViewPr varScale="1">
        <p:scale>
          <a:sx n="93" d="100"/>
          <a:sy n="93" d="100"/>
        </p:scale>
        <p:origin x="216" y="9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Kitap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a:t>2002-2023 Artış Oranı</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manualLayout>
          <c:layoutTarget val="inner"/>
          <c:xMode val="edge"/>
          <c:yMode val="edge"/>
          <c:x val="1.4085312631356631E-2"/>
          <c:y val="0.14297356363274152"/>
          <c:w val="0.95573187458716491"/>
          <c:h val="0.63525070318317867"/>
        </c:manualLayout>
      </c:layout>
      <c:barChart>
        <c:barDir val="col"/>
        <c:grouping val="clustered"/>
        <c:varyColors val="0"/>
        <c:ser>
          <c:idx val="0"/>
          <c:order val="0"/>
          <c:tx>
            <c:strRef>
              <c:f>Sayfa1!$B$10</c:f>
              <c:strCache>
                <c:ptCount val="1"/>
                <c:pt idx="0">
                  <c:v>kamu</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Sayfa1!$A$11:$A$14</c:f>
              <c:strCache>
                <c:ptCount val="4"/>
                <c:pt idx="0">
                  <c:v>yatak sayısı</c:v>
                </c:pt>
                <c:pt idx="1">
                  <c:v>ayaktan başvuru</c:v>
                </c:pt>
                <c:pt idx="2">
                  <c:v>yatan hasta</c:v>
                </c:pt>
                <c:pt idx="3">
                  <c:v>ameliyat sayısı</c:v>
                </c:pt>
              </c:strCache>
            </c:strRef>
          </c:cat>
          <c:val>
            <c:numRef>
              <c:f>Sayfa1!$B$11:$B$14</c:f>
              <c:numCache>
                <c:formatCode>0.0</c:formatCode>
                <c:ptCount val="4"/>
                <c:pt idx="0">
                  <c:v>1.3360000000000001</c:v>
                </c:pt>
                <c:pt idx="1">
                  <c:v>2.9411764705882355</c:v>
                </c:pt>
                <c:pt idx="2">
                  <c:v>1.878048780487805</c:v>
                </c:pt>
                <c:pt idx="3" formatCode="General">
                  <c:v>2.9999999999999996</c:v>
                </c:pt>
              </c:numCache>
            </c:numRef>
          </c:val>
          <c:extLst>
            <c:ext xmlns:c16="http://schemas.microsoft.com/office/drawing/2014/chart" uri="{C3380CC4-5D6E-409C-BE32-E72D297353CC}">
              <c16:uniqueId val="{00000000-155F-FA4B-95A6-A9B3C538268B}"/>
            </c:ext>
          </c:extLst>
        </c:ser>
        <c:ser>
          <c:idx val="1"/>
          <c:order val="1"/>
          <c:tx>
            <c:strRef>
              <c:f>Sayfa1!$C$10</c:f>
              <c:strCache>
                <c:ptCount val="1"/>
                <c:pt idx="0">
                  <c:v>özel</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Sayfa1!$A$11:$A$14</c:f>
              <c:strCache>
                <c:ptCount val="4"/>
                <c:pt idx="0">
                  <c:v>yatak sayısı</c:v>
                </c:pt>
                <c:pt idx="1">
                  <c:v>ayaktan başvuru</c:v>
                </c:pt>
                <c:pt idx="2">
                  <c:v>yatan hasta</c:v>
                </c:pt>
                <c:pt idx="3">
                  <c:v>ameliyat sayısı</c:v>
                </c:pt>
              </c:strCache>
            </c:strRef>
          </c:cat>
          <c:val>
            <c:numRef>
              <c:f>Sayfa1!$C$11:$C$14</c:f>
              <c:numCache>
                <c:formatCode>General</c:formatCode>
                <c:ptCount val="4"/>
                <c:pt idx="0" formatCode="0.0">
                  <c:v>4.583333333333333</c:v>
                </c:pt>
                <c:pt idx="1">
                  <c:v>8</c:v>
                </c:pt>
                <c:pt idx="2" formatCode="0.0">
                  <c:v>6.7272727272727266</c:v>
                </c:pt>
                <c:pt idx="3" formatCode="0.0">
                  <c:v>6.8807339449541285</c:v>
                </c:pt>
              </c:numCache>
            </c:numRef>
          </c:val>
          <c:extLst>
            <c:ext xmlns:c16="http://schemas.microsoft.com/office/drawing/2014/chart" uri="{C3380CC4-5D6E-409C-BE32-E72D297353CC}">
              <c16:uniqueId val="{00000001-155F-FA4B-95A6-A9B3C538268B}"/>
            </c:ext>
          </c:extLst>
        </c:ser>
        <c:dLbls>
          <c:dLblPos val="inEnd"/>
          <c:showLegendKey val="0"/>
          <c:showVal val="1"/>
          <c:showCatName val="0"/>
          <c:showSerName val="0"/>
          <c:showPercent val="0"/>
          <c:showBubbleSize val="0"/>
        </c:dLbls>
        <c:gapWidth val="65"/>
        <c:axId val="170233360"/>
        <c:axId val="189850640"/>
      </c:barChart>
      <c:catAx>
        <c:axId val="1702333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tr-TR"/>
          </a:p>
        </c:txPr>
        <c:crossAx val="189850640"/>
        <c:crosses val="autoZero"/>
        <c:auto val="1"/>
        <c:lblAlgn val="ctr"/>
        <c:lblOffset val="100"/>
        <c:noMultiLvlLbl val="0"/>
      </c:catAx>
      <c:valAx>
        <c:axId val="1898506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 sourceLinked="1"/>
        <c:majorTickMark val="none"/>
        <c:minorTickMark val="none"/>
        <c:tickLblPos val="nextTo"/>
        <c:crossAx val="170233360"/>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0948ECF-C437-4A47-BFF0-56FBA056A35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7409357-7996-604E-BF61-44349EB67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A96D532-57E2-D04B-AD09-DFAAF5055D4C}"/>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444B3DD7-2FC8-0D49-8240-0099574AB7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33D6645-2DC1-9C45-B926-F91B8D7C4FCE}"/>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1686332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1C4A21D-D0E4-414A-BB74-3DD55BE592D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50F7AACC-6ECA-4D47-985D-4D7FF36071A8}"/>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9CBCBBCB-E687-3E4B-BB8C-4CB54FE581FB}"/>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AD166967-191B-F544-8F82-C9D89E8E44A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C3BE24-A6B6-9C45-B99D-9D14DC7B1DF2}"/>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520021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7B0FD32-3578-5240-B221-50D6B2EA308A}"/>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DEA5E62E-5736-264A-A0C1-406462644A14}"/>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D49BD164-07F2-2849-BCA8-ACF7DBD55E51}"/>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8416DA44-62AA-4041-9058-EA71DCFA76E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53D6067-6DD9-7540-BA2E-8D3C27E553A8}"/>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8648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A5FD1D7-62C1-754C-9162-A4D3EB1ADAF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59C0E4-BA60-3744-9492-420D1947FA51}"/>
              </a:ext>
            </a:extLst>
          </p:cNvPr>
          <p:cNvSpPr>
            <a:spLocks noGrp="1"/>
          </p:cNvSpPr>
          <p:nvPr>
            <p:ph idx="1"/>
          </p:nvPr>
        </p:nvSpPr>
        <p:spPr/>
        <p:txBody>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A5C72233-8BE9-6942-AC08-6DA0399E309B}"/>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ED2504A0-8F48-0840-8626-21AF31982A5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E731248-DAC9-7D44-8F16-F7785D30FADE}"/>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151953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203B86-03C0-374B-B4EE-7324D27AC5D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4D979B4-5A0E-5740-B7A4-8520EB5C6C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63A7B3C7-51B3-A649-A513-79A1664CD986}"/>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E2EC3CDF-50A8-6547-A121-0E64CC1CA1C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4487CE8-D697-2543-84FD-53A38787E2A7}"/>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40153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9F713FD-8A9C-AC49-BDDE-8A871A63862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7BC5B5C-5A04-424E-928E-ABDB04B9F439}"/>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E6577FC1-4BA2-F840-9000-AE25E91581B5}"/>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50BEDA11-24A1-D64F-BD39-FE6218A2FCF0}"/>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6" name="Alt Bilgi Yer Tutucusu 5">
            <a:extLst>
              <a:ext uri="{FF2B5EF4-FFF2-40B4-BE49-F238E27FC236}">
                <a16:creationId xmlns:a16="http://schemas.microsoft.com/office/drawing/2014/main" id="{58E24728-049E-E243-ACC1-F07AAF82281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05A6600-0485-A242-BB54-3F8F6C0EE215}"/>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265636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76BDFF-F440-3846-8FEB-EFB0DBEDE1E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F7211E1-0D1F-A94B-979E-004A67FC8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08D26463-7F10-5E48-B027-0C201FF3E1C2}"/>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0BEC59F9-C123-F842-B13A-3E6D055E03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4EFFBD97-2878-8543-9A56-C517C2C7AE45}"/>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A2B12D31-696E-C843-9E61-D24EA0055336}"/>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8" name="Alt Bilgi Yer Tutucusu 7">
            <a:extLst>
              <a:ext uri="{FF2B5EF4-FFF2-40B4-BE49-F238E27FC236}">
                <a16:creationId xmlns:a16="http://schemas.microsoft.com/office/drawing/2014/main" id="{1F2E944C-90B3-4242-9A37-86370C6C8EE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A9AAFF52-DAEC-F243-8C37-3B59ECB50A9F}"/>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362523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AF421BE-540C-1645-ADE7-6C91C63237E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F237EEEC-5CD0-0442-90B3-1BB41766B311}"/>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4" name="Alt Bilgi Yer Tutucusu 3">
            <a:extLst>
              <a:ext uri="{FF2B5EF4-FFF2-40B4-BE49-F238E27FC236}">
                <a16:creationId xmlns:a16="http://schemas.microsoft.com/office/drawing/2014/main" id="{AFC4C424-A42D-ED4C-AD99-77700359D4DA}"/>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BC89AD0-9B6F-8C4C-B052-7A0452F20A23}"/>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405030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A2BB525-9EC4-464E-8C3E-FB92AA125CCF}"/>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3" name="Alt Bilgi Yer Tutucusu 2">
            <a:extLst>
              <a:ext uri="{FF2B5EF4-FFF2-40B4-BE49-F238E27FC236}">
                <a16:creationId xmlns:a16="http://schemas.microsoft.com/office/drawing/2014/main" id="{539B2078-F2F7-F242-A433-5A343B4D0EF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84DF3B49-0E62-4344-B02C-11E4528C752C}"/>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2693691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A808D58-C888-0B46-B439-47FA8903EB4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A334FE8-1B1C-2947-B3DC-D98433BFC5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22595D9A-5DC0-244D-8828-2C0B589CE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DA7BEC54-0E1C-9D4B-9260-1DD144EE880E}"/>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6" name="Alt Bilgi Yer Tutucusu 5">
            <a:extLst>
              <a:ext uri="{FF2B5EF4-FFF2-40B4-BE49-F238E27FC236}">
                <a16:creationId xmlns:a16="http://schemas.microsoft.com/office/drawing/2014/main" id="{D35A724B-2C3C-B646-BB78-C1A69091C134}"/>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D9DFB92-10B7-EC4E-A135-923D975FC90D}"/>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327746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C604B73-45BC-6344-A683-A90234C2B48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0F692BA-76AE-A54D-97F8-AB622A7A8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A6F05EF-C247-314C-8AB8-752D416CB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9805FFA9-D817-F548-B29C-80055100AE51}"/>
              </a:ext>
            </a:extLst>
          </p:cNvPr>
          <p:cNvSpPr>
            <a:spLocks noGrp="1"/>
          </p:cNvSpPr>
          <p:nvPr>
            <p:ph type="dt" sz="half" idx="10"/>
          </p:nvPr>
        </p:nvSpPr>
        <p:spPr/>
        <p:txBody>
          <a:bodyPr/>
          <a:lstStyle/>
          <a:p>
            <a:fld id="{F55D0E3D-6A82-1749-9B16-1BD040F12259}" type="datetimeFigureOut">
              <a:rPr lang="tr-TR" smtClean="0"/>
              <a:t>27.06.2025</a:t>
            </a:fld>
            <a:endParaRPr lang="tr-TR"/>
          </a:p>
        </p:txBody>
      </p:sp>
      <p:sp>
        <p:nvSpPr>
          <p:cNvPr id="6" name="Alt Bilgi Yer Tutucusu 5">
            <a:extLst>
              <a:ext uri="{FF2B5EF4-FFF2-40B4-BE49-F238E27FC236}">
                <a16:creationId xmlns:a16="http://schemas.microsoft.com/office/drawing/2014/main" id="{B6D8D1D7-EB76-234C-B0C8-BD1E8976894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555F1AF-254E-A041-9F18-24DEC352A20D}"/>
              </a:ext>
            </a:extLst>
          </p:cNvPr>
          <p:cNvSpPr>
            <a:spLocks noGrp="1"/>
          </p:cNvSpPr>
          <p:nvPr>
            <p:ph type="sldNum" sz="quarter" idx="12"/>
          </p:nvPr>
        </p:nvSpPr>
        <p:spPr/>
        <p:txBody>
          <a:bodyPr/>
          <a:lstStyle/>
          <a:p>
            <a:fld id="{96F782B7-E778-A746-B9EA-CF5FA9D5331B}" type="slidenum">
              <a:rPr lang="tr-TR" smtClean="0"/>
              <a:t>‹#›</a:t>
            </a:fld>
            <a:endParaRPr lang="tr-TR"/>
          </a:p>
        </p:txBody>
      </p:sp>
    </p:spTree>
    <p:extLst>
      <p:ext uri="{BB962C8B-B14F-4D97-AF65-F5344CB8AC3E}">
        <p14:creationId xmlns:p14="http://schemas.microsoft.com/office/powerpoint/2010/main" val="189313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9662775-3E89-4848-A33E-002232235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CBA095C-2583-B145-8713-28D7F8247A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F09A9139-DC0E-8E4A-8739-347F00F5B7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D0E3D-6A82-1749-9B16-1BD040F12259}" type="datetimeFigureOut">
              <a:rPr lang="tr-TR" smtClean="0"/>
              <a:t>27.06.2025</a:t>
            </a:fld>
            <a:endParaRPr lang="tr-TR"/>
          </a:p>
        </p:txBody>
      </p:sp>
      <p:sp>
        <p:nvSpPr>
          <p:cNvPr id="5" name="Alt Bilgi Yer Tutucusu 4">
            <a:extLst>
              <a:ext uri="{FF2B5EF4-FFF2-40B4-BE49-F238E27FC236}">
                <a16:creationId xmlns:a16="http://schemas.microsoft.com/office/drawing/2014/main" id="{52D44E3D-251C-ED4B-A20B-1877D0B38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F426B24E-A28E-4D44-A110-56B660F481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782B7-E778-A746-B9EA-CF5FA9D5331B}" type="slidenum">
              <a:rPr lang="tr-TR" smtClean="0"/>
              <a:t>‹#›</a:t>
            </a:fld>
            <a:endParaRPr lang="tr-TR"/>
          </a:p>
        </p:txBody>
      </p:sp>
    </p:spTree>
    <p:extLst>
      <p:ext uri="{BB962C8B-B14F-4D97-AF65-F5344CB8AC3E}">
        <p14:creationId xmlns:p14="http://schemas.microsoft.com/office/powerpoint/2010/main" val="426279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1AFF296-2584-404C-B525-46A6E5D1AD03}"/>
              </a:ext>
            </a:extLst>
          </p:cNvPr>
          <p:cNvPicPr>
            <a:picLocks noChangeAspect="1"/>
          </p:cNvPicPr>
          <p:nvPr/>
        </p:nvPicPr>
        <p:blipFill>
          <a:blip r:embed="rId2"/>
          <a:stretch>
            <a:fillRect/>
          </a:stretch>
        </p:blipFill>
        <p:spPr>
          <a:xfrm>
            <a:off x="318499" y="3246634"/>
            <a:ext cx="5178176" cy="3442053"/>
          </a:xfrm>
          <a:prstGeom prst="rect">
            <a:avLst/>
          </a:prstGeom>
        </p:spPr>
      </p:pic>
      <p:pic>
        <p:nvPicPr>
          <p:cNvPr id="3" name="Resim 2">
            <a:extLst>
              <a:ext uri="{FF2B5EF4-FFF2-40B4-BE49-F238E27FC236}">
                <a16:creationId xmlns:a16="http://schemas.microsoft.com/office/drawing/2014/main" id="{27F88877-521A-CD4B-8850-278D4EF80FE2}"/>
              </a:ext>
            </a:extLst>
          </p:cNvPr>
          <p:cNvPicPr>
            <a:picLocks noChangeAspect="1"/>
          </p:cNvPicPr>
          <p:nvPr/>
        </p:nvPicPr>
        <p:blipFill>
          <a:blip r:embed="rId3"/>
          <a:stretch>
            <a:fillRect/>
          </a:stretch>
        </p:blipFill>
        <p:spPr>
          <a:xfrm>
            <a:off x="-27151" y="0"/>
            <a:ext cx="12219151" cy="3246634"/>
          </a:xfrm>
          <a:prstGeom prst="rect">
            <a:avLst/>
          </a:prstGeom>
        </p:spPr>
      </p:pic>
      <p:sp>
        <p:nvSpPr>
          <p:cNvPr id="4" name="Metin kutusu 3">
            <a:extLst>
              <a:ext uri="{FF2B5EF4-FFF2-40B4-BE49-F238E27FC236}">
                <a16:creationId xmlns:a16="http://schemas.microsoft.com/office/drawing/2014/main" id="{3AC6B672-466B-1142-A4BB-9E0C6CB996BF}"/>
              </a:ext>
            </a:extLst>
          </p:cNvPr>
          <p:cNvSpPr txBox="1"/>
          <p:nvPr/>
        </p:nvSpPr>
        <p:spPr>
          <a:xfrm>
            <a:off x="7695344" y="3575407"/>
            <a:ext cx="1693733" cy="2610843"/>
          </a:xfrm>
          <a:prstGeom prst="rect">
            <a:avLst/>
          </a:prstGeom>
          <a:noFill/>
        </p:spPr>
        <p:txBody>
          <a:bodyPr wrap="none" rtlCol="0">
            <a:spAutoFit/>
          </a:bodyPr>
          <a:lstStyle/>
          <a:p>
            <a:pPr marL="457200" indent="-457200">
              <a:lnSpc>
                <a:spcPct val="150000"/>
              </a:lnSpc>
              <a:buFont typeface="Wingdings" pitchFamily="2" charset="2"/>
              <a:buChar char="§"/>
            </a:pPr>
            <a:r>
              <a:rPr lang="tr-TR" sz="2800" dirty="0"/>
              <a:t>Dünya</a:t>
            </a:r>
          </a:p>
          <a:p>
            <a:pPr marL="457200" indent="-457200">
              <a:lnSpc>
                <a:spcPct val="150000"/>
              </a:lnSpc>
              <a:buFont typeface="Wingdings" pitchFamily="2" charset="2"/>
              <a:buChar char="§"/>
            </a:pPr>
            <a:r>
              <a:rPr lang="tr-TR" sz="2800" dirty="0"/>
              <a:t>Türkiye</a:t>
            </a:r>
          </a:p>
          <a:p>
            <a:pPr marL="457200" indent="-457200">
              <a:lnSpc>
                <a:spcPct val="150000"/>
              </a:lnSpc>
              <a:buFont typeface="Wingdings" pitchFamily="2" charset="2"/>
              <a:buChar char="§"/>
            </a:pPr>
            <a:r>
              <a:rPr lang="tr-TR" sz="2800" dirty="0"/>
              <a:t>Sağlık</a:t>
            </a:r>
          </a:p>
          <a:p>
            <a:pPr marL="457200" indent="-457200">
              <a:lnSpc>
                <a:spcPct val="150000"/>
              </a:lnSpc>
              <a:buFont typeface="Wingdings" pitchFamily="2" charset="2"/>
              <a:buChar char="§"/>
            </a:pPr>
            <a:r>
              <a:rPr lang="tr-TR" sz="2800" dirty="0"/>
              <a:t>TTB</a:t>
            </a:r>
          </a:p>
        </p:txBody>
      </p:sp>
    </p:spTree>
    <p:extLst>
      <p:ext uri="{BB962C8B-B14F-4D97-AF65-F5344CB8AC3E}">
        <p14:creationId xmlns:p14="http://schemas.microsoft.com/office/powerpoint/2010/main" val="2576245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a:extLst>
              <a:ext uri="{FF2B5EF4-FFF2-40B4-BE49-F238E27FC236}">
                <a16:creationId xmlns:a16="http://schemas.microsoft.com/office/drawing/2014/main" id="{F99BA1ED-38FA-3442-BD73-DBEC099C7691}"/>
              </a:ext>
            </a:extLst>
          </p:cNvPr>
          <p:cNvGraphicFramePr>
            <a:graphicFrameLocks noGrp="1"/>
          </p:cNvGraphicFramePr>
          <p:nvPr>
            <p:extLst>
              <p:ext uri="{D42A27DB-BD31-4B8C-83A1-F6EECF244321}">
                <p14:modId xmlns:p14="http://schemas.microsoft.com/office/powerpoint/2010/main" val="2705786442"/>
              </p:ext>
            </p:extLst>
          </p:nvPr>
        </p:nvGraphicFramePr>
        <p:xfrm>
          <a:off x="443346" y="1929422"/>
          <a:ext cx="10515600" cy="3200400"/>
        </p:xfrm>
        <a:graphic>
          <a:graphicData uri="http://schemas.openxmlformats.org/drawingml/2006/table">
            <a:tbl>
              <a:tblPr/>
              <a:tblGrid>
                <a:gridCol w="2433810">
                  <a:extLst>
                    <a:ext uri="{9D8B030D-6E8A-4147-A177-3AD203B41FA5}">
                      <a16:colId xmlns:a16="http://schemas.microsoft.com/office/drawing/2014/main" val="1466924853"/>
                    </a:ext>
                  </a:extLst>
                </a:gridCol>
                <a:gridCol w="8081790">
                  <a:extLst>
                    <a:ext uri="{9D8B030D-6E8A-4147-A177-3AD203B41FA5}">
                      <a16:colId xmlns:a16="http://schemas.microsoft.com/office/drawing/2014/main" val="2881274167"/>
                    </a:ext>
                  </a:extLst>
                </a:gridCol>
              </a:tblGrid>
              <a:tr h="0">
                <a:tc>
                  <a:txBody>
                    <a:bodyPr/>
                    <a:lstStyle/>
                    <a:p>
                      <a:r>
                        <a:rPr lang="tr-TR" sz="2400"/>
                        <a:t>Konu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Ölçüm/Veri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3133788"/>
                  </a:ext>
                </a:extLst>
              </a:tr>
              <a:tr h="0">
                <a:tc>
                  <a:txBody>
                    <a:bodyPr/>
                    <a:lstStyle/>
                    <a:p>
                      <a:r>
                        <a:rPr lang="tr-TR" sz="2400"/>
                        <a:t>1.5 °C eşik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Tekli yıl aşıldı; 5 yıllık ort. yüksek ihtimal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9718297"/>
                  </a:ext>
                </a:extLst>
              </a:tr>
              <a:tr h="0">
                <a:tc>
                  <a:txBody>
                    <a:bodyPr/>
                    <a:lstStyle/>
                    <a:p>
                      <a:r>
                        <a:rPr lang="tr-TR" sz="2400" dirty="0"/>
                        <a:t>CO₂ emisyonları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40.8 Gt CO₂ (2024), yıllık rekor artış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4146097"/>
                  </a:ext>
                </a:extLst>
              </a:tr>
              <a:tr h="0">
                <a:tc>
                  <a:txBody>
                    <a:bodyPr/>
                    <a:lstStyle/>
                    <a:p>
                      <a:r>
                        <a:rPr lang="tr-TR" sz="2400"/>
                        <a:t>Orman kaybı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420 M ha (1990–2020); 10 M ha/yıl (2015–20)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437095"/>
                  </a:ext>
                </a:extLst>
              </a:tr>
              <a:tr h="0">
                <a:tc>
                  <a:txBody>
                    <a:bodyPr/>
                    <a:lstStyle/>
                    <a:p>
                      <a:r>
                        <a:rPr lang="tr-TR" sz="2400"/>
                        <a:t>Ekonomik maliyet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1 T$ (ABD afetler), 125 M$ (yangın işgücü)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8101225"/>
                  </a:ext>
                </a:extLst>
              </a:tr>
              <a:tr h="0">
                <a:tc>
                  <a:txBody>
                    <a:bodyPr/>
                    <a:lstStyle/>
                    <a:p>
                      <a:r>
                        <a:rPr lang="tr-TR" sz="2400"/>
                        <a:t>Biyoçeşitlilik kaybı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a:t>%83 vahşi canlı azalış, 1.71 Dünya tüketim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9017803"/>
                  </a:ext>
                </a:extLst>
              </a:tr>
              <a:tr h="0">
                <a:tc>
                  <a:txBody>
                    <a:bodyPr/>
                    <a:lstStyle/>
                    <a:p>
                      <a:r>
                        <a:rPr lang="tr-TR" sz="2400"/>
                        <a:t>Ekonomik zarar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sz="2400" dirty="0"/>
                        <a:t>25 T$/yıl (</a:t>
                      </a:r>
                      <a:r>
                        <a:rPr lang="tr-TR" sz="2400" dirty="0" err="1"/>
                        <a:t>biyoçeşitlilik</a:t>
                      </a:r>
                      <a:r>
                        <a:rPr lang="tr-TR" sz="2400" dirty="0"/>
                        <a:t>), 38 T$ (2050 tahmin)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8073317"/>
                  </a:ext>
                </a:extLst>
              </a:tr>
            </a:tbl>
          </a:graphicData>
        </a:graphic>
      </p:graphicFrame>
      <p:sp>
        <p:nvSpPr>
          <p:cNvPr id="5" name="Metin kutusu 4">
            <a:extLst>
              <a:ext uri="{FF2B5EF4-FFF2-40B4-BE49-F238E27FC236}">
                <a16:creationId xmlns:a16="http://schemas.microsoft.com/office/drawing/2014/main" id="{DC61ED32-490B-8240-81C4-9E6701FF0F74}"/>
              </a:ext>
            </a:extLst>
          </p:cNvPr>
          <p:cNvSpPr txBox="1"/>
          <p:nvPr/>
        </p:nvSpPr>
        <p:spPr>
          <a:xfrm>
            <a:off x="443346" y="387927"/>
            <a:ext cx="2718565" cy="523220"/>
          </a:xfrm>
          <a:prstGeom prst="rect">
            <a:avLst/>
          </a:prstGeom>
          <a:noFill/>
        </p:spPr>
        <p:txBody>
          <a:bodyPr wrap="none" rtlCol="0">
            <a:spAutoFit/>
          </a:bodyPr>
          <a:lstStyle/>
          <a:p>
            <a:r>
              <a:rPr lang="tr-TR" sz="2800" dirty="0">
                <a:solidFill>
                  <a:srgbClr val="FF0000"/>
                </a:solidFill>
              </a:rPr>
              <a:t>Dünya Tükeniyor!</a:t>
            </a:r>
          </a:p>
        </p:txBody>
      </p:sp>
    </p:spTree>
    <p:extLst>
      <p:ext uri="{BB962C8B-B14F-4D97-AF65-F5344CB8AC3E}">
        <p14:creationId xmlns:p14="http://schemas.microsoft.com/office/powerpoint/2010/main" val="267483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DD89C95-0478-8945-AC94-2EC5271429B2}"/>
              </a:ext>
            </a:extLst>
          </p:cNvPr>
          <p:cNvPicPr>
            <a:picLocks noChangeAspect="1"/>
          </p:cNvPicPr>
          <p:nvPr/>
        </p:nvPicPr>
        <p:blipFill>
          <a:blip r:embed="rId2"/>
          <a:stretch>
            <a:fillRect/>
          </a:stretch>
        </p:blipFill>
        <p:spPr>
          <a:xfrm>
            <a:off x="1027043" y="0"/>
            <a:ext cx="10137913" cy="6858000"/>
          </a:xfrm>
          <a:prstGeom prst="rect">
            <a:avLst/>
          </a:prstGeom>
        </p:spPr>
      </p:pic>
    </p:spTree>
    <p:extLst>
      <p:ext uri="{BB962C8B-B14F-4D97-AF65-F5344CB8AC3E}">
        <p14:creationId xmlns:p14="http://schemas.microsoft.com/office/powerpoint/2010/main" val="3595819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4B18FD4A-49C3-694B-A587-9C3405A83E8A}"/>
              </a:ext>
            </a:extLst>
          </p:cNvPr>
          <p:cNvSpPr txBox="1"/>
          <p:nvPr/>
        </p:nvSpPr>
        <p:spPr>
          <a:xfrm>
            <a:off x="4651841" y="166243"/>
            <a:ext cx="2927789" cy="523220"/>
          </a:xfrm>
          <a:prstGeom prst="rect">
            <a:avLst/>
          </a:prstGeom>
          <a:noFill/>
        </p:spPr>
        <p:txBody>
          <a:bodyPr wrap="none" rtlCol="0">
            <a:spAutoFit/>
          </a:bodyPr>
          <a:lstStyle/>
          <a:p>
            <a:r>
              <a:rPr lang="tr-TR" sz="2800" b="1" dirty="0">
                <a:solidFill>
                  <a:srgbClr val="FF0000"/>
                </a:solidFill>
              </a:rPr>
              <a:t>Türkiye’de Durum;</a:t>
            </a:r>
          </a:p>
        </p:txBody>
      </p:sp>
      <p:sp>
        <p:nvSpPr>
          <p:cNvPr id="3" name="Metin kutusu 2">
            <a:extLst>
              <a:ext uri="{FF2B5EF4-FFF2-40B4-BE49-F238E27FC236}">
                <a16:creationId xmlns:a16="http://schemas.microsoft.com/office/drawing/2014/main" id="{DD54BB86-E31A-2647-952C-F39258CC5150}"/>
              </a:ext>
            </a:extLst>
          </p:cNvPr>
          <p:cNvSpPr txBox="1"/>
          <p:nvPr/>
        </p:nvSpPr>
        <p:spPr>
          <a:xfrm>
            <a:off x="6480955" y="1614354"/>
            <a:ext cx="4888218"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tr-TR" sz="2800" dirty="0">
                <a:solidFill>
                  <a:schemeClr val="tx1"/>
                </a:solidFill>
              </a:rPr>
              <a:t>Sağlıkta Dönüşüm Programı</a:t>
            </a:r>
          </a:p>
          <a:p>
            <a:pPr marL="1371600" lvl="2" indent="-457200">
              <a:buFont typeface="Arial" panose="020B0604020202020204" pitchFamily="34" charset="0"/>
              <a:buChar char="•"/>
            </a:pPr>
            <a:r>
              <a:rPr lang="tr-TR" sz="2400" dirty="0"/>
              <a:t>Özelleştirme</a:t>
            </a:r>
          </a:p>
          <a:p>
            <a:pPr marL="1371600" lvl="2" indent="-457200">
              <a:buFont typeface="Arial" panose="020B0604020202020204" pitchFamily="34" charset="0"/>
              <a:buChar char="•"/>
            </a:pPr>
            <a:r>
              <a:rPr lang="tr-TR" sz="2400" dirty="0"/>
              <a:t>Ticarileştirme</a:t>
            </a:r>
          </a:p>
          <a:p>
            <a:pPr marL="1371600" lvl="2" indent="-457200">
              <a:buFont typeface="Arial" panose="020B0604020202020204" pitchFamily="34" charset="0"/>
              <a:buChar char="•"/>
            </a:pPr>
            <a:r>
              <a:rPr lang="tr-TR" sz="2400" dirty="0"/>
              <a:t>Piyasalaştırma</a:t>
            </a:r>
          </a:p>
        </p:txBody>
      </p:sp>
      <p:sp>
        <p:nvSpPr>
          <p:cNvPr id="4" name="Metin kutusu 3">
            <a:extLst>
              <a:ext uri="{FF2B5EF4-FFF2-40B4-BE49-F238E27FC236}">
                <a16:creationId xmlns:a16="http://schemas.microsoft.com/office/drawing/2014/main" id="{291250A0-A2F4-3F47-9B6A-529ACDE5D055}"/>
              </a:ext>
            </a:extLst>
          </p:cNvPr>
          <p:cNvSpPr txBox="1"/>
          <p:nvPr/>
        </p:nvSpPr>
        <p:spPr>
          <a:xfrm>
            <a:off x="294350" y="2168352"/>
            <a:ext cx="5084020"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sz="2800" dirty="0"/>
              <a:t>Sağlığın Hak Olmaktan Çıkarılması</a:t>
            </a:r>
          </a:p>
        </p:txBody>
      </p:sp>
      <p:sp>
        <p:nvSpPr>
          <p:cNvPr id="5" name="Sağ Ok 4">
            <a:extLst>
              <a:ext uri="{FF2B5EF4-FFF2-40B4-BE49-F238E27FC236}">
                <a16:creationId xmlns:a16="http://schemas.microsoft.com/office/drawing/2014/main" id="{E367ECE4-A742-7F4E-8BE5-76F06AFEC9B6}"/>
              </a:ext>
            </a:extLst>
          </p:cNvPr>
          <p:cNvSpPr/>
          <p:nvPr/>
        </p:nvSpPr>
        <p:spPr>
          <a:xfrm>
            <a:off x="5601855" y="2261728"/>
            <a:ext cx="709684" cy="296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FCE83C00-834E-484C-92C0-157DE0EA6BC4}"/>
              </a:ext>
            </a:extLst>
          </p:cNvPr>
          <p:cNvSpPr txBox="1"/>
          <p:nvPr/>
        </p:nvSpPr>
        <p:spPr>
          <a:xfrm>
            <a:off x="729465" y="1006867"/>
            <a:ext cx="10454465" cy="461665"/>
          </a:xfrm>
          <a:prstGeom prst="rect">
            <a:avLst/>
          </a:prstGeom>
          <a:noFill/>
        </p:spPr>
        <p:txBody>
          <a:bodyPr wrap="none" rtlCol="0">
            <a:spAutoFit/>
          </a:bodyPr>
          <a:lstStyle/>
          <a:p>
            <a:r>
              <a:rPr lang="tr-TR" sz="2400" dirty="0" err="1"/>
              <a:t>Neoliberal</a:t>
            </a:r>
            <a:r>
              <a:rPr lang="tr-TR" sz="2400" dirty="0"/>
              <a:t> Politikalar: Sağlık Reformu (1986) </a:t>
            </a:r>
            <a:r>
              <a:rPr lang="tr-TR" sz="2400" dirty="0">
                <a:sym typeface="Wingdings" pitchFamily="2" charset="2"/>
              </a:rPr>
              <a:t></a:t>
            </a:r>
            <a:r>
              <a:rPr lang="tr-TR" sz="2400" dirty="0"/>
              <a:t> Sağlıkta Dönüşüm Programı (2002)</a:t>
            </a:r>
          </a:p>
        </p:txBody>
      </p:sp>
      <p:graphicFrame>
        <p:nvGraphicFramePr>
          <p:cNvPr id="7" name="Grafik 6">
            <a:extLst>
              <a:ext uri="{FF2B5EF4-FFF2-40B4-BE49-F238E27FC236}">
                <a16:creationId xmlns:a16="http://schemas.microsoft.com/office/drawing/2014/main" id="{781D418B-D28A-EE4C-8449-B38A883D85E9}"/>
              </a:ext>
            </a:extLst>
          </p:cNvPr>
          <p:cNvGraphicFramePr>
            <a:graphicFrameLocks/>
          </p:cNvGraphicFramePr>
          <p:nvPr>
            <p:extLst>
              <p:ext uri="{D42A27DB-BD31-4B8C-83A1-F6EECF244321}">
                <p14:modId xmlns:p14="http://schemas.microsoft.com/office/powerpoint/2010/main" val="3623661267"/>
              </p:ext>
            </p:extLst>
          </p:nvPr>
        </p:nvGraphicFramePr>
        <p:xfrm>
          <a:off x="0" y="3484768"/>
          <a:ext cx="6311539" cy="3373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422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Graphic spid="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BF9C39F1-B3BB-614B-BB24-332582577D48}"/>
              </a:ext>
            </a:extLst>
          </p:cNvPr>
          <p:cNvPicPr>
            <a:picLocks noChangeAspect="1"/>
          </p:cNvPicPr>
          <p:nvPr/>
        </p:nvPicPr>
        <p:blipFill>
          <a:blip r:embed="rId2"/>
          <a:stretch>
            <a:fillRect/>
          </a:stretch>
        </p:blipFill>
        <p:spPr>
          <a:xfrm>
            <a:off x="677333" y="0"/>
            <a:ext cx="10837333" cy="6858000"/>
          </a:xfrm>
          <a:prstGeom prst="rect">
            <a:avLst/>
          </a:prstGeom>
        </p:spPr>
      </p:pic>
    </p:spTree>
    <p:extLst>
      <p:ext uri="{BB962C8B-B14F-4D97-AF65-F5344CB8AC3E}">
        <p14:creationId xmlns:p14="http://schemas.microsoft.com/office/powerpoint/2010/main" val="3270819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FA9C3BD-FCD8-4B43-AF94-7FDE864D7B5E}"/>
              </a:ext>
            </a:extLst>
          </p:cNvPr>
          <p:cNvPicPr>
            <a:picLocks noChangeAspect="1"/>
          </p:cNvPicPr>
          <p:nvPr/>
        </p:nvPicPr>
        <p:blipFill>
          <a:blip r:embed="rId2"/>
          <a:stretch>
            <a:fillRect/>
          </a:stretch>
        </p:blipFill>
        <p:spPr>
          <a:xfrm>
            <a:off x="0" y="165138"/>
            <a:ext cx="10130319" cy="5053013"/>
          </a:xfrm>
          <a:prstGeom prst="rect">
            <a:avLst/>
          </a:prstGeom>
        </p:spPr>
      </p:pic>
      <p:cxnSp>
        <p:nvCxnSpPr>
          <p:cNvPr id="4" name="Düz Ok Bağlayıcısı 3">
            <a:extLst>
              <a:ext uri="{FF2B5EF4-FFF2-40B4-BE49-F238E27FC236}">
                <a16:creationId xmlns:a16="http://schemas.microsoft.com/office/drawing/2014/main" id="{F081A081-0D54-0A40-A53E-252AFD2D59CF}"/>
              </a:ext>
            </a:extLst>
          </p:cNvPr>
          <p:cNvCxnSpPr>
            <a:cxnSpLocks/>
          </p:cNvCxnSpPr>
          <p:nvPr/>
        </p:nvCxnSpPr>
        <p:spPr>
          <a:xfrm flipV="1">
            <a:off x="7657620" y="4822366"/>
            <a:ext cx="436728" cy="395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Metin kutusu 4">
            <a:extLst>
              <a:ext uri="{FF2B5EF4-FFF2-40B4-BE49-F238E27FC236}">
                <a16:creationId xmlns:a16="http://schemas.microsoft.com/office/drawing/2014/main" id="{A805DB3F-2997-7C46-BA2D-0FD2969CF018}"/>
              </a:ext>
            </a:extLst>
          </p:cNvPr>
          <p:cNvSpPr txBox="1"/>
          <p:nvPr/>
        </p:nvSpPr>
        <p:spPr>
          <a:xfrm>
            <a:off x="421241" y="5383658"/>
            <a:ext cx="10266272" cy="400110"/>
          </a:xfrm>
          <a:prstGeom prst="rect">
            <a:avLst/>
          </a:prstGeom>
          <a:noFill/>
        </p:spPr>
        <p:txBody>
          <a:bodyPr wrap="none" rtlCol="0">
            <a:spAutoFit/>
          </a:bodyPr>
          <a:lstStyle/>
          <a:p>
            <a:r>
              <a:rPr lang="tr-TR" sz="2000" dirty="0"/>
              <a:t>Doğuşta beklenen ortalama yaşam süresi: İspanya: 84, Yunanistan: 81,6     EU27: 81,5.      TR: 77,3</a:t>
            </a:r>
          </a:p>
        </p:txBody>
      </p:sp>
    </p:spTree>
    <p:extLst>
      <p:ext uri="{BB962C8B-B14F-4D97-AF65-F5344CB8AC3E}">
        <p14:creationId xmlns:p14="http://schemas.microsoft.com/office/powerpoint/2010/main" val="1359351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B093020-3A19-A34F-84AE-E6CE6FC8C817}"/>
              </a:ext>
            </a:extLst>
          </p:cNvPr>
          <p:cNvPicPr>
            <a:picLocks noChangeAspect="1"/>
          </p:cNvPicPr>
          <p:nvPr/>
        </p:nvPicPr>
        <p:blipFill>
          <a:blip r:embed="rId2"/>
          <a:stretch>
            <a:fillRect/>
          </a:stretch>
        </p:blipFill>
        <p:spPr>
          <a:xfrm>
            <a:off x="307733" y="3681022"/>
            <a:ext cx="6000599" cy="3034588"/>
          </a:xfrm>
          <a:prstGeom prst="rect">
            <a:avLst/>
          </a:prstGeom>
        </p:spPr>
      </p:pic>
      <p:pic>
        <p:nvPicPr>
          <p:cNvPr id="7" name="İçerik Yer Tutucusu 6">
            <a:extLst>
              <a:ext uri="{FF2B5EF4-FFF2-40B4-BE49-F238E27FC236}">
                <a16:creationId xmlns:a16="http://schemas.microsoft.com/office/drawing/2014/main" id="{0F75325D-A143-B248-8A2C-8606CF6CB549}"/>
              </a:ext>
            </a:extLst>
          </p:cNvPr>
          <p:cNvPicPr>
            <a:picLocks noChangeAspect="1"/>
          </p:cNvPicPr>
          <p:nvPr/>
        </p:nvPicPr>
        <p:blipFill rotWithShape="1">
          <a:blip r:embed="rId3"/>
          <a:srcRect l="24118" t="41042" r="26540" b="17990"/>
          <a:stretch/>
        </p:blipFill>
        <p:spPr>
          <a:xfrm>
            <a:off x="137806" y="113016"/>
            <a:ext cx="7639732" cy="3568006"/>
          </a:xfrm>
          <a:prstGeom prst="rect">
            <a:avLst/>
          </a:prstGeom>
          <a:ln>
            <a:solidFill>
              <a:srgbClr val="FF0000"/>
            </a:solidFill>
          </a:ln>
        </p:spPr>
      </p:pic>
      <p:sp>
        <p:nvSpPr>
          <p:cNvPr id="8" name="Metin kutusu 7">
            <a:extLst>
              <a:ext uri="{FF2B5EF4-FFF2-40B4-BE49-F238E27FC236}">
                <a16:creationId xmlns:a16="http://schemas.microsoft.com/office/drawing/2014/main" id="{D7016F39-EC5C-D343-BAD2-84F046761C9B}"/>
              </a:ext>
            </a:extLst>
          </p:cNvPr>
          <p:cNvSpPr txBox="1"/>
          <p:nvPr/>
        </p:nvSpPr>
        <p:spPr>
          <a:xfrm>
            <a:off x="8413641" y="1849978"/>
            <a:ext cx="3217525" cy="181588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tr-TR" sz="2800" dirty="0"/>
              <a:t>AB üye ve aday ülkeler içerisinde  en yüksek bebek ölüm hızı Türkiye’de</a:t>
            </a:r>
          </a:p>
        </p:txBody>
      </p:sp>
      <p:cxnSp>
        <p:nvCxnSpPr>
          <p:cNvPr id="9" name="Düz Ok Bağlayıcısı 8">
            <a:extLst>
              <a:ext uri="{FF2B5EF4-FFF2-40B4-BE49-F238E27FC236}">
                <a16:creationId xmlns:a16="http://schemas.microsoft.com/office/drawing/2014/main" id="{824FB2B1-E802-284E-ADAD-1AB165DF9EF4}"/>
              </a:ext>
            </a:extLst>
          </p:cNvPr>
          <p:cNvCxnSpPr>
            <a:cxnSpLocks/>
          </p:cNvCxnSpPr>
          <p:nvPr/>
        </p:nvCxnSpPr>
        <p:spPr>
          <a:xfrm flipV="1">
            <a:off x="5666122" y="2997271"/>
            <a:ext cx="436728" cy="395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3299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3CB144C-6277-8546-B652-1774521FC7F5}"/>
              </a:ext>
            </a:extLst>
          </p:cNvPr>
          <p:cNvPicPr>
            <a:picLocks noChangeAspect="1"/>
          </p:cNvPicPr>
          <p:nvPr/>
        </p:nvPicPr>
        <p:blipFill>
          <a:blip r:embed="rId2"/>
          <a:stretch>
            <a:fillRect/>
          </a:stretch>
        </p:blipFill>
        <p:spPr>
          <a:xfrm>
            <a:off x="408258" y="181206"/>
            <a:ext cx="11133254" cy="6557545"/>
          </a:xfrm>
          <a:prstGeom prst="rect">
            <a:avLst/>
          </a:prstGeom>
        </p:spPr>
      </p:pic>
      <p:cxnSp>
        <p:nvCxnSpPr>
          <p:cNvPr id="3" name="Düz Ok Bağlayıcısı 2">
            <a:extLst>
              <a:ext uri="{FF2B5EF4-FFF2-40B4-BE49-F238E27FC236}">
                <a16:creationId xmlns:a16="http://schemas.microsoft.com/office/drawing/2014/main" id="{E12D4AD1-6536-B14F-82EB-91A0ECBD23A4}"/>
              </a:ext>
            </a:extLst>
          </p:cNvPr>
          <p:cNvCxnSpPr>
            <a:cxnSpLocks/>
          </p:cNvCxnSpPr>
          <p:nvPr/>
        </p:nvCxnSpPr>
        <p:spPr>
          <a:xfrm flipV="1">
            <a:off x="5868537" y="5791975"/>
            <a:ext cx="436728" cy="395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Düz Ok Bağlayıcısı 3">
            <a:extLst>
              <a:ext uri="{FF2B5EF4-FFF2-40B4-BE49-F238E27FC236}">
                <a16:creationId xmlns:a16="http://schemas.microsoft.com/office/drawing/2014/main" id="{A7D7B6FC-FA1A-1E40-9638-AA4DFBA2A5AE}"/>
              </a:ext>
            </a:extLst>
          </p:cNvPr>
          <p:cNvCxnSpPr>
            <a:cxnSpLocks/>
          </p:cNvCxnSpPr>
          <p:nvPr/>
        </p:nvCxnSpPr>
        <p:spPr>
          <a:xfrm flipV="1">
            <a:off x="632290" y="5791975"/>
            <a:ext cx="436728" cy="3957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47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E61CAB9A-13EF-5040-A16A-3C2F23E38C58}"/>
              </a:ext>
            </a:extLst>
          </p:cNvPr>
          <p:cNvPicPr>
            <a:picLocks noChangeAspect="1"/>
          </p:cNvPicPr>
          <p:nvPr/>
        </p:nvPicPr>
        <p:blipFill>
          <a:blip r:embed="rId2"/>
          <a:stretch>
            <a:fillRect/>
          </a:stretch>
        </p:blipFill>
        <p:spPr>
          <a:xfrm>
            <a:off x="234798" y="508055"/>
            <a:ext cx="11482520" cy="5327665"/>
          </a:xfrm>
          <a:prstGeom prst="rect">
            <a:avLst/>
          </a:prstGeom>
        </p:spPr>
      </p:pic>
    </p:spTree>
    <p:extLst>
      <p:ext uri="{BB962C8B-B14F-4D97-AF65-F5344CB8AC3E}">
        <p14:creationId xmlns:p14="http://schemas.microsoft.com/office/powerpoint/2010/main" val="3831579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çerik Yer Tutucusu 4">
            <a:extLst>
              <a:ext uri="{FF2B5EF4-FFF2-40B4-BE49-F238E27FC236}">
                <a16:creationId xmlns:a16="http://schemas.microsoft.com/office/drawing/2014/main" id="{5CDEDA48-9D12-5941-897F-C90A41146990}"/>
              </a:ext>
            </a:extLst>
          </p:cNvPr>
          <p:cNvPicPr>
            <a:picLocks noChangeAspect="1"/>
          </p:cNvPicPr>
          <p:nvPr/>
        </p:nvPicPr>
        <p:blipFill rotWithShape="1">
          <a:blip r:embed="rId2"/>
          <a:srcRect l="39353" t="25322" r="40362" b="8196"/>
          <a:stretch/>
        </p:blipFill>
        <p:spPr>
          <a:xfrm rot="5400000">
            <a:off x="2988858" y="-2251879"/>
            <a:ext cx="6277974" cy="11573302"/>
          </a:xfrm>
          <a:prstGeom prst="rect">
            <a:avLst/>
          </a:prstGeom>
          <a:effectLst>
            <a:outerShdw blurRad="63500" sx="102000" sy="102000" algn="ctr" rotWithShape="0">
              <a:prstClr val="black">
                <a:alpha val="40000"/>
              </a:prstClr>
            </a:outerShdw>
          </a:effectLst>
        </p:spPr>
      </p:pic>
      <p:pic>
        <p:nvPicPr>
          <p:cNvPr id="3" name="Resim 2">
            <a:extLst>
              <a:ext uri="{FF2B5EF4-FFF2-40B4-BE49-F238E27FC236}">
                <a16:creationId xmlns:a16="http://schemas.microsoft.com/office/drawing/2014/main" id="{56BD8F12-104F-6F4C-97F1-342F22C1F0B7}"/>
              </a:ext>
            </a:extLst>
          </p:cNvPr>
          <p:cNvPicPr>
            <a:picLocks noChangeAspect="1"/>
          </p:cNvPicPr>
          <p:nvPr/>
        </p:nvPicPr>
        <p:blipFill rotWithShape="1">
          <a:blip r:embed="rId3"/>
          <a:srcRect l="41505" t="25761" r="40947" b="15599"/>
          <a:stretch/>
        </p:blipFill>
        <p:spPr>
          <a:xfrm>
            <a:off x="101175" y="3840621"/>
            <a:ext cx="2328127" cy="2990083"/>
          </a:xfrm>
          <a:prstGeom prst="rect">
            <a:avLst/>
          </a:prstGeom>
          <a:ln>
            <a:solidFill>
              <a:schemeClr val="bg1">
                <a:lumMod val="50000"/>
              </a:schemeClr>
            </a:solidFill>
          </a:ln>
        </p:spPr>
      </p:pic>
    </p:spTree>
    <p:extLst>
      <p:ext uri="{BB962C8B-B14F-4D97-AF65-F5344CB8AC3E}">
        <p14:creationId xmlns:p14="http://schemas.microsoft.com/office/powerpoint/2010/main" val="4213194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BED0480-A167-DF48-928F-0097CC491893}"/>
              </a:ext>
            </a:extLst>
          </p:cNvPr>
          <p:cNvSpPr txBox="1"/>
          <p:nvPr/>
        </p:nvSpPr>
        <p:spPr>
          <a:xfrm>
            <a:off x="2969232" y="167091"/>
            <a:ext cx="3528530" cy="461665"/>
          </a:xfrm>
          <a:prstGeom prst="rect">
            <a:avLst/>
          </a:prstGeom>
          <a:noFill/>
        </p:spPr>
        <p:txBody>
          <a:bodyPr wrap="none" rtlCol="0">
            <a:spAutoFit/>
          </a:bodyPr>
          <a:lstStyle/>
          <a:p>
            <a:r>
              <a:rPr lang="tr-TR" sz="2400" dirty="0">
                <a:solidFill>
                  <a:srgbClr val="FF0000"/>
                </a:solidFill>
              </a:rPr>
              <a:t>Türkiye:  Kadınlar, Çocuklar</a:t>
            </a:r>
          </a:p>
        </p:txBody>
      </p:sp>
      <p:sp>
        <p:nvSpPr>
          <p:cNvPr id="3" name="Metin kutusu 2">
            <a:extLst>
              <a:ext uri="{FF2B5EF4-FFF2-40B4-BE49-F238E27FC236}">
                <a16:creationId xmlns:a16="http://schemas.microsoft.com/office/drawing/2014/main" id="{151DAADE-F06A-D44E-8D20-95A515B2435C}"/>
              </a:ext>
            </a:extLst>
          </p:cNvPr>
          <p:cNvSpPr txBox="1"/>
          <p:nvPr/>
        </p:nvSpPr>
        <p:spPr>
          <a:xfrm>
            <a:off x="349319" y="974361"/>
            <a:ext cx="5936433" cy="400110"/>
          </a:xfrm>
          <a:prstGeom prst="rect">
            <a:avLst/>
          </a:prstGeom>
          <a:noFill/>
        </p:spPr>
        <p:txBody>
          <a:bodyPr wrap="none" rtlCol="0">
            <a:spAutoFit/>
          </a:bodyPr>
          <a:lstStyle/>
          <a:p>
            <a:r>
              <a:rPr lang="tr-TR" sz="2000" dirty="0"/>
              <a:t>7 milyon çocuk (%31) yoksulluk sınırının altında yaşıyor </a:t>
            </a:r>
          </a:p>
        </p:txBody>
      </p:sp>
      <p:pic>
        <p:nvPicPr>
          <p:cNvPr id="7" name="Resim 6">
            <a:extLst>
              <a:ext uri="{FF2B5EF4-FFF2-40B4-BE49-F238E27FC236}">
                <a16:creationId xmlns:a16="http://schemas.microsoft.com/office/drawing/2014/main" id="{9EB0D110-053A-5A4C-93DD-A010F1FB360A}"/>
              </a:ext>
            </a:extLst>
          </p:cNvPr>
          <p:cNvPicPr>
            <a:picLocks noChangeAspect="1"/>
          </p:cNvPicPr>
          <p:nvPr/>
        </p:nvPicPr>
        <p:blipFill>
          <a:blip r:embed="rId2"/>
          <a:stretch>
            <a:fillRect/>
          </a:stretch>
        </p:blipFill>
        <p:spPr>
          <a:xfrm>
            <a:off x="89578" y="1720076"/>
            <a:ext cx="11647199" cy="3756050"/>
          </a:xfrm>
          <a:prstGeom prst="rect">
            <a:avLst/>
          </a:prstGeom>
        </p:spPr>
      </p:pic>
      <p:sp>
        <p:nvSpPr>
          <p:cNvPr id="8" name="Metin kutusu 7">
            <a:extLst>
              <a:ext uri="{FF2B5EF4-FFF2-40B4-BE49-F238E27FC236}">
                <a16:creationId xmlns:a16="http://schemas.microsoft.com/office/drawing/2014/main" id="{A4FD4400-F698-D94E-B161-A9FEE30D27FA}"/>
              </a:ext>
            </a:extLst>
          </p:cNvPr>
          <p:cNvSpPr txBox="1"/>
          <p:nvPr/>
        </p:nvSpPr>
        <p:spPr>
          <a:xfrm>
            <a:off x="10181689" y="5646479"/>
            <a:ext cx="1143262" cy="369332"/>
          </a:xfrm>
          <a:prstGeom prst="rect">
            <a:avLst/>
          </a:prstGeom>
          <a:noFill/>
        </p:spPr>
        <p:txBody>
          <a:bodyPr wrap="none" rtlCol="0">
            <a:spAutoFit/>
          </a:bodyPr>
          <a:lstStyle/>
          <a:p>
            <a:r>
              <a:rPr lang="tr-TR" dirty="0"/>
              <a:t>TÜİK 2024</a:t>
            </a:r>
          </a:p>
        </p:txBody>
      </p:sp>
    </p:spTree>
    <p:extLst>
      <p:ext uri="{BB962C8B-B14F-4D97-AF65-F5344CB8AC3E}">
        <p14:creationId xmlns:p14="http://schemas.microsoft.com/office/powerpoint/2010/main" val="208876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2494623-BBB0-094E-BCFB-207D917B70BB}"/>
              </a:ext>
            </a:extLst>
          </p:cNvPr>
          <p:cNvSpPr txBox="1"/>
          <p:nvPr/>
        </p:nvSpPr>
        <p:spPr>
          <a:xfrm>
            <a:off x="698643" y="606400"/>
            <a:ext cx="3772892" cy="523220"/>
          </a:xfrm>
          <a:prstGeom prst="rect">
            <a:avLst/>
          </a:prstGeom>
          <a:noFill/>
        </p:spPr>
        <p:txBody>
          <a:bodyPr wrap="none" rtlCol="0">
            <a:spAutoFit/>
          </a:bodyPr>
          <a:lstStyle/>
          <a:p>
            <a:r>
              <a:rPr lang="tr-TR" sz="2800" b="1" dirty="0">
                <a:solidFill>
                  <a:srgbClr val="FF0000"/>
                </a:solidFill>
              </a:rPr>
              <a:t>DÜNYA: «geçiş dönemi»</a:t>
            </a:r>
          </a:p>
        </p:txBody>
      </p:sp>
      <p:sp>
        <p:nvSpPr>
          <p:cNvPr id="4" name="Metin kutusu 3">
            <a:extLst>
              <a:ext uri="{FF2B5EF4-FFF2-40B4-BE49-F238E27FC236}">
                <a16:creationId xmlns:a16="http://schemas.microsoft.com/office/drawing/2014/main" id="{6A967D2D-72E9-7941-B2FA-C0389C3BE301}"/>
              </a:ext>
            </a:extLst>
          </p:cNvPr>
          <p:cNvSpPr txBox="1"/>
          <p:nvPr/>
        </p:nvSpPr>
        <p:spPr>
          <a:xfrm>
            <a:off x="575353" y="1448656"/>
            <a:ext cx="10721333" cy="461665"/>
          </a:xfrm>
          <a:prstGeom prst="rect">
            <a:avLst/>
          </a:prstGeom>
          <a:noFill/>
        </p:spPr>
        <p:txBody>
          <a:bodyPr wrap="none" rtlCol="0">
            <a:spAutoFit/>
          </a:bodyPr>
          <a:lstStyle/>
          <a:p>
            <a:r>
              <a:rPr lang="tr-TR" sz="2400" dirty="0"/>
              <a:t>100 yıl önce (1915-1945) geçiş dönemi: Dünya Savaşları, «Büyük Buhran» , Devrimler</a:t>
            </a:r>
          </a:p>
        </p:txBody>
      </p:sp>
      <p:sp>
        <p:nvSpPr>
          <p:cNvPr id="5" name="Metin kutusu 4">
            <a:extLst>
              <a:ext uri="{FF2B5EF4-FFF2-40B4-BE49-F238E27FC236}">
                <a16:creationId xmlns:a16="http://schemas.microsoft.com/office/drawing/2014/main" id="{5045B85E-641A-A743-8FA9-B5C7473649BD}"/>
              </a:ext>
            </a:extLst>
          </p:cNvPr>
          <p:cNvSpPr txBox="1"/>
          <p:nvPr/>
        </p:nvSpPr>
        <p:spPr>
          <a:xfrm>
            <a:off x="472612" y="2363057"/>
            <a:ext cx="5100627" cy="461665"/>
          </a:xfrm>
          <a:prstGeom prst="rect">
            <a:avLst/>
          </a:prstGeom>
          <a:noFill/>
        </p:spPr>
        <p:txBody>
          <a:bodyPr wrap="none" rtlCol="0">
            <a:spAutoFit/>
          </a:bodyPr>
          <a:lstStyle/>
          <a:p>
            <a:r>
              <a:rPr lang="tr-TR" sz="2400" dirty="0"/>
              <a:t>«Eski» Dünya Düzeni: İki Kutuplu Dünya</a:t>
            </a:r>
          </a:p>
        </p:txBody>
      </p:sp>
      <p:sp>
        <p:nvSpPr>
          <p:cNvPr id="6" name="Metin kutusu 5">
            <a:extLst>
              <a:ext uri="{FF2B5EF4-FFF2-40B4-BE49-F238E27FC236}">
                <a16:creationId xmlns:a16="http://schemas.microsoft.com/office/drawing/2014/main" id="{1E357143-A8C6-B74C-8C0E-8805CA58FA63}"/>
              </a:ext>
            </a:extLst>
          </p:cNvPr>
          <p:cNvSpPr txBox="1"/>
          <p:nvPr/>
        </p:nvSpPr>
        <p:spPr>
          <a:xfrm>
            <a:off x="575353" y="3158518"/>
            <a:ext cx="4695837" cy="461665"/>
          </a:xfrm>
          <a:prstGeom prst="rect">
            <a:avLst/>
          </a:prstGeom>
          <a:noFill/>
        </p:spPr>
        <p:txBody>
          <a:bodyPr wrap="none" rtlCol="0">
            <a:spAutoFit/>
          </a:bodyPr>
          <a:lstStyle/>
          <a:p>
            <a:r>
              <a:rPr lang="tr-TR" sz="2400" dirty="0"/>
              <a:t>Büyük atılımlar, kazanımlar dönemi: </a:t>
            </a:r>
          </a:p>
        </p:txBody>
      </p:sp>
      <p:sp>
        <p:nvSpPr>
          <p:cNvPr id="8" name="Metin kutusu 7">
            <a:extLst>
              <a:ext uri="{FF2B5EF4-FFF2-40B4-BE49-F238E27FC236}">
                <a16:creationId xmlns:a16="http://schemas.microsoft.com/office/drawing/2014/main" id="{23DBB55F-457A-0449-9EE6-396D0DC09677}"/>
              </a:ext>
            </a:extLst>
          </p:cNvPr>
          <p:cNvSpPr txBox="1"/>
          <p:nvPr/>
        </p:nvSpPr>
        <p:spPr>
          <a:xfrm>
            <a:off x="318499" y="3953979"/>
            <a:ext cx="4695837" cy="193899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400" dirty="0"/>
              <a:t>“Sağlık yalnızca hastalık veya sakatlığın olmayışı değil, fiziksel, zihinsel ve  sosyal yönden tam bir iyilik halidir” 			</a:t>
            </a:r>
          </a:p>
          <a:p>
            <a:r>
              <a:rPr lang="tr-TR" sz="2400" i="1" dirty="0"/>
              <a:t>			</a:t>
            </a:r>
            <a:r>
              <a:rPr lang="tr-TR" sz="2000" i="1" dirty="0"/>
              <a:t>DSÖ 1948</a:t>
            </a:r>
            <a:endParaRPr lang="tr-TR" sz="2400" i="1" dirty="0"/>
          </a:p>
        </p:txBody>
      </p:sp>
      <p:pic>
        <p:nvPicPr>
          <p:cNvPr id="9" name="Resim 8">
            <a:extLst>
              <a:ext uri="{FF2B5EF4-FFF2-40B4-BE49-F238E27FC236}">
                <a16:creationId xmlns:a16="http://schemas.microsoft.com/office/drawing/2014/main" id="{FF851668-E836-EE40-8649-B465EC0B3986}"/>
              </a:ext>
            </a:extLst>
          </p:cNvPr>
          <p:cNvPicPr>
            <a:picLocks noChangeAspect="1"/>
          </p:cNvPicPr>
          <p:nvPr/>
        </p:nvPicPr>
        <p:blipFill>
          <a:blip r:embed="rId2"/>
          <a:stretch>
            <a:fillRect/>
          </a:stretch>
        </p:blipFill>
        <p:spPr>
          <a:xfrm>
            <a:off x="5665915" y="2593889"/>
            <a:ext cx="6347956" cy="4104862"/>
          </a:xfrm>
          <a:prstGeom prst="rect">
            <a:avLst/>
          </a:prstGeom>
        </p:spPr>
      </p:pic>
    </p:spTree>
    <p:extLst>
      <p:ext uri="{BB962C8B-B14F-4D97-AF65-F5344CB8AC3E}">
        <p14:creationId xmlns:p14="http://schemas.microsoft.com/office/powerpoint/2010/main" val="101874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9A4B7F30-53D2-6E4F-849E-BE031CF4C225}"/>
              </a:ext>
            </a:extLst>
          </p:cNvPr>
          <p:cNvSpPr txBox="1"/>
          <p:nvPr/>
        </p:nvSpPr>
        <p:spPr>
          <a:xfrm>
            <a:off x="6832315" y="1706576"/>
            <a:ext cx="4983137" cy="1200329"/>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tr-TR" sz="2400" dirty="0"/>
              <a:t>İSİG MECLİS: </a:t>
            </a:r>
          </a:p>
          <a:p>
            <a:r>
              <a:rPr lang="tr-TR" sz="2400" dirty="0"/>
              <a:t>«Son 12,5 yılda en az 770 çocuk işçi hayatını kaybetti» </a:t>
            </a:r>
          </a:p>
        </p:txBody>
      </p:sp>
      <p:pic>
        <p:nvPicPr>
          <p:cNvPr id="7" name="Resim 6">
            <a:extLst>
              <a:ext uri="{FF2B5EF4-FFF2-40B4-BE49-F238E27FC236}">
                <a16:creationId xmlns:a16="http://schemas.microsoft.com/office/drawing/2014/main" id="{1362DA26-D63C-A746-AE85-0B4D7FA81A0A}"/>
              </a:ext>
            </a:extLst>
          </p:cNvPr>
          <p:cNvPicPr>
            <a:picLocks noChangeAspect="1"/>
          </p:cNvPicPr>
          <p:nvPr/>
        </p:nvPicPr>
        <p:blipFill rotWithShape="1">
          <a:blip r:embed="rId2"/>
          <a:srcRect b="10408"/>
          <a:stretch/>
        </p:blipFill>
        <p:spPr>
          <a:xfrm>
            <a:off x="0" y="-2697"/>
            <a:ext cx="6666138" cy="4708261"/>
          </a:xfrm>
          <a:prstGeom prst="rect">
            <a:avLst/>
          </a:prstGeom>
        </p:spPr>
      </p:pic>
      <p:graphicFrame>
        <p:nvGraphicFramePr>
          <p:cNvPr id="8" name="Tablo 7">
            <a:extLst>
              <a:ext uri="{FF2B5EF4-FFF2-40B4-BE49-F238E27FC236}">
                <a16:creationId xmlns:a16="http://schemas.microsoft.com/office/drawing/2014/main" id="{03329DDF-695C-7C4F-BA32-B7340796986A}"/>
              </a:ext>
            </a:extLst>
          </p:cNvPr>
          <p:cNvGraphicFramePr>
            <a:graphicFrameLocks noGrp="1"/>
          </p:cNvGraphicFramePr>
          <p:nvPr>
            <p:extLst>
              <p:ext uri="{D42A27DB-BD31-4B8C-83A1-F6EECF244321}">
                <p14:modId xmlns:p14="http://schemas.microsoft.com/office/powerpoint/2010/main" val="413606226"/>
              </p:ext>
            </p:extLst>
          </p:nvPr>
        </p:nvGraphicFramePr>
        <p:xfrm>
          <a:off x="349319" y="4897049"/>
          <a:ext cx="10397447" cy="1737360"/>
        </p:xfrm>
        <a:graphic>
          <a:graphicData uri="http://schemas.openxmlformats.org/drawingml/2006/table">
            <a:tbl>
              <a:tblPr/>
              <a:tblGrid>
                <a:gridCol w="4397340">
                  <a:extLst>
                    <a:ext uri="{9D8B030D-6E8A-4147-A177-3AD203B41FA5}">
                      <a16:colId xmlns:a16="http://schemas.microsoft.com/office/drawing/2014/main" val="3954988425"/>
                    </a:ext>
                  </a:extLst>
                </a:gridCol>
                <a:gridCol w="1284270">
                  <a:extLst>
                    <a:ext uri="{9D8B030D-6E8A-4147-A177-3AD203B41FA5}">
                      <a16:colId xmlns:a16="http://schemas.microsoft.com/office/drawing/2014/main" val="1037197395"/>
                    </a:ext>
                  </a:extLst>
                </a:gridCol>
                <a:gridCol w="2661007">
                  <a:extLst>
                    <a:ext uri="{9D8B030D-6E8A-4147-A177-3AD203B41FA5}">
                      <a16:colId xmlns:a16="http://schemas.microsoft.com/office/drawing/2014/main" val="745771280"/>
                    </a:ext>
                  </a:extLst>
                </a:gridCol>
                <a:gridCol w="2054830">
                  <a:extLst>
                    <a:ext uri="{9D8B030D-6E8A-4147-A177-3AD203B41FA5}">
                      <a16:colId xmlns:a16="http://schemas.microsoft.com/office/drawing/2014/main" val="3606352586"/>
                    </a:ext>
                  </a:extLst>
                </a:gridCol>
              </a:tblGrid>
              <a:tr h="0">
                <a:tc>
                  <a:txBody>
                    <a:bodyPr/>
                    <a:lstStyle/>
                    <a:p>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Yaş Grubu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Çocuk İşçi Sayısı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İşgücüne Katılım Oranı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63322349"/>
                  </a:ext>
                </a:extLst>
              </a:tr>
              <a:tr h="0">
                <a:tc>
                  <a:txBody>
                    <a:bodyPr/>
                    <a:lstStyle/>
                    <a:p>
                      <a:r>
                        <a:rPr lang="tr-TR" b="1" dirty="0"/>
                        <a:t>TÜİK (</a:t>
                      </a:r>
                      <a:r>
                        <a:rPr lang="tr-TR" b="1" dirty="0" err="1"/>
                        <a:t>Hanehalkı</a:t>
                      </a:r>
                      <a:r>
                        <a:rPr lang="tr-TR" b="1" dirty="0"/>
                        <a:t> </a:t>
                      </a:r>
                      <a:r>
                        <a:rPr lang="tr-TR" b="1" dirty="0" err="1"/>
                        <a:t>İçgücü</a:t>
                      </a:r>
                      <a:r>
                        <a:rPr lang="tr-TR" b="1" dirty="0"/>
                        <a:t> Araştırması) 2024</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a:t>15–17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a:t>869.000 (2020: 501.000)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%24,9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0689419"/>
                  </a:ext>
                </a:extLst>
              </a:tr>
              <a:tr h="0">
                <a:tc>
                  <a:txBody>
                    <a:bodyPr/>
                    <a:lstStyle/>
                    <a:p>
                      <a:r>
                        <a:rPr lang="tr-TR" b="1" dirty="0"/>
                        <a:t>TÜİK (2019)</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a:t>5–17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720.000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0324010"/>
                  </a:ext>
                </a:extLst>
              </a:tr>
              <a:tr h="0">
                <a:tc>
                  <a:txBody>
                    <a:bodyPr/>
                    <a:lstStyle/>
                    <a:p>
                      <a:r>
                        <a:rPr lang="tr-TR" b="1" dirty="0"/>
                        <a:t>TÜMTİS (15+ çırak)</a:t>
                      </a:r>
                      <a:endParaRPr lang="tr-TR"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a:t>1.312.344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tr-TR"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9341031"/>
                  </a:ext>
                </a:extLst>
              </a:tr>
            </a:tbl>
          </a:graphicData>
        </a:graphic>
      </p:graphicFrame>
    </p:spTree>
    <p:extLst>
      <p:ext uri="{BB962C8B-B14F-4D97-AF65-F5344CB8AC3E}">
        <p14:creationId xmlns:p14="http://schemas.microsoft.com/office/powerpoint/2010/main" val="352191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B81748A-939C-B24D-ACA8-1EC2E0BF425E}"/>
              </a:ext>
            </a:extLst>
          </p:cNvPr>
          <p:cNvPicPr>
            <a:picLocks noChangeAspect="1"/>
          </p:cNvPicPr>
          <p:nvPr/>
        </p:nvPicPr>
        <p:blipFill>
          <a:blip r:embed="rId2"/>
          <a:stretch>
            <a:fillRect/>
          </a:stretch>
        </p:blipFill>
        <p:spPr>
          <a:xfrm>
            <a:off x="2986049" y="1469744"/>
            <a:ext cx="8733341" cy="4667820"/>
          </a:xfrm>
          <a:prstGeom prst="rect">
            <a:avLst/>
          </a:prstGeom>
        </p:spPr>
      </p:pic>
      <p:sp>
        <p:nvSpPr>
          <p:cNvPr id="3" name="Metin kutusu 2">
            <a:extLst>
              <a:ext uri="{FF2B5EF4-FFF2-40B4-BE49-F238E27FC236}">
                <a16:creationId xmlns:a16="http://schemas.microsoft.com/office/drawing/2014/main" id="{7445D202-3032-174F-A1DE-A40176628FFE}"/>
              </a:ext>
            </a:extLst>
          </p:cNvPr>
          <p:cNvSpPr txBox="1"/>
          <p:nvPr/>
        </p:nvSpPr>
        <p:spPr>
          <a:xfrm>
            <a:off x="287677" y="996863"/>
            <a:ext cx="4994252" cy="461665"/>
          </a:xfrm>
          <a:prstGeom prst="rect">
            <a:avLst/>
          </a:prstGeom>
          <a:noFill/>
        </p:spPr>
        <p:txBody>
          <a:bodyPr wrap="none" rtlCol="0">
            <a:spAutoFit/>
          </a:bodyPr>
          <a:lstStyle/>
          <a:p>
            <a:r>
              <a:rPr lang="tr-TR" sz="2400" dirty="0"/>
              <a:t>1000 </a:t>
            </a:r>
            <a:r>
              <a:rPr lang="tr-TR" sz="2400" dirty="0" err="1"/>
              <a:t>adolesandan</a:t>
            </a:r>
            <a:r>
              <a:rPr lang="tr-TR" sz="2400" dirty="0"/>
              <a:t> 12’si doğum yapmış</a:t>
            </a:r>
          </a:p>
        </p:txBody>
      </p:sp>
      <p:sp>
        <p:nvSpPr>
          <p:cNvPr id="4" name="Metin kutusu 3">
            <a:extLst>
              <a:ext uri="{FF2B5EF4-FFF2-40B4-BE49-F238E27FC236}">
                <a16:creationId xmlns:a16="http://schemas.microsoft.com/office/drawing/2014/main" id="{621454C4-93A5-8D40-B796-A203B37C9FDD}"/>
              </a:ext>
            </a:extLst>
          </p:cNvPr>
          <p:cNvSpPr txBox="1"/>
          <p:nvPr/>
        </p:nvSpPr>
        <p:spPr>
          <a:xfrm>
            <a:off x="287677" y="343873"/>
            <a:ext cx="2079415" cy="461665"/>
          </a:xfrm>
          <a:prstGeom prst="rect">
            <a:avLst/>
          </a:prstGeom>
          <a:noFill/>
        </p:spPr>
        <p:txBody>
          <a:bodyPr wrap="none" rtlCol="0">
            <a:spAutoFit/>
          </a:bodyPr>
          <a:lstStyle/>
          <a:p>
            <a:r>
              <a:rPr lang="tr-TR" sz="2400" dirty="0">
                <a:solidFill>
                  <a:srgbClr val="FF0000"/>
                </a:solidFill>
              </a:rPr>
              <a:t>Çocuk Anneler:</a:t>
            </a:r>
          </a:p>
        </p:txBody>
      </p:sp>
      <p:sp>
        <p:nvSpPr>
          <p:cNvPr id="7" name="Metin kutusu 6">
            <a:extLst>
              <a:ext uri="{FF2B5EF4-FFF2-40B4-BE49-F238E27FC236}">
                <a16:creationId xmlns:a16="http://schemas.microsoft.com/office/drawing/2014/main" id="{C7E3DC42-5C83-3042-B478-66E0C8001B39}"/>
              </a:ext>
            </a:extLst>
          </p:cNvPr>
          <p:cNvSpPr txBox="1"/>
          <p:nvPr/>
        </p:nvSpPr>
        <p:spPr>
          <a:xfrm>
            <a:off x="986319" y="6298058"/>
            <a:ext cx="2676438" cy="369332"/>
          </a:xfrm>
          <a:prstGeom prst="rect">
            <a:avLst/>
          </a:prstGeom>
          <a:noFill/>
        </p:spPr>
        <p:txBody>
          <a:bodyPr wrap="none" rtlCol="0">
            <a:spAutoFit/>
          </a:bodyPr>
          <a:lstStyle/>
          <a:p>
            <a:r>
              <a:rPr lang="tr-TR" dirty="0"/>
              <a:t>Kaynak: DB cinsiyet raporu</a:t>
            </a:r>
          </a:p>
        </p:txBody>
      </p:sp>
    </p:spTree>
    <p:extLst>
      <p:ext uri="{BB962C8B-B14F-4D97-AF65-F5344CB8AC3E}">
        <p14:creationId xmlns:p14="http://schemas.microsoft.com/office/powerpoint/2010/main" val="58690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44EB653-151A-E74F-B2FD-B4F2A9185624}"/>
              </a:ext>
            </a:extLst>
          </p:cNvPr>
          <p:cNvPicPr>
            <a:picLocks noChangeAspect="1"/>
          </p:cNvPicPr>
          <p:nvPr/>
        </p:nvPicPr>
        <p:blipFill>
          <a:blip r:embed="rId2"/>
          <a:stretch>
            <a:fillRect/>
          </a:stretch>
        </p:blipFill>
        <p:spPr>
          <a:xfrm>
            <a:off x="143838" y="873339"/>
            <a:ext cx="6709025" cy="2748931"/>
          </a:xfrm>
          <a:prstGeom prst="rect">
            <a:avLst/>
          </a:prstGeom>
        </p:spPr>
      </p:pic>
      <p:sp>
        <p:nvSpPr>
          <p:cNvPr id="3" name="Metin kutusu 2">
            <a:extLst>
              <a:ext uri="{FF2B5EF4-FFF2-40B4-BE49-F238E27FC236}">
                <a16:creationId xmlns:a16="http://schemas.microsoft.com/office/drawing/2014/main" id="{69504355-C95F-5A4F-9C91-471D5ACBE3CA}"/>
              </a:ext>
            </a:extLst>
          </p:cNvPr>
          <p:cNvSpPr txBox="1"/>
          <p:nvPr/>
        </p:nvSpPr>
        <p:spPr>
          <a:xfrm>
            <a:off x="265306" y="195209"/>
            <a:ext cx="2924840" cy="461665"/>
          </a:xfrm>
          <a:prstGeom prst="rect">
            <a:avLst/>
          </a:prstGeom>
          <a:noFill/>
        </p:spPr>
        <p:txBody>
          <a:bodyPr wrap="none" rtlCol="0">
            <a:spAutoFit/>
          </a:bodyPr>
          <a:lstStyle/>
          <a:p>
            <a:r>
              <a:rPr lang="tr-TR" sz="2400" dirty="0">
                <a:solidFill>
                  <a:srgbClr val="FF0000"/>
                </a:solidFill>
              </a:rPr>
              <a:t>Kadına Yönelik Şiddet:</a:t>
            </a:r>
          </a:p>
        </p:txBody>
      </p:sp>
      <p:sp>
        <p:nvSpPr>
          <p:cNvPr id="4" name="Metin kutusu 3">
            <a:extLst>
              <a:ext uri="{FF2B5EF4-FFF2-40B4-BE49-F238E27FC236}">
                <a16:creationId xmlns:a16="http://schemas.microsoft.com/office/drawing/2014/main" id="{E6BEF5C1-BA6E-8F4D-AE32-A4C3054356BD}"/>
              </a:ext>
            </a:extLst>
          </p:cNvPr>
          <p:cNvSpPr txBox="1"/>
          <p:nvPr/>
        </p:nvSpPr>
        <p:spPr>
          <a:xfrm>
            <a:off x="143838" y="3437604"/>
            <a:ext cx="2676438" cy="369332"/>
          </a:xfrm>
          <a:prstGeom prst="rect">
            <a:avLst/>
          </a:prstGeom>
          <a:noFill/>
        </p:spPr>
        <p:txBody>
          <a:bodyPr wrap="none" rtlCol="0">
            <a:spAutoFit/>
          </a:bodyPr>
          <a:lstStyle/>
          <a:p>
            <a:r>
              <a:rPr lang="tr-TR" dirty="0"/>
              <a:t>Kaynak: DB cinsiyet raporu</a:t>
            </a:r>
          </a:p>
        </p:txBody>
      </p:sp>
      <p:pic>
        <p:nvPicPr>
          <p:cNvPr id="6" name="Resim 5">
            <a:extLst>
              <a:ext uri="{FF2B5EF4-FFF2-40B4-BE49-F238E27FC236}">
                <a16:creationId xmlns:a16="http://schemas.microsoft.com/office/drawing/2014/main" id="{86FA9518-3167-E24B-A2FE-6BD7E668DF4D}"/>
              </a:ext>
            </a:extLst>
          </p:cNvPr>
          <p:cNvPicPr>
            <a:picLocks noChangeAspect="1"/>
          </p:cNvPicPr>
          <p:nvPr/>
        </p:nvPicPr>
        <p:blipFill>
          <a:blip r:embed="rId3"/>
          <a:stretch>
            <a:fillRect/>
          </a:stretch>
        </p:blipFill>
        <p:spPr>
          <a:xfrm>
            <a:off x="9715500" y="4510338"/>
            <a:ext cx="2476500" cy="2159000"/>
          </a:xfrm>
          <a:prstGeom prst="rect">
            <a:avLst/>
          </a:prstGeom>
        </p:spPr>
      </p:pic>
      <p:pic>
        <p:nvPicPr>
          <p:cNvPr id="8" name="Resim 7">
            <a:extLst>
              <a:ext uri="{FF2B5EF4-FFF2-40B4-BE49-F238E27FC236}">
                <a16:creationId xmlns:a16="http://schemas.microsoft.com/office/drawing/2014/main" id="{9DCFC3D9-FB65-A249-8DA8-EB8A898FCF16}"/>
              </a:ext>
            </a:extLst>
          </p:cNvPr>
          <p:cNvPicPr>
            <a:picLocks noChangeAspect="1"/>
          </p:cNvPicPr>
          <p:nvPr/>
        </p:nvPicPr>
        <p:blipFill>
          <a:blip r:embed="rId4"/>
          <a:stretch>
            <a:fillRect/>
          </a:stretch>
        </p:blipFill>
        <p:spPr>
          <a:xfrm>
            <a:off x="7553912" y="1623317"/>
            <a:ext cx="4638088" cy="2921263"/>
          </a:xfrm>
          <a:prstGeom prst="rect">
            <a:avLst/>
          </a:prstGeom>
        </p:spPr>
      </p:pic>
    </p:spTree>
    <p:extLst>
      <p:ext uri="{BB962C8B-B14F-4D97-AF65-F5344CB8AC3E}">
        <p14:creationId xmlns:p14="http://schemas.microsoft.com/office/powerpoint/2010/main" val="128158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2B73010-8903-084B-8B32-E272AD816F0E}"/>
              </a:ext>
            </a:extLst>
          </p:cNvPr>
          <p:cNvPicPr>
            <a:picLocks noChangeAspect="1"/>
          </p:cNvPicPr>
          <p:nvPr/>
        </p:nvPicPr>
        <p:blipFill rotWithShape="1">
          <a:blip r:embed="rId2"/>
          <a:srcRect t="18141" b="-2850"/>
          <a:stretch/>
        </p:blipFill>
        <p:spPr>
          <a:xfrm>
            <a:off x="118724" y="3626778"/>
            <a:ext cx="8822076" cy="3190369"/>
          </a:xfrm>
          <a:prstGeom prst="rect">
            <a:avLst/>
          </a:prstGeom>
        </p:spPr>
      </p:pic>
      <p:sp>
        <p:nvSpPr>
          <p:cNvPr id="4" name="Metin kutusu 3">
            <a:extLst>
              <a:ext uri="{FF2B5EF4-FFF2-40B4-BE49-F238E27FC236}">
                <a16:creationId xmlns:a16="http://schemas.microsoft.com/office/drawing/2014/main" id="{50B99EE6-8732-784F-9F42-7BC2D5BF0FFF}"/>
              </a:ext>
            </a:extLst>
          </p:cNvPr>
          <p:cNvSpPr txBox="1"/>
          <p:nvPr/>
        </p:nvSpPr>
        <p:spPr>
          <a:xfrm>
            <a:off x="328774" y="452063"/>
            <a:ext cx="3666709" cy="461665"/>
          </a:xfrm>
          <a:prstGeom prst="rect">
            <a:avLst/>
          </a:prstGeom>
          <a:noFill/>
        </p:spPr>
        <p:txBody>
          <a:bodyPr wrap="none" rtlCol="0">
            <a:spAutoFit/>
          </a:bodyPr>
          <a:lstStyle/>
          <a:p>
            <a:r>
              <a:rPr lang="tr-TR" sz="2400" dirty="0">
                <a:solidFill>
                  <a:srgbClr val="FF0000"/>
                </a:solidFill>
              </a:rPr>
              <a:t>Sağlıkta Şiddet Hız Kesmedi:</a:t>
            </a:r>
          </a:p>
        </p:txBody>
      </p:sp>
      <p:pic>
        <p:nvPicPr>
          <p:cNvPr id="5" name="Resim 4">
            <a:extLst>
              <a:ext uri="{FF2B5EF4-FFF2-40B4-BE49-F238E27FC236}">
                <a16:creationId xmlns:a16="http://schemas.microsoft.com/office/drawing/2014/main" id="{0483B774-4F9D-E644-BD15-D66CD9915A24}"/>
              </a:ext>
            </a:extLst>
          </p:cNvPr>
          <p:cNvPicPr>
            <a:picLocks noChangeAspect="1"/>
          </p:cNvPicPr>
          <p:nvPr/>
        </p:nvPicPr>
        <p:blipFill rotWithShape="1">
          <a:blip r:embed="rId3"/>
          <a:srcRect t="11862" b="14831"/>
          <a:stretch/>
        </p:blipFill>
        <p:spPr>
          <a:xfrm>
            <a:off x="5432746" y="380144"/>
            <a:ext cx="6502400" cy="3174715"/>
          </a:xfrm>
          <a:prstGeom prst="rect">
            <a:avLst/>
          </a:prstGeom>
        </p:spPr>
      </p:pic>
    </p:spTree>
    <p:extLst>
      <p:ext uri="{BB962C8B-B14F-4D97-AF65-F5344CB8AC3E}">
        <p14:creationId xmlns:p14="http://schemas.microsoft.com/office/powerpoint/2010/main" val="1016854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CC552431-8E3B-8D42-88D6-62D0FDC1BD2B}"/>
              </a:ext>
            </a:extLst>
          </p:cNvPr>
          <p:cNvPicPr>
            <a:picLocks noChangeAspect="1"/>
          </p:cNvPicPr>
          <p:nvPr/>
        </p:nvPicPr>
        <p:blipFill>
          <a:blip r:embed="rId2"/>
          <a:stretch>
            <a:fillRect/>
          </a:stretch>
        </p:blipFill>
        <p:spPr>
          <a:xfrm>
            <a:off x="3667721" y="0"/>
            <a:ext cx="8082643" cy="6858000"/>
          </a:xfrm>
          <a:prstGeom prst="rect">
            <a:avLst/>
          </a:prstGeom>
        </p:spPr>
      </p:pic>
      <p:sp>
        <p:nvSpPr>
          <p:cNvPr id="5" name="Metin kutusu 4">
            <a:extLst>
              <a:ext uri="{FF2B5EF4-FFF2-40B4-BE49-F238E27FC236}">
                <a16:creationId xmlns:a16="http://schemas.microsoft.com/office/drawing/2014/main" id="{1C105E86-CFEA-534C-96C5-5B65C0FD6560}"/>
              </a:ext>
            </a:extLst>
          </p:cNvPr>
          <p:cNvSpPr txBox="1"/>
          <p:nvPr/>
        </p:nvSpPr>
        <p:spPr>
          <a:xfrm>
            <a:off x="308225" y="785905"/>
            <a:ext cx="2922018" cy="646331"/>
          </a:xfrm>
          <a:prstGeom prst="rect">
            <a:avLst/>
          </a:prstGeom>
          <a:noFill/>
        </p:spPr>
        <p:txBody>
          <a:bodyPr wrap="none" rtlCol="0">
            <a:spAutoFit/>
          </a:bodyPr>
          <a:lstStyle/>
          <a:p>
            <a:r>
              <a:rPr lang="tr-TR" sz="3600" dirty="0">
                <a:solidFill>
                  <a:srgbClr val="FF0000"/>
                </a:solidFill>
              </a:rPr>
              <a:t>Ne yapmalı???</a:t>
            </a:r>
          </a:p>
        </p:txBody>
      </p:sp>
      <p:sp>
        <p:nvSpPr>
          <p:cNvPr id="6" name="Dikdörtgen 5">
            <a:extLst>
              <a:ext uri="{FF2B5EF4-FFF2-40B4-BE49-F238E27FC236}">
                <a16:creationId xmlns:a16="http://schemas.microsoft.com/office/drawing/2014/main" id="{D5F900EC-9F2B-524D-A624-A2619E5A5813}"/>
              </a:ext>
            </a:extLst>
          </p:cNvPr>
          <p:cNvSpPr/>
          <p:nvPr/>
        </p:nvSpPr>
        <p:spPr>
          <a:xfrm>
            <a:off x="5390507" y="6331920"/>
            <a:ext cx="8366589" cy="338554"/>
          </a:xfrm>
          <a:prstGeom prst="rect">
            <a:avLst/>
          </a:prstGeom>
        </p:spPr>
        <p:txBody>
          <a:bodyPr wrap="square">
            <a:spAutoFit/>
          </a:bodyPr>
          <a:lstStyle/>
          <a:p>
            <a:r>
              <a:rPr lang="tr-TR" sz="1600" b="0" i="1" u="none" strike="noStrike" dirty="0">
                <a:solidFill>
                  <a:srgbClr val="3D3D3D"/>
                </a:solidFill>
                <a:effectLst/>
                <a:latin typeface="Roboto"/>
              </a:rPr>
              <a:t>(Çeviren/Derleyen: Prof. Zeynep Direk – İstanbul Üniversitesi)</a:t>
            </a:r>
            <a:endParaRPr lang="tr-TR" sz="1600" i="1" dirty="0"/>
          </a:p>
        </p:txBody>
      </p:sp>
    </p:spTree>
    <p:extLst>
      <p:ext uri="{BB962C8B-B14F-4D97-AF65-F5344CB8AC3E}">
        <p14:creationId xmlns:p14="http://schemas.microsoft.com/office/powerpoint/2010/main" val="512297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AD8E9D53-9242-6F49-9AA2-6AAC25CA95BF}"/>
              </a:ext>
            </a:extLst>
          </p:cNvPr>
          <p:cNvSpPr txBox="1"/>
          <p:nvPr/>
        </p:nvSpPr>
        <p:spPr>
          <a:xfrm>
            <a:off x="234942" y="494101"/>
            <a:ext cx="11489235" cy="923330"/>
          </a:xfrm>
          <a:prstGeom prst="rect">
            <a:avLst/>
          </a:prstGeom>
          <a:noFill/>
        </p:spPr>
        <p:txBody>
          <a:bodyPr wrap="none" rtlCol="0">
            <a:spAutoFit/>
          </a:bodyPr>
          <a:lstStyle/>
          <a:p>
            <a:pPr marL="342900" indent="-342900">
              <a:buAutoNum type="arabicPeriod"/>
            </a:pPr>
            <a:r>
              <a:rPr lang="tr-TR" dirty="0"/>
              <a:t>Öğüt: Öngörüye bağlı itaatten kaçın</a:t>
            </a:r>
          </a:p>
          <a:p>
            <a:pPr lvl="1"/>
            <a:r>
              <a:rPr lang="tr-TR" dirty="0"/>
              <a:t>	Öngörüye bağlı itaat hükümete halka daha fazla ne yapılabileceğini işaret eder ve özgürlüğün kaybını hızlandırır</a:t>
            </a:r>
          </a:p>
          <a:p>
            <a:pPr lvl="1"/>
            <a:r>
              <a:rPr lang="tr-TR" dirty="0" err="1">
                <a:solidFill>
                  <a:srgbClr val="FF0000"/>
                </a:solidFill>
              </a:rPr>
              <a:t>Otosansürden</a:t>
            </a:r>
            <a:r>
              <a:rPr lang="tr-TR" dirty="0">
                <a:solidFill>
                  <a:srgbClr val="FF0000"/>
                </a:solidFill>
              </a:rPr>
              <a:t> kaçın!</a:t>
            </a:r>
          </a:p>
        </p:txBody>
      </p:sp>
      <p:sp>
        <p:nvSpPr>
          <p:cNvPr id="3" name="Metin kutusu 2">
            <a:extLst>
              <a:ext uri="{FF2B5EF4-FFF2-40B4-BE49-F238E27FC236}">
                <a16:creationId xmlns:a16="http://schemas.microsoft.com/office/drawing/2014/main" id="{020E0266-9172-2543-99E3-47AEC624A746}"/>
              </a:ext>
            </a:extLst>
          </p:cNvPr>
          <p:cNvSpPr txBox="1"/>
          <p:nvPr/>
        </p:nvSpPr>
        <p:spPr>
          <a:xfrm>
            <a:off x="256855" y="1613043"/>
            <a:ext cx="11445411" cy="923330"/>
          </a:xfrm>
          <a:prstGeom prst="rect">
            <a:avLst/>
          </a:prstGeom>
          <a:noFill/>
        </p:spPr>
        <p:txBody>
          <a:bodyPr wrap="square" rtlCol="0">
            <a:spAutoFit/>
          </a:bodyPr>
          <a:lstStyle/>
          <a:p>
            <a:r>
              <a:rPr lang="tr-TR" dirty="0"/>
              <a:t>2. Öğüt: Elde kalan kurumları savun. Savunulacak kurum bir gazete, bir okul, bir üniversite, bir sivil toplum örgütü, bir 	dergi, bir sanat kurumu, bir dernek olabilir. O kurumlarda etkin olmaya çalış, hiç olmazsa varlığını hissettir., 	</a:t>
            </a:r>
            <a:r>
              <a:rPr lang="tr-TR" dirty="0">
                <a:solidFill>
                  <a:srgbClr val="FF0000"/>
                </a:solidFill>
              </a:rPr>
              <a:t>Kurumlara sahip çık!</a:t>
            </a:r>
          </a:p>
        </p:txBody>
      </p:sp>
      <p:sp>
        <p:nvSpPr>
          <p:cNvPr id="4" name="Metin kutusu 3">
            <a:extLst>
              <a:ext uri="{FF2B5EF4-FFF2-40B4-BE49-F238E27FC236}">
                <a16:creationId xmlns:a16="http://schemas.microsoft.com/office/drawing/2014/main" id="{8B6DFE9F-AB3A-AC4C-AFCE-A077CC516B55}"/>
              </a:ext>
            </a:extLst>
          </p:cNvPr>
          <p:cNvSpPr txBox="1"/>
          <p:nvPr/>
        </p:nvSpPr>
        <p:spPr>
          <a:xfrm>
            <a:off x="205484" y="2640459"/>
            <a:ext cx="11496782" cy="923330"/>
          </a:xfrm>
          <a:prstGeom prst="rect">
            <a:avLst/>
          </a:prstGeom>
          <a:noFill/>
        </p:spPr>
        <p:txBody>
          <a:bodyPr wrap="square" rtlCol="0">
            <a:spAutoFit/>
          </a:bodyPr>
          <a:lstStyle/>
          <a:p>
            <a:r>
              <a:rPr lang="tr-TR" dirty="0"/>
              <a:t>3. Öğüt: “Faşizm koşullarında en büyük devrimcilik, işini iyi yapmaktır.” (W. Benjamin)</a:t>
            </a:r>
          </a:p>
          <a:p>
            <a:r>
              <a:rPr lang="tr-TR" dirty="0"/>
              <a:t>	Böyle zamanlarda, normal halde işler düzgün yürüdüğü için kullanılması pek gerekmeyen meslek ahlakı dilinizi 	hatırlayın. Meslek ahlakı, adil pratiği savunmaya yarar. </a:t>
            </a:r>
            <a:r>
              <a:rPr lang="tr-TR" dirty="0">
                <a:solidFill>
                  <a:srgbClr val="FF0000"/>
                </a:solidFill>
              </a:rPr>
              <a:t>Mesleğine sahip çık!</a:t>
            </a:r>
          </a:p>
        </p:txBody>
      </p:sp>
      <p:sp>
        <p:nvSpPr>
          <p:cNvPr id="5" name="Metin kutusu 4">
            <a:extLst>
              <a:ext uri="{FF2B5EF4-FFF2-40B4-BE49-F238E27FC236}">
                <a16:creationId xmlns:a16="http://schemas.microsoft.com/office/drawing/2014/main" id="{23B50A88-2911-1846-AF46-9324CE78D786}"/>
              </a:ext>
            </a:extLst>
          </p:cNvPr>
          <p:cNvSpPr txBox="1"/>
          <p:nvPr/>
        </p:nvSpPr>
        <p:spPr>
          <a:xfrm>
            <a:off x="205484" y="3852809"/>
            <a:ext cx="11270750" cy="646331"/>
          </a:xfrm>
          <a:prstGeom prst="rect">
            <a:avLst/>
          </a:prstGeom>
          <a:noFill/>
        </p:spPr>
        <p:txBody>
          <a:bodyPr wrap="square" rtlCol="0">
            <a:spAutoFit/>
          </a:bodyPr>
          <a:lstStyle/>
          <a:p>
            <a:r>
              <a:rPr lang="tr-TR" dirty="0"/>
              <a:t>4. Öğüt: Politikacıları dinlerken bazı kelimeleri nasıl kullandıklarına dikkat edin. Bu kelimeleri sorgulamayı öğrenin. 	“Terörist”, “vatan haini” gibi kelimeler çok geniş bir anlamda kullanılmaktadır. </a:t>
            </a:r>
            <a:r>
              <a:rPr lang="tr-TR" dirty="0">
                <a:solidFill>
                  <a:srgbClr val="FF0000"/>
                </a:solidFill>
              </a:rPr>
              <a:t>Kavramlara sahip çık!</a:t>
            </a:r>
          </a:p>
        </p:txBody>
      </p:sp>
      <p:sp>
        <p:nvSpPr>
          <p:cNvPr id="6" name="Metin kutusu 5">
            <a:extLst>
              <a:ext uri="{FF2B5EF4-FFF2-40B4-BE49-F238E27FC236}">
                <a16:creationId xmlns:a16="http://schemas.microsoft.com/office/drawing/2014/main" id="{2619DFFE-DA76-0F43-A6F1-2CD107143508}"/>
              </a:ext>
            </a:extLst>
          </p:cNvPr>
          <p:cNvSpPr txBox="1"/>
          <p:nvPr/>
        </p:nvSpPr>
        <p:spPr>
          <a:xfrm>
            <a:off x="148976" y="4890097"/>
            <a:ext cx="11609797" cy="923330"/>
          </a:xfrm>
          <a:prstGeom prst="rect">
            <a:avLst/>
          </a:prstGeom>
          <a:noFill/>
        </p:spPr>
        <p:txBody>
          <a:bodyPr wrap="square" rtlCol="0">
            <a:spAutoFit/>
          </a:bodyPr>
          <a:lstStyle/>
          <a:p>
            <a:pPr fontAlgn="base"/>
            <a:r>
              <a:rPr lang="tr-TR" dirty="0"/>
              <a:t>5. Öğüt: Dile özen göster. Herkesin kullandığı cümleleri kullanmaktan kaçın. Herkesin söylediği bir şeyi söyleyeceksen bile 	onu nasıl söyleyeceğine kafa yor. Sadece ne dediğin önemli değil, nasıl dediğin de çok önemlidir. </a:t>
            </a:r>
            <a:r>
              <a:rPr lang="tr-TR" dirty="0">
                <a:solidFill>
                  <a:srgbClr val="FF0000"/>
                </a:solidFill>
              </a:rPr>
              <a:t>Üsluba dikkat et!</a:t>
            </a:r>
          </a:p>
          <a:p>
            <a:endParaRPr lang="tr-TR" dirty="0"/>
          </a:p>
        </p:txBody>
      </p:sp>
      <p:sp>
        <p:nvSpPr>
          <p:cNvPr id="7" name="Metin kutusu 6">
            <a:extLst>
              <a:ext uri="{FF2B5EF4-FFF2-40B4-BE49-F238E27FC236}">
                <a16:creationId xmlns:a16="http://schemas.microsoft.com/office/drawing/2014/main" id="{0D5EE0C3-4508-A543-8560-F0F25E3E1AC3}"/>
              </a:ext>
            </a:extLst>
          </p:cNvPr>
          <p:cNvSpPr txBox="1"/>
          <p:nvPr/>
        </p:nvSpPr>
        <p:spPr>
          <a:xfrm>
            <a:off x="162166" y="5854122"/>
            <a:ext cx="11562011" cy="646331"/>
          </a:xfrm>
          <a:prstGeom prst="rect">
            <a:avLst/>
          </a:prstGeom>
          <a:noFill/>
        </p:spPr>
        <p:txBody>
          <a:bodyPr wrap="none" rtlCol="0">
            <a:spAutoFit/>
          </a:bodyPr>
          <a:lstStyle/>
          <a:p>
            <a:r>
              <a:rPr lang="tr-TR" dirty="0"/>
              <a:t>6. Öğüt: Doğru ile yanlışın birbirinden ayırt edilebileceğine, gerçeği bulabileceğimize ve doğruyu söyleyebileceğimize inan.</a:t>
            </a:r>
          </a:p>
          <a:p>
            <a:r>
              <a:rPr lang="tr-TR" dirty="0"/>
              <a:t>	</a:t>
            </a:r>
            <a:r>
              <a:rPr lang="tr-TR" dirty="0">
                <a:solidFill>
                  <a:srgbClr val="FF0000"/>
                </a:solidFill>
              </a:rPr>
              <a:t>Kendine güven!</a:t>
            </a:r>
          </a:p>
        </p:txBody>
      </p:sp>
    </p:spTree>
    <p:extLst>
      <p:ext uri="{BB962C8B-B14F-4D97-AF65-F5344CB8AC3E}">
        <p14:creationId xmlns:p14="http://schemas.microsoft.com/office/powerpoint/2010/main" val="160966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A216F64-1244-B44A-A427-AB5F48316D83}"/>
              </a:ext>
            </a:extLst>
          </p:cNvPr>
          <p:cNvSpPr txBox="1"/>
          <p:nvPr/>
        </p:nvSpPr>
        <p:spPr>
          <a:xfrm>
            <a:off x="318498" y="616449"/>
            <a:ext cx="11404315" cy="646331"/>
          </a:xfrm>
          <a:prstGeom prst="rect">
            <a:avLst/>
          </a:prstGeom>
          <a:noFill/>
        </p:spPr>
        <p:txBody>
          <a:bodyPr wrap="square" rtlCol="0">
            <a:spAutoFit/>
          </a:bodyPr>
          <a:lstStyle/>
          <a:p>
            <a:r>
              <a:rPr lang="tr-TR" dirty="0"/>
              <a:t>7. Öğüt: İtiraz et. Doğruyu söyle. Ne fazla gözü kara ol ne de çok korkak biri: Cesaret söyleyeceklerini doğru zamanda, 	uygun bir dille söyleyerek iki uçtan kaçınıp ortayı düşünerek bulmaya denir. </a:t>
            </a:r>
            <a:r>
              <a:rPr lang="tr-TR" dirty="0">
                <a:solidFill>
                  <a:srgbClr val="FF0000"/>
                </a:solidFill>
              </a:rPr>
              <a:t>Cesur ol!</a:t>
            </a:r>
          </a:p>
        </p:txBody>
      </p:sp>
      <p:sp>
        <p:nvSpPr>
          <p:cNvPr id="3" name="Metin kutusu 2">
            <a:extLst>
              <a:ext uri="{FF2B5EF4-FFF2-40B4-BE49-F238E27FC236}">
                <a16:creationId xmlns:a16="http://schemas.microsoft.com/office/drawing/2014/main" id="{E6542560-668F-B94D-80E5-08FEFCE11F03}"/>
              </a:ext>
            </a:extLst>
          </p:cNvPr>
          <p:cNvSpPr txBox="1"/>
          <p:nvPr/>
        </p:nvSpPr>
        <p:spPr>
          <a:xfrm>
            <a:off x="318498" y="1910993"/>
            <a:ext cx="11352943" cy="4247317"/>
          </a:xfrm>
          <a:prstGeom prst="rect">
            <a:avLst/>
          </a:prstGeom>
          <a:noFill/>
        </p:spPr>
        <p:txBody>
          <a:bodyPr wrap="square" rtlCol="0">
            <a:spAutoFit/>
          </a:bodyPr>
          <a:lstStyle/>
          <a:p>
            <a:pPr fontAlgn="base"/>
            <a:r>
              <a:rPr lang="tr-TR" dirty="0"/>
              <a:t>8. Öğüt: Vatansever ol. Muktedirler vatansever bir söylem tutturabilirler fakat gerçekte vatansever olmayabilirler. 	Vatanseverler öncelikle hem gelecek kuşaklara hem de tüm canlılara yaşanabilecek bir doğa bırakmaya 	çabalayan kişilerdir. </a:t>
            </a:r>
          </a:p>
          <a:p>
            <a:pPr fontAlgn="base"/>
            <a:r>
              <a:rPr lang="tr-TR" dirty="0"/>
              <a:t>	Vatanseverler kentleri kapitalist yağmaya karşı savunanlardır. Doğayı satılacak bir enerji kaynağı olarak gören, 	kenti zenginlere pazarlayan, kamu tesislerini ve fabrikalarını yabancı şirketlere satan, ahlaki ve siyasi yozlaşmayı 	önemsemeyen yöneticiler vatansever olamazlar.</a:t>
            </a:r>
          </a:p>
          <a:p>
            <a:pPr fontAlgn="base"/>
            <a:r>
              <a:rPr lang="tr-TR" dirty="0"/>
              <a:t>	</a:t>
            </a:r>
          </a:p>
          <a:p>
            <a:pPr fontAlgn="base"/>
            <a:r>
              <a:rPr lang="tr-TR" dirty="0"/>
              <a:t>	Vatansever insanlar ülkede nasıl yeniden bir üretim ekonomisi kurulabileceğini düşünen, kurumları batırmaya 	çalışmak yerine yaşatmaya çalışan, ülke ekonomisinin batmasından herkesin, en çok da yoksulların zarar 	göreceğini bilen kişilerdir.</a:t>
            </a:r>
          </a:p>
          <a:p>
            <a:endParaRPr lang="tr-TR" dirty="0"/>
          </a:p>
          <a:p>
            <a:r>
              <a:rPr lang="tr-TR" dirty="0"/>
              <a:t>	Vatansever olmak evrensel etik değerleri sahiplenmeyi gerektirir. Yabancı düşmanlığı, batı düşmanlığı 	vatanseverlik değildir. Hangi kültürden gelirse gelsin eğer bir davranış doğruysa benimsenmeye değerdir. Hangi 	kültürde bulunursa bulunsun eğer bir davranış yanlışsa ondan vazgeçmek gerekir. Gerçek vatanseverlik 	şovenizmi aşmayı gerektirir.  </a:t>
            </a:r>
            <a:r>
              <a:rPr lang="tr-TR" dirty="0">
                <a:solidFill>
                  <a:srgbClr val="FF0000"/>
                </a:solidFill>
              </a:rPr>
              <a:t>Vatansever ol </a:t>
            </a:r>
            <a:r>
              <a:rPr lang="tr-TR" dirty="0" err="1">
                <a:solidFill>
                  <a:srgbClr val="FF0000"/>
                </a:solidFill>
              </a:rPr>
              <a:t>Şovenist</a:t>
            </a:r>
            <a:r>
              <a:rPr lang="tr-TR" dirty="0">
                <a:solidFill>
                  <a:srgbClr val="FF0000"/>
                </a:solidFill>
              </a:rPr>
              <a:t> olma!</a:t>
            </a:r>
          </a:p>
        </p:txBody>
      </p:sp>
    </p:spTree>
    <p:extLst>
      <p:ext uri="{BB962C8B-B14F-4D97-AF65-F5344CB8AC3E}">
        <p14:creationId xmlns:p14="http://schemas.microsoft.com/office/powerpoint/2010/main" val="3020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DE0950B-C031-2F45-8C31-DE4FB79DF614}"/>
              </a:ext>
            </a:extLst>
          </p:cNvPr>
          <p:cNvSpPr txBox="1"/>
          <p:nvPr/>
        </p:nvSpPr>
        <p:spPr>
          <a:xfrm>
            <a:off x="3062666" y="358447"/>
            <a:ext cx="6742551" cy="1318181"/>
          </a:xfrm>
          <a:prstGeom prst="rect">
            <a:avLst/>
          </a:prstGeom>
          <a:noFill/>
        </p:spPr>
        <p:txBody>
          <a:bodyPr wrap="none" rtlCol="0">
            <a:spAutoFit/>
          </a:bodyPr>
          <a:lstStyle/>
          <a:p>
            <a:pPr>
              <a:lnSpc>
                <a:spcPct val="150000"/>
              </a:lnSpc>
            </a:pPr>
            <a:r>
              <a:rPr lang="tr-TR" sz="2800" dirty="0"/>
              <a:t>»insanı harekete geçiren bilgi değil umuttur»</a:t>
            </a:r>
          </a:p>
          <a:p>
            <a:pPr algn="r">
              <a:lnSpc>
                <a:spcPct val="150000"/>
              </a:lnSpc>
            </a:pPr>
            <a:r>
              <a:rPr lang="tr-TR" sz="2800" i="1" dirty="0" err="1"/>
              <a:t>Schopenhauer</a:t>
            </a:r>
            <a:endParaRPr lang="tr-TR" sz="2800" i="1" dirty="0"/>
          </a:p>
        </p:txBody>
      </p:sp>
      <p:sp>
        <p:nvSpPr>
          <p:cNvPr id="3" name="Metin kutusu 2">
            <a:extLst>
              <a:ext uri="{FF2B5EF4-FFF2-40B4-BE49-F238E27FC236}">
                <a16:creationId xmlns:a16="http://schemas.microsoft.com/office/drawing/2014/main" id="{54F2D713-8A96-0244-998D-30C14AD61C80}"/>
              </a:ext>
            </a:extLst>
          </p:cNvPr>
          <p:cNvSpPr txBox="1"/>
          <p:nvPr/>
        </p:nvSpPr>
        <p:spPr>
          <a:xfrm>
            <a:off x="830470" y="1683881"/>
            <a:ext cx="10227736" cy="523220"/>
          </a:xfrm>
          <a:prstGeom prst="rect">
            <a:avLst/>
          </a:prstGeom>
          <a:noFill/>
        </p:spPr>
        <p:txBody>
          <a:bodyPr wrap="none" rtlCol="0">
            <a:spAutoFit/>
          </a:bodyPr>
          <a:lstStyle/>
          <a:p>
            <a:r>
              <a:rPr lang="tr-TR" sz="2800" dirty="0">
                <a:solidFill>
                  <a:srgbClr val="FF0000"/>
                </a:solidFill>
              </a:rPr>
              <a:t>Güçlü bir mücadele için umut olmak, umut vermek gerekir!  Nasıl ???</a:t>
            </a:r>
          </a:p>
        </p:txBody>
      </p:sp>
      <p:sp>
        <p:nvSpPr>
          <p:cNvPr id="5" name="Metin kutusu 4">
            <a:extLst>
              <a:ext uri="{FF2B5EF4-FFF2-40B4-BE49-F238E27FC236}">
                <a16:creationId xmlns:a16="http://schemas.microsoft.com/office/drawing/2014/main" id="{FA0674E8-A483-D242-9231-5643AEE872C5}"/>
              </a:ext>
            </a:extLst>
          </p:cNvPr>
          <p:cNvSpPr txBox="1"/>
          <p:nvPr/>
        </p:nvSpPr>
        <p:spPr>
          <a:xfrm>
            <a:off x="514679" y="2942881"/>
            <a:ext cx="3084049" cy="523220"/>
          </a:xfrm>
          <a:prstGeom prst="rect">
            <a:avLst/>
          </a:prstGeom>
          <a:noFill/>
        </p:spPr>
        <p:txBody>
          <a:bodyPr wrap="none" rtlCol="0">
            <a:spAutoFit/>
          </a:bodyPr>
          <a:lstStyle/>
          <a:p>
            <a:r>
              <a:rPr lang="tr-TR" sz="2800" dirty="0"/>
              <a:t>Özne umut vermeli!</a:t>
            </a:r>
          </a:p>
        </p:txBody>
      </p:sp>
      <p:sp>
        <p:nvSpPr>
          <p:cNvPr id="6" name="Metin kutusu 5">
            <a:extLst>
              <a:ext uri="{FF2B5EF4-FFF2-40B4-BE49-F238E27FC236}">
                <a16:creationId xmlns:a16="http://schemas.microsoft.com/office/drawing/2014/main" id="{5D122A8E-F9B2-0042-B5A3-FCC657DDB9BF}"/>
              </a:ext>
            </a:extLst>
          </p:cNvPr>
          <p:cNvSpPr txBox="1"/>
          <p:nvPr/>
        </p:nvSpPr>
        <p:spPr>
          <a:xfrm>
            <a:off x="3836019" y="2798956"/>
            <a:ext cx="5672130" cy="1697068"/>
          </a:xfrm>
          <a:prstGeom prst="rect">
            <a:avLst/>
          </a:prstGeom>
          <a:solidFill>
            <a:schemeClr val="accent1">
              <a:lumMod val="20000"/>
              <a:lumOff val="80000"/>
            </a:schemeClr>
          </a:solidFill>
          <a:ln w="38100">
            <a:solidFill>
              <a:schemeClr val="tx1"/>
            </a:solidFill>
          </a:ln>
        </p:spPr>
        <p:txBody>
          <a:bodyPr wrap="none" rtlCol="0">
            <a:spAutoFit/>
          </a:bodyPr>
          <a:lstStyle/>
          <a:p>
            <a:pPr>
              <a:lnSpc>
                <a:spcPct val="150000"/>
              </a:lnSpc>
            </a:pPr>
            <a:r>
              <a:rPr lang="tr-TR" sz="2400" dirty="0"/>
              <a:t>TTB söylüyorsa:</a:t>
            </a:r>
          </a:p>
          <a:p>
            <a:pPr>
              <a:lnSpc>
                <a:spcPct val="150000"/>
              </a:lnSpc>
            </a:pPr>
            <a:r>
              <a:rPr lang="tr-TR" sz="2400" dirty="0"/>
              <a:t> 	1. Bilimsel olarak doğrudur, gerçektir</a:t>
            </a:r>
          </a:p>
          <a:p>
            <a:pPr>
              <a:lnSpc>
                <a:spcPct val="150000"/>
              </a:lnSpc>
            </a:pPr>
            <a:r>
              <a:rPr lang="tr-TR" sz="2400" dirty="0"/>
              <a:t>	2. Hekimlerin ve halkın yararınadır</a:t>
            </a:r>
          </a:p>
        </p:txBody>
      </p:sp>
      <p:pic>
        <p:nvPicPr>
          <p:cNvPr id="7" name="Resim 6">
            <a:extLst>
              <a:ext uri="{FF2B5EF4-FFF2-40B4-BE49-F238E27FC236}">
                <a16:creationId xmlns:a16="http://schemas.microsoft.com/office/drawing/2014/main" id="{6BFC7571-AF63-8642-9BC0-9D2E6040273B}"/>
              </a:ext>
            </a:extLst>
          </p:cNvPr>
          <p:cNvPicPr>
            <a:picLocks noChangeAspect="1"/>
          </p:cNvPicPr>
          <p:nvPr/>
        </p:nvPicPr>
        <p:blipFill>
          <a:blip r:embed="rId2"/>
          <a:stretch>
            <a:fillRect/>
          </a:stretch>
        </p:blipFill>
        <p:spPr>
          <a:xfrm>
            <a:off x="514679" y="3647490"/>
            <a:ext cx="2578181" cy="2344080"/>
          </a:xfrm>
          <a:prstGeom prst="rect">
            <a:avLst/>
          </a:prstGeom>
        </p:spPr>
      </p:pic>
      <p:sp>
        <p:nvSpPr>
          <p:cNvPr id="8" name="Metin kutusu 7">
            <a:extLst>
              <a:ext uri="{FF2B5EF4-FFF2-40B4-BE49-F238E27FC236}">
                <a16:creationId xmlns:a16="http://schemas.microsoft.com/office/drawing/2014/main" id="{2F5F0120-8F3B-0B45-BB0C-E7F285EAF3F3}"/>
              </a:ext>
            </a:extLst>
          </p:cNvPr>
          <p:cNvSpPr txBox="1"/>
          <p:nvPr/>
        </p:nvSpPr>
        <p:spPr>
          <a:xfrm>
            <a:off x="3836019" y="4707588"/>
            <a:ext cx="4152291" cy="461665"/>
          </a:xfrm>
          <a:prstGeom prst="rect">
            <a:avLst/>
          </a:prstGeom>
          <a:solidFill>
            <a:schemeClr val="accent1">
              <a:lumMod val="20000"/>
              <a:lumOff val="80000"/>
            </a:schemeClr>
          </a:solidFill>
          <a:ln w="38100">
            <a:solidFill>
              <a:schemeClr val="tx1"/>
            </a:solidFill>
          </a:ln>
        </p:spPr>
        <p:txBody>
          <a:bodyPr wrap="none" rtlCol="0">
            <a:spAutoFit/>
          </a:bodyPr>
          <a:lstStyle/>
          <a:p>
            <a:r>
              <a:rPr lang="tr-TR" sz="2400" dirty="0"/>
              <a:t>Güçlü kurumsal ve örgütsel yapı</a:t>
            </a:r>
          </a:p>
        </p:txBody>
      </p:sp>
      <p:sp>
        <p:nvSpPr>
          <p:cNvPr id="9" name="Metin kutusu 8">
            <a:extLst>
              <a:ext uri="{FF2B5EF4-FFF2-40B4-BE49-F238E27FC236}">
                <a16:creationId xmlns:a16="http://schemas.microsoft.com/office/drawing/2014/main" id="{BE58F115-EE6E-464A-A78B-FDBABB31513F}"/>
              </a:ext>
            </a:extLst>
          </p:cNvPr>
          <p:cNvSpPr txBox="1"/>
          <p:nvPr/>
        </p:nvSpPr>
        <p:spPr>
          <a:xfrm>
            <a:off x="3836019" y="5391561"/>
            <a:ext cx="6336991" cy="461665"/>
          </a:xfrm>
          <a:prstGeom prst="rect">
            <a:avLst/>
          </a:prstGeom>
          <a:solidFill>
            <a:schemeClr val="accent1">
              <a:lumMod val="20000"/>
              <a:lumOff val="80000"/>
            </a:schemeClr>
          </a:solidFill>
          <a:ln w="38100">
            <a:solidFill>
              <a:schemeClr val="tx1"/>
            </a:solidFill>
          </a:ln>
        </p:spPr>
        <p:txBody>
          <a:bodyPr wrap="none" rtlCol="0">
            <a:spAutoFit/>
          </a:bodyPr>
          <a:lstStyle/>
          <a:p>
            <a:r>
              <a:rPr lang="tr-TR" sz="2400" dirty="0"/>
              <a:t>Hekimler, sağlık çalışanları ve halk ile güçlü bağlar</a:t>
            </a:r>
          </a:p>
        </p:txBody>
      </p:sp>
      <p:sp>
        <p:nvSpPr>
          <p:cNvPr id="10" name="Metin kutusu 9">
            <a:extLst>
              <a:ext uri="{FF2B5EF4-FFF2-40B4-BE49-F238E27FC236}">
                <a16:creationId xmlns:a16="http://schemas.microsoft.com/office/drawing/2014/main" id="{3E86BD1A-0B9F-4445-B524-211A2FEECC64}"/>
              </a:ext>
            </a:extLst>
          </p:cNvPr>
          <p:cNvSpPr txBox="1"/>
          <p:nvPr/>
        </p:nvSpPr>
        <p:spPr>
          <a:xfrm>
            <a:off x="3836019" y="6110461"/>
            <a:ext cx="5195846" cy="461665"/>
          </a:xfrm>
          <a:prstGeom prst="rect">
            <a:avLst/>
          </a:prstGeom>
          <a:solidFill>
            <a:schemeClr val="accent1">
              <a:lumMod val="20000"/>
              <a:lumOff val="80000"/>
            </a:schemeClr>
          </a:solidFill>
          <a:ln w="38100">
            <a:solidFill>
              <a:schemeClr val="tx1"/>
            </a:solidFill>
          </a:ln>
        </p:spPr>
        <p:txBody>
          <a:bodyPr wrap="none" rtlCol="0">
            <a:spAutoFit/>
          </a:bodyPr>
          <a:lstStyle/>
          <a:p>
            <a:r>
              <a:rPr lang="tr-TR" sz="2400" dirty="0"/>
              <a:t>Bütünü kapsayan, ikna edici bir «hikaye»</a:t>
            </a:r>
          </a:p>
        </p:txBody>
      </p:sp>
      <p:sp>
        <p:nvSpPr>
          <p:cNvPr id="4" name="Metin kutusu 3">
            <a:extLst>
              <a:ext uri="{FF2B5EF4-FFF2-40B4-BE49-F238E27FC236}">
                <a16:creationId xmlns:a16="http://schemas.microsoft.com/office/drawing/2014/main" id="{187CF031-7B0B-954C-9E71-81FD53BBC716}"/>
              </a:ext>
            </a:extLst>
          </p:cNvPr>
          <p:cNvSpPr txBox="1"/>
          <p:nvPr/>
        </p:nvSpPr>
        <p:spPr>
          <a:xfrm>
            <a:off x="390418" y="400692"/>
            <a:ext cx="1495922" cy="461665"/>
          </a:xfrm>
          <a:prstGeom prst="rect">
            <a:avLst/>
          </a:prstGeom>
          <a:noFill/>
        </p:spPr>
        <p:txBody>
          <a:bodyPr wrap="none" rtlCol="0">
            <a:spAutoFit/>
          </a:bodyPr>
          <a:lstStyle/>
          <a:p>
            <a:r>
              <a:rPr lang="tr-TR" sz="2400" dirty="0">
                <a:solidFill>
                  <a:srgbClr val="FF0000"/>
                </a:solidFill>
              </a:rPr>
              <a:t>UMUT OL!</a:t>
            </a:r>
          </a:p>
        </p:txBody>
      </p:sp>
    </p:spTree>
    <p:extLst>
      <p:ext uri="{BB962C8B-B14F-4D97-AF65-F5344CB8AC3E}">
        <p14:creationId xmlns:p14="http://schemas.microsoft.com/office/powerpoint/2010/main" val="381520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5003ACA2-B213-E44C-ABB5-F0CD28CF28E8}"/>
              </a:ext>
            </a:extLst>
          </p:cNvPr>
          <p:cNvPicPr>
            <a:picLocks noChangeAspect="1"/>
          </p:cNvPicPr>
          <p:nvPr/>
        </p:nvPicPr>
        <p:blipFill rotWithShape="1">
          <a:blip r:embed="rId2"/>
          <a:srcRect l="1889" r="3133"/>
          <a:stretch/>
        </p:blipFill>
        <p:spPr>
          <a:xfrm>
            <a:off x="2961" y="155809"/>
            <a:ext cx="4329373" cy="1400252"/>
          </a:xfrm>
          <a:prstGeom prst="rect">
            <a:avLst/>
          </a:prstGeom>
        </p:spPr>
      </p:pic>
      <p:sp>
        <p:nvSpPr>
          <p:cNvPr id="3" name="Yuvarlatılmış Dikdörtgen 2">
            <a:extLst>
              <a:ext uri="{FF2B5EF4-FFF2-40B4-BE49-F238E27FC236}">
                <a16:creationId xmlns:a16="http://schemas.microsoft.com/office/drawing/2014/main" id="{3B12AE35-3BFD-C74A-9C19-185478C0E70A}"/>
              </a:ext>
            </a:extLst>
          </p:cNvPr>
          <p:cNvSpPr/>
          <p:nvPr/>
        </p:nvSpPr>
        <p:spPr>
          <a:xfrm>
            <a:off x="3762776" y="2233991"/>
            <a:ext cx="1962615" cy="435207"/>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BAŞKA BİR</a:t>
            </a:r>
          </a:p>
        </p:txBody>
      </p:sp>
      <p:sp>
        <p:nvSpPr>
          <p:cNvPr id="4" name="Yuvarlatılmış Dikdörtgen 3">
            <a:extLst>
              <a:ext uri="{FF2B5EF4-FFF2-40B4-BE49-F238E27FC236}">
                <a16:creationId xmlns:a16="http://schemas.microsoft.com/office/drawing/2014/main" id="{D2ACF35D-600F-DC4F-9757-599C6AE2A113}"/>
              </a:ext>
            </a:extLst>
          </p:cNvPr>
          <p:cNvSpPr/>
          <p:nvPr/>
        </p:nvSpPr>
        <p:spPr>
          <a:xfrm>
            <a:off x="3762775" y="2785820"/>
            <a:ext cx="1962615" cy="435207"/>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TÜRKİYE</a:t>
            </a:r>
          </a:p>
        </p:txBody>
      </p:sp>
      <p:sp>
        <p:nvSpPr>
          <p:cNvPr id="5" name="Yuvarlatılmış Dikdörtgen 4">
            <a:extLst>
              <a:ext uri="{FF2B5EF4-FFF2-40B4-BE49-F238E27FC236}">
                <a16:creationId xmlns:a16="http://schemas.microsoft.com/office/drawing/2014/main" id="{A1682051-DB2D-1E48-A0AB-AA97CCB2B17B}"/>
              </a:ext>
            </a:extLst>
          </p:cNvPr>
          <p:cNvSpPr/>
          <p:nvPr/>
        </p:nvSpPr>
        <p:spPr>
          <a:xfrm>
            <a:off x="3762774" y="3299395"/>
            <a:ext cx="1962615" cy="435207"/>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MÜMKÜN</a:t>
            </a:r>
          </a:p>
        </p:txBody>
      </p:sp>
      <p:sp>
        <p:nvSpPr>
          <p:cNvPr id="6" name="Yuvarlatılmış Dikdörtgen 5">
            <a:extLst>
              <a:ext uri="{FF2B5EF4-FFF2-40B4-BE49-F238E27FC236}">
                <a16:creationId xmlns:a16="http://schemas.microsoft.com/office/drawing/2014/main" id="{67ADFA6B-C070-4D49-B677-3AB8DE8E5E4A}"/>
              </a:ext>
            </a:extLst>
          </p:cNvPr>
          <p:cNvSpPr/>
          <p:nvPr/>
        </p:nvSpPr>
        <p:spPr>
          <a:xfrm>
            <a:off x="7946847" y="3516998"/>
            <a:ext cx="1962615" cy="435207"/>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BAŞKA BİR</a:t>
            </a:r>
          </a:p>
        </p:txBody>
      </p:sp>
      <p:sp>
        <p:nvSpPr>
          <p:cNvPr id="7" name="Yuvarlatılmış Dikdörtgen 6">
            <a:extLst>
              <a:ext uri="{FF2B5EF4-FFF2-40B4-BE49-F238E27FC236}">
                <a16:creationId xmlns:a16="http://schemas.microsoft.com/office/drawing/2014/main" id="{1C957ED1-A1F0-B443-ACEA-79FCEC7B543A}"/>
              </a:ext>
            </a:extLst>
          </p:cNvPr>
          <p:cNvSpPr/>
          <p:nvPr/>
        </p:nvSpPr>
        <p:spPr>
          <a:xfrm>
            <a:off x="7946846" y="4119782"/>
            <a:ext cx="1962615" cy="435207"/>
          </a:xfrm>
          <a:prstGeom prst="roundRect">
            <a:avLst>
              <a:gd name="adj" fmla="val 5000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DÜNYA</a:t>
            </a:r>
          </a:p>
        </p:txBody>
      </p:sp>
      <p:sp>
        <p:nvSpPr>
          <p:cNvPr id="8" name="Yuvarlatılmış Dikdörtgen 7">
            <a:extLst>
              <a:ext uri="{FF2B5EF4-FFF2-40B4-BE49-F238E27FC236}">
                <a16:creationId xmlns:a16="http://schemas.microsoft.com/office/drawing/2014/main" id="{B7C549FA-D76D-294C-AE0A-7876A7BF35D0}"/>
              </a:ext>
            </a:extLst>
          </p:cNvPr>
          <p:cNvSpPr/>
          <p:nvPr/>
        </p:nvSpPr>
        <p:spPr>
          <a:xfrm>
            <a:off x="7946847" y="4722567"/>
            <a:ext cx="1962615" cy="435207"/>
          </a:xfrm>
          <a:prstGeom prst="roundRect">
            <a:avLst>
              <a:gd name="adj"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a:latin typeface="Tahoma" panose="020B0604030504040204" pitchFamily="34" charset="0"/>
                <a:ea typeface="Tahoma" panose="020B0604030504040204" pitchFamily="34" charset="0"/>
                <a:cs typeface="Tahoma" panose="020B0604030504040204" pitchFamily="34" charset="0"/>
              </a:rPr>
              <a:t>MÜMKÜN</a:t>
            </a:r>
          </a:p>
        </p:txBody>
      </p:sp>
      <p:sp>
        <p:nvSpPr>
          <p:cNvPr id="9" name="Metin kutusu 8">
            <a:extLst>
              <a:ext uri="{FF2B5EF4-FFF2-40B4-BE49-F238E27FC236}">
                <a16:creationId xmlns:a16="http://schemas.microsoft.com/office/drawing/2014/main" id="{4F091DA0-C0CA-F140-BB2B-A2A6BCECA216}"/>
              </a:ext>
            </a:extLst>
          </p:cNvPr>
          <p:cNvSpPr txBox="1"/>
          <p:nvPr/>
        </p:nvSpPr>
        <p:spPr>
          <a:xfrm>
            <a:off x="817419" y="5604970"/>
            <a:ext cx="10548016" cy="646331"/>
          </a:xfrm>
          <a:prstGeom prst="rect">
            <a:avLst/>
          </a:prstGeom>
          <a:noFill/>
        </p:spPr>
        <p:txBody>
          <a:bodyPr wrap="none" rtlCol="0">
            <a:spAutoFit/>
          </a:bodyPr>
          <a:lstStyle/>
          <a:p>
            <a:r>
              <a:rPr lang="tr-TR" sz="3600" b="1" dirty="0">
                <a:solidFill>
                  <a:srgbClr val="FF0000"/>
                </a:solidFill>
              </a:rPr>
              <a:t>HEP BİRLİKTE BAŞARACAĞIZ</a:t>
            </a:r>
            <a:r>
              <a:rPr lang="tr-TR" sz="3600" b="1">
                <a:solidFill>
                  <a:srgbClr val="FF0000"/>
                </a:solidFill>
              </a:rPr>
              <a:t>!!!      BİZ </a:t>
            </a:r>
            <a:r>
              <a:rPr lang="tr-TR" sz="3600" b="1" dirty="0">
                <a:solidFill>
                  <a:srgbClr val="FF0000"/>
                </a:solidFill>
              </a:rPr>
              <a:t>KAZANACAĞIZ!!!</a:t>
            </a:r>
          </a:p>
        </p:txBody>
      </p:sp>
      <p:pic>
        <p:nvPicPr>
          <p:cNvPr id="10" name="Resim 9">
            <a:extLst>
              <a:ext uri="{FF2B5EF4-FFF2-40B4-BE49-F238E27FC236}">
                <a16:creationId xmlns:a16="http://schemas.microsoft.com/office/drawing/2014/main" id="{3DBEA98F-9232-CA4A-B8CA-88F0C9E23FB4}"/>
              </a:ext>
            </a:extLst>
          </p:cNvPr>
          <p:cNvPicPr>
            <a:picLocks noChangeAspect="1"/>
          </p:cNvPicPr>
          <p:nvPr/>
        </p:nvPicPr>
        <p:blipFill>
          <a:blip r:embed="rId3"/>
          <a:stretch>
            <a:fillRect/>
          </a:stretch>
        </p:blipFill>
        <p:spPr>
          <a:xfrm>
            <a:off x="8928153" y="325118"/>
            <a:ext cx="2578181" cy="2344080"/>
          </a:xfrm>
          <a:prstGeom prst="rect">
            <a:avLst/>
          </a:prstGeom>
        </p:spPr>
      </p:pic>
    </p:spTree>
    <p:extLst>
      <p:ext uri="{BB962C8B-B14F-4D97-AF65-F5344CB8AC3E}">
        <p14:creationId xmlns:p14="http://schemas.microsoft.com/office/powerpoint/2010/main" val="393629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1B66A19C-6A25-BA4D-873D-39DA73E44A2C}"/>
              </a:ext>
            </a:extLst>
          </p:cNvPr>
          <p:cNvSpPr txBox="1"/>
          <p:nvPr/>
        </p:nvSpPr>
        <p:spPr>
          <a:xfrm>
            <a:off x="358844" y="411237"/>
            <a:ext cx="9839658" cy="304698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tr-TR" sz="2400" dirty="0"/>
              <a:t>Alma Ata Bildirgesi, DSÖ, 1978</a:t>
            </a:r>
          </a:p>
          <a:p>
            <a:endParaRPr lang="tr-TR" sz="2400" dirty="0"/>
          </a:p>
          <a:p>
            <a:r>
              <a:rPr lang="tr-TR" sz="2400" dirty="0"/>
              <a:t>«Herkes İçin Sağlık (</a:t>
            </a:r>
            <a:r>
              <a:rPr lang="tr-TR" sz="2400" dirty="0" err="1"/>
              <a:t>Health</a:t>
            </a:r>
            <a:r>
              <a:rPr lang="tr-TR" sz="2400" dirty="0"/>
              <a:t> </a:t>
            </a:r>
            <a:r>
              <a:rPr lang="tr-TR" sz="2400" dirty="0" err="1"/>
              <a:t>for</a:t>
            </a:r>
            <a:r>
              <a:rPr lang="tr-TR" sz="2400" dirty="0"/>
              <a:t> </a:t>
            </a:r>
            <a:r>
              <a:rPr lang="tr-TR" sz="2400" dirty="0" err="1"/>
              <a:t>All</a:t>
            </a:r>
            <a:r>
              <a:rPr lang="tr-TR" sz="2400" dirty="0"/>
              <a:t>)»</a:t>
            </a:r>
          </a:p>
          <a:p>
            <a:pPr marL="285750" indent="-285750">
              <a:buFont typeface="Arial" panose="020B0604020202020204" pitchFamily="34" charset="0"/>
              <a:buChar char="•"/>
            </a:pPr>
            <a:r>
              <a:rPr lang="tr-TR" sz="2400" i="1" dirty="0"/>
              <a:t>Sağlık temel bir insan hakkıdır</a:t>
            </a:r>
            <a:endParaRPr lang="tr-TR" sz="2400" dirty="0"/>
          </a:p>
          <a:p>
            <a:pPr marL="285750" indent="-285750">
              <a:buFont typeface="Arial" panose="020B0604020202020204" pitchFamily="34" charset="0"/>
              <a:buChar char="•"/>
            </a:pPr>
            <a:r>
              <a:rPr lang="tr-TR" sz="2400" i="1" dirty="0"/>
              <a:t>Sağlık eşitsizlikler politik, sosyal ve ekonomik</a:t>
            </a:r>
            <a:r>
              <a:rPr lang="tr-TR" sz="2400" dirty="0"/>
              <a:t> </a:t>
            </a:r>
            <a:r>
              <a:rPr lang="tr-TR" sz="2400" i="1" dirty="0"/>
              <a:t>olarak kabul edilemez</a:t>
            </a:r>
            <a:endParaRPr lang="tr-TR" sz="2400" dirty="0"/>
          </a:p>
          <a:p>
            <a:pPr marL="285750" indent="-285750">
              <a:buFont typeface="Arial" panose="020B0604020202020204" pitchFamily="34" charset="0"/>
              <a:buChar char="•"/>
            </a:pPr>
            <a:r>
              <a:rPr lang="tr-TR" sz="2400" i="1" dirty="0"/>
              <a:t>Sağlık sadece sadece sağlık hizmetleri</a:t>
            </a:r>
            <a:r>
              <a:rPr lang="tr-TR" sz="2400" dirty="0"/>
              <a:t> </a:t>
            </a:r>
            <a:r>
              <a:rPr lang="tr-TR" sz="2400" i="1" dirty="0"/>
              <a:t>ile sağlanamaz</a:t>
            </a:r>
            <a:endParaRPr lang="tr-TR" sz="2400" dirty="0"/>
          </a:p>
          <a:p>
            <a:pPr marL="285750" indent="-285750">
              <a:buFont typeface="Arial" panose="020B0604020202020204" pitchFamily="34" charset="0"/>
              <a:buChar char="•"/>
            </a:pPr>
            <a:r>
              <a:rPr lang="tr-TR" sz="2400" i="1" dirty="0"/>
              <a:t>Herkesin sağlık bakımına erişebilmesi yeterli değildir,</a:t>
            </a:r>
            <a:r>
              <a:rPr lang="tr-TR" sz="2400" dirty="0"/>
              <a:t> </a:t>
            </a:r>
            <a:r>
              <a:rPr lang="tr-TR" sz="2400" i="1" dirty="0"/>
              <a:t>sağlığın sosyal belirleyicileri de ele alınmalıdır</a:t>
            </a:r>
            <a:endParaRPr lang="tr-TR" sz="2400" dirty="0"/>
          </a:p>
        </p:txBody>
      </p:sp>
      <p:sp>
        <p:nvSpPr>
          <p:cNvPr id="3" name="Metin kutusu 2">
            <a:extLst>
              <a:ext uri="{FF2B5EF4-FFF2-40B4-BE49-F238E27FC236}">
                <a16:creationId xmlns:a16="http://schemas.microsoft.com/office/drawing/2014/main" id="{49063549-F11F-C949-9497-76E8F9853DB1}"/>
              </a:ext>
            </a:extLst>
          </p:cNvPr>
          <p:cNvSpPr txBox="1"/>
          <p:nvPr/>
        </p:nvSpPr>
        <p:spPr>
          <a:xfrm>
            <a:off x="534256" y="3996647"/>
            <a:ext cx="4932056" cy="46166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tr-TR" sz="2400" dirty="0"/>
              <a:t>Çiçek hastalığının eradikasyonu (1980)</a:t>
            </a:r>
          </a:p>
        </p:txBody>
      </p:sp>
      <p:pic>
        <p:nvPicPr>
          <p:cNvPr id="4" name="Resim 3">
            <a:extLst>
              <a:ext uri="{FF2B5EF4-FFF2-40B4-BE49-F238E27FC236}">
                <a16:creationId xmlns:a16="http://schemas.microsoft.com/office/drawing/2014/main" id="{655BC309-3B51-D94B-8E67-C256D13D9B0E}"/>
              </a:ext>
            </a:extLst>
          </p:cNvPr>
          <p:cNvPicPr>
            <a:picLocks noChangeAspect="1"/>
          </p:cNvPicPr>
          <p:nvPr/>
        </p:nvPicPr>
        <p:blipFill>
          <a:blip r:embed="rId2"/>
          <a:stretch>
            <a:fillRect/>
          </a:stretch>
        </p:blipFill>
        <p:spPr>
          <a:xfrm>
            <a:off x="5893202" y="3813924"/>
            <a:ext cx="4305300" cy="2908300"/>
          </a:xfrm>
          <a:prstGeom prst="rect">
            <a:avLst/>
          </a:prstGeom>
        </p:spPr>
      </p:pic>
    </p:spTree>
    <p:extLst>
      <p:ext uri="{BB962C8B-B14F-4D97-AF65-F5344CB8AC3E}">
        <p14:creationId xmlns:p14="http://schemas.microsoft.com/office/powerpoint/2010/main" val="307317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0F4615C-0B65-3A42-B6D2-872B8FECFDDC}"/>
              </a:ext>
            </a:extLst>
          </p:cNvPr>
          <p:cNvSpPr txBox="1"/>
          <p:nvPr/>
        </p:nvSpPr>
        <p:spPr>
          <a:xfrm>
            <a:off x="256854" y="472610"/>
            <a:ext cx="3733714" cy="523220"/>
          </a:xfrm>
          <a:prstGeom prst="rect">
            <a:avLst/>
          </a:prstGeom>
          <a:noFill/>
        </p:spPr>
        <p:txBody>
          <a:bodyPr wrap="none" rtlCol="0">
            <a:spAutoFit/>
          </a:bodyPr>
          <a:lstStyle/>
          <a:p>
            <a:r>
              <a:rPr lang="tr-TR" sz="2800" dirty="0">
                <a:solidFill>
                  <a:srgbClr val="FF0000"/>
                </a:solidFill>
              </a:rPr>
              <a:t>Geçiş Dönemi: 1990-……</a:t>
            </a:r>
          </a:p>
        </p:txBody>
      </p:sp>
      <p:pic>
        <p:nvPicPr>
          <p:cNvPr id="4" name="Resim 3">
            <a:extLst>
              <a:ext uri="{FF2B5EF4-FFF2-40B4-BE49-F238E27FC236}">
                <a16:creationId xmlns:a16="http://schemas.microsoft.com/office/drawing/2014/main" id="{B4C8E765-DB1D-B74D-B969-AFDBE2D51A5E}"/>
              </a:ext>
            </a:extLst>
          </p:cNvPr>
          <p:cNvPicPr>
            <a:picLocks noChangeAspect="1"/>
          </p:cNvPicPr>
          <p:nvPr/>
        </p:nvPicPr>
        <p:blipFill>
          <a:blip r:embed="rId2"/>
          <a:stretch>
            <a:fillRect/>
          </a:stretch>
        </p:blipFill>
        <p:spPr>
          <a:xfrm>
            <a:off x="5563813" y="46078"/>
            <a:ext cx="5465852" cy="3074542"/>
          </a:xfrm>
          <a:prstGeom prst="rect">
            <a:avLst/>
          </a:prstGeom>
        </p:spPr>
      </p:pic>
      <p:sp>
        <p:nvSpPr>
          <p:cNvPr id="5" name="Metin kutusu 4">
            <a:extLst>
              <a:ext uri="{FF2B5EF4-FFF2-40B4-BE49-F238E27FC236}">
                <a16:creationId xmlns:a16="http://schemas.microsoft.com/office/drawing/2014/main" id="{97B52D96-8D3C-B04B-8257-FE37A6E96AC8}"/>
              </a:ext>
            </a:extLst>
          </p:cNvPr>
          <p:cNvSpPr txBox="1"/>
          <p:nvPr/>
        </p:nvSpPr>
        <p:spPr>
          <a:xfrm>
            <a:off x="256854" y="3368511"/>
            <a:ext cx="9883603"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tr-TR" sz="2400" dirty="0"/>
              <a:t>1990’lar; </a:t>
            </a:r>
            <a:r>
              <a:rPr lang="tr-TR" sz="2400" dirty="0" err="1"/>
              <a:t>Neoliberal</a:t>
            </a:r>
            <a:r>
              <a:rPr lang="tr-TR" sz="2400" dirty="0"/>
              <a:t> Politikalar</a:t>
            </a:r>
          </a:p>
          <a:p>
            <a:r>
              <a:rPr lang="tr-TR" sz="2400" dirty="0"/>
              <a:t>«işçi sınıfının kapitalizm karşısındaki kazanımlarının </a:t>
            </a:r>
            <a:r>
              <a:rPr lang="tr-TR" sz="2400" dirty="0" err="1"/>
              <a:t>gaspedilmesi</a:t>
            </a:r>
            <a:r>
              <a:rPr lang="tr-TR" sz="2400" dirty="0"/>
              <a:t>» </a:t>
            </a:r>
            <a:r>
              <a:rPr lang="tr-TR" sz="2000" i="1" dirty="0"/>
              <a:t>K. </a:t>
            </a:r>
            <a:r>
              <a:rPr lang="tr-TR" sz="2000" i="1" dirty="0" err="1"/>
              <a:t>Boratav</a:t>
            </a:r>
            <a:r>
              <a:rPr lang="tr-TR" sz="2000" i="1" dirty="0"/>
              <a:t> </a:t>
            </a:r>
            <a:endParaRPr lang="tr-TR" sz="2400" i="1" dirty="0"/>
          </a:p>
        </p:txBody>
      </p:sp>
      <p:sp>
        <p:nvSpPr>
          <p:cNvPr id="6" name="Metin kutusu 5">
            <a:extLst>
              <a:ext uri="{FF2B5EF4-FFF2-40B4-BE49-F238E27FC236}">
                <a16:creationId xmlns:a16="http://schemas.microsoft.com/office/drawing/2014/main" id="{F5434C33-A8A2-924A-972C-5D83419B1532}"/>
              </a:ext>
            </a:extLst>
          </p:cNvPr>
          <p:cNvSpPr txBox="1"/>
          <p:nvPr/>
        </p:nvSpPr>
        <p:spPr>
          <a:xfrm>
            <a:off x="7643996" y="2705210"/>
            <a:ext cx="652743" cy="369332"/>
          </a:xfrm>
          <a:prstGeom prst="rect">
            <a:avLst/>
          </a:prstGeom>
          <a:noFill/>
        </p:spPr>
        <p:txBody>
          <a:bodyPr wrap="none" rtlCol="0">
            <a:spAutoFit/>
          </a:bodyPr>
          <a:lstStyle/>
          <a:p>
            <a:r>
              <a:rPr lang="tr-TR" dirty="0"/>
              <a:t>1990</a:t>
            </a:r>
          </a:p>
        </p:txBody>
      </p:sp>
      <p:sp>
        <p:nvSpPr>
          <p:cNvPr id="7" name="Metin kutusu 6">
            <a:extLst>
              <a:ext uri="{FF2B5EF4-FFF2-40B4-BE49-F238E27FC236}">
                <a16:creationId xmlns:a16="http://schemas.microsoft.com/office/drawing/2014/main" id="{87CC3932-EDFF-4F49-B445-06B648BBDF03}"/>
              </a:ext>
            </a:extLst>
          </p:cNvPr>
          <p:cNvSpPr txBox="1"/>
          <p:nvPr/>
        </p:nvSpPr>
        <p:spPr>
          <a:xfrm>
            <a:off x="1664413" y="4542904"/>
            <a:ext cx="6760395" cy="1808637"/>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marL="285750" indent="-285750">
              <a:lnSpc>
                <a:spcPts val="3400"/>
              </a:lnSpc>
              <a:buFont typeface="Arial" panose="020B0604020202020204" pitchFamily="34" charset="0"/>
              <a:buChar char="•"/>
            </a:pPr>
            <a:r>
              <a:rPr lang="tr-TR" sz="2400" dirty="0"/>
              <a:t>Piyasa ve ekonomik büyüme kutsal</a:t>
            </a:r>
          </a:p>
          <a:p>
            <a:pPr marL="285750" indent="-285750">
              <a:lnSpc>
                <a:spcPts val="3400"/>
              </a:lnSpc>
              <a:buFont typeface="Arial" panose="020B0604020202020204" pitchFamily="34" charset="0"/>
              <a:buChar char="•"/>
            </a:pPr>
            <a:r>
              <a:rPr lang="tr-TR" sz="2400" dirty="0"/>
              <a:t>En temel insan hakları ticaretin konusu </a:t>
            </a:r>
          </a:p>
          <a:p>
            <a:pPr marL="285750" indent="-285750">
              <a:lnSpc>
                <a:spcPts val="3400"/>
              </a:lnSpc>
              <a:buFont typeface="Arial" panose="020B0604020202020204" pitchFamily="34" charset="0"/>
              <a:buChar char="•"/>
            </a:pPr>
            <a:r>
              <a:rPr lang="tr-TR" sz="2400" dirty="0"/>
              <a:t>Savaşlar, bölgesel çatışmalar, insanlık dramları </a:t>
            </a:r>
          </a:p>
          <a:p>
            <a:pPr marL="285750" indent="-285750">
              <a:lnSpc>
                <a:spcPts val="3400"/>
              </a:lnSpc>
              <a:buFont typeface="Arial" panose="020B0604020202020204" pitchFamily="34" charset="0"/>
              <a:buChar char="•"/>
            </a:pPr>
            <a:r>
              <a:rPr lang="tr-TR" sz="2400" dirty="0"/>
              <a:t>Doğa tahribatı, çevre felaketleri</a:t>
            </a:r>
          </a:p>
        </p:txBody>
      </p:sp>
    </p:spTree>
    <p:extLst>
      <p:ext uri="{BB962C8B-B14F-4D97-AF65-F5344CB8AC3E}">
        <p14:creationId xmlns:p14="http://schemas.microsoft.com/office/powerpoint/2010/main" val="230214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80E88D83-7A48-4149-B3F6-14CBBAD4F100}"/>
              </a:ext>
            </a:extLst>
          </p:cNvPr>
          <p:cNvSpPr txBox="1"/>
          <p:nvPr/>
        </p:nvSpPr>
        <p:spPr>
          <a:xfrm>
            <a:off x="452063" y="575352"/>
            <a:ext cx="6455613" cy="461665"/>
          </a:xfrm>
          <a:prstGeom prst="rect">
            <a:avLst/>
          </a:prstGeom>
          <a:noFill/>
        </p:spPr>
        <p:txBody>
          <a:bodyPr wrap="none" rtlCol="0">
            <a:spAutoFit/>
          </a:bodyPr>
          <a:lstStyle/>
          <a:p>
            <a:r>
              <a:rPr lang="tr-TR" sz="2400" dirty="0">
                <a:solidFill>
                  <a:srgbClr val="FF0000"/>
                </a:solidFill>
              </a:rPr>
              <a:t>Geçiş Dönemi Ne Kadar Sürecek? Nereye Varacak?</a:t>
            </a:r>
          </a:p>
        </p:txBody>
      </p:sp>
      <p:sp>
        <p:nvSpPr>
          <p:cNvPr id="3" name="Metin kutusu 2">
            <a:extLst>
              <a:ext uri="{FF2B5EF4-FFF2-40B4-BE49-F238E27FC236}">
                <a16:creationId xmlns:a16="http://schemas.microsoft.com/office/drawing/2014/main" id="{8FD17661-73A6-F543-8DDB-F5C0EE91AACF}"/>
              </a:ext>
            </a:extLst>
          </p:cNvPr>
          <p:cNvSpPr txBox="1"/>
          <p:nvPr/>
        </p:nvSpPr>
        <p:spPr>
          <a:xfrm>
            <a:off x="452063" y="1654139"/>
            <a:ext cx="3667873"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2400" dirty="0"/>
              <a:t>akıl, vicdan ve bilim ile </a:t>
            </a:r>
          </a:p>
          <a:p>
            <a:pPr algn="ctr"/>
            <a:r>
              <a:rPr lang="tr-TR" sz="2400" dirty="0"/>
              <a:t>doğaya ve insana saygılı, eşitlikçi yeni bir düzen </a:t>
            </a:r>
          </a:p>
        </p:txBody>
      </p:sp>
      <p:sp>
        <p:nvSpPr>
          <p:cNvPr id="4" name="Metin kutusu 3">
            <a:extLst>
              <a:ext uri="{FF2B5EF4-FFF2-40B4-BE49-F238E27FC236}">
                <a16:creationId xmlns:a16="http://schemas.microsoft.com/office/drawing/2014/main" id="{0D1403CA-697C-D843-B7E0-3C57D79EDF89}"/>
              </a:ext>
            </a:extLst>
          </p:cNvPr>
          <p:cNvSpPr txBox="1"/>
          <p:nvPr/>
        </p:nvSpPr>
        <p:spPr>
          <a:xfrm>
            <a:off x="5845996" y="1654139"/>
            <a:ext cx="410966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tr-TR" sz="2400" dirty="0"/>
              <a:t>Bir avuç muktedirin</a:t>
            </a:r>
          </a:p>
          <a:p>
            <a:pPr algn="ctr"/>
            <a:r>
              <a:rPr lang="tr-TR" sz="2400" dirty="0"/>
              <a:t>insanı, doğayı, dünyayı sömürüp tükettiği bir düzen</a:t>
            </a:r>
          </a:p>
        </p:txBody>
      </p:sp>
      <p:sp>
        <p:nvSpPr>
          <p:cNvPr id="5" name="Metin kutusu 4">
            <a:extLst>
              <a:ext uri="{FF2B5EF4-FFF2-40B4-BE49-F238E27FC236}">
                <a16:creationId xmlns:a16="http://schemas.microsoft.com/office/drawing/2014/main" id="{9179CDCA-45D1-BC40-BB53-BD2313873D7D}"/>
              </a:ext>
            </a:extLst>
          </p:cNvPr>
          <p:cNvSpPr txBox="1"/>
          <p:nvPr/>
        </p:nvSpPr>
        <p:spPr>
          <a:xfrm>
            <a:off x="4712699" y="1746471"/>
            <a:ext cx="540533" cy="1015663"/>
          </a:xfrm>
          <a:prstGeom prst="rect">
            <a:avLst/>
          </a:prstGeom>
          <a:noFill/>
        </p:spPr>
        <p:txBody>
          <a:bodyPr wrap="none" rtlCol="0">
            <a:spAutoFit/>
          </a:bodyPr>
          <a:lstStyle/>
          <a:p>
            <a:r>
              <a:rPr lang="tr-TR" sz="6000" b="1" dirty="0"/>
              <a:t>?</a:t>
            </a:r>
          </a:p>
        </p:txBody>
      </p:sp>
      <p:sp>
        <p:nvSpPr>
          <p:cNvPr id="6" name="Metin kutusu 5">
            <a:extLst>
              <a:ext uri="{FF2B5EF4-FFF2-40B4-BE49-F238E27FC236}">
                <a16:creationId xmlns:a16="http://schemas.microsoft.com/office/drawing/2014/main" id="{DE0B54C8-84B7-C048-B7B6-FB9D522F28D6}"/>
              </a:ext>
            </a:extLst>
          </p:cNvPr>
          <p:cNvSpPr txBox="1"/>
          <p:nvPr/>
        </p:nvSpPr>
        <p:spPr>
          <a:xfrm>
            <a:off x="3575407" y="3470513"/>
            <a:ext cx="3099310"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tr-TR" sz="3200" dirty="0"/>
              <a:t>Cevap: Bize bağlı!</a:t>
            </a:r>
          </a:p>
        </p:txBody>
      </p:sp>
      <p:sp>
        <p:nvSpPr>
          <p:cNvPr id="7" name="Metin kutusu 6">
            <a:extLst>
              <a:ext uri="{FF2B5EF4-FFF2-40B4-BE49-F238E27FC236}">
                <a16:creationId xmlns:a16="http://schemas.microsoft.com/office/drawing/2014/main" id="{6A2AB29A-C194-D143-A4EF-8758AD2020E4}"/>
              </a:ext>
            </a:extLst>
          </p:cNvPr>
          <p:cNvSpPr txBox="1"/>
          <p:nvPr/>
        </p:nvSpPr>
        <p:spPr>
          <a:xfrm>
            <a:off x="215757" y="4348168"/>
            <a:ext cx="4027471"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tr-TR" sz="2400" dirty="0"/>
              <a:t>Akıldan, vicdandan, eşitlikten ve özgürlükten yana kişiler</a:t>
            </a:r>
          </a:p>
          <a:p>
            <a:pPr algn="ctr"/>
            <a:r>
              <a:rPr lang="tr-TR" sz="2400" dirty="0"/>
              <a:t>Onurlu Yaşamı Savunanlar</a:t>
            </a:r>
          </a:p>
        </p:txBody>
      </p:sp>
      <p:sp>
        <p:nvSpPr>
          <p:cNvPr id="8" name="Metin kutusu 7">
            <a:extLst>
              <a:ext uri="{FF2B5EF4-FFF2-40B4-BE49-F238E27FC236}">
                <a16:creationId xmlns:a16="http://schemas.microsoft.com/office/drawing/2014/main" id="{B7E6BB27-F346-384A-9A3D-04B1A28655D0}"/>
              </a:ext>
            </a:extLst>
          </p:cNvPr>
          <p:cNvSpPr txBox="1"/>
          <p:nvPr/>
        </p:nvSpPr>
        <p:spPr>
          <a:xfrm>
            <a:off x="6234702" y="4348168"/>
            <a:ext cx="4109663" cy="120032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tr-TR" sz="2400" dirty="0"/>
              <a:t>Her ne pahasına olursa olsun Parayı/Sermayeyi </a:t>
            </a:r>
          </a:p>
          <a:p>
            <a:pPr algn="ctr"/>
            <a:r>
              <a:rPr lang="tr-TR" sz="2400" dirty="0"/>
              <a:t>Savunanlar</a:t>
            </a:r>
          </a:p>
        </p:txBody>
      </p:sp>
    </p:spTree>
    <p:extLst>
      <p:ext uri="{BB962C8B-B14F-4D97-AF65-F5344CB8AC3E}">
        <p14:creationId xmlns:p14="http://schemas.microsoft.com/office/powerpoint/2010/main" val="10546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59F9BC52-5FAE-D74A-A403-C2C5FEF2F370}"/>
              </a:ext>
            </a:extLst>
          </p:cNvPr>
          <p:cNvSpPr txBox="1"/>
          <p:nvPr/>
        </p:nvSpPr>
        <p:spPr>
          <a:xfrm>
            <a:off x="791110" y="585627"/>
            <a:ext cx="3252814" cy="646331"/>
          </a:xfrm>
          <a:prstGeom prst="rect">
            <a:avLst/>
          </a:prstGeom>
          <a:noFill/>
        </p:spPr>
        <p:txBody>
          <a:bodyPr wrap="none" rtlCol="0">
            <a:spAutoFit/>
          </a:bodyPr>
          <a:lstStyle/>
          <a:p>
            <a:r>
              <a:rPr lang="tr-TR" sz="3600" dirty="0">
                <a:solidFill>
                  <a:srgbClr val="FF0000"/>
                </a:solidFill>
              </a:rPr>
              <a:t>Başarılı mıyız???</a:t>
            </a:r>
          </a:p>
        </p:txBody>
      </p:sp>
    </p:spTree>
    <p:extLst>
      <p:ext uri="{BB962C8B-B14F-4D97-AF65-F5344CB8AC3E}">
        <p14:creationId xmlns:p14="http://schemas.microsoft.com/office/powerpoint/2010/main" val="3407916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90B1EC14-626B-D349-B7BF-B98C305680E0}"/>
              </a:ext>
            </a:extLst>
          </p:cNvPr>
          <p:cNvPicPr>
            <a:picLocks noChangeAspect="1"/>
          </p:cNvPicPr>
          <p:nvPr/>
        </p:nvPicPr>
        <p:blipFill>
          <a:blip r:embed="rId2"/>
          <a:stretch>
            <a:fillRect/>
          </a:stretch>
        </p:blipFill>
        <p:spPr>
          <a:xfrm>
            <a:off x="3780550" y="123291"/>
            <a:ext cx="5291950" cy="4310007"/>
          </a:xfrm>
          <a:prstGeom prst="rect">
            <a:avLst/>
          </a:prstGeom>
        </p:spPr>
      </p:pic>
      <p:sp>
        <p:nvSpPr>
          <p:cNvPr id="5" name="Metin kutusu 4">
            <a:extLst>
              <a:ext uri="{FF2B5EF4-FFF2-40B4-BE49-F238E27FC236}">
                <a16:creationId xmlns:a16="http://schemas.microsoft.com/office/drawing/2014/main" id="{3D727DC0-E31A-C541-94FD-C2F96774C5DD}"/>
              </a:ext>
            </a:extLst>
          </p:cNvPr>
          <p:cNvSpPr txBox="1"/>
          <p:nvPr/>
        </p:nvSpPr>
        <p:spPr>
          <a:xfrm>
            <a:off x="1141833" y="4823717"/>
            <a:ext cx="10202238"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400" dirty="0"/>
              <a:t>2024’te </a:t>
            </a:r>
          </a:p>
          <a:p>
            <a:r>
              <a:rPr lang="tr-TR" sz="2400" dirty="0"/>
              <a:t>sağlıkçılara veya sağlık kuruluşlarına yönelik üçte biri Filistin’de olmak üzere; </a:t>
            </a:r>
          </a:p>
          <a:p>
            <a:pPr marL="342900" indent="-342900">
              <a:buFont typeface="Arial" panose="020B0604020202020204" pitchFamily="34" charset="0"/>
              <a:buChar char="•"/>
            </a:pPr>
            <a:r>
              <a:rPr lang="tr-TR" sz="2400" dirty="0"/>
              <a:t>3623 saldırı gerçekleşmiş, </a:t>
            </a:r>
          </a:p>
          <a:p>
            <a:pPr marL="342900" indent="-342900">
              <a:buFont typeface="Arial" panose="020B0604020202020204" pitchFamily="34" charset="0"/>
              <a:buChar char="•"/>
            </a:pPr>
            <a:r>
              <a:rPr lang="tr-TR" sz="2400" dirty="0"/>
              <a:t>927 sağlık çalışanı öldürülmüş, </a:t>
            </a:r>
          </a:p>
          <a:p>
            <a:pPr marL="342900" indent="-342900">
              <a:buFont typeface="Arial" panose="020B0604020202020204" pitchFamily="34" charset="0"/>
              <a:buChar char="•"/>
            </a:pPr>
            <a:r>
              <a:rPr lang="tr-TR" sz="2400" dirty="0"/>
              <a:t>1111 sağlık kuruluşu hasar görmüş/yok olmuş</a:t>
            </a:r>
            <a:r>
              <a:rPr lang="tr-TR" sz="2400" dirty="0">
                <a:effectLst/>
              </a:rPr>
              <a:t> </a:t>
            </a:r>
            <a:endParaRPr lang="tr-TR" sz="2400" dirty="0"/>
          </a:p>
        </p:txBody>
      </p:sp>
      <p:pic>
        <p:nvPicPr>
          <p:cNvPr id="8" name="Resim 7">
            <a:extLst>
              <a:ext uri="{FF2B5EF4-FFF2-40B4-BE49-F238E27FC236}">
                <a16:creationId xmlns:a16="http://schemas.microsoft.com/office/drawing/2014/main" id="{6CC00E59-3CE3-654E-8483-1EB08E30E0F2}"/>
              </a:ext>
            </a:extLst>
          </p:cNvPr>
          <p:cNvPicPr>
            <a:picLocks noChangeAspect="1"/>
          </p:cNvPicPr>
          <p:nvPr/>
        </p:nvPicPr>
        <p:blipFill>
          <a:blip r:embed="rId3"/>
          <a:stretch>
            <a:fillRect/>
          </a:stretch>
        </p:blipFill>
        <p:spPr>
          <a:xfrm>
            <a:off x="0" y="0"/>
            <a:ext cx="3536216" cy="4823717"/>
          </a:xfrm>
          <a:prstGeom prst="rect">
            <a:avLst/>
          </a:prstGeom>
        </p:spPr>
      </p:pic>
    </p:spTree>
    <p:extLst>
      <p:ext uri="{BB962C8B-B14F-4D97-AF65-F5344CB8AC3E}">
        <p14:creationId xmlns:p14="http://schemas.microsoft.com/office/powerpoint/2010/main" val="201128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F3594A60-D5BC-374A-B947-321CA1A028DD}"/>
              </a:ext>
            </a:extLst>
          </p:cNvPr>
          <p:cNvSpPr txBox="1"/>
          <p:nvPr/>
        </p:nvSpPr>
        <p:spPr>
          <a:xfrm>
            <a:off x="-1" y="431515"/>
            <a:ext cx="6493268" cy="3046988"/>
          </a:xfrm>
          <a:prstGeom prst="rect">
            <a:avLst/>
          </a:prstGeom>
          <a:noFill/>
        </p:spPr>
        <p:txBody>
          <a:bodyPr wrap="square" rtlCol="0">
            <a:spAutoFit/>
          </a:bodyPr>
          <a:lstStyle/>
          <a:p>
            <a:r>
              <a:rPr lang="tr-TR" sz="2400" dirty="0"/>
              <a:t>UNICEF &amp; BM raporları: </a:t>
            </a:r>
          </a:p>
          <a:p>
            <a:endParaRPr lang="tr-TR" sz="2400" dirty="0"/>
          </a:p>
          <a:p>
            <a:r>
              <a:rPr lang="tr-TR" sz="2400" dirty="0"/>
              <a:t>2024, çocukların savaş bölgelerindeki “en kötü yılı” </a:t>
            </a:r>
          </a:p>
          <a:p>
            <a:endParaRPr lang="tr-TR" sz="2400" dirty="0"/>
          </a:p>
          <a:p>
            <a:r>
              <a:rPr lang="tr-TR" sz="2400" dirty="0"/>
              <a:t>Dünya genelinde</a:t>
            </a:r>
          </a:p>
          <a:p>
            <a:r>
              <a:rPr lang="tr-TR" sz="2400" dirty="0"/>
              <a:t> ~ 473 milyon çocuk çatışma bölgesinde yaşıyor: her beş çocuktan biri</a:t>
            </a:r>
          </a:p>
          <a:p>
            <a:endParaRPr lang="tr-TR" sz="2400" dirty="0"/>
          </a:p>
        </p:txBody>
      </p:sp>
      <p:pic>
        <p:nvPicPr>
          <p:cNvPr id="3" name="Resim 2">
            <a:extLst>
              <a:ext uri="{FF2B5EF4-FFF2-40B4-BE49-F238E27FC236}">
                <a16:creationId xmlns:a16="http://schemas.microsoft.com/office/drawing/2014/main" id="{69644A6D-C774-834C-A4F9-12C6D52EB2DD}"/>
              </a:ext>
            </a:extLst>
          </p:cNvPr>
          <p:cNvPicPr>
            <a:picLocks noChangeAspect="1"/>
          </p:cNvPicPr>
          <p:nvPr/>
        </p:nvPicPr>
        <p:blipFill>
          <a:blip r:embed="rId2"/>
          <a:stretch>
            <a:fillRect/>
          </a:stretch>
        </p:blipFill>
        <p:spPr>
          <a:xfrm>
            <a:off x="6328880" y="0"/>
            <a:ext cx="5821341" cy="4607960"/>
          </a:xfrm>
          <a:prstGeom prst="rect">
            <a:avLst/>
          </a:prstGeom>
        </p:spPr>
      </p:pic>
      <p:sp>
        <p:nvSpPr>
          <p:cNvPr id="4" name="Metin kutusu 3">
            <a:extLst>
              <a:ext uri="{FF2B5EF4-FFF2-40B4-BE49-F238E27FC236}">
                <a16:creationId xmlns:a16="http://schemas.microsoft.com/office/drawing/2014/main" id="{820328E8-962B-2447-80D5-5B98B2FCE332}"/>
              </a:ext>
            </a:extLst>
          </p:cNvPr>
          <p:cNvSpPr txBox="1"/>
          <p:nvPr/>
        </p:nvSpPr>
        <p:spPr>
          <a:xfrm>
            <a:off x="277403" y="4756935"/>
            <a:ext cx="9881359" cy="1938992"/>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tr-TR" sz="2400" dirty="0">
                <a:solidFill>
                  <a:schemeClr val="tx1"/>
                </a:solidFill>
              </a:rPr>
              <a:t>2024’te </a:t>
            </a:r>
          </a:p>
          <a:p>
            <a:r>
              <a:rPr lang="tr-TR" sz="2400" dirty="0">
                <a:solidFill>
                  <a:schemeClr val="tx1"/>
                </a:solidFill>
              </a:rPr>
              <a:t>	 ~ 41,370 olay yaşandı;</a:t>
            </a:r>
          </a:p>
          <a:p>
            <a:r>
              <a:rPr lang="tr-TR" sz="2400" dirty="0">
                <a:solidFill>
                  <a:schemeClr val="tx1"/>
                </a:solidFill>
              </a:rPr>
              <a:t>	22,495 çocuk öldürüldü, yaralandı, insani yardımdan mahrum bırakıldı </a:t>
            </a:r>
          </a:p>
          <a:p>
            <a:r>
              <a:rPr lang="tr-TR" sz="2400" dirty="0">
                <a:solidFill>
                  <a:schemeClr val="tx1"/>
                </a:solidFill>
              </a:rPr>
              <a:t>	Sadece Gazze’de 13.000’den fazla çocuk öldürüldü.</a:t>
            </a:r>
          </a:p>
          <a:p>
            <a:endParaRPr lang="tr-TR" sz="2400" dirty="0">
              <a:solidFill>
                <a:schemeClr val="tx1"/>
              </a:solidFill>
            </a:endParaRPr>
          </a:p>
        </p:txBody>
      </p:sp>
    </p:spTree>
    <p:extLst>
      <p:ext uri="{BB962C8B-B14F-4D97-AF65-F5344CB8AC3E}">
        <p14:creationId xmlns:p14="http://schemas.microsoft.com/office/powerpoint/2010/main" val="329535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7B1B197-FC7E-194F-805E-5F2351424D9A}"/>
              </a:ext>
            </a:extLst>
          </p:cNvPr>
          <p:cNvPicPr>
            <a:picLocks noChangeAspect="1"/>
          </p:cNvPicPr>
          <p:nvPr/>
        </p:nvPicPr>
        <p:blipFill>
          <a:blip r:embed="rId2"/>
          <a:stretch>
            <a:fillRect/>
          </a:stretch>
        </p:blipFill>
        <p:spPr>
          <a:xfrm>
            <a:off x="6278701" y="184935"/>
            <a:ext cx="5913299" cy="5008652"/>
          </a:xfrm>
          <a:prstGeom prst="rect">
            <a:avLst/>
          </a:prstGeom>
        </p:spPr>
      </p:pic>
      <p:sp>
        <p:nvSpPr>
          <p:cNvPr id="3" name="Metin kutusu 2">
            <a:extLst>
              <a:ext uri="{FF2B5EF4-FFF2-40B4-BE49-F238E27FC236}">
                <a16:creationId xmlns:a16="http://schemas.microsoft.com/office/drawing/2014/main" id="{11D6B53D-2134-514F-9929-E71CF24B34B5}"/>
              </a:ext>
            </a:extLst>
          </p:cNvPr>
          <p:cNvSpPr txBox="1"/>
          <p:nvPr/>
        </p:nvSpPr>
        <p:spPr>
          <a:xfrm>
            <a:off x="195209" y="610156"/>
            <a:ext cx="6010382" cy="1938992"/>
          </a:xfrm>
          <a:prstGeom prst="rect">
            <a:avLst/>
          </a:prstGeom>
          <a:noFill/>
        </p:spPr>
        <p:txBody>
          <a:bodyPr wrap="square" rtlCol="0">
            <a:spAutoFit/>
          </a:bodyPr>
          <a:lstStyle/>
          <a:p>
            <a:r>
              <a:rPr lang="tr-TR" sz="2400" dirty="0"/>
              <a:t>2023’te çatışmalarda yaşamını yitiren sivil kadınların oranı %40’a yükseldi. </a:t>
            </a:r>
          </a:p>
          <a:p>
            <a:r>
              <a:rPr lang="tr-TR" sz="2400" dirty="0"/>
              <a:t>(2022’ye göre iki katına çıktı)</a:t>
            </a:r>
          </a:p>
          <a:p>
            <a:endParaRPr lang="tr-TR" sz="2400" dirty="0"/>
          </a:p>
          <a:p>
            <a:r>
              <a:rPr lang="tr-TR" sz="2400" dirty="0"/>
              <a:t>Cinsel şiddet olaylarında %50 artış yaşandı. </a:t>
            </a:r>
          </a:p>
        </p:txBody>
      </p:sp>
      <p:sp>
        <p:nvSpPr>
          <p:cNvPr id="4" name="Metin kutusu 3">
            <a:extLst>
              <a:ext uri="{FF2B5EF4-FFF2-40B4-BE49-F238E27FC236}">
                <a16:creationId xmlns:a16="http://schemas.microsoft.com/office/drawing/2014/main" id="{4763EDCF-3DE3-A848-A86F-C69E6FB59252}"/>
              </a:ext>
            </a:extLst>
          </p:cNvPr>
          <p:cNvSpPr txBox="1"/>
          <p:nvPr/>
        </p:nvSpPr>
        <p:spPr>
          <a:xfrm>
            <a:off x="195209" y="3088084"/>
            <a:ext cx="6205591" cy="304698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tr-TR" sz="2400" dirty="0" err="1"/>
              <a:t>Sahraaltı</a:t>
            </a:r>
            <a:r>
              <a:rPr lang="tr-TR" sz="2400" dirty="0"/>
              <a:t> Afrika’da yaşayan bir kadının, gebelik ve doğumla ilgili sebeplerden hayatını kaybetme riski, Avrupa veya Kuzey Amerika’daki bir kadından ~ 130 kat daha fazla</a:t>
            </a:r>
          </a:p>
          <a:p>
            <a:endParaRPr lang="tr-TR" sz="2400" dirty="0"/>
          </a:p>
          <a:p>
            <a:r>
              <a:rPr lang="tr-TR" sz="2400" dirty="0"/>
              <a:t>Düşük gelirli bir ülkede doğan bir çocuğun, doğumla birlikte ortalama yaşam süresi yaklaşık 63 yıl, yüksek gelirli bir ülkede ise 80 yıl. </a:t>
            </a:r>
          </a:p>
        </p:txBody>
      </p:sp>
      <p:sp>
        <p:nvSpPr>
          <p:cNvPr id="5" name="Metin kutusu 4">
            <a:extLst>
              <a:ext uri="{FF2B5EF4-FFF2-40B4-BE49-F238E27FC236}">
                <a16:creationId xmlns:a16="http://schemas.microsoft.com/office/drawing/2014/main" id="{1C5228DF-BC62-4441-A71C-3FFA67404FED}"/>
              </a:ext>
            </a:extLst>
          </p:cNvPr>
          <p:cNvSpPr txBox="1"/>
          <p:nvPr/>
        </p:nvSpPr>
        <p:spPr>
          <a:xfrm>
            <a:off x="4859677" y="6271460"/>
            <a:ext cx="2373342" cy="369332"/>
          </a:xfrm>
          <a:prstGeom prst="rect">
            <a:avLst/>
          </a:prstGeom>
          <a:noFill/>
        </p:spPr>
        <p:txBody>
          <a:bodyPr wrap="none" rtlCol="0">
            <a:spAutoFit/>
          </a:bodyPr>
          <a:lstStyle/>
          <a:p>
            <a:r>
              <a:rPr lang="tr-TR" i="1" dirty="0"/>
              <a:t>BM, EWEC 2022 raporu</a:t>
            </a:r>
          </a:p>
        </p:txBody>
      </p:sp>
    </p:spTree>
    <p:extLst>
      <p:ext uri="{BB962C8B-B14F-4D97-AF65-F5344CB8AC3E}">
        <p14:creationId xmlns:p14="http://schemas.microsoft.com/office/powerpoint/2010/main" val="384112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1045</TotalTime>
  <Words>859</Words>
  <Application>Microsoft Macintosh PowerPoint</Application>
  <PresentationFormat>Geniş ekran</PresentationFormat>
  <Paragraphs>149</Paragraphs>
  <Slides>28</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28</vt:i4>
      </vt:variant>
    </vt:vector>
  </HeadingPairs>
  <TitlesOfParts>
    <vt:vector size="35" baseType="lpstr">
      <vt:lpstr>Arial</vt:lpstr>
      <vt:lpstr>Calibri</vt:lpstr>
      <vt:lpstr>Calibri Light</vt:lpstr>
      <vt:lpstr>Roboto</vt:lpstr>
      <vt:lpstr>Tahoma</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User</dc:creator>
  <cp:lastModifiedBy>Microsoft Office User</cp:lastModifiedBy>
  <cp:revision>19</cp:revision>
  <dcterms:created xsi:type="dcterms:W3CDTF">2025-06-27T12:18:32Z</dcterms:created>
  <dcterms:modified xsi:type="dcterms:W3CDTF">2025-06-28T05:44:04Z</dcterms:modified>
</cp:coreProperties>
</file>