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58" r:id="rId2"/>
    <p:sldId id="257" r:id="rId3"/>
    <p:sldId id="259" r:id="rId4"/>
    <p:sldId id="284" r:id="rId5"/>
    <p:sldId id="267" r:id="rId6"/>
    <p:sldId id="262" r:id="rId7"/>
    <p:sldId id="260" r:id="rId8"/>
    <p:sldId id="261" r:id="rId9"/>
    <p:sldId id="273" r:id="rId10"/>
    <p:sldId id="265" r:id="rId11"/>
    <p:sldId id="287" r:id="rId12"/>
    <p:sldId id="285" r:id="rId13"/>
    <p:sldId id="286" r:id="rId14"/>
    <p:sldId id="274" r:id="rId15"/>
    <p:sldId id="280" r:id="rId16"/>
    <p:sldId id="277" r:id="rId17"/>
    <p:sldId id="288" r:id="rId18"/>
    <p:sldId id="289" r:id="rId19"/>
    <p:sldId id="281" r:id="rId20"/>
    <p:sldId id="282" r:id="rId21"/>
    <p:sldId id="283" r:id="rId2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D69C"/>
    <a:srgbClr val="D8BF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8"/>
  </p:normalViewPr>
  <p:slideViewPr>
    <p:cSldViewPr>
      <p:cViewPr varScale="1">
        <p:scale>
          <a:sx n="117" d="100"/>
          <a:sy n="117" d="100"/>
        </p:scale>
        <p:origin x="280"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510BF4-A4E5-DE41-A23B-327453874229}" type="datetimeFigureOut">
              <a:rPr lang="tr-TR" smtClean="0"/>
              <a:t>7.07.2023</a:t>
            </a:fld>
            <a:endParaRPr lang="tr-TR"/>
          </a:p>
        </p:txBody>
      </p:sp>
      <p:sp>
        <p:nvSpPr>
          <p:cNvPr id="4" name="Slayt Resmi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F4CCB0-16CA-B145-A2DA-A3280CA7081F}" type="slidenum">
              <a:rPr lang="tr-TR" smtClean="0"/>
              <a:t>‹#›</a:t>
            </a:fld>
            <a:endParaRPr lang="tr-TR"/>
          </a:p>
        </p:txBody>
      </p:sp>
    </p:spTree>
    <p:extLst>
      <p:ext uri="{BB962C8B-B14F-4D97-AF65-F5344CB8AC3E}">
        <p14:creationId xmlns:p14="http://schemas.microsoft.com/office/powerpoint/2010/main" val="2133121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solidFill>
          <a:srgbClr val="E8D69C"/>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73795" y="321637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dirty="0"/>
          </a:p>
        </p:txBody>
      </p:sp>
      <p:sp>
        <p:nvSpPr>
          <p:cNvPr id="2" name="Title 1"/>
          <p:cNvSpPr>
            <a:spLocks noGrp="1"/>
          </p:cNvSpPr>
          <p:nvPr>
            <p:ph type="ctrTitle"/>
          </p:nvPr>
        </p:nvSpPr>
        <p:spPr>
          <a:xfrm>
            <a:off x="817581" y="1093146"/>
            <a:ext cx="7175351" cy="1793167"/>
          </a:xfrm>
          <a:effectLst/>
        </p:spPr>
        <p:txBody>
          <a:bodyPr>
            <a:noAutofit/>
          </a:bodyPr>
          <a:lstStyle>
            <a:lvl1pPr marL="640080" indent="-457200" algn="l">
              <a:defRPr sz="5400"/>
            </a:lvl1pPr>
          </a:lstStyle>
          <a:p>
            <a:r>
              <a:rPr lang="tr-TR" dirty="0"/>
              <a:t>Asıl başlık stili için tıklatın</a:t>
            </a:r>
            <a:endParaRPr lang="en-US" dirty="0"/>
          </a:p>
        </p:txBody>
      </p:sp>
      <p:pic>
        <p:nvPicPr>
          <p:cNvPr id="1026" name="Picture 2" descr="C:\Users\Sinan\Desktop\pankar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4869160"/>
            <a:ext cx="9144001" cy="19888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bg>
      <p:bgPr>
        <a:solidFill>
          <a:srgbClr val="E8D69C"/>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2391409-1E0D-4C0E-AC4B-EF8444F2AFE5}" type="datetimeFigureOut">
              <a:rPr lang="tr-TR" smtClean="0"/>
              <a:t>6.07.2023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F94F7CC-6FA4-411E-8E93-3E92C912B9B6}" type="slidenum">
              <a:rPr lang="tr-TR" smtClean="0"/>
              <a:t>‹#›</a:t>
            </a:fld>
            <a:endParaRPr lang="tr-TR"/>
          </a:p>
        </p:txBody>
      </p:sp>
      <p:sp>
        <p:nvSpPr>
          <p:cNvPr id="8" name="Title 7"/>
          <p:cNvSpPr>
            <a:spLocks noGrp="1"/>
          </p:cNvSpPr>
          <p:nvPr>
            <p:ph type="title"/>
          </p:nvPr>
        </p:nvSpPr>
        <p:spPr>
          <a:xfrm>
            <a:off x="1793289" y="4221088"/>
            <a:ext cx="6512511" cy="1143000"/>
          </a:xfrm>
        </p:spPr>
        <p:txBody>
          <a:bodyPr/>
          <a:lstStyle>
            <a:lvl1pPr>
              <a:defRPr sz="3600"/>
            </a:lvl1pPr>
          </a:lstStyle>
          <a:p>
            <a:r>
              <a:rPr lang="tr-TR" dirty="0"/>
              <a:t>Asıl başlık stili için tıklatın</a:t>
            </a:r>
            <a:endParaRPr lang="en-US" dirty="0"/>
          </a:p>
        </p:txBody>
      </p:sp>
      <p:sp>
        <p:nvSpPr>
          <p:cNvPr id="10" name="Content Placeholder 9"/>
          <p:cNvSpPr>
            <a:spLocks noGrp="1"/>
          </p:cNvSpPr>
          <p:nvPr>
            <p:ph sz="quarter" idx="13"/>
          </p:nvPr>
        </p:nvSpPr>
        <p:spPr>
          <a:xfrm>
            <a:off x="1143000" y="731520"/>
            <a:ext cx="6400800" cy="347472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pic>
        <p:nvPicPr>
          <p:cNvPr id="7" name="Picture 2" descr="C:\Users\Sinan\Desktop\pankar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 y="5301208"/>
            <a:ext cx="9144001" cy="1776735"/>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F02D783D-66DE-4FB9-7916-399F65F75999}"/>
              </a:ext>
            </a:extLst>
          </p:cNvPr>
          <p:cNvPicPr>
            <a:picLocks noChangeAspect="1"/>
          </p:cNvPicPr>
          <p:nvPr userDrawn="1"/>
        </p:nvPicPr>
        <p:blipFill>
          <a:blip r:embed="rId3"/>
          <a:stretch>
            <a:fillRect/>
          </a:stretch>
        </p:blipFill>
        <p:spPr>
          <a:xfrm>
            <a:off x="257804" y="4293096"/>
            <a:ext cx="1160792" cy="119323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Başlık ve İçerik">
    <p:bg>
      <p:bgPr>
        <a:solidFill>
          <a:srgbClr val="E8D69C"/>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2391409-1E0D-4C0E-AC4B-EF8444F2AFE5}" type="datetimeFigureOut">
              <a:rPr lang="tr-TR" smtClean="0"/>
              <a:t>6.07.2023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F94F7CC-6FA4-411E-8E93-3E92C912B9B6}" type="slidenum">
              <a:rPr lang="tr-TR" smtClean="0"/>
              <a:t>‹#›</a:t>
            </a:fld>
            <a:endParaRPr lang="tr-TR"/>
          </a:p>
        </p:txBody>
      </p:sp>
      <p:sp>
        <p:nvSpPr>
          <p:cNvPr id="8" name="Title 7"/>
          <p:cNvSpPr>
            <a:spLocks noGrp="1"/>
          </p:cNvSpPr>
          <p:nvPr>
            <p:ph type="title"/>
          </p:nvPr>
        </p:nvSpPr>
        <p:spPr>
          <a:xfrm>
            <a:off x="1793289" y="4221088"/>
            <a:ext cx="6512511" cy="1143000"/>
          </a:xfrm>
        </p:spPr>
        <p:txBody>
          <a:bodyPr/>
          <a:lstStyle>
            <a:lvl1pPr>
              <a:defRPr sz="3600"/>
            </a:lvl1pPr>
          </a:lstStyle>
          <a:p>
            <a:r>
              <a:rPr lang="tr-TR" dirty="0"/>
              <a:t>Asıl başlık stili için tıklatın</a:t>
            </a:r>
            <a:endParaRPr lang="en-US" dirty="0"/>
          </a:p>
        </p:txBody>
      </p:sp>
      <p:sp>
        <p:nvSpPr>
          <p:cNvPr id="10" name="Content Placeholder 9"/>
          <p:cNvSpPr>
            <a:spLocks noGrp="1"/>
          </p:cNvSpPr>
          <p:nvPr>
            <p:ph sz="quarter" idx="13"/>
          </p:nvPr>
        </p:nvSpPr>
        <p:spPr>
          <a:xfrm>
            <a:off x="1143000" y="731520"/>
            <a:ext cx="6400800" cy="347472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pic>
        <p:nvPicPr>
          <p:cNvPr id="7" name="Picture 2" descr="C:\Users\Sinan\Desktop\pankar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 y="5378936"/>
            <a:ext cx="9144001" cy="1699007"/>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AA352469-9D0B-D7C0-3056-1C040D5E2E1C}"/>
              </a:ext>
            </a:extLst>
          </p:cNvPr>
          <p:cNvPicPr>
            <a:picLocks noChangeAspect="1"/>
          </p:cNvPicPr>
          <p:nvPr userDrawn="1"/>
        </p:nvPicPr>
        <p:blipFill>
          <a:blip r:embed="rId3"/>
          <a:stretch>
            <a:fillRect/>
          </a:stretch>
        </p:blipFill>
        <p:spPr>
          <a:xfrm>
            <a:off x="293055" y="4396003"/>
            <a:ext cx="1160792" cy="1193237"/>
          </a:xfrm>
          <a:prstGeom prst="rect">
            <a:avLst/>
          </a:prstGeom>
        </p:spPr>
      </p:pic>
    </p:spTree>
    <p:extLst>
      <p:ext uri="{BB962C8B-B14F-4D97-AF65-F5344CB8AC3E}">
        <p14:creationId xmlns:p14="http://schemas.microsoft.com/office/powerpoint/2010/main" val="28532130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tr-TR"/>
              <a:t>Asıl başlık stili için tıklatın</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D2391409-1E0D-4C0E-AC4B-EF8444F2AFE5}" type="datetimeFigureOut">
              <a:rPr lang="tr-TR" smtClean="0"/>
              <a:t>6.07.2023</a:t>
            </a:fld>
            <a:endParaRPr lang="tr-T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tr-T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3F94F7CC-6FA4-411E-8E93-3E92C912B9B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84" r:id="rId3"/>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ttb.org.tr/125yc8b" TargetMode="External"/><Relationship Id="rId2" Type="http://schemas.openxmlformats.org/officeDocument/2006/relationships/hyperlink" Target="https://www.ttb.org.tr/275ycj6"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inan\Desktop\cant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099148"/>
            <a:ext cx="4320480" cy="162954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Sinan\Desktop\pankar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198" y="332656"/>
            <a:ext cx="8856984" cy="1984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708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E48680-F0C4-D586-E71C-AF74745133F6}"/>
              </a:ext>
            </a:extLst>
          </p:cNvPr>
          <p:cNvSpPr>
            <a:spLocks noGrp="1"/>
          </p:cNvSpPr>
          <p:nvPr>
            <p:ph type="title"/>
          </p:nvPr>
        </p:nvSpPr>
        <p:spPr/>
        <p:txBody>
          <a:bodyPr/>
          <a:lstStyle/>
          <a:p>
            <a:pPr marL="0" indent="0">
              <a:buNone/>
            </a:pPr>
            <a:r>
              <a:rPr lang="tr-TR" dirty="0"/>
              <a:t>YENİ BİR SAĞLIK SİSTEMİ</a:t>
            </a:r>
          </a:p>
        </p:txBody>
      </p:sp>
      <p:sp>
        <p:nvSpPr>
          <p:cNvPr id="3" name="İçerik Yer Tutucusu 2">
            <a:extLst>
              <a:ext uri="{FF2B5EF4-FFF2-40B4-BE49-F238E27FC236}">
                <a16:creationId xmlns:a16="http://schemas.microsoft.com/office/drawing/2014/main" id="{4492D267-C01A-BBEB-75CE-7FEE79FF7966}"/>
              </a:ext>
            </a:extLst>
          </p:cNvPr>
          <p:cNvSpPr>
            <a:spLocks noGrp="1"/>
          </p:cNvSpPr>
          <p:nvPr>
            <p:ph sz="quarter" idx="13"/>
          </p:nvPr>
        </p:nvSpPr>
        <p:spPr/>
        <p:txBody>
          <a:bodyPr>
            <a:normAutofit fontScale="85000" lnSpcReduction="20000"/>
          </a:bodyPr>
          <a:lstStyle/>
          <a:p>
            <a:r>
              <a:rPr lang="tr-TR" b="0" i="0" dirty="0">
                <a:solidFill>
                  <a:srgbClr val="333333"/>
                </a:solidFill>
                <a:effectLst/>
                <a:latin typeface="open sans" panose="020B0606030504020204" pitchFamily="34" charset="0"/>
              </a:rPr>
              <a:t> </a:t>
            </a:r>
            <a:r>
              <a:rPr lang="tr-TR" dirty="0">
                <a:solidFill>
                  <a:srgbClr val="333333"/>
                </a:solidFill>
                <a:latin typeface="open sans" panose="020B0606030504020204" pitchFamily="34" charset="0"/>
              </a:rPr>
              <a:t>T</a:t>
            </a:r>
            <a:r>
              <a:rPr lang="tr-TR" b="0" i="0" dirty="0">
                <a:solidFill>
                  <a:srgbClr val="333333"/>
                </a:solidFill>
                <a:effectLst/>
                <a:latin typeface="open sans" panose="020B0606030504020204" pitchFamily="34" charset="0"/>
              </a:rPr>
              <a:t>oplumun sağlıklı olabilmesi; ancak sağlığa bütünlüklü yaklaşımla mümkündür. Bunun için toplumun ekonomik, siyasal, ekolojik, fiziksel, ruhsal ve sosyal iyilik halinin tam sağlanacağı eşitlikçi, demokratik, toplumcu bir sağlık sistemi var edilmelidir.</a:t>
            </a:r>
          </a:p>
          <a:p>
            <a:r>
              <a:rPr lang="tr-TR" b="0" i="0" dirty="0">
                <a:solidFill>
                  <a:srgbClr val="333333"/>
                </a:solidFill>
                <a:effectLst/>
                <a:latin typeface="open sans" panose="020B0606030504020204" pitchFamily="34" charset="0"/>
              </a:rPr>
              <a:t>Emeğimizin değersizleştirildiği, çalışma koşullarının giderek kötüleştiği, özlük haklarımıza yönelik saldırıların şiddetinin arttığı bu bizleri tüketen, göçe zorlayan, intihara sürükleyen sağlık sistemi miadını doldurmuştur. Tüm sağlık çalışanlarının insanca yaşayabileceği, emeklerinin karşılığını alacağı, sağlık hizmeti üretmekten yeniden mutlu olacağımız çalışma koşulları sağlanmalıdır.</a:t>
            </a:r>
          </a:p>
        </p:txBody>
      </p:sp>
    </p:spTree>
    <p:extLst>
      <p:ext uri="{BB962C8B-B14F-4D97-AF65-F5344CB8AC3E}">
        <p14:creationId xmlns:p14="http://schemas.microsoft.com/office/powerpoint/2010/main" val="1135632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E48680-F0C4-D586-E71C-AF74745133F6}"/>
              </a:ext>
            </a:extLst>
          </p:cNvPr>
          <p:cNvSpPr>
            <a:spLocks noGrp="1"/>
          </p:cNvSpPr>
          <p:nvPr>
            <p:ph type="title"/>
          </p:nvPr>
        </p:nvSpPr>
        <p:spPr/>
        <p:txBody>
          <a:bodyPr/>
          <a:lstStyle/>
          <a:p>
            <a:pPr marL="0" indent="0">
              <a:buNone/>
            </a:pPr>
            <a:r>
              <a:rPr lang="tr-TR" dirty="0"/>
              <a:t>YENİ BİR SAĞLIK SİSTEMİ</a:t>
            </a:r>
          </a:p>
        </p:txBody>
      </p:sp>
      <p:sp>
        <p:nvSpPr>
          <p:cNvPr id="3" name="İçerik Yer Tutucusu 2">
            <a:extLst>
              <a:ext uri="{FF2B5EF4-FFF2-40B4-BE49-F238E27FC236}">
                <a16:creationId xmlns:a16="http://schemas.microsoft.com/office/drawing/2014/main" id="{4492D267-C01A-BBEB-75CE-7FEE79FF7966}"/>
              </a:ext>
            </a:extLst>
          </p:cNvPr>
          <p:cNvSpPr>
            <a:spLocks noGrp="1"/>
          </p:cNvSpPr>
          <p:nvPr>
            <p:ph sz="quarter" idx="13"/>
          </p:nvPr>
        </p:nvSpPr>
        <p:spPr/>
        <p:txBody>
          <a:bodyPr>
            <a:normAutofit fontScale="92500"/>
          </a:bodyPr>
          <a:lstStyle/>
          <a:p>
            <a:r>
              <a:rPr lang="tr-TR" b="0" i="0" dirty="0">
                <a:solidFill>
                  <a:srgbClr val="333333"/>
                </a:solidFill>
                <a:effectLst/>
                <a:latin typeface="open sans" panose="020B0606030504020204" pitchFamily="34" charset="0"/>
              </a:rPr>
              <a:t>Sağlık toplumsal bir olgudur. Türk Tabipleri Birliği, toplumcu sağlık perspektifinden politikalarını yürütür. Yeni sağlık sisteminde birinci basamak sağlık örgütlenmesi bütünlüklü, kamusal, toplum sağlığını önceleyen nitelikte yapılandırılmalıdır.</a:t>
            </a:r>
          </a:p>
          <a:p>
            <a:r>
              <a:rPr lang="tr-TR" b="0" i="0" dirty="0">
                <a:solidFill>
                  <a:srgbClr val="333333"/>
                </a:solidFill>
                <a:effectLst/>
                <a:latin typeface="open sans" panose="020B0606030504020204" pitchFamily="34" charset="0"/>
              </a:rPr>
              <a:t>Yeni sağlık sisteminde ilaç, tıbbi cihaz ve özel sağlık kuruluşları dahil olmak üzere özel sermayeye bağımlılık ortadan kaldırılmalıdır. Hıfzıssıhha Enstitüsü modernize edilerek tekrar açılmalıdır.</a:t>
            </a:r>
          </a:p>
        </p:txBody>
      </p:sp>
    </p:spTree>
    <p:extLst>
      <p:ext uri="{BB962C8B-B14F-4D97-AF65-F5344CB8AC3E}">
        <p14:creationId xmlns:p14="http://schemas.microsoft.com/office/powerpoint/2010/main" val="3298924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E48680-F0C4-D586-E71C-AF74745133F6}"/>
              </a:ext>
            </a:extLst>
          </p:cNvPr>
          <p:cNvSpPr>
            <a:spLocks noGrp="1"/>
          </p:cNvSpPr>
          <p:nvPr>
            <p:ph type="title"/>
          </p:nvPr>
        </p:nvSpPr>
        <p:spPr/>
        <p:txBody>
          <a:bodyPr/>
          <a:lstStyle/>
          <a:p>
            <a:pPr marL="0" indent="0">
              <a:buNone/>
            </a:pPr>
            <a:r>
              <a:rPr lang="tr-TR" dirty="0"/>
              <a:t>YENİ BİR SAĞLIK SİSTEMİ</a:t>
            </a:r>
          </a:p>
        </p:txBody>
      </p:sp>
      <p:sp>
        <p:nvSpPr>
          <p:cNvPr id="3" name="İçerik Yer Tutucusu 2">
            <a:extLst>
              <a:ext uri="{FF2B5EF4-FFF2-40B4-BE49-F238E27FC236}">
                <a16:creationId xmlns:a16="http://schemas.microsoft.com/office/drawing/2014/main" id="{4492D267-C01A-BBEB-75CE-7FEE79FF7966}"/>
              </a:ext>
            </a:extLst>
          </p:cNvPr>
          <p:cNvSpPr>
            <a:spLocks noGrp="1"/>
          </p:cNvSpPr>
          <p:nvPr>
            <p:ph sz="quarter" idx="13"/>
          </p:nvPr>
        </p:nvSpPr>
        <p:spPr/>
        <p:txBody>
          <a:bodyPr>
            <a:normAutofit fontScale="85000" lnSpcReduction="20000"/>
          </a:bodyPr>
          <a:lstStyle/>
          <a:p>
            <a:r>
              <a:rPr lang="tr-TR" b="0" i="0" dirty="0">
                <a:solidFill>
                  <a:srgbClr val="333333"/>
                </a:solidFill>
                <a:effectLst/>
                <a:latin typeface="open sans" panose="020B0606030504020204" pitchFamily="34" charset="0"/>
              </a:rPr>
              <a:t>Kamu-özel ortaklığı ile yapılan şehir hastaneleri kamulaştırılarak şirket hastaneleri politikasından tamamen vazgeçilmelidir. İkinci ve üçüncü basamak sağlık hizmetleri; bilime ve toplum sağlığına uygun kamu hastaneleri ve üniversite hastanelerinde sunulmalıdır.</a:t>
            </a:r>
          </a:p>
          <a:p>
            <a:r>
              <a:rPr lang="tr-TR" b="0" i="0" dirty="0">
                <a:solidFill>
                  <a:srgbClr val="333333"/>
                </a:solidFill>
                <a:effectLst/>
                <a:latin typeface="open sans" panose="020B0606030504020204" pitchFamily="34" charset="0"/>
              </a:rPr>
              <a:t>Mezuniyet öncesi ve sonrası tıp eğitimi nitelikli hale getirilmelidir. Liyakat, bilimsel çalışma ve adalet duygusu ile kadrolar açılmalı, özgür ve özerk üniversite yapılarına kavuşmalıdır.</a:t>
            </a:r>
          </a:p>
          <a:p>
            <a:r>
              <a:rPr lang="tr-TR" b="0" i="0" dirty="0">
                <a:solidFill>
                  <a:srgbClr val="333333"/>
                </a:solidFill>
                <a:effectLst/>
                <a:latin typeface="open sans" panose="020B0606030504020204" pitchFamily="34" charset="0"/>
              </a:rPr>
              <a:t>Yeni sağlık sisteminde bilim ve teknoloji kâr amacıyla değil; mevcut ve gelecekteki toplumsal ihtiyaca göre kullanılıp geliştirilmelidir. </a:t>
            </a:r>
          </a:p>
          <a:p>
            <a:endParaRPr lang="tr-TR" dirty="0"/>
          </a:p>
        </p:txBody>
      </p:sp>
    </p:spTree>
    <p:extLst>
      <p:ext uri="{BB962C8B-B14F-4D97-AF65-F5344CB8AC3E}">
        <p14:creationId xmlns:p14="http://schemas.microsoft.com/office/powerpoint/2010/main" val="1701769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E48680-F0C4-D586-E71C-AF74745133F6}"/>
              </a:ext>
            </a:extLst>
          </p:cNvPr>
          <p:cNvSpPr>
            <a:spLocks noGrp="1"/>
          </p:cNvSpPr>
          <p:nvPr>
            <p:ph type="title"/>
          </p:nvPr>
        </p:nvSpPr>
        <p:spPr/>
        <p:txBody>
          <a:bodyPr/>
          <a:lstStyle/>
          <a:p>
            <a:pPr marL="0" indent="0">
              <a:buNone/>
            </a:pPr>
            <a:r>
              <a:rPr lang="tr-TR" dirty="0"/>
              <a:t>YENİ BİR SAĞLIK SİSTEMİ</a:t>
            </a:r>
          </a:p>
        </p:txBody>
      </p:sp>
      <p:sp>
        <p:nvSpPr>
          <p:cNvPr id="3" name="İçerik Yer Tutucusu 2">
            <a:extLst>
              <a:ext uri="{FF2B5EF4-FFF2-40B4-BE49-F238E27FC236}">
                <a16:creationId xmlns:a16="http://schemas.microsoft.com/office/drawing/2014/main" id="{4492D267-C01A-BBEB-75CE-7FEE79FF7966}"/>
              </a:ext>
            </a:extLst>
          </p:cNvPr>
          <p:cNvSpPr>
            <a:spLocks noGrp="1"/>
          </p:cNvSpPr>
          <p:nvPr>
            <p:ph sz="quarter" idx="13"/>
          </p:nvPr>
        </p:nvSpPr>
        <p:spPr/>
        <p:txBody>
          <a:bodyPr>
            <a:normAutofit fontScale="92500" lnSpcReduction="10000"/>
          </a:bodyPr>
          <a:lstStyle/>
          <a:p>
            <a:r>
              <a:rPr lang="tr-TR" b="0" i="0" dirty="0">
                <a:solidFill>
                  <a:srgbClr val="333333"/>
                </a:solidFill>
                <a:effectLst/>
                <a:latin typeface="open sans" panose="020B0606030504020204" pitchFamily="34" charset="0"/>
              </a:rPr>
              <a:t>Özelleştirmenin sonucu sayıları gittikçe artan özel hastaneler ise hekimler açısından tam bir emek sömürüsü merkezi haline gelmiştir. Özel hastaneler de kamulaştırılarak hekim ve sağlık çalışanlarının emek sömürüsüne son verilmeli, vatandaşların sağlığa erişim hakkı, ek ücret ödenmeden sağlanmalıdır.</a:t>
            </a:r>
          </a:p>
          <a:p>
            <a:r>
              <a:rPr lang="tr-TR" b="0" i="0" dirty="0">
                <a:solidFill>
                  <a:srgbClr val="333333"/>
                </a:solidFill>
                <a:effectLst/>
                <a:latin typeface="open sans" panose="020B0606030504020204" pitchFamily="34" charset="0"/>
              </a:rPr>
              <a:t>Özellikle genç hekimlerin yurtdışına göç etmesine neden olan tüm unsurlar ortadan kaldırılmalı, bu topraklarda hekimlik yapmanın gururu her bir meslektaşımıza geri verilmelidir.</a:t>
            </a:r>
          </a:p>
          <a:p>
            <a:endParaRPr lang="tr-TR" dirty="0"/>
          </a:p>
        </p:txBody>
      </p:sp>
    </p:spTree>
    <p:extLst>
      <p:ext uri="{BB962C8B-B14F-4D97-AF65-F5344CB8AC3E}">
        <p14:creationId xmlns:p14="http://schemas.microsoft.com/office/powerpoint/2010/main" val="1827466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9AA344-33C6-E03E-EF91-1F83263C6BD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DDA469BE-C64C-3C74-0E35-E482727CAEDB}"/>
              </a:ext>
            </a:extLst>
          </p:cNvPr>
          <p:cNvSpPr>
            <a:spLocks noGrp="1"/>
          </p:cNvSpPr>
          <p:nvPr>
            <p:ph sz="quarter" idx="13"/>
          </p:nvPr>
        </p:nvSpPr>
        <p:spPr>
          <a:xfrm>
            <a:off x="507505" y="548680"/>
            <a:ext cx="4568551" cy="3474720"/>
          </a:xfrm>
        </p:spPr>
        <p:txBody>
          <a:bodyPr>
            <a:normAutofit fontScale="85000" lnSpcReduction="20000"/>
          </a:bodyPr>
          <a:lstStyle/>
          <a:p>
            <a:pPr algn="l"/>
            <a:r>
              <a:rPr lang="tr-TR" b="0" i="0" dirty="0">
                <a:solidFill>
                  <a:srgbClr val="696F6F"/>
                </a:solidFill>
                <a:effectLst/>
                <a:latin typeface="open sans" panose="020B0606030504020204" pitchFamily="34" charset="0"/>
              </a:rPr>
              <a:t>Türk Tabipleri Birliği (TTB) 2016-2018 dönemi Merkez Konseyi üyelerinin, 1 Eylül 2016 tarihli “</a:t>
            </a:r>
            <a:r>
              <a:rPr lang="tr-TR" b="0" i="0" u="none" strike="noStrike" dirty="0">
                <a:solidFill>
                  <a:srgbClr val="111111"/>
                </a:solidFill>
                <a:effectLst/>
                <a:latin typeface="open sans" panose="020B0606030504020204" pitchFamily="34" charset="0"/>
                <a:hlinkClick r:id="rId2"/>
              </a:rPr>
              <a:t>Bu Topraklarda Eşitlik ve Barış İçinde Yaşamamız Çok Mümkün</a:t>
            </a:r>
            <a:r>
              <a:rPr lang="tr-TR" b="0" i="0" dirty="0">
                <a:solidFill>
                  <a:srgbClr val="696F6F"/>
                </a:solidFill>
                <a:effectLst/>
                <a:latin typeface="open sans" panose="020B0606030504020204" pitchFamily="34" charset="0"/>
              </a:rPr>
              <a:t>” ve 24 Ocak 2018 tarihli “</a:t>
            </a:r>
            <a:r>
              <a:rPr lang="tr-TR" b="0" i="0" u="none" strike="noStrike" dirty="0">
                <a:solidFill>
                  <a:srgbClr val="111111"/>
                </a:solidFill>
                <a:effectLst/>
                <a:latin typeface="open sans" panose="020B0606030504020204" pitchFamily="34" charset="0"/>
                <a:hlinkClick r:id="rId3"/>
              </a:rPr>
              <a:t>Savaş Bir Halk Sağlığı Sorunudur</a:t>
            </a:r>
            <a:r>
              <a:rPr lang="tr-TR" b="0" i="0" dirty="0">
                <a:solidFill>
                  <a:srgbClr val="696F6F"/>
                </a:solidFill>
                <a:effectLst/>
                <a:latin typeface="open sans" panose="020B0606030504020204" pitchFamily="34" charset="0"/>
              </a:rPr>
              <a:t>” başlıklı basın açıklamaları gerekçe gösterilerek yargılandıkları davada İstinaf Mahkemesi açıklamaların suç olmadığına karar verdi. Biz, Türk Tabipleri Birliği olarak bir kez daha belirtmek isteriz ki; “Savaş bir halk sağlığı sorunudur demek hekimlik gereğidir ve suç değildir!”</a:t>
            </a:r>
          </a:p>
          <a:p>
            <a:endParaRPr lang="tr-TR" dirty="0"/>
          </a:p>
        </p:txBody>
      </p:sp>
      <p:pic>
        <p:nvPicPr>
          <p:cNvPr id="11266" name="Picture 2">
            <a:extLst>
              <a:ext uri="{FF2B5EF4-FFF2-40B4-BE49-F238E27FC236}">
                <a16:creationId xmlns:a16="http://schemas.microsoft.com/office/drawing/2014/main" id="{01AA70E0-D8E9-6ECB-475E-E8B472A694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2009" y="1268760"/>
            <a:ext cx="3384486" cy="225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010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1A3FD2-05D7-EB3A-5A75-8F51E78EEDEE}"/>
              </a:ext>
            </a:extLst>
          </p:cNvPr>
          <p:cNvSpPr>
            <a:spLocks noGrp="1"/>
          </p:cNvSpPr>
          <p:nvPr>
            <p:ph type="title"/>
          </p:nvPr>
        </p:nvSpPr>
        <p:spPr>
          <a:xfrm>
            <a:off x="1763688" y="3634740"/>
            <a:ext cx="6512511" cy="1143000"/>
          </a:xfrm>
        </p:spPr>
        <p:txBody>
          <a:bodyPr/>
          <a:lstStyle/>
          <a:p>
            <a:pPr marL="0" indent="0">
              <a:buNone/>
            </a:pPr>
            <a:r>
              <a:rPr lang="tr-TR" sz="2800" dirty="0"/>
              <a:t>“Amaç dışı faaliyet” gösterdiği gerekçesi ile TTB Merkez Konseyi’ne dönük asılsız suçlamalarla bir kez daha dava açıldı. </a:t>
            </a:r>
            <a:br>
              <a:rPr lang="tr-TR" sz="2800" dirty="0"/>
            </a:br>
            <a:endParaRPr lang="tr-TR" sz="2800" dirty="0"/>
          </a:p>
        </p:txBody>
      </p:sp>
      <p:sp>
        <p:nvSpPr>
          <p:cNvPr id="3" name="İçerik Yer Tutucusu 2">
            <a:extLst>
              <a:ext uri="{FF2B5EF4-FFF2-40B4-BE49-F238E27FC236}">
                <a16:creationId xmlns:a16="http://schemas.microsoft.com/office/drawing/2014/main" id="{B2E0AEED-1EB7-B131-B31B-F22F4EABEAF0}"/>
              </a:ext>
            </a:extLst>
          </p:cNvPr>
          <p:cNvSpPr>
            <a:spLocks noGrp="1"/>
          </p:cNvSpPr>
          <p:nvPr>
            <p:ph sz="quarter" idx="13"/>
          </p:nvPr>
        </p:nvSpPr>
        <p:spPr>
          <a:xfrm>
            <a:off x="1771600" y="731520"/>
            <a:ext cx="6400800" cy="3474720"/>
          </a:xfrm>
        </p:spPr>
        <p:txBody>
          <a:bodyPr>
            <a:normAutofit fontScale="70000" lnSpcReduction="20000"/>
          </a:bodyPr>
          <a:lstStyle/>
          <a:p>
            <a:pPr marL="45720" indent="0">
              <a:buNone/>
            </a:pPr>
            <a:r>
              <a:rPr lang="tr-TR" dirty="0"/>
              <a:t>Anlaşılan o ki iktidar, yıllardır uyguladığı </a:t>
            </a:r>
            <a:r>
              <a:rPr lang="tr-TR" dirty="0" err="1"/>
              <a:t>neoliberal</a:t>
            </a:r>
            <a:r>
              <a:rPr lang="tr-TR" dirty="0"/>
              <a:t> sağlık politikalarına, Sağlıkta Dönüşüm Programı’na, sağlığı özelleştirmeye karşı mücadele eden bir örgütü ortadan kaldırmak ve/ya işlevsiz hale getirmek için elinden geleni yapmaktadır. </a:t>
            </a:r>
          </a:p>
          <a:p>
            <a:pPr marL="45720" indent="0">
              <a:buNone/>
            </a:pPr>
            <a:r>
              <a:rPr lang="tr-TR" dirty="0"/>
              <a:t>Başkanını algı operasyonları ile özgürlüğünden mahrum bırakmakta; merkez konseyini asılsız iddialarla suçlamakta; görevden almaya çalışmaktadır. </a:t>
            </a:r>
          </a:p>
          <a:p>
            <a:pPr marL="45720" indent="0">
              <a:buNone/>
            </a:pPr>
            <a:r>
              <a:rPr lang="tr-TR" dirty="0"/>
              <a:t>TTB tüm baskılara rağmen mesleğin etik ilkelerinden, meslektaşlarının emeği için mücadele etmekten ve toplumun sağlık hakkından taviz vermeksizin bilimsel doğruları savunmaya devam edecektir. </a:t>
            </a:r>
          </a:p>
          <a:p>
            <a:pPr marL="45720" indent="0">
              <a:buNone/>
            </a:pPr>
            <a:r>
              <a:rPr lang="tr-TR" dirty="0"/>
              <a:t>Yaptıklarımız ne suçtur ne de amaç dışı faaliyettir. Hekimlik mesleğinin toplumsal sorumluluğunu omuzlarında hisseden TTB’nin örgütsel bütünlüğü, dün susmadı bugün de susmayacaktır. </a:t>
            </a:r>
          </a:p>
        </p:txBody>
      </p:sp>
      <p:pic>
        <p:nvPicPr>
          <p:cNvPr id="18434" name="Picture 2">
            <a:extLst>
              <a:ext uri="{FF2B5EF4-FFF2-40B4-BE49-F238E27FC236}">
                <a16:creationId xmlns:a16="http://schemas.microsoft.com/office/drawing/2014/main" id="{62E16C24-341B-6EBD-7401-D64D4FC25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548680"/>
            <a:ext cx="7416824" cy="4947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47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ppt_x"/>
                                          </p:val>
                                        </p:tav>
                                        <p:tav tm="100000">
                                          <p:val>
                                            <p:strVal val="#ppt_x"/>
                                          </p:val>
                                        </p:tav>
                                      </p:tavLst>
                                    </p:anim>
                                    <p:anim calcmode="lin" valueType="num">
                                      <p:cBhvr additive="base">
                                        <p:cTn id="8"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8B70104-29F9-C2F3-995A-1A0F5CC71EB7}"/>
              </a:ext>
            </a:extLst>
          </p:cNvPr>
          <p:cNvSpPr>
            <a:spLocks noGrp="1"/>
          </p:cNvSpPr>
          <p:nvPr>
            <p:ph sz="quarter" idx="13"/>
          </p:nvPr>
        </p:nvSpPr>
        <p:spPr>
          <a:xfrm>
            <a:off x="1143000" y="731520"/>
            <a:ext cx="6597352" cy="3474720"/>
          </a:xfrm>
        </p:spPr>
        <p:txBody>
          <a:bodyPr>
            <a:normAutofit/>
          </a:bodyPr>
          <a:lstStyle/>
          <a:p>
            <a:pPr marL="45720" indent="0" algn="l">
              <a:buNone/>
            </a:pPr>
            <a:r>
              <a:rPr lang="tr-TR" b="0" i="0" dirty="0">
                <a:solidFill>
                  <a:srgbClr val="696F6F"/>
                </a:solidFill>
                <a:effectLst/>
                <a:latin typeface="open sans" panose="020B0606030504020204" pitchFamily="34" charset="0"/>
              </a:rPr>
              <a:t>Birçok etik ilke ve uluslararası sözleşme hekimler olarak bizlere, yaşamın ve yaşatmanın yanında yer alma sorumluluğunu vermektedir. Bizler de dün olduğu gibi, bugün de yaşamın ve hakikatin yanında olmayı sürdüreceğiz.</a:t>
            </a:r>
          </a:p>
          <a:p>
            <a:pPr marL="45720" indent="0">
              <a:buNone/>
            </a:pPr>
            <a:br>
              <a:rPr lang="tr-TR" dirty="0"/>
            </a:br>
            <a:endParaRPr lang="tr-TR" dirty="0"/>
          </a:p>
        </p:txBody>
      </p:sp>
      <p:pic>
        <p:nvPicPr>
          <p:cNvPr id="19458" name="Picture 2">
            <a:extLst>
              <a:ext uri="{FF2B5EF4-FFF2-40B4-BE49-F238E27FC236}">
                <a16:creationId xmlns:a16="http://schemas.microsoft.com/office/drawing/2014/main" id="{B3A637DF-ACCF-6F11-90BA-CC2D148BA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647559"/>
            <a:ext cx="4241561" cy="2829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991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AE9F6664-A0B1-F908-8125-BF05D80FB7FD}"/>
              </a:ext>
            </a:extLst>
          </p:cNvPr>
          <p:cNvSpPr>
            <a:spLocks noGrp="1"/>
          </p:cNvSpPr>
          <p:nvPr>
            <p:ph sz="quarter" idx="13"/>
          </p:nvPr>
        </p:nvSpPr>
        <p:spPr>
          <a:xfrm>
            <a:off x="1143000" y="731520"/>
            <a:ext cx="7162800" cy="3474720"/>
          </a:xfrm>
        </p:spPr>
        <p:txBody>
          <a:bodyPr/>
          <a:lstStyle/>
          <a:p>
            <a:pPr marL="45720" indent="0">
              <a:buNone/>
            </a:pPr>
            <a:r>
              <a:rPr lang="tr-TR" b="0" i="0" dirty="0">
                <a:solidFill>
                  <a:srgbClr val="000000"/>
                </a:solidFill>
                <a:effectLst/>
                <a:latin typeface="Roboto" panose="02000000000000000000" pitchFamily="2" charset="0"/>
              </a:rPr>
              <a:t>Cumhurbaşkanı </a:t>
            </a:r>
            <a:r>
              <a:rPr lang="tr-TR" b="1" i="0" dirty="0">
                <a:solidFill>
                  <a:srgbClr val="000000"/>
                </a:solidFill>
                <a:effectLst/>
                <a:latin typeface="Roboto" panose="02000000000000000000" pitchFamily="2" charset="0"/>
              </a:rPr>
              <a:t>Recep Tayyip Erdoğan,</a:t>
            </a:r>
            <a:r>
              <a:rPr lang="tr-TR" b="0" i="0" dirty="0">
                <a:solidFill>
                  <a:srgbClr val="000000"/>
                </a:solidFill>
                <a:effectLst/>
                <a:latin typeface="Roboto" panose="02000000000000000000" pitchFamily="2" charset="0"/>
              </a:rPr>
              <a:t>  yurtdışına giden doktorlara </a:t>
            </a:r>
            <a:r>
              <a:rPr lang="tr-TR" b="1" i="0" dirty="0">
                <a:solidFill>
                  <a:srgbClr val="000000"/>
                </a:solidFill>
                <a:effectLst/>
                <a:latin typeface="Roboto" panose="02000000000000000000" pitchFamily="2" charset="0"/>
              </a:rPr>
              <a:t>“Gidiyorlarsa gitsinler”</a:t>
            </a:r>
            <a:r>
              <a:rPr lang="tr-TR" b="0" i="0" dirty="0">
                <a:solidFill>
                  <a:srgbClr val="000000"/>
                </a:solidFill>
                <a:effectLst/>
                <a:latin typeface="Roboto" panose="02000000000000000000" pitchFamily="2" charset="0"/>
              </a:rPr>
              <a:t> demesine karşın 14 Mayıs seçimlerine günler kala yayımladığı videoyla </a:t>
            </a:r>
            <a:r>
              <a:rPr lang="tr-TR" b="1" i="0" dirty="0">
                <a:solidFill>
                  <a:srgbClr val="000000"/>
                </a:solidFill>
                <a:effectLst/>
                <a:latin typeface="Roboto" panose="02000000000000000000" pitchFamily="2" charset="0"/>
              </a:rPr>
              <a:t>“Yuvanıza dönün”</a:t>
            </a:r>
            <a:r>
              <a:rPr lang="tr-TR" b="0" i="0" dirty="0">
                <a:solidFill>
                  <a:srgbClr val="000000"/>
                </a:solidFill>
                <a:effectLst/>
                <a:latin typeface="Roboto" panose="02000000000000000000" pitchFamily="2" charset="0"/>
              </a:rPr>
              <a:t> çağrısı yaptı.</a:t>
            </a:r>
            <a:endParaRPr lang="tr-TR" dirty="0"/>
          </a:p>
        </p:txBody>
      </p:sp>
      <p:pic>
        <p:nvPicPr>
          <p:cNvPr id="15362" name="Picture 2" descr="Image">
            <a:extLst>
              <a:ext uri="{FF2B5EF4-FFF2-40B4-BE49-F238E27FC236}">
                <a16:creationId xmlns:a16="http://schemas.microsoft.com/office/drawing/2014/main" id="{A4D36FDE-3CBC-70F4-DD1A-E98D3C4E0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2475210"/>
            <a:ext cx="4572000" cy="2571751"/>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a:extLst>
              <a:ext uri="{FF2B5EF4-FFF2-40B4-BE49-F238E27FC236}">
                <a16:creationId xmlns:a16="http://schemas.microsoft.com/office/drawing/2014/main" id="{410E2AE0-9273-A42A-1231-10CB2911D63B}"/>
              </a:ext>
            </a:extLst>
          </p:cNvPr>
          <p:cNvSpPr txBox="1"/>
          <p:nvPr/>
        </p:nvSpPr>
        <p:spPr>
          <a:xfrm>
            <a:off x="683568" y="2468880"/>
            <a:ext cx="3184443" cy="1754326"/>
          </a:xfrm>
          <a:prstGeom prst="rect">
            <a:avLst/>
          </a:prstGeom>
          <a:noFill/>
        </p:spPr>
        <p:txBody>
          <a:bodyPr wrap="square">
            <a:spAutoFit/>
          </a:bodyPr>
          <a:lstStyle/>
          <a:p>
            <a:r>
              <a:rPr lang="tr-TR" dirty="0">
                <a:solidFill>
                  <a:schemeClr val="accent1"/>
                </a:solidFill>
              </a:rPr>
              <a:t>Enkaz altında kalmadığımız çalışma ortamları, umudu yitirmediğimiz çalışma koşullarında bu memlekette hekimlik yapmak için mücadeleye devam!</a:t>
            </a:r>
          </a:p>
        </p:txBody>
      </p:sp>
    </p:spTree>
    <p:extLst>
      <p:ext uri="{BB962C8B-B14F-4D97-AF65-F5344CB8AC3E}">
        <p14:creationId xmlns:p14="http://schemas.microsoft.com/office/powerpoint/2010/main" val="2180363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007E95F-0C7D-2F26-EB9F-62B290C4BB2E}"/>
              </a:ext>
            </a:extLst>
          </p:cNvPr>
          <p:cNvSpPr>
            <a:spLocks noGrp="1"/>
          </p:cNvSpPr>
          <p:nvPr>
            <p:ph sz="quarter" idx="13"/>
          </p:nvPr>
        </p:nvSpPr>
        <p:spPr/>
        <p:txBody>
          <a:bodyPr/>
          <a:lstStyle/>
          <a:p>
            <a:pPr marL="45720" indent="0">
              <a:buNone/>
            </a:pPr>
            <a:r>
              <a:rPr lang="tr-TR" dirty="0"/>
              <a:t>ŞUBAT DEPREMLERİ</a:t>
            </a:r>
          </a:p>
        </p:txBody>
      </p:sp>
      <p:pic>
        <p:nvPicPr>
          <p:cNvPr id="20484" name="Picture 4">
            <a:extLst>
              <a:ext uri="{FF2B5EF4-FFF2-40B4-BE49-F238E27FC236}">
                <a16:creationId xmlns:a16="http://schemas.microsoft.com/office/drawing/2014/main" id="{7348747E-200B-2DE4-553E-79CF90D83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660494"/>
            <a:ext cx="4716016" cy="3537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909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EBD86DD-09D3-8001-D53C-988BAF71A8E6}"/>
              </a:ext>
            </a:extLst>
          </p:cNvPr>
          <p:cNvSpPr>
            <a:spLocks noGrp="1"/>
          </p:cNvSpPr>
          <p:nvPr>
            <p:ph sz="quarter" idx="13"/>
          </p:nvPr>
        </p:nvSpPr>
        <p:spPr>
          <a:xfrm>
            <a:off x="1143000" y="731520"/>
            <a:ext cx="7162800" cy="3474720"/>
          </a:xfrm>
        </p:spPr>
        <p:txBody>
          <a:bodyPr>
            <a:normAutofit/>
          </a:bodyPr>
          <a:lstStyle/>
          <a:p>
            <a:pPr marL="45720" indent="0">
              <a:buNone/>
            </a:pPr>
            <a:r>
              <a:rPr lang="tr-TR" b="0" i="0" dirty="0">
                <a:solidFill>
                  <a:srgbClr val="0F1419"/>
                </a:solidFill>
                <a:effectLst/>
                <a:latin typeface="TwitterChirp"/>
              </a:rPr>
              <a:t>6 Şubat depremlerinin üzerinden 150 gün geçti. 150 gün geride kalmasına rağmen binlerce yurttaş gibi halen beş meslektaşımıza ulaşılamadı. </a:t>
            </a:r>
          </a:p>
          <a:p>
            <a:pPr marL="45720" indent="0">
              <a:buNone/>
            </a:pPr>
            <a:r>
              <a:rPr lang="tr-TR" b="0" i="0" dirty="0">
                <a:solidFill>
                  <a:srgbClr val="0F1419"/>
                </a:solidFill>
                <a:effectLst/>
                <a:latin typeface="TwitterChirp"/>
              </a:rPr>
              <a:t>Deprem bölgesinde onlarca hastane ve yüzlerce ASM halen kapalı; binlerce hekim/sağlık emekçisi halen evsiz. 150’nci günde aşılama programları halen yeterli düzeyde işletilemiyor; aşılamadaki yetersizlikler nedeniyle kızamık gibi salgınlar halk sağlığını tehdit ediyor. </a:t>
            </a:r>
            <a:endParaRPr lang="tr-TR" dirty="0"/>
          </a:p>
        </p:txBody>
      </p:sp>
      <p:pic>
        <p:nvPicPr>
          <p:cNvPr id="16386" name="Picture 2" descr="Image">
            <a:extLst>
              <a:ext uri="{FF2B5EF4-FFF2-40B4-BE49-F238E27FC236}">
                <a16:creationId xmlns:a16="http://schemas.microsoft.com/office/drawing/2014/main" id="{6D943840-F3CF-AFA1-8814-0172B3805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3519264"/>
            <a:ext cx="1844824" cy="1844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035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marL="0" indent="0">
              <a:buNone/>
            </a:pPr>
            <a:r>
              <a:rPr lang="tr-TR" dirty="0"/>
              <a:t>74. Büyük Kongre’den ödevimiz</a:t>
            </a:r>
          </a:p>
        </p:txBody>
      </p:sp>
      <p:sp>
        <p:nvSpPr>
          <p:cNvPr id="3" name="İçerik Yer Tutucusu 2"/>
          <p:cNvSpPr>
            <a:spLocks noGrp="1"/>
          </p:cNvSpPr>
          <p:nvPr>
            <p:ph sz="quarter" idx="13"/>
          </p:nvPr>
        </p:nvSpPr>
        <p:spPr/>
        <p:txBody>
          <a:bodyPr/>
          <a:lstStyle/>
          <a:p>
            <a:pPr marL="45720" indent="0">
              <a:buNone/>
            </a:pPr>
            <a:r>
              <a:rPr lang="tr-TR" i="1" dirty="0">
                <a:solidFill>
                  <a:srgbClr val="696F6F"/>
                </a:solidFill>
                <a:latin typeface="open sans" panose="020B0606030504020204" pitchFamily="34" charset="0"/>
              </a:rPr>
              <a:t>«</a:t>
            </a:r>
            <a:r>
              <a:rPr lang="tr-TR" b="0" i="1" dirty="0">
                <a:solidFill>
                  <a:schemeClr val="accent1"/>
                </a:solidFill>
                <a:effectLst/>
                <a:latin typeface="open sans" panose="020B0606030504020204" pitchFamily="34" charset="0"/>
              </a:rPr>
              <a:t>Emekten yana güçlerin kapitalizmin kendisini yeni koşullarda var etme ve tahkim girişimine karşı bir araya gelerek Sağlıkta Dönüşüm adı verilen yıkıcı politikaları tarihin çöplüğüne atması, sağlığı toplumsallaştıracağımız ve bunun gerçekleşmesi için gerekli demokratik, adaletten, eşitlikten barıştan yana bir ülkeyi var etme mücadelesini güçlendirmesi hepimizin ödevidir</a:t>
            </a:r>
            <a:r>
              <a:rPr lang="tr-TR" dirty="0">
                <a:solidFill>
                  <a:srgbClr val="696F6F"/>
                </a:solidFill>
                <a:latin typeface="open sans" panose="020B0606030504020204" pitchFamily="34" charset="0"/>
              </a:rPr>
              <a:t>»</a:t>
            </a:r>
            <a:endParaRPr lang="tr-TR" dirty="0"/>
          </a:p>
        </p:txBody>
      </p:sp>
      <p:pic>
        <p:nvPicPr>
          <p:cNvPr id="1026" name="Picture 2">
            <a:extLst>
              <a:ext uri="{FF2B5EF4-FFF2-40B4-BE49-F238E27FC236}">
                <a16:creationId xmlns:a16="http://schemas.microsoft.com/office/drawing/2014/main" id="{4D87ABDF-C221-DA60-C43B-559F19DEF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5220"/>
            <a:ext cx="6309320" cy="42018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C56312A-0ECD-768A-B522-13E74370F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088" y="2081215"/>
            <a:ext cx="1537927" cy="2158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47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5D3E70-BFBE-847F-8EA1-5145A81F74E9}"/>
              </a:ext>
            </a:extLst>
          </p:cNvPr>
          <p:cNvSpPr>
            <a:spLocks noGrp="1"/>
          </p:cNvSpPr>
          <p:nvPr>
            <p:ph type="title"/>
          </p:nvPr>
        </p:nvSpPr>
        <p:spPr/>
        <p:txBody>
          <a:bodyPr/>
          <a:lstStyle/>
          <a:p>
            <a:pPr marL="0" indent="0">
              <a:buNone/>
            </a:pPr>
            <a:r>
              <a:rPr lang="tr-TR" dirty="0"/>
              <a:t>Türk Tabipleri Birliği </a:t>
            </a:r>
            <a:br>
              <a:rPr lang="tr-TR" dirty="0"/>
            </a:br>
            <a:r>
              <a:rPr lang="tr-TR" dirty="0"/>
              <a:t>Merkez Konseyi</a:t>
            </a:r>
          </a:p>
        </p:txBody>
      </p:sp>
      <p:sp>
        <p:nvSpPr>
          <p:cNvPr id="3" name="İçerik Yer Tutucusu 2">
            <a:extLst>
              <a:ext uri="{FF2B5EF4-FFF2-40B4-BE49-F238E27FC236}">
                <a16:creationId xmlns:a16="http://schemas.microsoft.com/office/drawing/2014/main" id="{D54E3610-29F2-8004-8EA1-0F02F1482FD7}"/>
              </a:ext>
            </a:extLst>
          </p:cNvPr>
          <p:cNvSpPr>
            <a:spLocks noGrp="1"/>
          </p:cNvSpPr>
          <p:nvPr>
            <p:ph sz="quarter" idx="13"/>
          </p:nvPr>
        </p:nvSpPr>
        <p:spPr>
          <a:xfrm>
            <a:off x="1143000" y="731520"/>
            <a:ext cx="7162800" cy="3474720"/>
          </a:xfrm>
        </p:spPr>
        <p:txBody>
          <a:bodyPr>
            <a:normAutofit fontScale="92500" lnSpcReduction="10000"/>
          </a:bodyPr>
          <a:lstStyle/>
          <a:p>
            <a:pPr marL="45720" indent="0">
              <a:buNone/>
            </a:pPr>
            <a:r>
              <a:rPr lang="tr-TR" dirty="0">
                <a:solidFill>
                  <a:schemeClr val="accent1"/>
                </a:solidFill>
              </a:rPr>
              <a:t>Şubat depremlerinden beri de tüm Odalar büyük bir emekle depremzede insanlarla, meslektaşlarıyla buluşarak, bir yandan da haklarımız için yoğun bir mücadele vererek geçirdi. </a:t>
            </a:r>
          </a:p>
          <a:p>
            <a:pPr marL="45720" indent="0">
              <a:buNone/>
            </a:pPr>
            <a:r>
              <a:rPr lang="tr-TR" dirty="0"/>
              <a:t>Kollar, Çalışma Grupları, Kurullar ile üretme, biriktirme ve dönüştürme çabasına güçlü bir mücadele iradesi de eklenerek bu süreci hep birlikte ördük. Birlikte başaracağız. </a:t>
            </a:r>
          </a:p>
          <a:p>
            <a:pPr marL="45720" indent="0">
              <a:buNone/>
            </a:pPr>
            <a:r>
              <a:rPr lang="tr-TR" dirty="0">
                <a:solidFill>
                  <a:schemeClr val="accent1"/>
                </a:solidFill>
              </a:rPr>
              <a:t>Bu yoğun dönemde bizlerle olan, emek veren, emeğini çalışma günüyle sınırlamayan birlikte çalıştığımız, birlikte mücadele ettiğimiz tüm yol ve mücadele arkadaşlarımıza teşekkürlerimizle...</a:t>
            </a:r>
          </a:p>
        </p:txBody>
      </p:sp>
    </p:spTree>
    <p:extLst>
      <p:ext uri="{BB962C8B-B14F-4D97-AF65-F5344CB8AC3E}">
        <p14:creationId xmlns:p14="http://schemas.microsoft.com/office/powerpoint/2010/main" val="2435315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B83ABAF8-0298-C3E4-26FF-1B6126E6AADA}"/>
              </a:ext>
            </a:extLst>
          </p:cNvPr>
          <p:cNvSpPr>
            <a:spLocks noGrp="1"/>
          </p:cNvSpPr>
          <p:nvPr>
            <p:ph sz="quarter" idx="13"/>
          </p:nvPr>
        </p:nvSpPr>
        <p:spPr>
          <a:xfrm>
            <a:off x="971600" y="672345"/>
            <a:ext cx="6400800" cy="3474720"/>
          </a:xfrm>
        </p:spPr>
        <p:txBody>
          <a:bodyPr>
            <a:normAutofit fontScale="85000" lnSpcReduction="20000"/>
          </a:bodyPr>
          <a:lstStyle/>
          <a:p>
            <a:pPr marL="45720" indent="0" algn="l">
              <a:buNone/>
            </a:pPr>
            <a:r>
              <a:rPr lang="tr-TR" b="0" i="0" dirty="0">
                <a:solidFill>
                  <a:srgbClr val="696F6F"/>
                </a:solidFill>
                <a:effectLst/>
                <a:latin typeface="open sans" panose="020B0606030504020204" pitchFamily="34" charset="0"/>
              </a:rPr>
              <a:t>“...</a:t>
            </a:r>
          </a:p>
          <a:p>
            <a:pPr marL="45720" indent="0" algn="l">
              <a:buNone/>
            </a:pPr>
            <a:r>
              <a:rPr lang="tr-TR" b="0" i="1" dirty="0">
                <a:solidFill>
                  <a:srgbClr val="696F6F"/>
                </a:solidFill>
                <a:effectLst/>
                <a:latin typeface="open sans" panose="020B0606030504020204" pitchFamily="34" charset="0"/>
              </a:rPr>
              <a:t>Sen karanfile eğilimlisin, alıp sana veriyorum işte</a:t>
            </a:r>
            <a:endParaRPr lang="tr-TR" b="0" i="0" dirty="0">
              <a:solidFill>
                <a:srgbClr val="696F6F"/>
              </a:solidFill>
              <a:effectLst/>
              <a:latin typeface="open sans" panose="020B0606030504020204" pitchFamily="34" charset="0"/>
            </a:endParaRPr>
          </a:p>
          <a:p>
            <a:pPr marL="45720" indent="0" algn="l">
              <a:buNone/>
            </a:pPr>
            <a:r>
              <a:rPr lang="tr-TR" b="0" i="1" dirty="0">
                <a:solidFill>
                  <a:srgbClr val="696F6F"/>
                </a:solidFill>
                <a:effectLst/>
                <a:latin typeface="open sans" panose="020B0606030504020204" pitchFamily="34" charset="0"/>
              </a:rPr>
              <a:t>Sen de bir başkasına veriyorsun daha güzel</a:t>
            </a:r>
            <a:endParaRPr lang="tr-TR" b="0" i="0" dirty="0">
              <a:solidFill>
                <a:srgbClr val="696F6F"/>
              </a:solidFill>
              <a:effectLst/>
              <a:latin typeface="open sans" panose="020B0606030504020204" pitchFamily="34" charset="0"/>
            </a:endParaRPr>
          </a:p>
          <a:p>
            <a:pPr marL="45720" indent="0" algn="l">
              <a:buNone/>
            </a:pPr>
            <a:r>
              <a:rPr lang="tr-TR" b="0" i="1" dirty="0">
                <a:solidFill>
                  <a:srgbClr val="696F6F"/>
                </a:solidFill>
                <a:effectLst/>
                <a:latin typeface="open sans" panose="020B0606030504020204" pitchFamily="34" charset="0"/>
              </a:rPr>
              <a:t>O başkası yok mu bir yanındakine veriyor</a:t>
            </a:r>
            <a:endParaRPr lang="tr-TR" b="0" i="0" dirty="0">
              <a:solidFill>
                <a:srgbClr val="696F6F"/>
              </a:solidFill>
              <a:effectLst/>
              <a:latin typeface="open sans" panose="020B0606030504020204" pitchFamily="34" charset="0"/>
            </a:endParaRPr>
          </a:p>
          <a:p>
            <a:pPr marL="45720" indent="0" algn="l">
              <a:buNone/>
            </a:pPr>
            <a:r>
              <a:rPr lang="tr-TR" b="0" i="1" dirty="0">
                <a:solidFill>
                  <a:srgbClr val="696F6F"/>
                </a:solidFill>
                <a:effectLst/>
                <a:latin typeface="open sans" panose="020B0606030504020204" pitchFamily="34" charset="0"/>
              </a:rPr>
              <a:t>Derken karanfil elden ele.</a:t>
            </a:r>
            <a:endParaRPr lang="tr-TR" b="0" i="0" dirty="0">
              <a:solidFill>
                <a:srgbClr val="696F6F"/>
              </a:solidFill>
              <a:effectLst/>
              <a:latin typeface="open sans" panose="020B0606030504020204" pitchFamily="34" charset="0"/>
            </a:endParaRPr>
          </a:p>
          <a:p>
            <a:pPr marL="45720" indent="0" algn="l">
              <a:buNone/>
            </a:pPr>
            <a:r>
              <a:rPr lang="tr-TR" b="0" i="0" dirty="0">
                <a:solidFill>
                  <a:srgbClr val="696F6F"/>
                </a:solidFill>
                <a:effectLst/>
                <a:latin typeface="open sans" panose="020B0606030504020204" pitchFamily="34" charset="0"/>
              </a:rPr>
              <a:t> </a:t>
            </a:r>
          </a:p>
          <a:p>
            <a:pPr marL="45720" indent="0" algn="l">
              <a:buNone/>
            </a:pPr>
            <a:r>
              <a:rPr lang="tr-TR" b="0" i="1" dirty="0">
                <a:solidFill>
                  <a:srgbClr val="696F6F"/>
                </a:solidFill>
                <a:effectLst/>
                <a:latin typeface="open sans" panose="020B0606030504020204" pitchFamily="34" charset="0"/>
              </a:rPr>
              <a:t>Görüyorsun ya bir sevdayı büyütüyoruz seninle</a:t>
            </a:r>
            <a:endParaRPr lang="tr-TR" b="0" i="0" dirty="0">
              <a:solidFill>
                <a:srgbClr val="696F6F"/>
              </a:solidFill>
              <a:effectLst/>
              <a:latin typeface="open sans" panose="020B0606030504020204" pitchFamily="34" charset="0"/>
            </a:endParaRPr>
          </a:p>
          <a:p>
            <a:pPr marL="45720" indent="0" algn="l">
              <a:buNone/>
            </a:pPr>
            <a:r>
              <a:rPr lang="tr-TR" b="0" i="1" dirty="0">
                <a:solidFill>
                  <a:srgbClr val="696F6F"/>
                </a:solidFill>
                <a:effectLst/>
                <a:latin typeface="open sans" panose="020B0606030504020204" pitchFamily="34" charset="0"/>
              </a:rPr>
              <a:t>Sana değiniyorum, sana ısınıyorum, bu o değil</a:t>
            </a:r>
            <a:endParaRPr lang="tr-TR" b="0" i="0" dirty="0">
              <a:solidFill>
                <a:srgbClr val="696F6F"/>
              </a:solidFill>
              <a:effectLst/>
              <a:latin typeface="open sans" panose="020B0606030504020204" pitchFamily="34" charset="0"/>
            </a:endParaRPr>
          </a:p>
          <a:p>
            <a:pPr marL="45720" indent="0" algn="l">
              <a:buNone/>
            </a:pPr>
            <a:r>
              <a:rPr lang="tr-TR" b="0" i="1" dirty="0">
                <a:solidFill>
                  <a:srgbClr val="696F6F"/>
                </a:solidFill>
                <a:effectLst/>
                <a:latin typeface="open sans" panose="020B0606030504020204" pitchFamily="34" charset="0"/>
              </a:rPr>
              <a:t>Bak nasıl, beyaza keser gibisine yedi renk</a:t>
            </a:r>
            <a:endParaRPr lang="tr-TR" b="0" i="0" dirty="0">
              <a:solidFill>
                <a:srgbClr val="696F6F"/>
              </a:solidFill>
              <a:effectLst/>
              <a:latin typeface="open sans" panose="020B0606030504020204" pitchFamily="34" charset="0"/>
            </a:endParaRPr>
          </a:p>
          <a:p>
            <a:pPr marL="45720" indent="0" algn="l">
              <a:buNone/>
            </a:pPr>
            <a:r>
              <a:rPr lang="tr-TR" b="0" i="1" dirty="0">
                <a:solidFill>
                  <a:srgbClr val="696F6F"/>
                </a:solidFill>
                <a:effectLst/>
                <a:latin typeface="open sans" panose="020B0606030504020204" pitchFamily="34" charset="0"/>
              </a:rPr>
              <a:t>Birleşiyoruz sessizce.”</a:t>
            </a:r>
            <a:endParaRPr lang="tr-TR" b="0" i="0" dirty="0">
              <a:solidFill>
                <a:srgbClr val="696F6F"/>
              </a:solidFill>
              <a:effectLst/>
              <a:latin typeface="open sans" panose="020B0606030504020204" pitchFamily="34" charset="0"/>
            </a:endParaRPr>
          </a:p>
          <a:p>
            <a:pPr marL="45720" indent="0">
              <a:buNone/>
            </a:pPr>
            <a:endParaRPr lang="tr-TR" dirty="0"/>
          </a:p>
        </p:txBody>
      </p:sp>
      <p:pic>
        <p:nvPicPr>
          <p:cNvPr id="17410" name="Picture 2">
            <a:extLst>
              <a:ext uri="{FF2B5EF4-FFF2-40B4-BE49-F238E27FC236}">
                <a16:creationId xmlns:a16="http://schemas.microsoft.com/office/drawing/2014/main" id="{4292E661-536E-7347-C11F-1EAA39714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3461265"/>
            <a:ext cx="3239344" cy="2160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777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32EEC7-5032-3268-883C-027169E43F8D}"/>
              </a:ext>
            </a:extLst>
          </p:cNvPr>
          <p:cNvSpPr>
            <a:spLocks noGrp="1"/>
          </p:cNvSpPr>
          <p:nvPr>
            <p:ph type="title"/>
          </p:nvPr>
        </p:nvSpPr>
        <p:spPr>
          <a:xfrm>
            <a:off x="1475657" y="4221088"/>
            <a:ext cx="7416598" cy="1143000"/>
          </a:xfrm>
        </p:spPr>
        <p:txBody>
          <a:bodyPr/>
          <a:lstStyle/>
          <a:p>
            <a:pPr marL="0" indent="0">
              <a:buNone/>
            </a:pPr>
            <a:r>
              <a:rPr lang="tr-TR" sz="2800" dirty="0">
                <a:solidFill>
                  <a:schemeClr val="accent1"/>
                </a:solidFill>
              </a:rPr>
              <a:t>BEYAZ YÜRÜYÜŞ, BEYAZ GÖREV,</a:t>
            </a:r>
            <a:br>
              <a:rPr lang="tr-TR" sz="2800" dirty="0">
                <a:solidFill>
                  <a:schemeClr val="accent1"/>
                </a:solidFill>
              </a:rPr>
            </a:br>
            <a:r>
              <a:rPr lang="tr-TR" sz="2800" dirty="0">
                <a:solidFill>
                  <a:schemeClr val="accent1"/>
                </a:solidFill>
              </a:rPr>
              <a:t>BEYAZ NÖBETLER, BEYAZ MİTİNG</a:t>
            </a:r>
          </a:p>
        </p:txBody>
      </p:sp>
      <p:sp>
        <p:nvSpPr>
          <p:cNvPr id="3" name="İçerik Yer Tutucusu 2">
            <a:extLst>
              <a:ext uri="{FF2B5EF4-FFF2-40B4-BE49-F238E27FC236}">
                <a16:creationId xmlns:a16="http://schemas.microsoft.com/office/drawing/2014/main" id="{ECCE2A34-98FF-8184-76E9-FADC00F02460}"/>
              </a:ext>
            </a:extLst>
          </p:cNvPr>
          <p:cNvSpPr>
            <a:spLocks noGrp="1"/>
          </p:cNvSpPr>
          <p:nvPr>
            <p:ph sz="quarter" idx="13"/>
          </p:nvPr>
        </p:nvSpPr>
        <p:spPr>
          <a:xfrm>
            <a:off x="854969" y="260648"/>
            <a:ext cx="3429000" cy="3474720"/>
          </a:xfrm>
        </p:spPr>
        <p:txBody>
          <a:bodyPr/>
          <a:lstStyle/>
          <a:p>
            <a:pPr marL="45720" indent="0">
              <a:buNone/>
            </a:pPr>
            <a:r>
              <a:rPr lang="tr-TR" b="0" i="1" dirty="0">
                <a:solidFill>
                  <a:srgbClr val="696F6F"/>
                </a:solidFill>
                <a:effectLst/>
                <a:latin typeface="open sans" panose="020B0606030504020204" pitchFamily="34" charset="0"/>
              </a:rPr>
              <a:t>“Hiçbir yere gitmiyoruz; biz, bu ülkenin asıl sahipleriyiz. Sözümüzü Meclis'te de, sokakta da, işyerlerimizde de dile getirmekten geri durmayacağız. </a:t>
            </a:r>
            <a:r>
              <a:rPr lang="tr-TR" b="0" i="1" dirty="0">
                <a:solidFill>
                  <a:schemeClr val="accent1"/>
                </a:solidFill>
                <a:effectLst/>
                <a:latin typeface="open sans" panose="020B0606030504020204" pitchFamily="34" charset="0"/>
              </a:rPr>
              <a:t>Emek bizim söz bizim, sağlıklı bir gelecek ellerimizde</a:t>
            </a:r>
            <a:r>
              <a:rPr lang="tr-TR" b="0" i="1" dirty="0">
                <a:solidFill>
                  <a:srgbClr val="696F6F"/>
                </a:solidFill>
                <a:effectLst/>
                <a:latin typeface="open sans" panose="020B0606030504020204" pitchFamily="34" charset="0"/>
              </a:rPr>
              <a:t>!”</a:t>
            </a:r>
            <a:endParaRPr lang="tr-TR" dirty="0"/>
          </a:p>
        </p:txBody>
      </p:sp>
      <p:pic>
        <p:nvPicPr>
          <p:cNvPr id="2050" name="Picture 2">
            <a:extLst>
              <a:ext uri="{FF2B5EF4-FFF2-40B4-BE49-F238E27FC236}">
                <a16:creationId xmlns:a16="http://schemas.microsoft.com/office/drawing/2014/main" id="{4DF6A23F-1B0F-B3BC-983A-8209DAF99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32656"/>
            <a:ext cx="4032222" cy="268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923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6256BBF-34A7-EC43-310B-953A4BA0F739}"/>
              </a:ext>
            </a:extLst>
          </p:cNvPr>
          <p:cNvSpPr>
            <a:spLocks noGrp="1"/>
          </p:cNvSpPr>
          <p:nvPr>
            <p:ph type="title"/>
          </p:nvPr>
        </p:nvSpPr>
        <p:spPr>
          <a:xfrm>
            <a:off x="1793289" y="4437112"/>
            <a:ext cx="6512511" cy="926976"/>
          </a:xfrm>
        </p:spPr>
        <p:txBody>
          <a:bodyPr/>
          <a:lstStyle/>
          <a:p>
            <a:pPr marL="0" indent="0">
              <a:buNone/>
            </a:pPr>
            <a:r>
              <a:rPr lang="tr-TR" dirty="0"/>
              <a:t>Dr. Ekrem Karakaya</a:t>
            </a:r>
          </a:p>
        </p:txBody>
      </p:sp>
      <p:pic>
        <p:nvPicPr>
          <p:cNvPr id="4" name="Picture 2">
            <a:extLst>
              <a:ext uri="{FF2B5EF4-FFF2-40B4-BE49-F238E27FC236}">
                <a16:creationId xmlns:a16="http://schemas.microsoft.com/office/drawing/2014/main" id="{56FDD451-7C76-3B56-CF43-8D3736566A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915" y="332656"/>
            <a:ext cx="5940152" cy="396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324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1BE2A3-8554-0D20-3701-6D37D432E7B3}"/>
              </a:ext>
            </a:extLst>
          </p:cNvPr>
          <p:cNvSpPr>
            <a:spLocks noGrp="1"/>
          </p:cNvSpPr>
          <p:nvPr>
            <p:ph type="title"/>
          </p:nvPr>
        </p:nvSpPr>
        <p:spPr/>
        <p:txBody>
          <a:bodyPr/>
          <a:lstStyle/>
          <a:p>
            <a:pPr marL="0" indent="0">
              <a:buNone/>
            </a:pPr>
            <a:r>
              <a:rPr lang="tr-TR" dirty="0"/>
              <a:t>7-8 Temmuz</a:t>
            </a:r>
          </a:p>
        </p:txBody>
      </p:sp>
      <p:pic>
        <p:nvPicPr>
          <p:cNvPr id="4" name="istanbul.mp4">
            <a:hlinkClick r:id="" action="ppaction://media"/>
            <a:extLst>
              <a:ext uri="{FF2B5EF4-FFF2-40B4-BE49-F238E27FC236}">
                <a16:creationId xmlns:a16="http://schemas.microsoft.com/office/drawing/2014/main" id="{0BFE3987-547C-F172-9E0F-38EA3A9C54C9}"/>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1691680" y="620688"/>
            <a:ext cx="6178550" cy="3475037"/>
          </a:xfrm>
        </p:spPr>
      </p:pic>
    </p:spTree>
    <p:extLst>
      <p:ext uri="{BB962C8B-B14F-4D97-AF65-F5344CB8AC3E}">
        <p14:creationId xmlns:p14="http://schemas.microsoft.com/office/powerpoint/2010/main" val="281654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43C7EB-B2B7-6C4C-2174-B6019D0C1283}"/>
              </a:ext>
            </a:extLst>
          </p:cNvPr>
          <p:cNvSpPr>
            <a:spLocks noGrp="1"/>
          </p:cNvSpPr>
          <p:nvPr>
            <p:ph type="title"/>
          </p:nvPr>
        </p:nvSpPr>
        <p:spPr/>
        <p:txBody>
          <a:bodyPr/>
          <a:lstStyle/>
          <a:p>
            <a:pPr marL="0" indent="0">
              <a:buNone/>
            </a:pPr>
            <a:r>
              <a:rPr lang="tr-TR" dirty="0"/>
              <a:t>«Sağlığımız için Hekimlere Kulak Verin»</a:t>
            </a:r>
          </a:p>
        </p:txBody>
      </p:sp>
      <p:sp>
        <p:nvSpPr>
          <p:cNvPr id="3" name="İçerik Yer Tutucusu 2">
            <a:extLst>
              <a:ext uri="{FF2B5EF4-FFF2-40B4-BE49-F238E27FC236}">
                <a16:creationId xmlns:a16="http://schemas.microsoft.com/office/drawing/2014/main" id="{74A76E66-C77B-DBD8-5A14-EBDBA5934E04}"/>
              </a:ext>
            </a:extLst>
          </p:cNvPr>
          <p:cNvSpPr>
            <a:spLocks noGrp="1"/>
          </p:cNvSpPr>
          <p:nvPr>
            <p:ph sz="quarter" idx="13"/>
          </p:nvPr>
        </p:nvSpPr>
        <p:spPr>
          <a:xfrm>
            <a:off x="1259632" y="692696"/>
            <a:ext cx="6400800" cy="3474720"/>
          </a:xfrm>
        </p:spPr>
        <p:txBody>
          <a:bodyPr>
            <a:normAutofit/>
          </a:bodyPr>
          <a:lstStyle/>
          <a:p>
            <a:pPr marL="45720" indent="0">
              <a:buNone/>
            </a:pPr>
            <a:r>
              <a:rPr lang="tr-TR" sz="1800" dirty="0">
                <a:effectLst/>
                <a:latin typeface="Times New Roman" panose="02020603050405020304" pitchFamily="18" charset="0"/>
                <a:ea typeface="Batang" panose="02030600000101010101" pitchFamily="18" charset="-127"/>
              </a:rPr>
              <a:t>100 bin imza 22 Temmuz 2022 günü Sağlık Bakanlığı’na teslim edilerek, şiddete karşı mücadelenin etkili bir yasanın ötesinde politik irade gerektirdiğini hatırlattığı, emeğimizin değersizleştirilmesine karşı taleplerimizi vurgulayan eylem süreci bu dönemde de hem çalışma ortamlarımızda hekimlerle buluşmalar hem de Mecliste sesimizi duyuracak açıklamalar, yasa tasarıları, komisyonlara gelen tasarıların eleştirel değerlendirmelerinin komisyonlarda sunulmasıyla sürdürüldü. </a:t>
            </a:r>
            <a:endParaRPr lang="tr-TR" dirty="0"/>
          </a:p>
        </p:txBody>
      </p:sp>
      <p:pic>
        <p:nvPicPr>
          <p:cNvPr id="4" name="Picture 6">
            <a:extLst>
              <a:ext uri="{FF2B5EF4-FFF2-40B4-BE49-F238E27FC236}">
                <a16:creationId xmlns:a16="http://schemas.microsoft.com/office/drawing/2014/main" id="{490C3B07-0DFF-D8FF-D5B3-33078BFBE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2811507"/>
            <a:ext cx="2592399" cy="1455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323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4C20DC-69ED-D99A-6E48-573E1C9458AF}"/>
              </a:ext>
            </a:extLst>
          </p:cNvPr>
          <p:cNvSpPr>
            <a:spLocks noGrp="1"/>
          </p:cNvSpPr>
          <p:nvPr>
            <p:ph type="title"/>
          </p:nvPr>
        </p:nvSpPr>
        <p:spPr/>
        <p:txBody>
          <a:bodyPr/>
          <a:lstStyle/>
          <a:p>
            <a:pPr marL="0" indent="0">
              <a:buNone/>
            </a:pPr>
            <a:r>
              <a:rPr lang="tr-TR" dirty="0"/>
              <a:t>Sağlık Bakanı F. Koca</a:t>
            </a:r>
          </a:p>
        </p:txBody>
      </p:sp>
      <p:sp>
        <p:nvSpPr>
          <p:cNvPr id="3" name="İçerik Yer Tutucusu 2">
            <a:extLst>
              <a:ext uri="{FF2B5EF4-FFF2-40B4-BE49-F238E27FC236}">
                <a16:creationId xmlns:a16="http://schemas.microsoft.com/office/drawing/2014/main" id="{7E11F8D5-57F1-8A7F-CF7E-D5F939D02E2C}"/>
              </a:ext>
            </a:extLst>
          </p:cNvPr>
          <p:cNvSpPr>
            <a:spLocks noGrp="1"/>
          </p:cNvSpPr>
          <p:nvPr>
            <p:ph sz="quarter" idx="13"/>
          </p:nvPr>
        </p:nvSpPr>
        <p:spPr/>
        <p:txBody>
          <a:bodyPr>
            <a:normAutofit fontScale="92500"/>
          </a:bodyPr>
          <a:lstStyle/>
          <a:p>
            <a:pPr marL="45720" indent="0" algn="l">
              <a:buNone/>
            </a:pPr>
            <a:r>
              <a:rPr lang="tr-TR" b="0" i="0" dirty="0">
                <a:solidFill>
                  <a:srgbClr val="212529"/>
                </a:solidFill>
                <a:effectLst/>
                <a:latin typeface="GothamNarrow-Book"/>
              </a:rPr>
              <a:t>«</a:t>
            </a:r>
            <a:r>
              <a:rPr lang="tr-TR" b="0" i="0" dirty="0">
                <a:solidFill>
                  <a:schemeClr val="accent1"/>
                </a:solidFill>
                <a:effectLst/>
                <a:latin typeface="GothamNarrow-Book"/>
              </a:rPr>
              <a:t>Değişim ve güncelleme kaçınılmaz hale gelmişti. İşte biz bu adımı atarak 'Beyaz </a:t>
            </a:r>
            <a:r>
              <a:rPr lang="tr-TR" b="0" i="0" dirty="0" err="1">
                <a:solidFill>
                  <a:schemeClr val="accent1"/>
                </a:solidFill>
                <a:effectLst/>
                <a:latin typeface="GothamNarrow-Book"/>
              </a:rPr>
              <a:t>Reform'u</a:t>
            </a:r>
            <a:r>
              <a:rPr lang="tr-TR" b="0" i="0" dirty="0">
                <a:solidFill>
                  <a:schemeClr val="accent1"/>
                </a:solidFill>
                <a:effectLst/>
                <a:latin typeface="GothamNarrow-Book"/>
              </a:rPr>
              <a:t> başlattık. Bu alelade bir terim ya da slogan değildir. Beyaz olan aldığımız eğitim, alın terimiz, hekim önlüğümüzdür. Reform ise yeniden inşa sürecidir</a:t>
            </a:r>
            <a:r>
              <a:rPr lang="tr-TR" b="0" i="0" dirty="0">
                <a:solidFill>
                  <a:srgbClr val="212529"/>
                </a:solidFill>
                <a:effectLst/>
                <a:latin typeface="GothamNarrow-Book"/>
              </a:rPr>
              <a:t>.»</a:t>
            </a:r>
          </a:p>
          <a:p>
            <a:pPr marL="45720" indent="0" algn="l">
              <a:buNone/>
            </a:pPr>
            <a:r>
              <a:rPr lang="tr-TR" dirty="0">
                <a:solidFill>
                  <a:srgbClr val="212529"/>
                </a:solidFill>
                <a:latin typeface="GothamNarrow-Book"/>
              </a:rPr>
              <a:t>Ü</a:t>
            </a:r>
            <a:r>
              <a:rPr lang="tr-TR" b="0" i="0" dirty="0">
                <a:solidFill>
                  <a:srgbClr val="212529"/>
                </a:solidFill>
                <a:effectLst/>
                <a:latin typeface="GothamNarrow-Book"/>
              </a:rPr>
              <a:t>ç kritik hamle "</a:t>
            </a:r>
            <a:r>
              <a:rPr lang="tr-TR" b="0" i="0" dirty="0">
                <a:solidFill>
                  <a:schemeClr val="accent1"/>
                </a:solidFill>
                <a:effectLst/>
                <a:latin typeface="GothamNarrow-Book"/>
              </a:rPr>
              <a:t>Bunlar, sağlıkta şiddet yasasını çıkarmak, </a:t>
            </a:r>
            <a:r>
              <a:rPr lang="tr-TR" b="0" i="0" dirty="0" err="1">
                <a:solidFill>
                  <a:schemeClr val="accent1"/>
                </a:solidFill>
                <a:effectLst/>
                <a:latin typeface="GothamNarrow-Book"/>
              </a:rPr>
              <a:t>malpraktis</a:t>
            </a:r>
            <a:r>
              <a:rPr lang="tr-TR" b="0" i="0" dirty="0">
                <a:solidFill>
                  <a:schemeClr val="accent1"/>
                </a:solidFill>
                <a:effectLst/>
                <a:latin typeface="GothamNarrow-Book"/>
              </a:rPr>
              <a:t> yasasını çıkarmak ve özlük haklarını yeniden düzenleyen yeni emeklilik ve teşvik sistemini hayata geçirmektir. Bu adımda somut neticeler aldık. Sizlerden ve hekim arkadaşlarımdan gelen geri bildirimler bu yönde</a:t>
            </a:r>
            <a:r>
              <a:rPr lang="tr-TR" b="0" i="0" dirty="0">
                <a:solidFill>
                  <a:srgbClr val="212529"/>
                </a:solidFill>
                <a:effectLst/>
                <a:latin typeface="GothamNarrow-Book"/>
              </a:rPr>
              <a:t>." </a:t>
            </a:r>
          </a:p>
          <a:p>
            <a:pPr marL="45720" indent="0">
              <a:buNone/>
            </a:pPr>
            <a:endParaRPr lang="tr-TR" dirty="0"/>
          </a:p>
        </p:txBody>
      </p:sp>
      <p:pic>
        <p:nvPicPr>
          <p:cNvPr id="5" name="Resim 4" descr="metin, ekran görüntüsü, yazı tipi içeren bir resim&#10;&#10;Açıklama otomatik olarak oluşturuldu">
            <a:extLst>
              <a:ext uri="{FF2B5EF4-FFF2-40B4-BE49-F238E27FC236}">
                <a16:creationId xmlns:a16="http://schemas.microsoft.com/office/drawing/2014/main" id="{6E23A83F-24BF-E351-ECAC-410E434A0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894" y="455280"/>
            <a:ext cx="3636911" cy="3101144"/>
          </a:xfrm>
          <a:prstGeom prst="rect">
            <a:avLst/>
          </a:prstGeom>
        </p:spPr>
      </p:pic>
      <p:pic>
        <p:nvPicPr>
          <p:cNvPr id="7" name="Resim 6" descr="metin, ekran görüntüsü, yazı tipi içeren bir resim&#10;&#10;Açıklama otomatik olarak oluşturuldu">
            <a:extLst>
              <a:ext uri="{FF2B5EF4-FFF2-40B4-BE49-F238E27FC236}">
                <a16:creationId xmlns:a16="http://schemas.microsoft.com/office/drawing/2014/main" id="{AA99755E-DE1E-4FB3-BFF1-4DF50B713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910745"/>
            <a:ext cx="6169372" cy="3116270"/>
          </a:xfrm>
          <a:prstGeom prst="rect">
            <a:avLst/>
          </a:prstGeom>
        </p:spPr>
      </p:pic>
    </p:spTree>
    <p:extLst>
      <p:ext uri="{BB962C8B-B14F-4D97-AF65-F5344CB8AC3E}">
        <p14:creationId xmlns:p14="http://schemas.microsoft.com/office/powerpoint/2010/main" val="162839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xEl>
                                              <p:pRg st="1" end="1"/>
                                            </p:txEl>
                                          </p:spTgt>
                                        </p:tgtEl>
                                      </p:cBhvr>
                                    </p:animEffect>
                                    <p:set>
                                      <p:cBhvr>
                                        <p:cTn id="12"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ppt_w</p:attrName>
                                        </p:attrNameLst>
                                      </p:cBhvr>
                                      <p:tavLst>
                                        <p:tav tm="0" fmla="#ppt_w*sin(2.5*pi*$)">
                                          <p:val>
                                            <p:fltVal val="0"/>
                                          </p:val>
                                        </p:tav>
                                        <p:tav tm="100000">
                                          <p:val>
                                            <p:fltVal val="1"/>
                                          </p:val>
                                        </p:tav>
                                      </p:tavLst>
                                    </p:anim>
                                    <p:anim calcmode="lin" valueType="num">
                                      <p:cBhvr>
                                        <p:cTn id="25"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49E7171-46A9-CF90-A1AB-60920A13D2DC}"/>
              </a:ext>
            </a:extLst>
          </p:cNvPr>
          <p:cNvSpPr>
            <a:spLocks noGrp="1"/>
          </p:cNvSpPr>
          <p:nvPr>
            <p:ph type="title"/>
          </p:nvPr>
        </p:nvSpPr>
        <p:spPr>
          <a:xfrm>
            <a:off x="1424230" y="4221088"/>
            <a:ext cx="6183313" cy="1143000"/>
          </a:xfrm>
        </p:spPr>
        <p:txBody>
          <a:bodyPr/>
          <a:lstStyle/>
          <a:p>
            <a:pPr marL="0" indent="0">
              <a:buNone/>
            </a:pPr>
            <a:r>
              <a:rPr lang="tr-TR" dirty="0">
                <a:solidFill>
                  <a:schemeClr val="accent1"/>
                </a:solidFill>
              </a:rPr>
              <a:t>TEŞVİK!</a:t>
            </a:r>
          </a:p>
        </p:txBody>
      </p:sp>
      <p:pic>
        <p:nvPicPr>
          <p:cNvPr id="7" name="WhatsApp Video 2023-07-06 at 3.17.32 PM.mp4">
            <a:hlinkClick r:id="" action="ppaction://media"/>
            <a:extLst>
              <a:ext uri="{FF2B5EF4-FFF2-40B4-BE49-F238E27FC236}">
                <a16:creationId xmlns:a16="http://schemas.microsoft.com/office/drawing/2014/main" id="{66271963-CE90-6CBB-7AFC-82C72AEE6427}"/>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1259632" y="476672"/>
            <a:ext cx="6183313" cy="3475037"/>
          </a:xfrm>
        </p:spPr>
      </p:pic>
    </p:spTree>
    <p:extLst>
      <p:ext uri="{BB962C8B-B14F-4D97-AF65-F5344CB8AC3E}">
        <p14:creationId xmlns:p14="http://schemas.microsoft.com/office/powerpoint/2010/main" val="262602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FE8C0E-77DB-BD6D-B58C-0D507BAC4A23}"/>
              </a:ext>
            </a:extLst>
          </p:cNvPr>
          <p:cNvSpPr>
            <a:spLocks noGrp="1"/>
          </p:cNvSpPr>
          <p:nvPr>
            <p:ph type="title"/>
          </p:nvPr>
        </p:nvSpPr>
        <p:spPr/>
        <p:txBody>
          <a:bodyPr/>
          <a:lstStyle/>
          <a:p>
            <a:pPr marL="0" indent="0">
              <a:buNone/>
            </a:pPr>
            <a:r>
              <a:rPr lang="tr-TR" dirty="0"/>
              <a:t>ŞİDDET</a:t>
            </a:r>
          </a:p>
        </p:txBody>
      </p:sp>
      <p:sp>
        <p:nvSpPr>
          <p:cNvPr id="3" name="İçerik Yer Tutucusu 2">
            <a:extLst>
              <a:ext uri="{FF2B5EF4-FFF2-40B4-BE49-F238E27FC236}">
                <a16:creationId xmlns:a16="http://schemas.microsoft.com/office/drawing/2014/main" id="{60F1C1F9-54B2-C1BE-0B0C-D8D85B06C2C6}"/>
              </a:ext>
            </a:extLst>
          </p:cNvPr>
          <p:cNvSpPr>
            <a:spLocks noGrp="1"/>
          </p:cNvSpPr>
          <p:nvPr>
            <p:ph sz="quarter" idx="13"/>
          </p:nvPr>
        </p:nvSpPr>
        <p:spPr>
          <a:xfrm>
            <a:off x="576064" y="620688"/>
            <a:ext cx="4256584" cy="3474720"/>
          </a:xfrm>
        </p:spPr>
        <p:txBody>
          <a:bodyPr>
            <a:normAutofit fontScale="92500" lnSpcReduction="20000"/>
          </a:bodyPr>
          <a:lstStyle/>
          <a:p>
            <a:pPr algn="l"/>
            <a:r>
              <a:rPr lang="tr-TR" b="0" i="0" dirty="0">
                <a:solidFill>
                  <a:srgbClr val="696F6F"/>
                </a:solidFill>
                <a:effectLst/>
                <a:latin typeface="open sans" panose="020B0606030504020204" pitchFamily="34" charset="0"/>
              </a:rPr>
              <a:t>Nefret diliyle, bilim insanlarını hedef göstererek örgütlü bir faaliyet yürüten aşı karşıtı çevrelere karşı İçişleri Bakanlığı ve Sağlık Bakanlığı görmezden gelen tutumlarından vazgeçmeli, gerekli girişimleri bir an önce başlatmalıdır, </a:t>
            </a:r>
          </a:p>
          <a:p>
            <a:pPr algn="l"/>
            <a:r>
              <a:rPr lang="tr-TR" b="0" i="0" dirty="0">
                <a:solidFill>
                  <a:srgbClr val="696F6F"/>
                </a:solidFill>
                <a:effectLst/>
                <a:latin typeface="open sans" panose="020B0606030504020204" pitchFamily="34" charset="0"/>
              </a:rPr>
              <a:t> Prof. Dr. Esin Şenol nezdinde aslında bilime, akla, hakikate, yurttaşlarımızın sağlığına, yaşam hakkına saldırılmaktadır.</a:t>
            </a:r>
          </a:p>
          <a:p>
            <a:endParaRPr lang="tr-TR" dirty="0"/>
          </a:p>
        </p:txBody>
      </p:sp>
      <p:pic>
        <p:nvPicPr>
          <p:cNvPr id="10242" name="Picture 2">
            <a:extLst>
              <a:ext uri="{FF2B5EF4-FFF2-40B4-BE49-F238E27FC236}">
                <a16:creationId xmlns:a16="http://schemas.microsoft.com/office/drawing/2014/main" id="{BC101497-A158-5A6D-D2E4-3E4F174A8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147898"/>
            <a:ext cx="3419872" cy="2281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515488"/>
      </p:ext>
    </p:extLst>
  </p:cSld>
  <p:clrMapOvr>
    <a:masterClrMapping/>
  </p:clrMapOvr>
</p:sld>
</file>

<file path=ppt/theme/theme1.xml><?xml version="1.0" encoding="utf-8"?>
<a:theme xmlns:a="http://schemas.openxmlformats.org/drawingml/2006/main" name="Hava Akımı">
  <a:themeElements>
    <a:clrScheme name="Kırmızı">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Hava Akımı">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ava Akımı">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2434</TotalTime>
  <Words>1116</Words>
  <Application>Microsoft Macintosh PowerPoint</Application>
  <PresentationFormat>Ekran Gösterisi (4:3)</PresentationFormat>
  <Paragraphs>55</Paragraphs>
  <Slides>21</Slides>
  <Notes>0</Notes>
  <HiddenSlides>0</HiddenSlides>
  <MMClips>2</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21</vt:i4>
      </vt:variant>
    </vt:vector>
  </HeadingPairs>
  <TitlesOfParts>
    <vt:vector size="31" baseType="lpstr">
      <vt:lpstr>Arial</vt:lpstr>
      <vt:lpstr>Calibri</vt:lpstr>
      <vt:lpstr>Georgia</vt:lpstr>
      <vt:lpstr>GothamNarrow-Book</vt:lpstr>
      <vt:lpstr>open sans</vt:lpstr>
      <vt:lpstr>Roboto</vt:lpstr>
      <vt:lpstr>Times New Roman</vt:lpstr>
      <vt:lpstr>Trebuchet MS</vt:lpstr>
      <vt:lpstr>TwitterChirp</vt:lpstr>
      <vt:lpstr>Hava Akımı</vt:lpstr>
      <vt:lpstr>PowerPoint Sunusu</vt:lpstr>
      <vt:lpstr>74. Büyük Kongre’den ödevimiz</vt:lpstr>
      <vt:lpstr>BEYAZ YÜRÜYÜŞ, BEYAZ GÖREV, BEYAZ NÖBETLER, BEYAZ MİTİNG</vt:lpstr>
      <vt:lpstr>Dr. Ekrem Karakaya</vt:lpstr>
      <vt:lpstr>7-8 Temmuz</vt:lpstr>
      <vt:lpstr>«Sağlığımız için Hekimlere Kulak Verin»</vt:lpstr>
      <vt:lpstr>Sağlık Bakanı F. Koca</vt:lpstr>
      <vt:lpstr>TEŞVİK!</vt:lpstr>
      <vt:lpstr>ŞİDDET</vt:lpstr>
      <vt:lpstr>YENİ BİR SAĞLIK SİSTEMİ</vt:lpstr>
      <vt:lpstr>YENİ BİR SAĞLIK SİSTEMİ</vt:lpstr>
      <vt:lpstr>YENİ BİR SAĞLIK SİSTEMİ</vt:lpstr>
      <vt:lpstr>YENİ BİR SAĞLIK SİSTEMİ</vt:lpstr>
      <vt:lpstr>PowerPoint Sunusu</vt:lpstr>
      <vt:lpstr>“Amaç dışı faaliyet” gösterdiği gerekçesi ile TTB Merkez Konseyi’ne dönük asılsız suçlamalarla bir kez daha dava açıldı.  </vt:lpstr>
      <vt:lpstr>PowerPoint Sunusu</vt:lpstr>
      <vt:lpstr>PowerPoint Sunusu</vt:lpstr>
      <vt:lpstr>PowerPoint Sunusu</vt:lpstr>
      <vt:lpstr>PowerPoint Sunusu</vt:lpstr>
      <vt:lpstr>Türk Tabipleri Birliği  Merkez Konseyi</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Sinan</dc:creator>
  <cp:lastModifiedBy>Sebnem Korur Fincanci</cp:lastModifiedBy>
  <cp:revision>4</cp:revision>
  <dcterms:created xsi:type="dcterms:W3CDTF">2023-07-06T10:44:34Z</dcterms:created>
  <dcterms:modified xsi:type="dcterms:W3CDTF">2023-07-08T04:59:36Z</dcterms:modified>
</cp:coreProperties>
</file>