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sldIdLst>
    <p:sldId id="897" r:id="rId2"/>
    <p:sldId id="908" r:id="rId3"/>
    <p:sldId id="257" r:id="rId4"/>
    <p:sldId id="788" r:id="rId5"/>
    <p:sldId id="789" r:id="rId6"/>
    <p:sldId id="634" r:id="rId7"/>
    <p:sldId id="910" r:id="rId8"/>
    <p:sldId id="262" r:id="rId9"/>
    <p:sldId id="898" r:id="rId10"/>
    <p:sldId id="899" r:id="rId11"/>
    <p:sldId id="900" r:id="rId12"/>
    <p:sldId id="909" r:id="rId13"/>
    <p:sldId id="902" r:id="rId14"/>
    <p:sldId id="903" r:id="rId15"/>
    <p:sldId id="260" r:id="rId16"/>
    <p:sldId id="637" r:id="rId17"/>
    <p:sldId id="859" r:id="rId18"/>
    <p:sldId id="862" r:id="rId19"/>
    <p:sldId id="861" r:id="rId20"/>
    <p:sldId id="263" r:id="rId21"/>
    <p:sldId id="442" r:id="rId22"/>
    <p:sldId id="904" r:id="rId23"/>
    <p:sldId id="905" r:id="rId24"/>
    <p:sldId id="374" r:id="rId25"/>
    <p:sldId id="444" r:id="rId26"/>
    <p:sldId id="906" r:id="rId27"/>
    <p:sldId id="613" r:id="rId28"/>
    <p:sldId id="907" r:id="rId29"/>
    <p:sldId id="5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F0"/>
    <a:srgbClr val="1515F7"/>
    <a:srgbClr val="D54E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1234" autoAdjust="0"/>
  </p:normalViewPr>
  <p:slideViewPr>
    <p:cSldViewPr snapToGrid="0">
      <p:cViewPr varScale="1">
        <p:scale>
          <a:sx n="70" d="100"/>
          <a:sy n="70" d="100"/>
        </p:scale>
        <p:origin x="60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HP\Downloads\measlescasesbycountrybymonth.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a:t>2019-2023 Türkiye'de Kızamık Olgularının aylara göre dağılımı</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Sayfa2!$D$2</c:f>
              <c:strCache>
                <c:ptCount val="1"/>
                <c:pt idx="0">
                  <c:v>2019</c:v>
                </c:pt>
              </c:strCache>
            </c:strRef>
          </c:tx>
          <c:spPr>
            <a:solidFill>
              <a:schemeClr val="accent1"/>
            </a:solidFill>
            <a:ln>
              <a:noFill/>
            </a:ln>
            <a:effectLst/>
          </c:spPr>
          <c:invertIfNegative val="0"/>
          <c:cat>
            <c:strRef>
              <c:f>Sayfa2!$E$1:$P$1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Sayfa2!$E$2:$P$2</c:f>
              <c:numCache>
                <c:formatCode>General</c:formatCode>
                <c:ptCount val="12"/>
                <c:pt idx="0">
                  <c:v>53</c:v>
                </c:pt>
                <c:pt idx="1">
                  <c:v>294</c:v>
                </c:pt>
                <c:pt idx="2">
                  <c:v>544</c:v>
                </c:pt>
                <c:pt idx="3">
                  <c:v>591</c:v>
                </c:pt>
                <c:pt idx="4">
                  <c:v>606</c:v>
                </c:pt>
                <c:pt idx="5">
                  <c:v>306</c:v>
                </c:pt>
                <c:pt idx="6">
                  <c:v>159</c:v>
                </c:pt>
                <c:pt idx="7">
                  <c:v>76</c:v>
                </c:pt>
                <c:pt idx="8">
                  <c:v>39</c:v>
                </c:pt>
                <c:pt idx="9">
                  <c:v>53</c:v>
                </c:pt>
                <c:pt idx="10">
                  <c:v>67</c:v>
                </c:pt>
                <c:pt idx="11">
                  <c:v>104</c:v>
                </c:pt>
              </c:numCache>
            </c:numRef>
          </c:val>
          <c:extLst>
            <c:ext xmlns:c16="http://schemas.microsoft.com/office/drawing/2014/chart" uri="{C3380CC4-5D6E-409C-BE32-E72D297353CC}">
              <c16:uniqueId val="{00000000-3585-4623-9DE0-3203ED5B8793}"/>
            </c:ext>
          </c:extLst>
        </c:ser>
        <c:ser>
          <c:idx val="1"/>
          <c:order val="1"/>
          <c:tx>
            <c:strRef>
              <c:f>Sayfa2!$D$3</c:f>
              <c:strCache>
                <c:ptCount val="1"/>
                <c:pt idx="0">
                  <c:v>2020</c:v>
                </c:pt>
              </c:strCache>
            </c:strRef>
          </c:tx>
          <c:spPr>
            <a:solidFill>
              <a:schemeClr val="accent2"/>
            </a:solidFill>
            <a:ln>
              <a:noFill/>
            </a:ln>
            <a:effectLst/>
          </c:spPr>
          <c:invertIfNegative val="0"/>
          <c:cat>
            <c:strRef>
              <c:f>Sayfa2!$E$1:$P$1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Sayfa2!$E$3:$P$3</c:f>
              <c:numCache>
                <c:formatCode>General</c:formatCode>
                <c:ptCount val="12"/>
                <c:pt idx="0">
                  <c:v>138</c:v>
                </c:pt>
                <c:pt idx="1">
                  <c:v>211</c:v>
                </c:pt>
                <c:pt idx="2">
                  <c:v>191</c:v>
                </c:pt>
                <c:pt idx="3">
                  <c:v>37</c:v>
                </c:pt>
                <c:pt idx="4">
                  <c:v>11</c:v>
                </c:pt>
                <c:pt idx="5">
                  <c:v>3</c:v>
                </c:pt>
                <c:pt idx="6">
                  <c:v>4</c:v>
                </c:pt>
                <c:pt idx="7">
                  <c:v>1</c:v>
                </c:pt>
                <c:pt idx="8">
                  <c:v>0</c:v>
                </c:pt>
                <c:pt idx="9">
                  <c:v>4</c:v>
                </c:pt>
                <c:pt idx="10">
                  <c:v>3</c:v>
                </c:pt>
                <c:pt idx="11">
                  <c:v>0</c:v>
                </c:pt>
              </c:numCache>
            </c:numRef>
          </c:val>
          <c:extLst>
            <c:ext xmlns:c16="http://schemas.microsoft.com/office/drawing/2014/chart" uri="{C3380CC4-5D6E-409C-BE32-E72D297353CC}">
              <c16:uniqueId val="{00000001-3585-4623-9DE0-3203ED5B8793}"/>
            </c:ext>
          </c:extLst>
        </c:ser>
        <c:ser>
          <c:idx val="2"/>
          <c:order val="2"/>
          <c:tx>
            <c:strRef>
              <c:f>Sayfa2!$D$4</c:f>
              <c:strCache>
                <c:ptCount val="1"/>
                <c:pt idx="0">
                  <c:v>2021</c:v>
                </c:pt>
              </c:strCache>
            </c:strRef>
          </c:tx>
          <c:spPr>
            <a:solidFill>
              <a:schemeClr val="accent3"/>
            </a:solidFill>
            <a:ln>
              <a:noFill/>
            </a:ln>
            <a:effectLst/>
          </c:spPr>
          <c:invertIfNegative val="0"/>
          <c:cat>
            <c:strRef>
              <c:f>Sayfa2!$E$1:$P$1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Sayfa2!$E$4:$P$4</c:f>
              <c:numCache>
                <c:formatCode>General</c:formatCode>
                <c:ptCount val="12"/>
                <c:pt idx="0">
                  <c:v>4</c:v>
                </c:pt>
                <c:pt idx="1">
                  <c:v>0</c:v>
                </c:pt>
                <c:pt idx="2">
                  <c:v>2</c:v>
                </c:pt>
                <c:pt idx="3">
                  <c:v>0</c:v>
                </c:pt>
                <c:pt idx="4">
                  <c:v>7</c:v>
                </c:pt>
                <c:pt idx="5">
                  <c:v>2</c:v>
                </c:pt>
                <c:pt idx="6">
                  <c:v>6</c:v>
                </c:pt>
                <c:pt idx="7">
                  <c:v>0</c:v>
                </c:pt>
                <c:pt idx="8">
                  <c:v>8</c:v>
                </c:pt>
                <c:pt idx="9">
                  <c:v>5</c:v>
                </c:pt>
                <c:pt idx="10">
                  <c:v>7</c:v>
                </c:pt>
                <c:pt idx="11">
                  <c:v>10</c:v>
                </c:pt>
              </c:numCache>
            </c:numRef>
          </c:val>
          <c:extLst>
            <c:ext xmlns:c16="http://schemas.microsoft.com/office/drawing/2014/chart" uri="{C3380CC4-5D6E-409C-BE32-E72D297353CC}">
              <c16:uniqueId val="{00000002-3585-4623-9DE0-3203ED5B8793}"/>
            </c:ext>
          </c:extLst>
        </c:ser>
        <c:ser>
          <c:idx val="3"/>
          <c:order val="3"/>
          <c:tx>
            <c:strRef>
              <c:f>Sayfa2!$D$5</c:f>
              <c:strCache>
                <c:ptCount val="1"/>
                <c:pt idx="0">
                  <c:v>2022</c:v>
                </c:pt>
              </c:strCache>
            </c:strRef>
          </c:tx>
          <c:spPr>
            <a:solidFill>
              <a:schemeClr val="accent4"/>
            </a:solidFill>
            <a:ln>
              <a:noFill/>
            </a:ln>
            <a:effectLst/>
          </c:spPr>
          <c:invertIfNegative val="0"/>
          <c:cat>
            <c:strRef>
              <c:f>Sayfa2!$E$1:$P$1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Sayfa2!$E$5:$P$5</c:f>
              <c:numCache>
                <c:formatCode>General</c:formatCode>
                <c:ptCount val="12"/>
                <c:pt idx="0">
                  <c:v>2</c:v>
                </c:pt>
                <c:pt idx="1">
                  <c:v>1</c:v>
                </c:pt>
                <c:pt idx="2">
                  <c:v>9</c:v>
                </c:pt>
                <c:pt idx="3">
                  <c:v>11</c:v>
                </c:pt>
                <c:pt idx="4">
                  <c:v>7</c:v>
                </c:pt>
                <c:pt idx="5">
                  <c:v>11</c:v>
                </c:pt>
                <c:pt idx="6">
                  <c:v>12</c:v>
                </c:pt>
                <c:pt idx="7">
                  <c:v>6</c:v>
                </c:pt>
                <c:pt idx="8">
                  <c:v>8</c:v>
                </c:pt>
                <c:pt idx="9">
                  <c:v>16</c:v>
                </c:pt>
                <c:pt idx="10">
                  <c:v>17</c:v>
                </c:pt>
                <c:pt idx="11">
                  <c:v>25</c:v>
                </c:pt>
              </c:numCache>
            </c:numRef>
          </c:val>
          <c:extLst>
            <c:ext xmlns:c16="http://schemas.microsoft.com/office/drawing/2014/chart" uri="{C3380CC4-5D6E-409C-BE32-E72D297353CC}">
              <c16:uniqueId val="{00000003-3585-4623-9DE0-3203ED5B8793}"/>
            </c:ext>
          </c:extLst>
        </c:ser>
        <c:ser>
          <c:idx val="4"/>
          <c:order val="4"/>
          <c:tx>
            <c:strRef>
              <c:f>Sayfa2!$D$6</c:f>
              <c:strCache>
                <c:ptCount val="1"/>
                <c:pt idx="0">
                  <c:v>2023</c:v>
                </c:pt>
              </c:strCache>
            </c:strRef>
          </c:tx>
          <c:spPr>
            <a:solidFill>
              <a:schemeClr val="accent5"/>
            </a:solidFill>
            <a:ln>
              <a:noFill/>
            </a:ln>
            <a:effectLst/>
          </c:spPr>
          <c:invertIfNegative val="0"/>
          <c:cat>
            <c:strRef>
              <c:f>Sayfa2!$E$1:$P$1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Sayfa2!$E$6:$P$6</c:f>
              <c:numCache>
                <c:formatCode>General</c:formatCode>
                <c:ptCount val="12"/>
                <c:pt idx="0">
                  <c:v>175</c:v>
                </c:pt>
                <c:pt idx="1">
                  <c:v>168</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4-3585-4623-9DE0-3203ED5B8793}"/>
            </c:ext>
          </c:extLst>
        </c:ser>
        <c:dLbls>
          <c:showLegendKey val="0"/>
          <c:showVal val="0"/>
          <c:showCatName val="0"/>
          <c:showSerName val="0"/>
          <c:showPercent val="0"/>
          <c:showBubbleSize val="0"/>
        </c:dLbls>
        <c:gapWidth val="219"/>
        <c:overlap val="-27"/>
        <c:axId val="1453893216"/>
        <c:axId val="1453898976"/>
      </c:barChart>
      <c:catAx>
        <c:axId val="145389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crossAx val="1453898976"/>
        <c:crosses val="autoZero"/>
        <c:auto val="1"/>
        <c:lblAlgn val="ctr"/>
        <c:lblOffset val="100"/>
        <c:noMultiLvlLbl val="0"/>
      </c:catAx>
      <c:valAx>
        <c:axId val="1453898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crossAx val="1453893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pPr>
      <a:endParaRPr lang="tr-T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spc="0" baseline="0">
                <a:solidFill>
                  <a:srgbClr val="3C3CF0"/>
                </a:solidFill>
                <a:latin typeface="+mn-lt"/>
                <a:ea typeface="+mn-ea"/>
                <a:cs typeface="+mn-cs"/>
              </a:defRPr>
            </a:pPr>
            <a:r>
              <a:rPr lang="tr-TR"/>
              <a:t>Kızamık öntanısıyla incelenen olguların (N:2005)</a:t>
            </a:r>
          </a:p>
          <a:p>
            <a:pPr>
              <a:defRPr/>
            </a:pPr>
            <a:r>
              <a:rPr lang="tr-TR"/>
              <a:t> aşılanma durumunun yaş ve doz sayısına göre dağılımı (%) Ocak-Nisan 2023</a:t>
            </a:r>
          </a:p>
        </c:rich>
      </c:tx>
      <c:overlay val="0"/>
      <c:spPr>
        <a:noFill/>
        <a:ln>
          <a:noFill/>
        </a:ln>
        <a:effectLst/>
      </c:spPr>
      <c:txPr>
        <a:bodyPr rot="0" spcFirstLastPara="1" vertOverflow="ellipsis" vert="horz" wrap="square" anchor="ctr" anchorCtr="1"/>
        <a:lstStyle/>
        <a:p>
          <a:pPr>
            <a:defRPr sz="2160" b="1" i="0" u="none" strike="noStrike" kern="1200" spc="0" baseline="0">
              <a:solidFill>
                <a:srgbClr val="3C3CF0"/>
              </a:solidFill>
              <a:latin typeface="+mn-lt"/>
              <a:ea typeface="+mn-ea"/>
              <a:cs typeface="+mn-cs"/>
            </a:defRPr>
          </a:pPr>
          <a:endParaRPr lang="tr-TR"/>
        </a:p>
      </c:txPr>
    </c:title>
    <c:autoTitleDeleted val="0"/>
    <c:plotArea>
      <c:layout/>
      <c:barChart>
        <c:barDir val="col"/>
        <c:grouping val="percentStacked"/>
        <c:varyColors val="0"/>
        <c:ser>
          <c:idx val="0"/>
          <c:order val="0"/>
          <c:tx>
            <c:strRef>
              <c:f>'Ocak-May 2023'!$A$18</c:f>
              <c:strCache>
                <c:ptCount val="1"/>
                <c:pt idx="0">
                  <c:v>0 doz</c:v>
                </c:pt>
              </c:strCache>
            </c:strRef>
          </c:tx>
          <c:spPr>
            <a:solidFill>
              <a:schemeClr val="accent1"/>
            </a:solidFill>
            <a:ln>
              <a:noFill/>
            </a:ln>
            <a:effectLst/>
          </c:spPr>
          <c:invertIfNegative val="0"/>
          <c:cat>
            <c:strRef>
              <c:f>'Ocak-May 2023'!$B$16:$I$16</c:f>
              <c:strCache>
                <c:ptCount val="8"/>
                <c:pt idx="0">
                  <c:v>&lt; 1 yaş</c:v>
                </c:pt>
                <c:pt idx="1">
                  <c:v>1-4 yaş</c:v>
                </c:pt>
                <c:pt idx="2">
                  <c:v>5-9 yaş</c:v>
                </c:pt>
                <c:pt idx="3">
                  <c:v>10-14 yaş</c:v>
                </c:pt>
                <c:pt idx="4">
                  <c:v>15-19 yaş</c:v>
                </c:pt>
                <c:pt idx="5">
                  <c:v>20-29</c:v>
                </c:pt>
                <c:pt idx="6">
                  <c:v>30+</c:v>
                </c:pt>
                <c:pt idx="7">
                  <c:v>Toplam</c:v>
                </c:pt>
              </c:strCache>
              <c:extLst/>
            </c:strRef>
          </c:cat>
          <c:val>
            <c:numRef>
              <c:f>'Ocak-May 2023'!$B$18:$I$18</c:f>
              <c:numCache>
                <c:formatCode>General</c:formatCode>
                <c:ptCount val="8"/>
                <c:pt idx="0">
                  <c:v>90</c:v>
                </c:pt>
                <c:pt idx="1">
                  <c:v>405</c:v>
                </c:pt>
                <c:pt idx="2">
                  <c:v>241</c:v>
                </c:pt>
                <c:pt idx="3">
                  <c:v>135</c:v>
                </c:pt>
                <c:pt idx="4">
                  <c:v>74</c:v>
                </c:pt>
                <c:pt idx="5">
                  <c:v>120</c:v>
                </c:pt>
                <c:pt idx="6">
                  <c:v>88</c:v>
                </c:pt>
                <c:pt idx="7">
                  <c:v>1153</c:v>
                </c:pt>
              </c:numCache>
            </c:numRef>
          </c:val>
          <c:extLst>
            <c:ext xmlns:c16="http://schemas.microsoft.com/office/drawing/2014/chart" uri="{C3380CC4-5D6E-409C-BE32-E72D297353CC}">
              <c16:uniqueId val="{00000000-19AB-4D76-A55B-F24B808B08F8}"/>
            </c:ext>
          </c:extLst>
        </c:ser>
        <c:ser>
          <c:idx val="1"/>
          <c:order val="1"/>
          <c:tx>
            <c:strRef>
              <c:f>'Ocak-May 2023'!$A$19</c:f>
              <c:strCache>
                <c:ptCount val="1"/>
                <c:pt idx="0">
                  <c:v>1 doz</c:v>
                </c:pt>
              </c:strCache>
            </c:strRef>
          </c:tx>
          <c:spPr>
            <a:solidFill>
              <a:schemeClr val="accent2"/>
            </a:solidFill>
            <a:ln>
              <a:noFill/>
            </a:ln>
            <a:effectLst/>
          </c:spPr>
          <c:invertIfNegative val="0"/>
          <c:cat>
            <c:strRef>
              <c:f>'Ocak-May 2023'!$B$16:$I$16</c:f>
              <c:strCache>
                <c:ptCount val="8"/>
                <c:pt idx="0">
                  <c:v>&lt; 1 yaş</c:v>
                </c:pt>
                <c:pt idx="1">
                  <c:v>1-4 yaş</c:v>
                </c:pt>
                <c:pt idx="2">
                  <c:v>5-9 yaş</c:v>
                </c:pt>
                <c:pt idx="3">
                  <c:v>10-14 yaş</c:v>
                </c:pt>
                <c:pt idx="4">
                  <c:v>15-19 yaş</c:v>
                </c:pt>
                <c:pt idx="5">
                  <c:v>20-29</c:v>
                </c:pt>
                <c:pt idx="6">
                  <c:v>30+</c:v>
                </c:pt>
                <c:pt idx="7">
                  <c:v>Toplam</c:v>
                </c:pt>
              </c:strCache>
              <c:extLst/>
            </c:strRef>
          </c:cat>
          <c:val>
            <c:numRef>
              <c:f>'Ocak-May 2023'!$B$19:$I$19</c:f>
              <c:numCache>
                <c:formatCode>General</c:formatCode>
                <c:ptCount val="8"/>
                <c:pt idx="0">
                  <c:v>1</c:v>
                </c:pt>
                <c:pt idx="1">
                  <c:v>188</c:v>
                </c:pt>
                <c:pt idx="2">
                  <c:v>91</c:v>
                </c:pt>
                <c:pt idx="3">
                  <c:v>48</c:v>
                </c:pt>
                <c:pt idx="4">
                  <c:v>21</c:v>
                </c:pt>
                <c:pt idx="5">
                  <c:v>8</c:v>
                </c:pt>
                <c:pt idx="6">
                  <c:v>1</c:v>
                </c:pt>
                <c:pt idx="7">
                  <c:v>358</c:v>
                </c:pt>
              </c:numCache>
            </c:numRef>
          </c:val>
          <c:extLst>
            <c:ext xmlns:c16="http://schemas.microsoft.com/office/drawing/2014/chart" uri="{C3380CC4-5D6E-409C-BE32-E72D297353CC}">
              <c16:uniqueId val="{00000001-19AB-4D76-A55B-F24B808B08F8}"/>
            </c:ext>
          </c:extLst>
        </c:ser>
        <c:ser>
          <c:idx val="2"/>
          <c:order val="2"/>
          <c:tx>
            <c:strRef>
              <c:f>'Ocak-May 2023'!$A$20</c:f>
              <c:strCache>
                <c:ptCount val="1"/>
                <c:pt idx="0">
                  <c:v>2+ doz</c:v>
                </c:pt>
              </c:strCache>
            </c:strRef>
          </c:tx>
          <c:spPr>
            <a:solidFill>
              <a:schemeClr val="accent3"/>
            </a:solidFill>
            <a:ln>
              <a:noFill/>
            </a:ln>
            <a:effectLst/>
          </c:spPr>
          <c:invertIfNegative val="0"/>
          <c:cat>
            <c:strRef>
              <c:f>'Ocak-May 2023'!$B$16:$I$16</c:f>
              <c:strCache>
                <c:ptCount val="8"/>
                <c:pt idx="0">
                  <c:v>&lt; 1 yaş</c:v>
                </c:pt>
                <c:pt idx="1">
                  <c:v>1-4 yaş</c:v>
                </c:pt>
                <c:pt idx="2">
                  <c:v>5-9 yaş</c:v>
                </c:pt>
                <c:pt idx="3">
                  <c:v>10-14 yaş</c:v>
                </c:pt>
                <c:pt idx="4">
                  <c:v>15-19 yaş</c:v>
                </c:pt>
                <c:pt idx="5">
                  <c:v>20-29</c:v>
                </c:pt>
                <c:pt idx="6">
                  <c:v>30+</c:v>
                </c:pt>
                <c:pt idx="7">
                  <c:v>Toplam</c:v>
                </c:pt>
              </c:strCache>
              <c:extLst/>
            </c:strRef>
          </c:cat>
          <c:val>
            <c:numRef>
              <c:f>'Ocak-May 2023'!$B$20:$I$20</c:f>
              <c:numCache>
                <c:formatCode>General</c:formatCode>
                <c:ptCount val="8"/>
                <c:pt idx="0">
                  <c:v>0</c:v>
                </c:pt>
                <c:pt idx="1">
                  <c:v>107</c:v>
                </c:pt>
                <c:pt idx="2">
                  <c:v>273</c:v>
                </c:pt>
                <c:pt idx="3">
                  <c:v>85</c:v>
                </c:pt>
                <c:pt idx="4">
                  <c:v>18</c:v>
                </c:pt>
                <c:pt idx="5">
                  <c:v>3</c:v>
                </c:pt>
                <c:pt idx="6">
                  <c:v>8</c:v>
                </c:pt>
                <c:pt idx="7">
                  <c:v>494</c:v>
                </c:pt>
              </c:numCache>
            </c:numRef>
          </c:val>
          <c:extLst>
            <c:ext xmlns:c16="http://schemas.microsoft.com/office/drawing/2014/chart" uri="{C3380CC4-5D6E-409C-BE32-E72D297353CC}">
              <c16:uniqueId val="{00000002-19AB-4D76-A55B-F24B808B08F8}"/>
            </c:ext>
          </c:extLst>
        </c:ser>
        <c:dLbls>
          <c:showLegendKey val="0"/>
          <c:showVal val="0"/>
          <c:showCatName val="0"/>
          <c:showSerName val="0"/>
          <c:showPercent val="0"/>
          <c:showBubbleSize val="0"/>
        </c:dLbls>
        <c:gapWidth val="150"/>
        <c:overlap val="100"/>
        <c:axId val="156279936"/>
        <c:axId val="156281472"/>
      </c:barChart>
      <c:catAx>
        <c:axId val="15627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3C3CF0"/>
                </a:solidFill>
                <a:latin typeface="+mn-lt"/>
                <a:ea typeface="+mn-ea"/>
                <a:cs typeface="+mn-cs"/>
              </a:defRPr>
            </a:pPr>
            <a:endParaRPr lang="tr-TR"/>
          </a:p>
        </c:txPr>
        <c:crossAx val="156281472"/>
        <c:crosses val="autoZero"/>
        <c:auto val="1"/>
        <c:lblAlgn val="ctr"/>
        <c:lblOffset val="100"/>
        <c:noMultiLvlLbl val="0"/>
      </c:catAx>
      <c:valAx>
        <c:axId val="156281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3C3CF0"/>
                </a:solidFill>
                <a:latin typeface="+mn-lt"/>
                <a:ea typeface="+mn-ea"/>
                <a:cs typeface="+mn-cs"/>
              </a:defRPr>
            </a:pPr>
            <a:endParaRPr lang="tr-TR"/>
          </a:p>
        </c:txPr>
        <c:crossAx val="156279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3C3CF0"/>
              </a:solidFill>
              <a:latin typeface="+mn-lt"/>
              <a:ea typeface="+mn-ea"/>
              <a:cs typeface="+mn-cs"/>
            </a:defRPr>
          </a:pPr>
          <a:endParaRPr lang="tr-TR"/>
        </a:p>
      </c:txPr>
    </c:legend>
    <c:plotVisOnly val="1"/>
    <c:dispBlanksAs val="gap"/>
    <c:showDLblsOverMax val="0"/>
  </c:chart>
  <c:spPr>
    <a:noFill/>
    <a:ln>
      <a:noFill/>
    </a:ln>
    <a:effectLst/>
  </c:spPr>
  <c:txPr>
    <a:bodyPr/>
    <a:lstStyle/>
    <a:p>
      <a:pPr>
        <a:defRPr sz="1800" b="1">
          <a:solidFill>
            <a:srgbClr val="3C3CF0"/>
          </a:solidFill>
        </a:defRPr>
      </a:pPr>
      <a:endParaRPr lang="tr-T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r>
              <a:rPr lang="tr-TR" b="1" dirty="0">
                <a:solidFill>
                  <a:schemeClr val="tx1"/>
                </a:solidFill>
              </a:rPr>
              <a:t>Aşılanma durumu bilgisi olan sıcak vakaların (N:2005) </a:t>
            </a:r>
            <a:br>
              <a:rPr lang="tr-TR" b="1" dirty="0">
                <a:solidFill>
                  <a:schemeClr val="tx1"/>
                </a:solidFill>
              </a:rPr>
            </a:br>
            <a:r>
              <a:rPr lang="tr-TR" b="1" dirty="0">
                <a:solidFill>
                  <a:schemeClr val="tx1"/>
                </a:solidFill>
              </a:rPr>
              <a:t>kızamık laboratuvar tanısı alma durumu (N:1440) </a:t>
            </a:r>
            <a:r>
              <a:rPr lang="tr-TR" sz="1920" b="1" i="0" u="none" strike="noStrike" kern="1200" spc="0" baseline="0" dirty="0">
                <a:solidFill>
                  <a:schemeClr val="tx1"/>
                </a:solidFill>
                <a:latin typeface="+mn-lt"/>
                <a:ea typeface="+mn-ea"/>
                <a:cs typeface="+mn-cs"/>
              </a:rPr>
              <a:t>Ocak-Nisan 2023</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solidFill>
              <a:latin typeface="+mn-lt"/>
              <a:ea typeface="+mn-ea"/>
              <a:cs typeface="+mn-cs"/>
            </a:defRPr>
          </a:pPr>
          <a:endParaRPr lang="tr-TR"/>
        </a:p>
      </c:txPr>
    </c:title>
    <c:autoTitleDeleted val="0"/>
    <c:plotArea>
      <c:layout/>
      <c:barChart>
        <c:barDir val="col"/>
        <c:grouping val="clustered"/>
        <c:varyColors val="0"/>
        <c:ser>
          <c:idx val="0"/>
          <c:order val="0"/>
          <c:tx>
            <c:strRef>
              <c:f>'Ocak-May 2023'!$A$33</c:f>
              <c:strCache>
                <c:ptCount val="1"/>
                <c:pt idx="0">
                  <c:v>İncelenen olgu sayısı</c:v>
                </c:pt>
              </c:strCache>
            </c:strRef>
          </c:tx>
          <c:spPr>
            <a:solidFill>
              <a:schemeClr val="accent1"/>
            </a:solidFill>
            <a:ln>
              <a:noFill/>
            </a:ln>
            <a:effectLst/>
          </c:spPr>
          <c:invertIfNegative val="0"/>
          <c:cat>
            <c:strRef>
              <c:f>'Ocak-May 2023'!$B$31:$H$31</c:f>
              <c:strCache>
                <c:ptCount val="7"/>
                <c:pt idx="0">
                  <c:v>&lt; 1 yaş</c:v>
                </c:pt>
                <c:pt idx="1">
                  <c:v>1-4 yaş</c:v>
                </c:pt>
                <c:pt idx="2">
                  <c:v>5-9 yaş</c:v>
                </c:pt>
                <c:pt idx="3">
                  <c:v>10-14 yaş</c:v>
                </c:pt>
                <c:pt idx="4">
                  <c:v>15-19 yaş</c:v>
                </c:pt>
                <c:pt idx="5">
                  <c:v>20-29</c:v>
                </c:pt>
                <c:pt idx="6">
                  <c:v>30+</c:v>
                </c:pt>
              </c:strCache>
              <c:extLst/>
            </c:strRef>
          </c:cat>
          <c:val>
            <c:numRef>
              <c:f>'Ocak-May 2023'!$B$33:$H$33</c:f>
              <c:numCache>
                <c:formatCode>General</c:formatCode>
                <c:ptCount val="7"/>
                <c:pt idx="0">
                  <c:v>91</c:v>
                </c:pt>
                <c:pt idx="1">
                  <c:v>700</c:v>
                </c:pt>
                <c:pt idx="2">
                  <c:v>605</c:v>
                </c:pt>
                <c:pt idx="3">
                  <c:v>268</c:v>
                </c:pt>
                <c:pt idx="4">
                  <c:v>113</c:v>
                </c:pt>
                <c:pt idx="5">
                  <c:v>131</c:v>
                </c:pt>
                <c:pt idx="6">
                  <c:v>97</c:v>
                </c:pt>
              </c:numCache>
            </c:numRef>
          </c:val>
          <c:extLst>
            <c:ext xmlns:c16="http://schemas.microsoft.com/office/drawing/2014/chart" uri="{C3380CC4-5D6E-409C-BE32-E72D297353CC}">
              <c16:uniqueId val="{00000000-2036-4117-8342-173D6E673DF6}"/>
            </c:ext>
          </c:extLst>
        </c:ser>
        <c:ser>
          <c:idx val="1"/>
          <c:order val="1"/>
          <c:tx>
            <c:strRef>
              <c:f>'Ocak-May 2023'!$A$34</c:f>
              <c:strCache>
                <c:ptCount val="1"/>
                <c:pt idx="0">
                  <c:v>Lab. Doğrulanmış olgu sayısı</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'Ocak-May 2023'!$B$31:$H$31</c:f>
              <c:strCache>
                <c:ptCount val="7"/>
                <c:pt idx="0">
                  <c:v>&lt; 1 yaş</c:v>
                </c:pt>
                <c:pt idx="1">
                  <c:v>1-4 yaş</c:v>
                </c:pt>
                <c:pt idx="2">
                  <c:v>5-9 yaş</c:v>
                </c:pt>
                <c:pt idx="3">
                  <c:v>10-14 yaş</c:v>
                </c:pt>
                <c:pt idx="4">
                  <c:v>15-19 yaş</c:v>
                </c:pt>
                <c:pt idx="5">
                  <c:v>20-29</c:v>
                </c:pt>
                <c:pt idx="6">
                  <c:v>30+</c:v>
                </c:pt>
              </c:strCache>
              <c:extLst/>
            </c:strRef>
          </c:cat>
          <c:val>
            <c:numRef>
              <c:f>'Ocak-May 2023'!$B$34:$H$34</c:f>
              <c:numCache>
                <c:formatCode>General</c:formatCode>
                <c:ptCount val="7"/>
                <c:pt idx="0">
                  <c:v>80</c:v>
                </c:pt>
                <c:pt idx="1">
                  <c:v>423</c:v>
                </c:pt>
                <c:pt idx="2">
                  <c:v>326</c:v>
                </c:pt>
                <c:pt idx="3">
                  <c:v>186</c:v>
                </c:pt>
                <c:pt idx="4">
                  <c:v>106</c:v>
                </c:pt>
                <c:pt idx="5">
                  <c:v>187</c:v>
                </c:pt>
                <c:pt idx="6">
                  <c:v>132</c:v>
                </c:pt>
              </c:numCache>
            </c:numRef>
          </c:val>
          <c:extLst>
            <c:ext xmlns:c16="http://schemas.microsoft.com/office/drawing/2014/chart" uri="{C3380CC4-5D6E-409C-BE32-E72D297353CC}">
              <c16:uniqueId val="{00000001-2036-4117-8342-173D6E673DF6}"/>
            </c:ext>
          </c:extLst>
        </c:ser>
        <c:dLbls>
          <c:showLegendKey val="0"/>
          <c:showVal val="0"/>
          <c:showCatName val="0"/>
          <c:showSerName val="0"/>
          <c:showPercent val="0"/>
          <c:showBubbleSize val="0"/>
        </c:dLbls>
        <c:gapWidth val="219"/>
        <c:overlap val="-27"/>
        <c:axId val="993920943"/>
        <c:axId val="993906063"/>
      </c:barChart>
      <c:catAx>
        <c:axId val="99392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tr-TR"/>
          </a:p>
        </c:txPr>
        <c:crossAx val="993906063"/>
        <c:crosses val="autoZero"/>
        <c:auto val="1"/>
        <c:lblAlgn val="ctr"/>
        <c:lblOffset val="100"/>
        <c:noMultiLvlLbl val="0"/>
      </c:catAx>
      <c:valAx>
        <c:axId val="9939060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tr-TR"/>
          </a:p>
        </c:txPr>
        <c:crossAx val="993920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1600"/>
      </a:pPr>
      <a:endParaRPr lang="tr-T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tr-TR" sz="3200" dirty="0"/>
              <a:t>Kızamık olgularında hastaneye yatış durumu (N:242)</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'Ocak-May 2023'!$A$46</c:f>
              <c:strCache>
                <c:ptCount val="1"/>
                <c:pt idx="0">
                  <c:v>Lab. Doğrulanmış olgu sayısı</c:v>
                </c:pt>
              </c:strCache>
            </c:strRef>
          </c:tx>
          <c:spPr>
            <a:solidFill>
              <a:schemeClr val="accent1"/>
            </a:solidFill>
            <a:ln>
              <a:noFill/>
            </a:ln>
            <a:effectLst/>
          </c:spPr>
          <c:invertIfNegative val="0"/>
          <c:cat>
            <c:strRef>
              <c:f>'Ocak-May 2023'!$B$44:$H$44</c:f>
              <c:strCache>
                <c:ptCount val="7"/>
                <c:pt idx="0">
                  <c:v>&lt; 1 yaş</c:v>
                </c:pt>
                <c:pt idx="1">
                  <c:v>1-4 yaş</c:v>
                </c:pt>
                <c:pt idx="2">
                  <c:v>5-9 yaş</c:v>
                </c:pt>
                <c:pt idx="3">
                  <c:v>10-14 yaş</c:v>
                </c:pt>
                <c:pt idx="4">
                  <c:v>15-19 yaş</c:v>
                </c:pt>
                <c:pt idx="5">
                  <c:v>20-29</c:v>
                </c:pt>
                <c:pt idx="6">
                  <c:v>30+</c:v>
                </c:pt>
              </c:strCache>
              <c:extLst/>
            </c:strRef>
          </c:cat>
          <c:val>
            <c:numRef>
              <c:f>'Ocak-May 2023'!$B$46:$H$46</c:f>
              <c:numCache>
                <c:formatCode>General</c:formatCode>
                <c:ptCount val="7"/>
                <c:pt idx="0">
                  <c:v>80</c:v>
                </c:pt>
                <c:pt idx="1">
                  <c:v>423</c:v>
                </c:pt>
                <c:pt idx="2">
                  <c:v>326</c:v>
                </c:pt>
                <c:pt idx="3">
                  <c:v>186</c:v>
                </c:pt>
                <c:pt idx="4">
                  <c:v>106</c:v>
                </c:pt>
                <c:pt idx="5">
                  <c:v>187</c:v>
                </c:pt>
                <c:pt idx="6">
                  <c:v>132</c:v>
                </c:pt>
              </c:numCache>
            </c:numRef>
          </c:val>
          <c:extLst>
            <c:ext xmlns:c16="http://schemas.microsoft.com/office/drawing/2014/chart" uri="{C3380CC4-5D6E-409C-BE32-E72D297353CC}">
              <c16:uniqueId val="{00000000-2BC1-4EAE-9F2C-37D41BF40C5B}"/>
            </c:ext>
          </c:extLst>
        </c:ser>
        <c:ser>
          <c:idx val="1"/>
          <c:order val="1"/>
          <c:tx>
            <c:strRef>
              <c:f>'Ocak-May 2023'!$A$47</c:f>
              <c:strCache>
                <c:ptCount val="1"/>
                <c:pt idx="0">
                  <c:v>Hastaneye yatırılan olgu sayısı</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'Ocak-May 2023'!$B$44:$H$44</c:f>
              <c:strCache>
                <c:ptCount val="7"/>
                <c:pt idx="0">
                  <c:v>&lt; 1 yaş</c:v>
                </c:pt>
                <c:pt idx="1">
                  <c:v>1-4 yaş</c:v>
                </c:pt>
                <c:pt idx="2">
                  <c:v>5-9 yaş</c:v>
                </c:pt>
                <c:pt idx="3">
                  <c:v>10-14 yaş</c:v>
                </c:pt>
                <c:pt idx="4">
                  <c:v>15-19 yaş</c:v>
                </c:pt>
                <c:pt idx="5">
                  <c:v>20-29</c:v>
                </c:pt>
                <c:pt idx="6">
                  <c:v>30+</c:v>
                </c:pt>
              </c:strCache>
              <c:extLst/>
            </c:strRef>
          </c:cat>
          <c:val>
            <c:numRef>
              <c:f>'Ocak-May 2023'!$B$47:$H$47</c:f>
              <c:numCache>
                <c:formatCode>General</c:formatCode>
                <c:ptCount val="7"/>
                <c:pt idx="0">
                  <c:v>27</c:v>
                </c:pt>
                <c:pt idx="1">
                  <c:v>87</c:v>
                </c:pt>
                <c:pt idx="2">
                  <c:v>40</c:v>
                </c:pt>
                <c:pt idx="3">
                  <c:v>20</c:v>
                </c:pt>
                <c:pt idx="4">
                  <c:v>22</c:v>
                </c:pt>
                <c:pt idx="5">
                  <c:v>19</c:v>
                </c:pt>
                <c:pt idx="6">
                  <c:v>27</c:v>
                </c:pt>
              </c:numCache>
            </c:numRef>
          </c:val>
          <c:extLst>
            <c:ext xmlns:c16="http://schemas.microsoft.com/office/drawing/2014/chart" uri="{C3380CC4-5D6E-409C-BE32-E72D297353CC}">
              <c16:uniqueId val="{00000001-2BC1-4EAE-9F2C-37D41BF40C5B}"/>
            </c:ext>
          </c:extLst>
        </c:ser>
        <c:dLbls>
          <c:showLegendKey val="0"/>
          <c:showVal val="0"/>
          <c:showCatName val="0"/>
          <c:showSerName val="0"/>
          <c:showPercent val="0"/>
          <c:showBubbleSize val="0"/>
        </c:dLbls>
        <c:gapWidth val="219"/>
        <c:overlap val="-27"/>
        <c:axId val="993907983"/>
        <c:axId val="993900783"/>
      </c:barChart>
      <c:catAx>
        <c:axId val="99390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tr-TR"/>
          </a:p>
        </c:txPr>
        <c:crossAx val="993900783"/>
        <c:crosses val="autoZero"/>
        <c:auto val="1"/>
        <c:lblAlgn val="ctr"/>
        <c:lblOffset val="100"/>
        <c:noMultiLvlLbl val="0"/>
      </c:catAx>
      <c:valAx>
        <c:axId val="993900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tr-TR"/>
          </a:p>
        </c:txPr>
        <c:crossAx val="993907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1600" b="1"/>
      </a:pPr>
      <a:endParaRPr lang="tr-TR"/>
    </a:p>
  </c:txPr>
  <c:externalData r:id="rId4">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407BC0-7BC7-46B3-BC48-AC2FF39E18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2EDFC1-7DEC-497E-AF37-328693B3F0E5}">
      <dgm:prSet/>
      <dgm:spPr>
        <a:solidFill>
          <a:schemeClr val="tx1"/>
        </a:solidFill>
      </dgm:spPr>
      <dgm:t>
        <a:bodyPr/>
        <a:lstStyle/>
        <a:p>
          <a:r>
            <a:rPr lang="tr-TR" dirty="0"/>
            <a:t>Gebelere yapılmaz. Aşılamadan sonraki 28 günde gebeliğin önlenmesi önerilir.</a:t>
          </a:r>
          <a:endParaRPr lang="en-US" dirty="0"/>
        </a:p>
      </dgm:t>
    </dgm:pt>
    <dgm:pt modelId="{5D01EC2D-97A1-4F92-AA8C-69AB2520F2C3}" type="parTrans" cxnId="{BF2AC230-7275-491A-8273-43E7BB69A3B2}">
      <dgm:prSet/>
      <dgm:spPr/>
      <dgm:t>
        <a:bodyPr/>
        <a:lstStyle/>
        <a:p>
          <a:endParaRPr lang="en-US"/>
        </a:p>
      </dgm:t>
    </dgm:pt>
    <dgm:pt modelId="{1BC9BB93-24C7-4EF1-BB94-CEBAFAC359DF}" type="sibTrans" cxnId="{BF2AC230-7275-491A-8273-43E7BB69A3B2}">
      <dgm:prSet/>
      <dgm:spPr/>
      <dgm:t>
        <a:bodyPr/>
        <a:lstStyle/>
        <a:p>
          <a:endParaRPr lang="en-US"/>
        </a:p>
      </dgm:t>
    </dgm:pt>
    <dgm:pt modelId="{1CD5C1CB-F6DA-4C49-9F64-F3D1B9F75545}">
      <dgm:prSet/>
      <dgm:spPr>
        <a:solidFill>
          <a:srgbClr val="0000FF"/>
        </a:solidFill>
      </dgm:spPr>
      <dgm:t>
        <a:bodyPr/>
        <a:lstStyle/>
        <a:p>
          <a:r>
            <a:rPr lang="tr-TR" dirty="0"/>
            <a:t>Önceki KKK dozuna karşı gelişmiş anaflaktik reaksiyon</a:t>
          </a:r>
          <a:endParaRPr lang="en-US" dirty="0"/>
        </a:p>
      </dgm:t>
    </dgm:pt>
    <dgm:pt modelId="{E17AF24B-A5D7-42B0-97C7-814D42988769}" type="parTrans" cxnId="{DF6FA666-8D63-479D-866D-DCEDF257FB45}">
      <dgm:prSet/>
      <dgm:spPr/>
      <dgm:t>
        <a:bodyPr/>
        <a:lstStyle/>
        <a:p>
          <a:endParaRPr lang="en-US"/>
        </a:p>
      </dgm:t>
    </dgm:pt>
    <dgm:pt modelId="{1A5AE50F-3D72-4BF3-8D4F-1E83AB8D62EE}" type="sibTrans" cxnId="{DF6FA666-8D63-479D-866D-DCEDF257FB45}">
      <dgm:prSet/>
      <dgm:spPr/>
      <dgm:t>
        <a:bodyPr/>
        <a:lstStyle/>
        <a:p>
          <a:endParaRPr lang="en-US"/>
        </a:p>
      </dgm:t>
    </dgm:pt>
    <dgm:pt modelId="{C78D67C0-CE0D-4CE3-9AE1-D617187BD97E}">
      <dgm:prSet/>
      <dgm:spPr>
        <a:solidFill>
          <a:srgbClr val="C00000"/>
        </a:solidFill>
      </dgm:spPr>
      <dgm:t>
        <a:bodyPr/>
        <a:lstStyle/>
        <a:p>
          <a:r>
            <a:rPr lang="tr-TR" dirty="0"/>
            <a:t>İmmün yetmezlik, baskılanmış </a:t>
          </a:r>
          <a:r>
            <a:rPr lang="tr-TR" dirty="0" err="1"/>
            <a:t>immun</a:t>
          </a:r>
          <a:r>
            <a:rPr lang="tr-TR" dirty="0"/>
            <a:t> sistem </a:t>
          </a:r>
          <a:endParaRPr lang="en-US" dirty="0"/>
        </a:p>
      </dgm:t>
    </dgm:pt>
    <dgm:pt modelId="{D05263E0-9C6E-4FF5-A2CB-B3685CB9A031}" type="parTrans" cxnId="{B5452008-F83E-4C3C-8273-94179411E38D}">
      <dgm:prSet/>
      <dgm:spPr/>
      <dgm:t>
        <a:bodyPr/>
        <a:lstStyle/>
        <a:p>
          <a:endParaRPr lang="en-US"/>
        </a:p>
      </dgm:t>
    </dgm:pt>
    <dgm:pt modelId="{527D4E98-799E-43CE-8C99-51A2138909D2}" type="sibTrans" cxnId="{B5452008-F83E-4C3C-8273-94179411E38D}">
      <dgm:prSet/>
      <dgm:spPr/>
      <dgm:t>
        <a:bodyPr/>
        <a:lstStyle/>
        <a:p>
          <a:endParaRPr lang="en-US"/>
        </a:p>
      </dgm:t>
    </dgm:pt>
    <dgm:pt modelId="{788B88C6-60A2-40A8-B571-FF439D6C5410}" type="pres">
      <dgm:prSet presAssocID="{34407BC0-7BC7-46B3-BC48-AC2FF39E1833}" presName="linear" presStyleCnt="0">
        <dgm:presLayoutVars>
          <dgm:animLvl val="lvl"/>
          <dgm:resizeHandles val="exact"/>
        </dgm:presLayoutVars>
      </dgm:prSet>
      <dgm:spPr/>
    </dgm:pt>
    <dgm:pt modelId="{4EEF649C-4AD1-4C06-9370-A46FF3338983}" type="pres">
      <dgm:prSet presAssocID="{6A2EDFC1-7DEC-497E-AF37-328693B3F0E5}" presName="parentText" presStyleLbl="node1" presStyleIdx="0" presStyleCnt="3">
        <dgm:presLayoutVars>
          <dgm:chMax val="0"/>
          <dgm:bulletEnabled val="1"/>
        </dgm:presLayoutVars>
      </dgm:prSet>
      <dgm:spPr/>
    </dgm:pt>
    <dgm:pt modelId="{6FE2DCDF-890D-4D08-95FC-F439BFE6A601}" type="pres">
      <dgm:prSet presAssocID="{1BC9BB93-24C7-4EF1-BB94-CEBAFAC359DF}" presName="spacer" presStyleCnt="0"/>
      <dgm:spPr/>
    </dgm:pt>
    <dgm:pt modelId="{AE1482A7-24E7-4E9E-93D8-6CC7D0CC319A}" type="pres">
      <dgm:prSet presAssocID="{1CD5C1CB-F6DA-4C49-9F64-F3D1B9F75545}" presName="parentText" presStyleLbl="node1" presStyleIdx="1" presStyleCnt="3">
        <dgm:presLayoutVars>
          <dgm:chMax val="0"/>
          <dgm:bulletEnabled val="1"/>
        </dgm:presLayoutVars>
      </dgm:prSet>
      <dgm:spPr/>
    </dgm:pt>
    <dgm:pt modelId="{B5937AF2-DC4A-48AC-9B7E-1481E666C069}" type="pres">
      <dgm:prSet presAssocID="{1A5AE50F-3D72-4BF3-8D4F-1E83AB8D62EE}" presName="spacer" presStyleCnt="0"/>
      <dgm:spPr/>
    </dgm:pt>
    <dgm:pt modelId="{09117535-84AF-46D1-8967-5FE63FF92662}" type="pres">
      <dgm:prSet presAssocID="{C78D67C0-CE0D-4CE3-9AE1-D617187BD97E}" presName="parentText" presStyleLbl="node1" presStyleIdx="2" presStyleCnt="3">
        <dgm:presLayoutVars>
          <dgm:chMax val="0"/>
          <dgm:bulletEnabled val="1"/>
        </dgm:presLayoutVars>
      </dgm:prSet>
      <dgm:spPr/>
    </dgm:pt>
  </dgm:ptLst>
  <dgm:cxnLst>
    <dgm:cxn modelId="{B5452008-F83E-4C3C-8273-94179411E38D}" srcId="{34407BC0-7BC7-46B3-BC48-AC2FF39E1833}" destId="{C78D67C0-CE0D-4CE3-9AE1-D617187BD97E}" srcOrd="2" destOrd="0" parTransId="{D05263E0-9C6E-4FF5-A2CB-B3685CB9A031}" sibTransId="{527D4E98-799E-43CE-8C99-51A2138909D2}"/>
    <dgm:cxn modelId="{F6AFBB1F-409B-4E7A-8727-50F96E6ED06B}" type="presOf" srcId="{6A2EDFC1-7DEC-497E-AF37-328693B3F0E5}" destId="{4EEF649C-4AD1-4C06-9370-A46FF3338983}" srcOrd="0" destOrd="0" presId="urn:microsoft.com/office/officeart/2005/8/layout/vList2"/>
    <dgm:cxn modelId="{BF2AC230-7275-491A-8273-43E7BB69A3B2}" srcId="{34407BC0-7BC7-46B3-BC48-AC2FF39E1833}" destId="{6A2EDFC1-7DEC-497E-AF37-328693B3F0E5}" srcOrd="0" destOrd="0" parTransId="{5D01EC2D-97A1-4F92-AA8C-69AB2520F2C3}" sibTransId="{1BC9BB93-24C7-4EF1-BB94-CEBAFAC359DF}"/>
    <dgm:cxn modelId="{DF6FA666-8D63-479D-866D-DCEDF257FB45}" srcId="{34407BC0-7BC7-46B3-BC48-AC2FF39E1833}" destId="{1CD5C1CB-F6DA-4C49-9F64-F3D1B9F75545}" srcOrd="1" destOrd="0" parTransId="{E17AF24B-A5D7-42B0-97C7-814D42988769}" sibTransId="{1A5AE50F-3D72-4BF3-8D4F-1E83AB8D62EE}"/>
    <dgm:cxn modelId="{22FE4483-817A-4294-990F-17A8AC17178D}" type="presOf" srcId="{C78D67C0-CE0D-4CE3-9AE1-D617187BD97E}" destId="{09117535-84AF-46D1-8967-5FE63FF92662}" srcOrd="0" destOrd="0" presId="urn:microsoft.com/office/officeart/2005/8/layout/vList2"/>
    <dgm:cxn modelId="{717ED5D8-399A-44EA-B2F2-ED05025C0521}" type="presOf" srcId="{1CD5C1CB-F6DA-4C49-9F64-F3D1B9F75545}" destId="{AE1482A7-24E7-4E9E-93D8-6CC7D0CC319A}" srcOrd="0" destOrd="0" presId="urn:microsoft.com/office/officeart/2005/8/layout/vList2"/>
    <dgm:cxn modelId="{8F78BEDA-F53D-4BC0-9D17-44B2C25D2DA8}" type="presOf" srcId="{34407BC0-7BC7-46B3-BC48-AC2FF39E1833}" destId="{788B88C6-60A2-40A8-B571-FF439D6C5410}" srcOrd="0" destOrd="0" presId="urn:microsoft.com/office/officeart/2005/8/layout/vList2"/>
    <dgm:cxn modelId="{3D52F7CB-9CF1-4DB6-A0CB-0BD8E1E6B47D}" type="presParOf" srcId="{788B88C6-60A2-40A8-B571-FF439D6C5410}" destId="{4EEF649C-4AD1-4C06-9370-A46FF3338983}" srcOrd="0" destOrd="0" presId="urn:microsoft.com/office/officeart/2005/8/layout/vList2"/>
    <dgm:cxn modelId="{2E4529F1-BFC2-4A7B-BBF4-43F741BCCB03}" type="presParOf" srcId="{788B88C6-60A2-40A8-B571-FF439D6C5410}" destId="{6FE2DCDF-890D-4D08-95FC-F439BFE6A601}" srcOrd="1" destOrd="0" presId="urn:microsoft.com/office/officeart/2005/8/layout/vList2"/>
    <dgm:cxn modelId="{C290B395-99D7-4F97-B72A-5693AD29641A}" type="presParOf" srcId="{788B88C6-60A2-40A8-B571-FF439D6C5410}" destId="{AE1482A7-24E7-4E9E-93D8-6CC7D0CC319A}" srcOrd="2" destOrd="0" presId="urn:microsoft.com/office/officeart/2005/8/layout/vList2"/>
    <dgm:cxn modelId="{66585B62-B535-4D4D-A94E-D796B4059D8A}" type="presParOf" srcId="{788B88C6-60A2-40A8-B571-FF439D6C5410}" destId="{B5937AF2-DC4A-48AC-9B7E-1481E666C069}" srcOrd="3" destOrd="0" presId="urn:microsoft.com/office/officeart/2005/8/layout/vList2"/>
    <dgm:cxn modelId="{40F988B7-6855-4E43-B2FB-F95EB12AA994}" type="presParOf" srcId="{788B88C6-60A2-40A8-B571-FF439D6C5410}" destId="{09117535-84AF-46D1-8967-5FE63FF9266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5D2972-BB2C-4F65-8392-98D550468F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AD5D95-4CF6-4FDF-BB83-7CEFCBB272F3}">
      <dgm:prSet/>
      <dgm:spPr>
        <a:solidFill>
          <a:srgbClr val="0000FF"/>
        </a:solidFill>
      </dgm:spPr>
      <dgm:t>
        <a:bodyPr/>
        <a:lstStyle/>
        <a:p>
          <a:r>
            <a:rPr lang="tr-TR" dirty="0"/>
            <a:t>Son 11 ayda kan transfüzyonu, IG uygulaması</a:t>
          </a:r>
          <a:endParaRPr lang="en-US" dirty="0"/>
        </a:p>
      </dgm:t>
    </dgm:pt>
    <dgm:pt modelId="{9BE4C888-881C-48A7-A80D-01EEB6ACAB34}" type="parTrans" cxnId="{500A9314-2C86-444F-85AE-5FC9C860D19F}">
      <dgm:prSet/>
      <dgm:spPr/>
      <dgm:t>
        <a:bodyPr/>
        <a:lstStyle/>
        <a:p>
          <a:endParaRPr lang="en-US"/>
        </a:p>
      </dgm:t>
    </dgm:pt>
    <dgm:pt modelId="{E5D83C90-82E9-4080-A75D-3FE5EFBE3C32}" type="sibTrans" cxnId="{500A9314-2C86-444F-85AE-5FC9C860D19F}">
      <dgm:prSet/>
      <dgm:spPr/>
      <dgm:t>
        <a:bodyPr/>
        <a:lstStyle/>
        <a:p>
          <a:endParaRPr lang="en-US"/>
        </a:p>
      </dgm:t>
    </dgm:pt>
    <dgm:pt modelId="{50AD2F9B-CDE7-4A66-8B6A-809D7423B0CB}">
      <dgm:prSet/>
      <dgm:spPr>
        <a:solidFill>
          <a:srgbClr val="C00000"/>
        </a:solidFill>
      </dgm:spPr>
      <dgm:t>
        <a:bodyPr/>
        <a:lstStyle/>
        <a:p>
          <a:r>
            <a:rPr lang="tr-TR" dirty="0"/>
            <a:t>Trombositopeni, Trombositopenik </a:t>
          </a:r>
          <a:r>
            <a:rPr lang="tr-TR" dirty="0" err="1"/>
            <a:t>purpura</a:t>
          </a:r>
          <a:r>
            <a:rPr lang="tr-TR" dirty="0"/>
            <a:t> </a:t>
          </a:r>
          <a:endParaRPr lang="en-US" dirty="0"/>
        </a:p>
      </dgm:t>
    </dgm:pt>
    <dgm:pt modelId="{2D01479E-F822-45C2-ABDC-7BCBB0A64F00}" type="parTrans" cxnId="{406FCAD9-99BA-4A8A-9331-56A07ECB73D8}">
      <dgm:prSet/>
      <dgm:spPr/>
      <dgm:t>
        <a:bodyPr/>
        <a:lstStyle/>
        <a:p>
          <a:endParaRPr lang="en-US"/>
        </a:p>
      </dgm:t>
    </dgm:pt>
    <dgm:pt modelId="{1A3D4B22-222E-4A61-96EB-35252EA88828}" type="sibTrans" cxnId="{406FCAD9-99BA-4A8A-9331-56A07ECB73D8}">
      <dgm:prSet/>
      <dgm:spPr/>
      <dgm:t>
        <a:bodyPr/>
        <a:lstStyle/>
        <a:p>
          <a:endParaRPr lang="en-US"/>
        </a:p>
      </dgm:t>
    </dgm:pt>
    <dgm:pt modelId="{649254FB-BF5A-47CD-8D71-4F43D64FDC9D}">
      <dgm:prSet/>
      <dgm:spPr>
        <a:solidFill>
          <a:schemeClr val="tx1"/>
        </a:solidFill>
      </dgm:spPr>
      <dgm:t>
        <a:bodyPr/>
        <a:lstStyle/>
        <a:p>
          <a:r>
            <a:rPr lang="tr-TR" dirty="0"/>
            <a:t>Ateşli ağır hastalık</a:t>
          </a:r>
          <a:endParaRPr lang="en-US" dirty="0"/>
        </a:p>
      </dgm:t>
    </dgm:pt>
    <dgm:pt modelId="{5ED537C7-FFBB-4805-84BF-0526F77F839E}" type="parTrans" cxnId="{E402BD9F-6866-49FB-9705-4B9297F66612}">
      <dgm:prSet/>
      <dgm:spPr/>
      <dgm:t>
        <a:bodyPr/>
        <a:lstStyle/>
        <a:p>
          <a:endParaRPr lang="en-US"/>
        </a:p>
      </dgm:t>
    </dgm:pt>
    <dgm:pt modelId="{7EEBB0F6-60BD-4439-956A-CC42BACF5277}" type="sibTrans" cxnId="{E402BD9F-6866-49FB-9705-4B9297F66612}">
      <dgm:prSet/>
      <dgm:spPr/>
      <dgm:t>
        <a:bodyPr/>
        <a:lstStyle/>
        <a:p>
          <a:endParaRPr lang="en-US"/>
        </a:p>
      </dgm:t>
    </dgm:pt>
    <dgm:pt modelId="{41F9D977-3DEF-464F-9D7D-5F26308DC6D3}" type="pres">
      <dgm:prSet presAssocID="{595D2972-BB2C-4F65-8392-98D550468F6A}" presName="linear" presStyleCnt="0">
        <dgm:presLayoutVars>
          <dgm:animLvl val="lvl"/>
          <dgm:resizeHandles val="exact"/>
        </dgm:presLayoutVars>
      </dgm:prSet>
      <dgm:spPr/>
    </dgm:pt>
    <dgm:pt modelId="{012BC6E7-A1E2-45A2-A36F-2E5F4BF8614F}" type="pres">
      <dgm:prSet presAssocID="{E0AD5D95-4CF6-4FDF-BB83-7CEFCBB272F3}" presName="parentText" presStyleLbl="node1" presStyleIdx="0" presStyleCnt="3">
        <dgm:presLayoutVars>
          <dgm:chMax val="0"/>
          <dgm:bulletEnabled val="1"/>
        </dgm:presLayoutVars>
      </dgm:prSet>
      <dgm:spPr/>
    </dgm:pt>
    <dgm:pt modelId="{E24AE84A-91A2-4007-99C4-24C0273CFD22}" type="pres">
      <dgm:prSet presAssocID="{E5D83C90-82E9-4080-A75D-3FE5EFBE3C32}" presName="spacer" presStyleCnt="0"/>
      <dgm:spPr/>
    </dgm:pt>
    <dgm:pt modelId="{E1348325-11B6-4720-87DF-99119695D40F}" type="pres">
      <dgm:prSet presAssocID="{50AD2F9B-CDE7-4A66-8B6A-809D7423B0CB}" presName="parentText" presStyleLbl="node1" presStyleIdx="1" presStyleCnt="3">
        <dgm:presLayoutVars>
          <dgm:chMax val="0"/>
          <dgm:bulletEnabled val="1"/>
        </dgm:presLayoutVars>
      </dgm:prSet>
      <dgm:spPr/>
    </dgm:pt>
    <dgm:pt modelId="{2A3B191E-673E-4831-BACB-DB1793B48D4A}" type="pres">
      <dgm:prSet presAssocID="{1A3D4B22-222E-4A61-96EB-35252EA88828}" presName="spacer" presStyleCnt="0"/>
      <dgm:spPr/>
    </dgm:pt>
    <dgm:pt modelId="{E0435A1B-C940-4710-9B1B-5010098C9A01}" type="pres">
      <dgm:prSet presAssocID="{649254FB-BF5A-47CD-8D71-4F43D64FDC9D}" presName="parentText" presStyleLbl="node1" presStyleIdx="2" presStyleCnt="3" custLinFactNeighborX="-1895" custLinFactNeighborY="-56195">
        <dgm:presLayoutVars>
          <dgm:chMax val="0"/>
          <dgm:bulletEnabled val="1"/>
        </dgm:presLayoutVars>
      </dgm:prSet>
      <dgm:spPr/>
    </dgm:pt>
  </dgm:ptLst>
  <dgm:cxnLst>
    <dgm:cxn modelId="{500A9314-2C86-444F-85AE-5FC9C860D19F}" srcId="{595D2972-BB2C-4F65-8392-98D550468F6A}" destId="{E0AD5D95-4CF6-4FDF-BB83-7CEFCBB272F3}" srcOrd="0" destOrd="0" parTransId="{9BE4C888-881C-48A7-A80D-01EEB6ACAB34}" sibTransId="{E5D83C90-82E9-4080-A75D-3FE5EFBE3C32}"/>
    <dgm:cxn modelId="{E6551E16-2070-4E77-9F05-7B093D213E68}" type="presOf" srcId="{649254FB-BF5A-47CD-8D71-4F43D64FDC9D}" destId="{E0435A1B-C940-4710-9B1B-5010098C9A01}" srcOrd="0" destOrd="0" presId="urn:microsoft.com/office/officeart/2005/8/layout/vList2"/>
    <dgm:cxn modelId="{D6D43618-F51D-4182-A198-F4DD81B5DB3C}" type="presOf" srcId="{595D2972-BB2C-4F65-8392-98D550468F6A}" destId="{41F9D977-3DEF-464F-9D7D-5F26308DC6D3}" srcOrd="0" destOrd="0" presId="urn:microsoft.com/office/officeart/2005/8/layout/vList2"/>
    <dgm:cxn modelId="{6E414249-9EA8-4B28-B7B4-5F2174E1BD09}" type="presOf" srcId="{E0AD5D95-4CF6-4FDF-BB83-7CEFCBB272F3}" destId="{012BC6E7-A1E2-45A2-A36F-2E5F4BF8614F}" srcOrd="0" destOrd="0" presId="urn:microsoft.com/office/officeart/2005/8/layout/vList2"/>
    <dgm:cxn modelId="{E402BD9F-6866-49FB-9705-4B9297F66612}" srcId="{595D2972-BB2C-4F65-8392-98D550468F6A}" destId="{649254FB-BF5A-47CD-8D71-4F43D64FDC9D}" srcOrd="2" destOrd="0" parTransId="{5ED537C7-FFBB-4805-84BF-0526F77F839E}" sibTransId="{7EEBB0F6-60BD-4439-956A-CC42BACF5277}"/>
    <dgm:cxn modelId="{97943FA8-725B-4408-98E5-9FDDC5083D41}" type="presOf" srcId="{50AD2F9B-CDE7-4A66-8B6A-809D7423B0CB}" destId="{E1348325-11B6-4720-87DF-99119695D40F}" srcOrd="0" destOrd="0" presId="urn:microsoft.com/office/officeart/2005/8/layout/vList2"/>
    <dgm:cxn modelId="{406FCAD9-99BA-4A8A-9331-56A07ECB73D8}" srcId="{595D2972-BB2C-4F65-8392-98D550468F6A}" destId="{50AD2F9B-CDE7-4A66-8B6A-809D7423B0CB}" srcOrd="1" destOrd="0" parTransId="{2D01479E-F822-45C2-ABDC-7BCBB0A64F00}" sibTransId="{1A3D4B22-222E-4A61-96EB-35252EA88828}"/>
    <dgm:cxn modelId="{5A7680B3-8DE5-4480-A139-073C9D806B87}" type="presParOf" srcId="{41F9D977-3DEF-464F-9D7D-5F26308DC6D3}" destId="{012BC6E7-A1E2-45A2-A36F-2E5F4BF8614F}" srcOrd="0" destOrd="0" presId="urn:microsoft.com/office/officeart/2005/8/layout/vList2"/>
    <dgm:cxn modelId="{D35629CE-37C2-4D3D-B1DB-0F98BE59F02A}" type="presParOf" srcId="{41F9D977-3DEF-464F-9D7D-5F26308DC6D3}" destId="{E24AE84A-91A2-4007-99C4-24C0273CFD22}" srcOrd="1" destOrd="0" presId="urn:microsoft.com/office/officeart/2005/8/layout/vList2"/>
    <dgm:cxn modelId="{716313FC-F682-490C-81E8-0C58D9DBA316}" type="presParOf" srcId="{41F9D977-3DEF-464F-9D7D-5F26308DC6D3}" destId="{E1348325-11B6-4720-87DF-99119695D40F}" srcOrd="2" destOrd="0" presId="urn:microsoft.com/office/officeart/2005/8/layout/vList2"/>
    <dgm:cxn modelId="{4C25C2C8-1DAC-4957-9F64-6203077FBC20}" type="presParOf" srcId="{41F9D977-3DEF-464F-9D7D-5F26308DC6D3}" destId="{2A3B191E-673E-4831-BACB-DB1793B48D4A}" srcOrd="3" destOrd="0" presId="urn:microsoft.com/office/officeart/2005/8/layout/vList2"/>
    <dgm:cxn modelId="{146C3D51-3D15-45CE-94EA-07DBAFBA6266}" type="presParOf" srcId="{41F9D977-3DEF-464F-9D7D-5F26308DC6D3}" destId="{E0435A1B-C940-4710-9B1B-5010098C9A0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A3B1F0-75AB-47A8-A004-EFE614796D3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D050405-2B19-40D0-B230-0AD459F3CEE1}">
      <dgm:prSet/>
      <dgm:spPr/>
      <dgm:t>
        <a:bodyPr/>
        <a:lstStyle/>
        <a:p>
          <a:r>
            <a:rPr lang="tr-TR" b="1" dirty="0">
              <a:solidFill>
                <a:srgbClr val="1515F7"/>
              </a:solidFill>
            </a:rPr>
            <a:t>Aşılanalım</a:t>
          </a:r>
          <a:r>
            <a:rPr lang="en-US" b="1" dirty="0">
              <a:solidFill>
                <a:srgbClr val="1515F7"/>
              </a:solidFill>
            </a:rPr>
            <a:t>, </a:t>
          </a:r>
          <a:r>
            <a:rPr lang="en-US" b="1" dirty="0" err="1">
              <a:solidFill>
                <a:srgbClr val="1515F7"/>
              </a:solidFill>
            </a:rPr>
            <a:t>aşılayalım</a:t>
          </a:r>
          <a:r>
            <a:rPr lang="tr-TR" b="1" dirty="0">
              <a:solidFill>
                <a:srgbClr val="1515F7"/>
              </a:solidFill>
            </a:rPr>
            <a:t>!</a:t>
          </a:r>
          <a:endParaRPr lang="en-US" b="1" dirty="0">
            <a:solidFill>
              <a:srgbClr val="1515F7"/>
            </a:solidFill>
          </a:endParaRPr>
        </a:p>
      </dgm:t>
    </dgm:pt>
    <dgm:pt modelId="{C8CAE0A7-FD29-47B7-9819-B3018717A7D8}" type="parTrans" cxnId="{43E9CDA8-9193-4BD0-9A12-543FC53624C3}">
      <dgm:prSet/>
      <dgm:spPr/>
      <dgm:t>
        <a:bodyPr/>
        <a:lstStyle/>
        <a:p>
          <a:endParaRPr lang="en-US" b="1"/>
        </a:p>
      </dgm:t>
    </dgm:pt>
    <dgm:pt modelId="{8D289346-994E-48E1-BA4A-6AC3EB90536F}" type="sibTrans" cxnId="{43E9CDA8-9193-4BD0-9A12-543FC53624C3}">
      <dgm:prSet/>
      <dgm:spPr/>
      <dgm:t>
        <a:bodyPr/>
        <a:lstStyle/>
        <a:p>
          <a:endParaRPr lang="en-US" b="1"/>
        </a:p>
      </dgm:t>
    </dgm:pt>
    <dgm:pt modelId="{290AC908-07FD-4F1D-ADCE-EE810D97FEB9}">
      <dgm:prSet/>
      <dgm:spPr/>
      <dgm:t>
        <a:bodyPr/>
        <a:lstStyle/>
        <a:p>
          <a:r>
            <a:rPr lang="tr-TR" b="1" dirty="0"/>
            <a:t>Aşı öyküsü alıp kaçırılmış fırsatları değerlendirelim!</a:t>
          </a:r>
          <a:endParaRPr lang="en-US" b="1" dirty="0"/>
        </a:p>
      </dgm:t>
    </dgm:pt>
    <dgm:pt modelId="{138409FA-576E-443A-B0D8-5C94FC0B2DEF}" type="parTrans" cxnId="{88F59846-6352-422E-BCF1-49200CF326F4}">
      <dgm:prSet/>
      <dgm:spPr/>
      <dgm:t>
        <a:bodyPr/>
        <a:lstStyle/>
        <a:p>
          <a:endParaRPr lang="en-US" b="1"/>
        </a:p>
      </dgm:t>
    </dgm:pt>
    <dgm:pt modelId="{C5956F1C-7798-4020-8929-7FA6D5185412}" type="sibTrans" cxnId="{88F59846-6352-422E-BCF1-49200CF326F4}">
      <dgm:prSet/>
      <dgm:spPr/>
      <dgm:t>
        <a:bodyPr/>
        <a:lstStyle/>
        <a:p>
          <a:endParaRPr lang="en-US" b="1"/>
        </a:p>
      </dgm:t>
    </dgm:pt>
    <dgm:pt modelId="{78537386-7714-4ABD-B991-DE8A5B6FAB74}">
      <dgm:prSet/>
      <dgm:spPr/>
      <dgm:t>
        <a:bodyPr/>
        <a:lstStyle/>
        <a:p>
          <a:r>
            <a:rPr lang="tr-TR" b="1" dirty="0">
              <a:solidFill>
                <a:srgbClr val="1515F7"/>
              </a:solidFill>
            </a:rPr>
            <a:t>İlimizin bağışıklama hizmetlerini Odalarımızda YK gündemine alalım!</a:t>
          </a:r>
          <a:endParaRPr lang="en-US" b="1" dirty="0">
            <a:solidFill>
              <a:srgbClr val="1515F7"/>
            </a:solidFill>
          </a:endParaRPr>
        </a:p>
      </dgm:t>
    </dgm:pt>
    <dgm:pt modelId="{D5E03042-C14B-450D-ADFE-9BF613F78833}" type="parTrans" cxnId="{ED0691DE-3EA8-44F6-BF38-E71910225BD2}">
      <dgm:prSet/>
      <dgm:spPr/>
      <dgm:t>
        <a:bodyPr/>
        <a:lstStyle/>
        <a:p>
          <a:endParaRPr lang="en-US" b="1"/>
        </a:p>
      </dgm:t>
    </dgm:pt>
    <dgm:pt modelId="{6D15283D-972B-45A2-813B-D50F735B9712}" type="sibTrans" cxnId="{ED0691DE-3EA8-44F6-BF38-E71910225BD2}">
      <dgm:prSet/>
      <dgm:spPr/>
      <dgm:t>
        <a:bodyPr/>
        <a:lstStyle/>
        <a:p>
          <a:endParaRPr lang="en-US" b="1"/>
        </a:p>
      </dgm:t>
    </dgm:pt>
    <dgm:pt modelId="{90338374-5AC2-4B1E-8CCA-C1BAFC0285A9}">
      <dgm:prSet/>
      <dgm:spPr/>
      <dgm:t>
        <a:bodyPr/>
        <a:lstStyle/>
        <a:p>
          <a:r>
            <a:rPr lang="tr-TR" b="1" dirty="0"/>
            <a:t>Aşı savunuculuğu yapalım, savunuculuk kapasitemizi geliştirelim!</a:t>
          </a:r>
          <a:endParaRPr lang="en-US" b="1" dirty="0"/>
        </a:p>
      </dgm:t>
    </dgm:pt>
    <dgm:pt modelId="{28A052FB-F9F8-4327-ABD2-8ED9F77933FE}" type="parTrans" cxnId="{FC6F73B5-A26A-45AD-A536-52FE50203DF0}">
      <dgm:prSet/>
      <dgm:spPr/>
      <dgm:t>
        <a:bodyPr/>
        <a:lstStyle/>
        <a:p>
          <a:endParaRPr lang="en-US" b="1"/>
        </a:p>
      </dgm:t>
    </dgm:pt>
    <dgm:pt modelId="{4BCBBAA2-BC13-49C8-86C2-E7473A47782B}" type="sibTrans" cxnId="{FC6F73B5-A26A-45AD-A536-52FE50203DF0}">
      <dgm:prSet/>
      <dgm:spPr/>
      <dgm:t>
        <a:bodyPr/>
        <a:lstStyle/>
        <a:p>
          <a:endParaRPr lang="en-US" b="1"/>
        </a:p>
      </dgm:t>
    </dgm:pt>
    <dgm:pt modelId="{65ECB1EB-C613-45BE-AEEE-D6F42A1BF018}" type="pres">
      <dgm:prSet presAssocID="{9FA3B1F0-75AB-47A8-A004-EFE614796D36}" presName="vert0" presStyleCnt="0">
        <dgm:presLayoutVars>
          <dgm:dir/>
          <dgm:animOne val="branch"/>
          <dgm:animLvl val="lvl"/>
        </dgm:presLayoutVars>
      </dgm:prSet>
      <dgm:spPr/>
    </dgm:pt>
    <dgm:pt modelId="{3CBA3F1F-13BE-4339-AA43-12246EE71B35}" type="pres">
      <dgm:prSet presAssocID="{DD050405-2B19-40D0-B230-0AD459F3CEE1}" presName="thickLine" presStyleLbl="alignNode1" presStyleIdx="0" presStyleCnt="4"/>
      <dgm:spPr/>
    </dgm:pt>
    <dgm:pt modelId="{710C9F13-BA12-4BB9-92CE-81FAF0FD1EA3}" type="pres">
      <dgm:prSet presAssocID="{DD050405-2B19-40D0-B230-0AD459F3CEE1}" presName="horz1" presStyleCnt="0"/>
      <dgm:spPr/>
    </dgm:pt>
    <dgm:pt modelId="{13580DF8-83C9-4929-958D-81182AE1E4A0}" type="pres">
      <dgm:prSet presAssocID="{DD050405-2B19-40D0-B230-0AD459F3CEE1}" presName="tx1" presStyleLbl="revTx" presStyleIdx="0" presStyleCnt="4"/>
      <dgm:spPr/>
    </dgm:pt>
    <dgm:pt modelId="{89573A03-0C40-4408-A31B-B0A12D95B90A}" type="pres">
      <dgm:prSet presAssocID="{DD050405-2B19-40D0-B230-0AD459F3CEE1}" presName="vert1" presStyleCnt="0"/>
      <dgm:spPr/>
    </dgm:pt>
    <dgm:pt modelId="{B7A00949-1385-4E77-9668-F9695FBD3FB7}" type="pres">
      <dgm:prSet presAssocID="{290AC908-07FD-4F1D-ADCE-EE810D97FEB9}" presName="thickLine" presStyleLbl="alignNode1" presStyleIdx="1" presStyleCnt="4"/>
      <dgm:spPr/>
    </dgm:pt>
    <dgm:pt modelId="{C798549F-F7A7-49AA-AFA5-DABF5424A590}" type="pres">
      <dgm:prSet presAssocID="{290AC908-07FD-4F1D-ADCE-EE810D97FEB9}" presName="horz1" presStyleCnt="0"/>
      <dgm:spPr/>
    </dgm:pt>
    <dgm:pt modelId="{8CB481A8-9D9B-4604-BDA4-BFEAE52ACD46}" type="pres">
      <dgm:prSet presAssocID="{290AC908-07FD-4F1D-ADCE-EE810D97FEB9}" presName="tx1" presStyleLbl="revTx" presStyleIdx="1" presStyleCnt="4"/>
      <dgm:spPr/>
    </dgm:pt>
    <dgm:pt modelId="{CFC20E10-A14E-46DD-B74F-951A392EAF51}" type="pres">
      <dgm:prSet presAssocID="{290AC908-07FD-4F1D-ADCE-EE810D97FEB9}" presName="vert1" presStyleCnt="0"/>
      <dgm:spPr/>
    </dgm:pt>
    <dgm:pt modelId="{BC26144B-93E0-4801-B7C9-DF2D919C69AE}" type="pres">
      <dgm:prSet presAssocID="{78537386-7714-4ABD-B991-DE8A5B6FAB74}" presName="thickLine" presStyleLbl="alignNode1" presStyleIdx="2" presStyleCnt="4"/>
      <dgm:spPr/>
    </dgm:pt>
    <dgm:pt modelId="{FDD16614-66C8-4CCF-9B5C-228C871CB074}" type="pres">
      <dgm:prSet presAssocID="{78537386-7714-4ABD-B991-DE8A5B6FAB74}" presName="horz1" presStyleCnt="0"/>
      <dgm:spPr/>
    </dgm:pt>
    <dgm:pt modelId="{0E5ACC20-C23A-4B14-974D-E39FEC55B118}" type="pres">
      <dgm:prSet presAssocID="{78537386-7714-4ABD-B991-DE8A5B6FAB74}" presName="tx1" presStyleLbl="revTx" presStyleIdx="2" presStyleCnt="4"/>
      <dgm:spPr/>
    </dgm:pt>
    <dgm:pt modelId="{58BA13F5-87F2-4380-B31A-BD38498FF0DF}" type="pres">
      <dgm:prSet presAssocID="{78537386-7714-4ABD-B991-DE8A5B6FAB74}" presName="vert1" presStyleCnt="0"/>
      <dgm:spPr/>
    </dgm:pt>
    <dgm:pt modelId="{C328C7AF-99C6-4087-8BED-23EBC21772D4}" type="pres">
      <dgm:prSet presAssocID="{90338374-5AC2-4B1E-8CCA-C1BAFC0285A9}" presName="thickLine" presStyleLbl="alignNode1" presStyleIdx="3" presStyleCnt="4"/>
      <dgm:spPr/>
    </dgm:pt>
    <dgm:pt modelId="{445B7772-5EB3-4FB5-AEFE-0AF7B186E45C}" type="pres">
      <dgm:prSet presAssocID="{90338374-5AC2-4B1E-8CCA-C1BAFC0285A9}" presName="horz1" presStyleCnt="0"/>
      <dgm:spPr/>
    </dgm:pt>
    <dgm:pt modelId="{175DFF68-C36A-4B8D-AD52-871CF2BA7C8F}" type="pres">
      <dgm:prSet presAssocID="{90338374-5AC2-4B1E-8CCA-C1BAFC0285A9}" presName="tx1" presStyleLbl="revTx" presStyleIdx="3" presStyleCnt="4"/>
      <dgm:spPr/>
    </dgm:pt>
    <dgm:pt modelId="{975E2617-540B-446D-A994-945C66BD7AA8}" type="pres">
      <dgm:prSet presAssocID="{90338374-5AC2-4B1E-8CCA-C1BAFC0285A9}" presName="vert1" presStyleCnt="0"/>
      <dgm:spPr/>
    </dgm:pt>
  </dgm:ptLst>
  <dgm:cxnLst>
    <dgm:cxn modelId="{CC80A128-02C9-4C9A-9BC6-1D0E9588529B}" type="presOf" srcId="{78537386-7714-4ABD-B991-DE8A5B6FAB74}" destId="{0E5ACC20-C23A-4B14-974D-E39FEC55B118}" srcOrd="0" destOrd="0" presId="urn:microsoft.com/office/officeart/2008/layout/LinedList"/>
    <dgm:cxn modelId="{88F59846-6352-422E-BCF1-49200CF326F4}" srcId="{9FA3B1F0-75AB-47A8-A004-EFE614796D36}" destId="{290AC908-07FD-4F1D-ADCE-EE810D97FEB9}" srcOrd="1" destOrd="0" parTransId="{138409FA-576E-443A-B0D8-5C94FC0B2DEF}" sibTransId="{C5956F1C-7798-4020-8929-7FA6D5185412}"/>
    <dgm:cxn modelId="{1C5A7973-A889-472A-B16F-DF14E9F03869}" type="presOf" srcId="{90338374-5AC2-4B1E-8CCA-C1BAFC0285A9}" destId="{175DFF68-C36A-4B8D-AD52-871CF2BA7C8F}" srcOrd="0" destOrd="0" presId="urn:microsoft.com/office/officeart/2008/layout/LinedList"/>
    <dgm:cxn modelId="{E4CD517A-E319-4FDA-B679-5EF43C041488}" type="presOf" srcId="{290AC908-07FD-4F1D-ADCE-EE810D97FEB9}" destId="{8CB481A8-9D9B-4604-BDA4-BFEAE52ACD46}" srcOrd="0" destOrd="0" presId="urn:microsoft.com/office/officeart/2008/layout/LinedList"/>
    <dgm:cxn modelId="{43E9CDA8-9193-4BD0-9A12-543FC53624C3}" srcId="{9FA3B1F0-75AB-47A8-A004-EFE614796D36}" destId="{DD050405-2B19-40D0-B230-0AD459F3CEE1}" srcOrd="0" destOrd="0" parTransId="{C8CAE0A7-FD29-47B7-9819-B3018717A7D8}" sibTransId="{8D289346-994E-48E1-BA4A-6AC3EB90536F}"/>
    <dgm:cxn modelId="{642389B4-B537-4011-AF75-9E498D690856}" type="presOf" srcId="{DD050405-2B19-40D0-B230-0AD459F3CEE1}" destId="{13580DF8-83C9-4929-958D-81182AE1E4A0}" srcOrd="0" destOrd="0" presId="urn:microsoft.com/office/officeart/2008/layout/LinedList"/>
    <dgm:cxn modelId="{FC6F73B5-A26A-45AD-A536-52FE50203DF0}" srcId="{9FA3B1F0-75AB-47A8-A004-EFE614796D36}" destId="{90338374-5AC2-4B1E-8CCA-C1BAFC0285A9}" srcOrd="3" destOrd="0" parTransId="{28A052FB-F9F8-4327-ABD2-8ED9F77933FE}" sibTransId="{4BCBBAA2-BC13-49C8-86C2-E7473A47782B}"/>
    <dgm:cxn modelId="{F4B8BFD0-8415-4793-9C92-85A659F740A8}" type="presOf" srcId="{9FA3B1F0-75AB-47A8-A004-EFE614796D36}" destId="{65ECB1EB-C613-45BE-AEEE-D6F42A1BF018}" srcOrd="0" destOrd="0" presId="urn:microsoft.com/office/officeart/2008/layout/LinedList"/>
    <dgm:cxn modelId="{ED0691DE-3EA8-44F6-BF38-E71910225BD2}" srcId="{9FA3B1F0-75AB-47A8-A004-EFE614796D36}" destId="{78537386-7714-4ABD-B991-DE8A5B6FAB74}" srcOrd="2" destOrd="0" parTransId="{D5E03042-C14B-450D-ADFE-9BF613F78833}" sibTransId="{6D15283D-972B-45A2-813B-D50F735B9712}"/>
    <dgm:cxn modelId="{DEFD4DA2-8D35-4484-8B27-96F3BDC4B432}" type="presParOf" srcId="{65ECB1EB-C613-45BE-AEEE-D6F42A1BF018}" destId="{3CBA3F1F-13BE-4339-AA43-12246EE71B35}" srcOrd="0" destOrd="0" presId="urn:microsoft.com/office/officeart/2008/layout/LinedList"/>
    <dgm:cxn modelId="{AE2F47B4-97D7-4C31-A0CA-C4CFC4B64DF5}" type="presParOf" srcId="{65ECB1EB-C613-45BE-AEEE-D6F42A1BF018}" destId="{710C9F13-BA12-4BB9-92CE-81FAF0FD1EA3}" srcOrd="1" destOrd="0" presId="urn:microsoft.com/office/officeart/2008/layout/LinedList"/>
    <dgm:cxn modelId="{F0F44125-B986-4D74-8D9C-09C57C830AB1}" type="presParOf" srcId="{710C9F13-BA12-4BB9-92CE-81FAF0FD1EA3}" destId="{13580DF8-83C9-4929-958D-81182AE1E4A0}" srcOrd="0" destOrd="0" presId="urn:microsoft.com/office/officeart/2008/layout/LinedList"/>
    <dgm:cxn modelId="{15BD2998-F646-4464-A64E-4CDCAFF73C93}" type="presParOf" srcId="{710C9F13-BA12-4BB9-92CE-81FAF0FD1EA3}" destId="{89573A03-0C40-4408-A31B-B0A12D95B90A}" srcOrd="1" destOrd="0" presId="urn:microsoft.com/office/officeart/2008/layout/LinedList"/>
    <dgm:cxn modelId="{C9790C25-590A-4BD6-800F-EEF6DB85510E}" type="presParOf" srcId="{65ECB1EB-C613-45BE-AEEE-D6F42A1BF018}" destId="{B7A00949-1385-4E77-9668-F9695FBD3FB7}" srcOrd="2" destOrd="0" presId="urn:microsoft.com/office/officeart/2008/layout/LinedList"/>
    <dgm:cxn modelId="{7A4C85F2-CB2B-43CB-886D-743E695FE6D9}" type="presParOf" srcId="{65ECB1EB-C613-45BE-AEEE-D6F42A1BF018}" destId="{C798549F-F7A7-49AA-AFA5-DABF5424A590}" srcOrd="3" destOrd="0" presId="urn:microsoft.com/office/officeart/2008/layout/LinedList"/>
    <dgm:cxn modelId="{41DD577E-9519-4573-ABE9-4882ECC60B0A}" type="presParOf" srcId="{C798549F-F7A7-49AA-AFA5-DABF5424A590}" destId="{8CB481A8-9D9B-4604-BDA4-BFEAE52ACD46}" srcOrd="0" destOrd="0" presId="urn:microsoft.com/office/officeart/2008/layout/LinedList"/>
    <dgm:cxn modelId="{AD197152-CB8A-404E-A89D-783CC7B7BA4A}" type="presParOf" srcId="{C798549F-F7A7-49AA-AFA5-DABF5424A590}" destId="{CFC20E10-A14E-46DD-B74F-951A392EAF51}" srcOrd="1" destOrd="0" presId="urn:microsoft.com/office/officeart/2008/layout/LinedList"/>
    <dgm:cxn modelId="{9CE27063-C76D-45E0-9D10-9D3B8CF8982A}" type="presParOf" srcId="{65ECB1EB-C613-45BE-AEEE-D6F42A1BF018}" destId="{BC26144B-93E0-4801-B7C9-DF2D919C69AE}" srcOrd="4" destOrd="0" presId="urn:microsoft.com/office/officeart/2008/layout/LinedList"/>
    <dgm:cxn modelId="{C5F57FC3-3C22-40D0-9481-FEEE65E623BC}" type="presParOf" srcId="{65ECB1EB-C613-45BE-AEEE-D6F42A1BF018}" destId="{FDD16614-66C8-4CCF-9B5C-228C871CB074}" srcOrd="5" destOrd="0" presId="urn:microsoft.com/office/officeart/2008/layout/LinedList"/>
    <dgm:cxn modelId="{7C2B1018-8553-4342-8EBE-740F14937F04}" type="presParOf" srcId="{FDD16614-66C8-4CCF-9B5C-228C871CB074}" destId="{0E5ACC20-C23A-4B14-974D-E39FEC55B118}" srcOrd="0" destOrd="0" presId="urn:microsoft.com/office/officeart/2008/layout/LinedList"/>
    <dgm:cxn modelId="{425CB7EC-E14D-4510-B03E-52BE58B472DE}" type="presParOf" srcId="{FDD16614-66C8-4CCF-9B5C-228C871CB074}" destId="{58BA13F5-87F2-4380-B31A-BD38498FF0DF}" srcOrd="1" destOrd="0" presId="urn:microsoft.com/office/officeart/2008/layout/LinedList"/>
    <dgm:cxn modelId="{C52116A4-81FF-4C21-ACA7-8275F2608170}" type="presParOf" srcId="{65ECB1EB-C613-45BE-AEEE-D6F42A1BF018}" destId="{C328C7AF-99C6-4087-8BED-23EBC21772D4}" srcOrd="6" destOrd="0" presId="urn:microsoft.com/office/officeart/2008/layout/LinedList"/>
    <dgm:cxn modelId="{4E148475-71E8-4267-8A22-6E861A5B1141}" type="presParOf" srcId="{65ECB1EB-C613-45BE-AEEE-D6F42A1BF018}" destId="{445B7772-5EB3-4FB5-AEFE-0AF7B186E45C}" srcOrd="7" destOrd="0" presId="urn:microsoft.com/office/officeart/2008/layout/LinedList"/>
    <dgm:cxn modelId="{C6BE2A20-542F-47FB-9AA1-4149FE63D9E0}" type="presParOf" srcId="{445B7772-5EB3-4FB5-AEFE-0AF7B186E45C}" destId="{175DFF68-C36A-4B8D-AD52-871CF2BA7C8F}" srcOrd="0" destOrd="0" presId="urn:microsoft.com/office/officeart/2008/layout/LinedList"/>
    <dgm:cxn modelId="{A4D75CE8-5974-4179-B0C7-702BA891F6AD}" type="presParOf" srcId="{445B7772-5EB3-4FB5-AEFE-0AF7B186E45C}" destId="{975E2617-540B-446D-A994-945C66BD7AA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F649C-4AD1-4C06-9370-A46FF3338983}">
      <dsp:nvSpPr>
        <dsp:cNvPr id="0" name=""/>
        <dsp:cNvSpPr/>
      </dsp:nvSpPr>
      <dsp:spPr>
        <a:xfrm>
          <a:off x="0" y="48969"/>
          <a:ext cx="10515600" cy="1352520"/>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tr-TR" sz="3400" kern="1200" dirty="0"/>
            <a:t>Gebelere yapılmaz. Aşılamadan sonraki 28 günde gebeliğin önlenmesi önerilir.</a:t>
          </a:r>
          <a:endParaRPr lang="en-US" sz="3400" kern="1200" dirty="0"/>
        </a:p>
      </dsp:txBody>
      <dsp:txXfrm>
        <a:off x="66025" y="114994"/>
        <a:ext cx="10383550" cy="1220470"/>
      </dsp:txXfrm>
    </dsp:sp>
    <dsp:sp modelId="{AE1482A7-24E7-4E9E-93D8-6CC7D0CC319A}">
      <dsp:nvSpPr>
        <dsp:cNvPr id="0" name=""/>
        <dsp:cNvSpPr/>
      </dsp:nvSpPr>
      <dsp:spPr>
        <a:xfrm>
          <a:off x="0" y="1499409"/>
          <a:ext cx="10515600" cy="1352520"/>
        </a:xfrm>
        <a:prstGeom prst="roundRect">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tr-TR" sz="3400" kern="1200" dirty="0"/>
            <a:t>Önceki KKK dozuna karşı gelişmiş anaflaktik reaksiyon</a:t>
          </a:r>
          <a:endParaRPr lang="en-US" sz="3400" kern="1200" dirty="0"/>
        </a:p>
      </dsp:txBody>
      <dsp:txXfrm>
        <a:off x="66025" y="1565434"/>
        <a:ext cx="10383550" cy="1220470"/>
      </dsp:txXfrm>
    </dsp:sp>
    <dsp:sp modelId="{09117535-84AF-46D1-8967-5FE63FF92662}">
      <dsp:nvSpPr>
        <dsp:cNvPr id="0" name=""/>
        <dsp:cNvSpPr/>
      </dsp:nvSpPr>
      <dsp:spPr>
        <a:xfrm>
          <a:off x="0" y="2949848"/>
          <a:ext cx="10515600" cy="135252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tr-TR" sz="3400" kern="1200" dirty="0"/>
            <a:t>İmmün yetmezlik, baskılanmış </a:t>
          </a:r>
          <a:r>
            <a:rPr lang="tr-TR" sz="3400" kern="1200" dirty="0" err="1"/>
            <a:t>immun</a:t>
          </a:r>
          <a:r>
            <a:rPr lang="tr-TR" sz="3400" kern="1200" dirty="0"/>
            <a:t> sistem </a:t>
          </a:r>
          <a:endParaRPr lang="en-US" sz="3400" kern="1200" dirty="0"/>
        </a:p>
      </dsp:txBody>
      <dsp:txXfrm>
        <a:off x="66025" y="3015873"/>
        <a:ext cx="10383550" cy="1220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BC6E7-A1E2-45A2-A36F-2E5F4BF8614F}">
      <dsp:nvSpPr>
        <dsp:cNvPr id="0" name=""/>
        <dsp:cNvSpPr/>
      </dsp:nvSpPr>
      <dsp:spPr>
        <a:xfrm>
          <a:off x="0" y="504796"/>
          <a:ext cx="10515600" cy="1031354"/>
        </a:xfrm>
        <a:prstGeom prst="roundRect">
          <a:avLst/>
        </a:prstGeom>
        <a:solidFill>
          <a:srgbClr val="00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tr-TR" sz="4300" kern="1200" dirty="0"/>
            <a:t>Son 11 ayda kan transfüzyonu, IG uygulaması</a:t>
          </a:r>
          <a:endParaRPr lang="en-US" sz="4300" kern="1200" dirty="0"/>
        </a:p>
      </dsp:txBody>
      <dsp:txXfrm>
        <a:off x="50347" y="555143"/>
        <a:ext cx="10414906" cy="930660"/>
      </dsp:txXfrm>
    </dsp:sp>
    <dsp:sp modelId="{E1348325-11B6-4720-87DF-99119695D40F}">
      <dsp:nvSpPr>
        <dsp:cNvPr id="0" name=""/>
        <dsp:cNvSpPr/>
      </dsp:nvSpPr>
      <dsp:spPr>
        <a:xfrm>
          <a:off x="0" y="1659991"/>
          <a:ext cx="10515600" cy="1031354"/>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tr-TR" sz="4300" kern="1200" dirty="0"/>
            <a:t>Trombositopeni, Trombositopenik </a:t>
          </a:r>
          <a:r>
            <a:rPr lang="tr-TR" sz="4300" kern="1200" dirty="0" err="1"/>
            <a:t>purpura</a:t>
          </a:r>
          <a:r>
            <a:rPr lang="tr-TR" sz="4300" kern="1200" dirty="0"/>
            <a:t> </a:t>
          </a:r>
          <a:endParaRPr lang="en-US" sz="4300" kern="1200" dirty="0"/>
        </a:p>
      </dsp:txBody>
      <dsp:txXfrm>
        <a:off x="50347" y="1710338"/>
        <a:ext cx="10414906" cy="930660"/>
      </dsp:txXfrm>
    </dsp:sp>
    <dsp:sp modelId="{E0435A1B-C940-4710-9B1B-5010098C9A01}">
      <dsp:nvSpPr>
        <dsp:cNvPr id="0" name=""/>
        <dsp:cNvSpPr/>
      </dsp:nvSpPr>
      <dsp:spPr>
        <a:xfrm>
          <a:off x="0" y="2745594"/>
          <a:ext cx="10515600" cy="1031354"/>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tr-TR" sz="4300" kern="1200" dirty="0"/>
            <a:t>Ateşli ağır hastalık</a:t>
          </a:r>
          <a:endParaRPr lang="en-US" sz="4300" kern="1200" dirty="0"/>
        </a:p>
      </dsp:txBody>
      <dsp:txXfrm>
        <a:off x="50347" y="2795941"/>
        <a:ext cx="10414906" cy="9306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A3F1F-13BE-4339-AA43-12246EE71B35}">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580DF8-83C9-4929-958D-81182AE1E4A0}">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b="1" kern="1200" dirty="0">
              <a:solidFill>
                <a:srgbClr val="1515F7"/>
              </a:solidFill>
            </a:rPr>
            <a:t>Aşılanalım</a:t>
          </a:r>
          <a:r>
            <a:rPr lang="en-US" sz="3300" b="1" kern="1200" dirty="0">
              <a:solidFill>
                <a:srgbClr val="1515F7"/>
              </a:solidFill>
            </a:rPr>
            <a:t>, </a:t>
          </a:r>
          <a:r>
            <a:rPr lang="en-US" sz="3300" b="1" kern="1200" dirty="0" err="1">
              <a:solidFill>
                <a:srgbClr val="1515F7"/>
              </a:solidFill>
            </a:rPr>
            <a:t>aşılayalım</a:t>
          </a:r>
          <a:r>
            <a:rPr lang="tr-TR" sz="3300" b="1" kern="1200" dirty="0">
              <a:solidFill>
                <a:srgbClr val="1515F7"/>
              </a:solidFill>
            </a:rPr>
            <a:t>!</a:t>
          </a:r>
          <a:endParaRPr lang="en-US" sz="3300" b="1" kern="1200" dirty="0">
            <a:solidFill>
              <a:srgbClr val="1515F7"/>
            </a:solidFill>
          </a:endParaRPr>
        </a:p>
      </dsp:txBody>
      <dsp:txXfrm>
        <a:off x="0" y="0"/>
        <a:ext cx="6900512" cy="1384035"/>
      </dsp:txXfrm>
    </dsp:sp>
    <dsp:sp modelId="{B7A00949-1385-4E77-9668-F9695FBD3FB7}">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B481A8-9D9B-4604-BDA4-BFEAE52ACD46}">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b="1" kern="1200" dirty="0"/>
            <a:t>Aşı öyküsü alıp kaçırılmış fırsatları değerlendirelim!</a:t>
          </a:r>
          <a:endParaRPr lang="en-US" sz="3300" b="1" kern="1200" dirty="0"/>
        </a:p>
      </dsp:txBody>
      <dsp:txXfrm>
        <a:off x="0" y="1384035"/>
        <a:ext cx="6900512" cy="1384035"/>
      </dsp:txXfrm>
    </dsp:sp>
    <dsp:sp modelId="{BC26144B-93E0-4801-B7C9-DF2D919C69AE}">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5ACC20-C23A-4B14-974D-E39FEC55B118}">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b="1" kern="1200" dirty="0">
              <a:solidFill>
                <a:srgbClr val="1515F7"/>
              </a:solidFill>
            </a:rPr>
            <a:t>İlimizin bağışıklama hizmetlerini Odalarımızda YK gündemine alalım!</a:t>
          </a:r>
          <a:endParaRPr lang="en-US" sz="3300" b="1" kern="1200" dirty="0">
            <a:solidFill>
              <a:srgbClr val="1515F7"/>
            </a:solidFill>
          </a:endParaRPr>
        </a:p>
      </dsp:txBody>
      <dsp:txXfrm>
        <a:off x="0" y="2768070"/>
        <a:ext cx="6900512" cy="1384035"/>
      </dsp:txXfrm>
    </dsp:sp>
    <dsp:sp modelId="{C328C7AF-99C6-4087-8BED-23EBC21772D4}">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5DFF68-C36A-4B8D-AD52-871CF2BA7C8F}">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b="1" kern="1200" dirty="0"/>
            <a:t>Aşı savunuculuğu yapalım, savunuculuk kapasitemizi geliştirelim!</a:t>
          </a:r>
          <a:endParaRPr lang="en-US" sz="3300" b="1" kern="1200" dirty="0"/>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F60E4-4BE1-4FEF-B9EF-EEF62FBC5B21}" type="datetimeFigureOut">
              <a:rPr lang="en-US" smtClean="0"/>
              <a:t>7/10/2023</a:t>
            </a:fld>
            <a:endParaRPr lang="en-US"/>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975EF-CB31-4EAC-94C2-74835C1695BD}" type="slidenum">
              <a:rPr lang="en-US" smtClean="0"/>
              <a:t>‹#›</a:t>
            </a:fld>
            <a:endParaRPr lang="en-US"/>
          </a:p>
        </p:txBody>
      </p:sp>
    </p:spTree>
    <p:extLst>
      <p:ext uri="{BB962C8B-B14F-4D97-AF65-F5344CB8AC3E}">
        <p14:creationId xmlns:p14="http://schemas.microsoft.com/office/powerpoint/2010/main" val="4286682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urworldindata.org/vaccination#vaccines-save-liv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accine-schedule.ecdc.europa.eu/Scheduler/ByDisease?SelectedDiseaseId=14&amp;SelectedCountryIdByDisease=-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dn.who.int/media/docs/default-source/immunization/tables/immunization-routine-table1.pdf?sfvrsn=fde19d08_5&amp;download=tru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dn.who.int/media/docs/librariesprovider2/euro-health-topics/vaccines-and-immunization/eur_mr_monthly-_update_en_may-2023.pdf?sfvrsn=6bfd8ad0_2&amp;download=tru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dn.who.int/media/docs/librariesprovider2/euro-health-topics/vaccines-and-immunization/2023-05-epi_data_en_may-2023.pdf?sfvrsn=dd04646b_2&amp;download=tru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bi.nlm.nih.gov/pmc/articles/PMC10030458/"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doi.org/10.1016%2FS2214-109X(23)00043-8"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hlinkClick r:id="rId3"/>
              </a:rPr>
              <a:t>Vaccination - Our World in Data</a:t>
            </a:r>
            <a:r>
              <a:rPr lang="tr-TR" dirty="0"/>
              <a:t>, https://ourworldindata.org/vaccination#vaccines-save-lives, 06.07.2023</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33881-C057-4F8F-B95E-338B90E11D9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937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r>
              <a:rPr lang="en-US" dirty="0">
                <a:hlinkClick r:id="rId3"/>
              </a:rPr>
              <a:t>Vaccine Scheduler | ECDC (europa.eu)</a:t>
            </a:r>
            <a:r>
              <a:rPr lang="en-US" dirty="0"/>
              <a:t>, https://vaccine-schedule.ecdc.europa.eu/Scheduler/ByDisease?SelectedDiseaseId=14&amp;SelectedCountryIdByDisease=-1, 06.07.2026</a:t>
            </a:r>
            <a:endParaRPr lang="tr-TR" dirty="0"/>
          </a:p>
        </p:txBody>
      </p:sp>
      <p:sp>
        <p:nvSpPr>
          <p:cNvPr id="4" name="Slayt Numarası Yer Tutucusu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1944C-3C1E-4A15-BBC5-52F7014BDC0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69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hlinkClick r:id="rId3"/>
              </a:rPr>
              <a:t>immunization-routine-table1.pdf (who.int)</a:t>
            </a:r>
            <a:r>
              <a:rPr lang="tr-TR" dirty="0"/>
              <a:t>, https://cdn.who.int/media/docs/default-source/immunization/tables/immunization-routine-table1.pdf?sfvrsn=fde19d08_5&amp;download=true, 10.07.2023</a:t>
            </a:r>
          </a:p>
        </p:txBody>
      </p:sp>
      <p:sp>
        <p:nvSpPr>
          <p:cNvPr id="4" name="Slayt Numarası Yer Tutucusu 3"/>
          <p:cNvSpPr>
            <a:spLocks noGrp="1"/>
          </p:cNvSpPr>
          <p:nvPr>
            <p:ph type="sldNum" sz="quarter" idx="5"/>
          </p:nvPr>
        </p:nvSpPr>
        <p:spPr/>
        <p:txBody>
          <a:bodyPr/>
          <a:lstStyle/>
          <a:p>
            <a:fld id="{80B975EF-CB31-4EAC-94C2-74835C1695BD}" type="slidenum">
              <a:rPr lang="en-US" smtClean="0"/>
              <a:t>26</a:t>
            </a:fld>
            <a:endParaRPr lang="en-US"/>
          </a:p>
        </p:txBody>
      </p:sp>
    </p:spTree>
    <p:extLst>
      <p:ext uri="{BB962C8B-B14F-4D97-AF65-F5344CB8AC3E}">
        <p14:creationId xmlns:p14="http://schemas.microsoft.com/office/powerpoint/2010/main" val="201055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Potential stages in the evolution of an immunization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programme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Diagram adapted from Chen RT et al. The Vaccine Adverse Event Reporting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SystemVaccine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Adverse Event Reporting System (VAERS)A passive surveillance system in the US intended to collect reports of reactions to vaccines. Under the aegis of the US Centers for Disease Control and Prevention and the US Food and Drug Administration. (VAERS). Vaccine, 1994: 12(6):542–550.</a:t>
            </a:r>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80B975EF-CB31-4EAC-94C2-74835C1695BD}" type="slidenum">
              <a:rPr lang="en-US" smtClean="0"/>
              <a:t>27</a:t>
            </a:fld>
            <a:endParaRPr lang="en-US"/>
          </a:p>
        </p:txBody>
      </p:sp>
    </p:spTree>
    <p:extLst>
      <p:ext uri="{BB962C8B-B14F-4D97-AF65-F5344CB8AC3E}">
        <p14:creationId xmlns:p14="http://schemas.microsoft.com/office/powerpoint/2010/main" val="3755473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9CE68-CB77-41CD-AF02-5A63181803C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79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957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sz="1200" kern="1200" dirty="0" err="1">
                <a:solidFill>
                  <a:schemeClr val="tx1"/>
                </a:solidFill>
                <a:effectLst/>
                <a:latin typeface="+mn-lt"/>
                <a:ea typeface="+mn-ea"/>
                <a:cs typeface="+mn-cs"/>
              </a:rPr>
              <a:t>Destefano</a:t>
            </a:r>
            <a:r>
              <a:rPr lang="tr-TR" sz="1200" kern="1200" dirty="0">
                <a:solidFill>
                  <a:schemeClr val="tx1"/>
                </a:solidFill>
                <a:effectLst/>
                <a:latin typeface="+mn-lt"/>
                <a:ea typeface="+mn-ea"/>
                <a:cs typeface="+mn-cs"/>
              </a:rPr>
              <a:t> F, </a:t>
            </a:r>
            <a:r>
              <a:rPr lang="tr-TR" sz="1200" kern="1200" dirty="0" err="1">
                <a:solidFill>
                  <a:schemeClr val="tx1"/>
                </a:solidFill>
                <a:effectLst/>
                <a:latin typeface="+mn-lt"/>
                <a:ea typeface="+mn-ea"/>
                <a:cs typeface="+mn-cs"/>
              </a:rPr>
              <a:t>Offit</a:t>
            </a:r>
            <a:r>
              <a:rPr lang="tr-TR" sz="1200" kern="1200" dirty="0">
                <a:solidFill>
                  <a:schemeClr val="tx1"/>
                </a:solidFill>
                <a:effectLst/>
                <a:latin typeface="+mn-lt"/>
                <a:ea typeface="+mn-ea"/>
                <a:cs typeface="+mn-cs"/>
              </a:rPr>
              <a:t> PA, </a:t>
            </a:r>
            <a:r>
              <a:rPr lang="tr-TR" sz="1200" kern="1200" dirty="0" err="1">
                <a:solidFill>
                  <a:schemeClr val="tx1"/>
                </a:solidFill>
                <a:effectLst/>
                <a:latin typeface="+mn-lt"/>
                <a:ea typeface="+mn-ea"/>
                <a:cs typeface="+mn-cs"/>
              </a:rPr>
              <a:t>Fsher</a:t>
            </a:r>
            <a:r>
              <a:rPr lang="tr-TR" sz="1200" kern="1200" dirty="0">
                <a:solidFill>
                  <a:schemeClr val="tx1"/>
                </a:solidFill>
                <a:effectLst/>
                <a:latin typeface="+mn-lt"/>
                <a:ea typeface="+mn-ea"/>
                <a:cs typeface="+mn-cs"/>
              </a:rPr>
              <a:t> A. </a:t>
            </a:r>
            <a:r>
              <a:rPr lang="tr-TR" sz="1200" kern="1200" dirty="0" err="1">
                <a:solidFill>
                  <a:schemeClr val="tx1"/>
                </a:solidFill>
                <a:effectLst/>
                <a:latin typeface="+mn-lt"/>
                <a:ea typeface="+mn-ea"/>
                <a:cs typeface="+mn-cs"/>
              </a:rPr>
              <a:t>Vaccine</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safety</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Plotkin</a:t>
            </a:r>
            <a:r>
              <a:rPr lang="tr-TR" sz="1200" kern="1200" dirty="0">
                <a:solidFill>
                  <a:schemeClr val="tx1"/>
                </a:solidFill>
                <a:effectLst/>
                <a:latin typeface="+mn-lt"/>
                <a:ea typeface="+mn-ea"/>
                <a:cs typeface="+mn-cs"/>
              </a:rPr>
              <a:t> SA, </a:t>
            </a:r>
            <a:r>
              <a:rPr lang="tr-TR" sz="1200" kern="1200" dirty="0" err="1">
                <a:solidFill>
                  <a:schemeClr val="tx1"/>
                </a:solidFill>
                <a:effectLst/>
                <a:latin typeface="+mn-lt"/>
                <a:ea typeface="+mn-ea"/>
                <a:cs typeface="+mn-cs"/>
              </a:rPr>
              <a:t>Orenstein</a:t>
            </a:r>
            <a:r>
              <a:rPr lang="tr-TR" sz="1200" kern="1200" dirty="0">
                <a:solidFill>
                  <a:schemeClr val="tx1"/>
                </a:solidFill>
                <a:effectLst/>
                <a:latin typeface="+mn-lt"/>
                <a:ea typeface="+mn-ea"/>
                <a:cs typeface="+mn-cs"/>
              </a:rPr>
              <a:t> W, </a:t>
            </a:r>
            <a:r>
              <a:rPr lang="tr-TR" sz="1200" kern="1200" dirty="0" err="1">
                <a:solidFill>
                  <a:schemeClr val="tx1"/>
                </a:solidFill>
                <a:effectLst/>
                <a:latin typeface="+mn-lt"/>
                <a:ea typeface="+mn-ea"/>
                <a:cs typeface="+mn-cs"/>
              </a:rPr>
              <a:t>Offit</a:t>
            </a:r>
            <a:r>
              <a:rPr lang="tr-TR" sz="1200" kern="1200" dirty="0">
                <a:solidFill>
                  <a:schemeClr val="tx1"/>
                </a:solidFill>
                <a:effectLst/>
                <a:latin typeface="+mn-lt"/>
                <a:ea typeface="+mn-ea"/>
                <a:cs typeface="+mn-cs"/>
              </a:rPr>
              <a:t> PA., </a:t>
            </a:r>
            <a:r>
              <a:rPr lang="tr-TR" dirty="0" err="1"/>
              <a:t>Plotkin</a:t>
            </a:r>
            <a:r>
              <a:rPr lang="tr-TR" dirty="0"/>
              <a:t> SA, </a:t>
            </a:r>
            <a:r>
              <a:rPr lang="tr-TR" dirty="0" err="1"/>
              <a:t>Orenstein</a:t>
            </a:r>
            <a:r>
              <a:rPr lang="tr-TR" dirty="0"/>
              <a:t> W, </a:t>
            </a:r>
            <a:r>
              <a:rPr lang="tr-TR" dirty="0" err="1"/>
              <a:t>Offit</a:t>
            </a:r>
            <a:r>
              <a:rPr lang="tr-TR" dirty="0"/>
              <a:t> PA, </a:t>
            </a:r>
            <a:r>
              <a:rPr lang="tr-TR" dirty="0" err="1"/>
              <a:t>Edwards</a:t>
            </a:r>
            <a:r>
              <a:rPr lang="tr-TR" dirty="0"/>
              <a:t> KM. </a:t>
            </a:r>
            <a:r>
              <a:rPr lang="tr-TR" dirty="0" err="1"/>
              <a:t>Plotkin’s</a:t>
            </a:r>
            <a:r>
              <a:rPr lang="tr-TR" dirty="0"/>
              <a:t> </a:t>
            </a:r>
            <a:r>
              <a:rPr lang="tr-TR" dirty="0" err="1"/>
              <a:t>Vaccines</a:t>
            </a:r>
            <a:r>
              <a:rPr lang="tr-TR" dirty="0"/>
              <a:t>, 7th Edition, 2018, s.1589</a:t>
            </a:r>
          </a:p>
          <a:p>
            <a:pPr eaLnBrk="1" hangingPunct="1"/>
            <a:endParaRPr lang="tr-TR" dirty="0"/>
          </a:p>
        </p:txBody>
      </p:sp>
      <p:sp>
        <p:nvSpPr>
          <p:cNvPr id="4" name="3 Slayt Numarası Yer Tutucusu"/>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16547-0864-470F-8C3D-F4C42881A42F}"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59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hlinkClick r:id="rId3"/>
              </a:rPr>
              <a:t>Microsoft PowerPoint - </a:t>
            </a:r>
            <a:r>
              <a:rPr lang="en-US" dirty="0" err="1">
                <a:hlinkClick r:id="rId3"/>
              </a:rPr>
              <a:t>EUR_MR_monthly</a:t>
            </a:r>
            <a:r>
              <a:rPr lang="en-US" dirty="0">
                <a:hlinkClick r:id="rId3"/>
              </a:rPr>
              <a:t> _</a:t>
            </a:r>
            <a:r>
              <a:rPr lang="en-US" dirty="0" err="1">
                <a:hlinkClick r:id="rId3"/>
              </a:rPr>
              <a:t>update_EN_May</a:t>
            </a:r>
            <a:r>
              <a:rPr lang="en-US" dirty="0">
                <a:hlinkClick r:id="rId3"/>
              </a:rPr>
              <a:t> 2023.pptx (who.int)</a:t>
            </a:r>
            <a:r>
              <a:rPr lang="tr-TR" dirty="0"/>
              <a:t>, https://cdn.who.int/media/docs/librariesprovider2/euro-health-topics/vaccines-and-immunization/eur_mr_monthly-_update_en_may-2023.pdf?sfvrsn=6bfd8ad0_2&amp;download=true</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9CE68-CB77-41CD-AF02-5A63181803C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427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hlinkClick r:id="rId3"/>
              </a:rPr>
              <a:t>2023-05-epi_data_en_may-2023.pdf (who.int)</a:t>
            </a:r>
            <a:r>
              <a:rPr lang="tr-TR" dirty="0"/>
              <a:t>, https://cdn.who.int/media/docs/librariesprovider2/euro-health-topics/vaccines-and-immunization/2023-05-epi_data_en_may-2023.pdf?sfvrsn=dd04646b_2&amp;download=true, 06.07.2023</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9CE68-CB77-41CD-AF02-5A63181803C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35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 https://data.euro.who.int/cisid/default.aspx?TabID=546760, 06.07.2023</a:t>
            </a:r>
          </a:p>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33881-C057-4F8F-B95E-338B90E11D9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974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 https://data.euro.who.int/cisid/default.aspx?TabID=546760, 06.07.2023</a:t>
            </a:r>
          </a:p>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33881-C057-4F8F-B95E-338B90E11D9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12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 https://data.euro.who.int/cisid/default.aspx?TabID=546760, 06.07.2023</a:t>
            </a:r>
          </a:p>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33881-C057-4F8F-B95E-338B90E11D9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451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spcAft>
                <a:spcPts val="1000"/>
              </a:spcAft>
            </a:pPr>
            <a:r>
              <a:rPr lang="en-US" b="0" i="0" dirty="0">
                <a:solidFill>
                  <a:srgbClr val="333333"/>
                </a:solidFill>
                <a:effectLst/>
                <a:latin typeface="Cambria" panose="02040503050406030204" pitchFamily="18" charset="0"/>
              </a:rPr>
              <a:t>Box plots of estimated country-specific, community-based measles case–fatality rates, by year</a:t>
            </a:r>
          </a:p>
          <a:p>
            <a:pPr algn="l">
              <a:spcBef>
                <a:spcPts val="1000"/>
              </a:spcBef>
            </a:pPr>
            <a:r>
              <a:rPr lang="en-US" b="0" i="0" dirty="0">
                <a:solidFill>
                  <a:srgbClr val="333333"/>
                </a:solidFill>
                <a:effectLst/>
                <a:latin typeface="Cambria" panose="02040503050406030204" pitchFamily="18" charset="0"/>
              </a:rPr>
              <a:t>Horizontal lines represent the median case–fatality ratio, boxes represent the interquartile range, and the whiskers (thin lines) represent adjacent values that are (by convention) within 1·5 times the interquartile range. Dots represent patients outside of the adjacent values, known as outliers. The red line shows the case-weighted mean case–fatality ratio for low-income and middle-income countries, by year.</a:t>
            </a:r>
          </a:p>
          <a:p>
            <a:pPr algn="l">
              <a:spcBef>
                <a:spcPts val="1000"/>
              </a:spcBef>
            </a:pPr>
            <a:r>
              <a:rPr lang="en-US" b="0" i="0" dirty="0">
                <a:solidFill>
                  <a:srgbClr val="333333"/>
                </a:solidFill>
                <a:effectLst/>
                <a:latin typeface="Cambria" panose="02040503050406030204" pitchFamily="18" charset="0"/>
              </a:rPr>
              <a:t>https://www.ncbi.nlm.nih.gov/pmc/articles/PMC10030458/</a:t>
            </a:r>
          </a:p>
          <a:p>
            <a:pPr algn="l">
              <a:spcBef>
                <a:spcPts val="1000"/>
              </a:spcBef>
            </a:pPr>
            <a:endParaRPr lang="en-US" b="0" i="0" dirty="0">
              <a:solidFill>
                <a:srgbClr val="333333"/>
              </a:solidFill>
              <a:effectLst/>
              <a:latin typeface="Cambria" panose="02040503050406030204" pitchFamily="18" charset="0"/>
            </a:endParaRPr>
          </a:p>
          <a:p>
            <a:pPr algn="l"/>
            <a:r>
              <a:rPr lang="en-US" b="0" i="0" u="sng" dirty="0">
                <a:solidFill>
                  <a:srgbClr val="376FAA"/>
                </a:solidFill>
                <a:effectLst/>
                <a:latin typeface="Helvetica Neue"/>
                <a:hlinkClick r:id="rId3"/>
              </a:rPr>
              <a:t>Lancet Glob Health.</a:t>
            </a:r>
            <a:r>
              <a:rPr lang="en-US" b="0" i="0" dirty="0">
                <a:solidFill>
                  <a:srgbClr val="212121"/>
                </a:solidFill>
                <a:effectLst/>
                <a:latin typeface="Helvetica Neue"/>
              </a:rPr>
              <a:t> 2023 Apr; 11(4): e516–e524.</a:t>
            </a:r>
          </a:p>
          <a:p>
            <a:pPr algn="l"/>
            <a:r>
              <a:rPr lang="en-US" b="0" i="0" dirty="0">
                <a:solidFill>
                  <a:srgbClr val="212121"/>
                </a:solidFill>
                <a:effectLst/>
                <a:latin typeface="Helvetica Neue"/>
              </a:rPr>
              <a:t>Published online 2023 Mar 14. </a:t>
            </a:r>
            <a:r>
              <a:rPr lang="en-US" b="0" i="0" dirty="0" err="1">
                <a:solidFill>
                  <a:srgbClr val="212121"/>
                </a:solidFill>
                <a:effectLst/>
                <a:latin typeface="Helvetica Neue"/>
              </a:rPr>
              <a:t>doi</a:t>
            </a:r>
            <a:r>
              <a:rPr lang="en-US" b="0" i="0" dirty="0">
                <a:solidFill>
                  <a:srgbClr val="212121"/>
                </a:solidFill>
                <a:effectLst/>
                <a:latin typeface="Helvetica Neue"/>
              </a:rPr>
              <a:t>: </a:t>
            </a:r>
            <a:r>
              <a:rPr lang="en-US" b="0" i="0" u="sng" dirty="0">
                <a:solidFill>
                  <a:srgbClr val="376FAA"/>
                </a:solidFill>
                <a:effectLst/>
                <a:latin typeface="Helvetica Neue"/>
                <a:hlinkClick r:id="rId4"/>
              </a:rPr>
              <a:t>10.1016/S2214-109X(23)00043-8</a:t>
            </a:r>
            <a:endParaRPr lang="en-US" b="0" i="0" u="sng" dirty="0">
              <a:solidFill>
                <a:srgbClr val="376FAA"/>
              </a:solidFill>
              <a:effectLst/>
              <a:latin typeface="Helvetica Neue"/>
            </a:endParaRPr>
          </a:p>
          <a:p>
            <a:pPr algn="l"/>
            <a:endParaRPr lang="en-US" b="0" i="0" u="sng" dirty="0">
              <a:solidFill>
                <a:srgbClr val="376FAA"/>
              </a:solidFill>
              <a:effectLst/>
              <a:latin typeface="Helvetica Neue"/>
            </a:endParaRPr>
          </a:p>
          <a:p>
            <a:pPr algn="l"/>
            <a:r>
              <a:rPr lang="en-US" b="0" i="0" u="sng" dirty="0">
                <a:solidFill>
                  <a:srgbClr val="376FAA"/>
                </a:solidFill>
                <a:effectLst/>
                <a:latin typeface="Helvetica Neue"/>
              </a:rPr>
              <a:t>State of World Children 2023, </a:t>
            </a:r>
            <a:r>
              <a:rPr lang="en-US" b="0" i="0" u="sng" dirty="0" err="1">
                <a:solidFill>
                  <a:srgbClr val="376FAA"/>
                </a:solidFill>
                <a:effectLst/>
                <a:latin typeface="Helvetica Neue"/>
              </a:rPr>
              <a:t>unicef</a:t>
            </a:r>
            <a:r>
              <a:rPr lang="en-US" b="0" i="0" u="sng" dirty="0">
                <a:solidFill>
                  <a:srgbClr val="376FAA"/>
                </a:solidFill>
                <a:effectLst/>
                <a:latin typeface="Helvetica Neue"/>
              </a:rPr>
              <a:t> org, 06.*7.2020</a:t>
            </a:r>
            <a:endParaRPr lang="en-US" b="0" i="0" dirty="0">
              <a:solidFill>
                <a:srgbClr val="212121"/>
              </a:solidFill>
              <a:effectLst/>
              <a:latin typeface="Helvetica Neue"/>
            </a:endParaRPr>
          </a:p>
          <a:p>
            <a:endParaRPr lang="en-US" dirty="0"/>
          </a:p>
        </p:txBody>
      </p:sp>
      <p:sp>
        <p:nvSpPr>
          <p:cNvPr id="4" name="Slayt Numarası Yer Tutucusu 3"/>
          <p:cNvSpPr>
            <a:spLocks noGrp="1"/>
          </p:cNvSpPr>
          <p:nvPr>
            <p:ph type="sldNum" sz="quarter" idx="5"/>
          </p:nvPr>
        </p:nvSpPr>
        <p:spPr/>
        <p:txBody>
          <a:bodyPr/>
          <a:lstStyle/>
          <a:p>
            <a:fld id="{80B975EF-CB31-4EAC-94C2-74835C1695BD}" type="slidenum">
              <a:rPr lang="en-US" smtClean="0"/>
              <a:t>15</a:t>
            </a:fld>
            <a:endParaRPr lang="en-US"/>
          </a:p>
        </p:txBody>
      </p:sp>
    </p:spTree>
    <p:extLst>
      <p:ext uri="{BB962C8B-B14F-4D97-AF65-F5344CB8AC3E}">
        <p14:creationId xmlns:p14="http://schemas.microsoft.com/office/powerpoint/2010/main" val="338693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A07D6-3611-4BCC-AAAA-DDCFDB381DF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76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A05428-DA34-6AF4-1915-9BF1107A703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5791DA1-8116-6E2F-90F2-BE5E3EE370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3430C68-4799-1175-CA95-34D8336DF362}"/>
              </a:ext>
            </a:extLst>
          </p:cNvPr>
          <p:cNvSpPr>
            <a:spLocks noGrp="1"/>
          </p:cNvSpPr>
          <p:nvPr>
            <p:ph type="dt" sz="half" idx="10"/>
          </p:nvPr>
        </p:nvSpPr>
        <p:spPr/>
        <p:txBody>
          <a:bodyPr/>
          <a:lstStyle/>
          <a:p>
            <a:fld id="{95CBD23F-E26E-450F-8C7F-E3F3924230F5}" type="datetime1">
              <a:rPr lang="tr-TR" smtClean="0"/>
              <a:t>10.07.2023</a:t>
            </a:fld>
            <a:endParaRPr lang="tr-TR"/>
          </a:p>
        </p:txBody>
      </p:sp>
      <p:sp>
        <p:nvSpPr>
          <p:cNvPr id="5" name="Alt Bilgi Yer Tutucusu 4">
            <a:extLst>
              <a:ext uri="{FF2B5EF4-FFF2-40B4-BE49-F238E27FC236}">
                <a16:creationId xmlns:a16="http://schemas.microsoft.com/office/drawing/2014/main" id="{C9506659-6485-36FC-1BA4-42971CF3CCA6}"/>
              </a:ext>
            </a:extLst>
          </p:cNvPr>
          <p:cNvSpPr>
            <a:spLocks noGrp="1"/>
          </p:cNvSpPr>
          <p:nvPr>
            <p:ph type="ftr" sz="quarter" idx="11"/>
          </p:nvPr>
        </p:nvSpPr>
        <p:spPr/>
        <p:txBody>
          <a:bodyPr/>
          <a:lstStyle/>
          <a:p>
            <a:r>
              <a:rPr lang="tr-TR"/>
              <a:t>Prof.Dr.Muzaffer Eskiocak, TTB Aşı Çalışma Grubu. Halk Sağlığı Uzmanı</a:t>
            </a:r>
          </a:p>
        </p:txBody>
      </p:sp>
      <p:sp>
        <p:nvSpPr>
          <p:cNvPr id="6" name="Slayt Numarası Yer Tutucusu 5">
            <a:extLst>
              <a:ext uri="{FF2B5EF4-FFF2-40B4-BE49-F238E27FC236}">
                <a16:creationId xmlns:a16="http://schemas.microsoft.com/office/drawing/2014/main" id="{36D71F62-E880-4714-AD6A-483427CC352A}"/>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1870329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B141F8-AAAF-4024-983A-24902B4FAD2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3CB5F664-A39C-8D24-BEC5-A108614A97D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7B33B24-97F8-4307-335F-22BAF1C3149A}"/>
              </a:ext>
            </a:extLst>
          </p:cNvPr>
          <p:cNvSpPr>
            <a:spLocks noGrp="1"/>
          </p:cNvSpPr>
          <p:nvPr>
            <p:ph type="dt" sz="half" idx="10"/>
          </p:nvPr>
        </p:nvSpPr>
        <p:spPr/>
        <p:txBody>
          <a:bodyPr/>
          <a:lstStyle/>
          <a:p>
            <a:fld id="{52000510-67E0-412C-AAED-4E1725503C4D}" type="datetime1">
              <a:rPr lang="tr-TR" smtClean="0"/>
              <a:t>10.07.2023</a:t>
            </a:fld>
            <a:endParaRPr lang="tr-TR"/>
          </a:p>
        </p:txBody>
      </p:sp>
      <p:sp>
        <p:nvSpPr>
          <p:cNvPr id="5" name="Alt Bilgi Yer Tutucusu 4">
            <a:extLst>
              <a:ext uri="{FF2B5EF4-FFF2-40B4-BE49-F238E27FC236}">
                <a16:creationId xmlns:a16="http://schemas.microsoft.com/office/drawing/2014/main" id="{F49E1423-B94D-FCA0-EC9C-4027F6FA2718}"/>
              </a:ext>
            </a:extLst>
          </p:cNvPr>
          <p:cNvSpPr>
            <a:spLocks noGrp="1"/>
          </p:cNvSpPr>
          <p:nvPr>
            <p:ph type="ftr" sz="quarter" idx="11"/>
          </p:nvPr>
        </p:nvSpPr>
        <p:spPr/>
        <p:txBody>
          <a:bodyPr/>
          <a:lstStyle/>
          <a:p>
            <a:r>
              <a:rPr lang="tr-TR"/>
              <a:t>Prof.Dr.Muzaffer Eskiocak, TTB Aşı Çalışma Grubu. Halk Sağlığı Uzmanı</a:t>
            </a:r>
          </a:p>
        </p:txBody>
      </p:sp>
      <p:sp>
        <p:nvSpPr>
          <p:cNvPr id="6" name="Slayt Numarası Yer Tutucusu 5">
            <a:extLst>
              <a:ext uri="{FF2B5EF4-FFF2-40B4-BE49-F238E27FC236}">
                <a16:creationId xmlns:a16="http://schemas.microsoft.com/office/drawing/2014/main" id="{54A23E22-D4C7-95BD-B572-E7F6EB98314A}"/>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151100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FFEA894-306B-22D7-4381-00550208E02E}"/>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63124C8-4E08-10A6-8EA0-49A53750A43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B53BCB9-A31B-AAA0-1A46-68E053F6F3AA}"/>
              </a:ext>
            </a:extLst>
          </p:cNvPr>
          <p:cNvSpPr>
            <a:spLocks noGrp="1"/>
          </p:cNvSpPr>
          <p:nvPr>
            <p:ph type="dt" sz="half" idx="10"/>
          </p:nvPr>
        </p:nvSpPr>
        <p:spPr/>
        <p:txBody>
          <a:bodyPr/>
          <a:lstStyle/>
          <a:p>
            <a:fld id="{E3381FF1-29C7-49EC-B7F5-1C5A2BFF80A1}" type="datetime1">
              <a:rPr lang="tr-TR" smtClean="0"/>
              <a:t>10.07.2023</a:t>
            </a:fld>
            <a:endParaRPr lang="tr-TR"/>
          </a:p>
        </p:txBody>
      </p:sp>
      <p:sp>
        <p:nvSpPr>
          <p:cNvPr id="5" name="Alt Bilgi Yer Tutucusu 4">
            <a:extLst>
              <a:ext uri="{FF2B5EF4-FFF2-40B4-BE49-F238E27FC236}">
                <a16:creationId xmlns:a16="http://schemas.microsoft.com/office/drawing/2014/main" id="{BFAE95D3-39F1-9D59-E410-3CE0F82EEB79}"/>
              </a:ext>
            </a:extLst>
          </p:cNvPr>
          <p:cNvSpPr>
            <a:spLocks noGrp="1"/>
          </p:cNvSpPr>
          <p:nvPr>
            <p:ph type="ftr" sz="quarter" idx="11"/>
          </p:nvPr>
        </p:nvSpPr>
        <p:spPr/>
        <p:txBody>
          <a:bodyPr/>
          <a:lstStyle/>
          <a:p>
            <a:r>
              <a:rPr lang="tr-TR"/>
              <a:t>Prof.Dr.Muzaffer Eskiocak, TTB Aşı Çalışma Grubu. Halk Sağlığı Uzmanı</a:t>
            </a:r>
          </a:p>
        </p:txBody>
      </p:sp>
      <p:sp>
        <p:nvSpPr>
          <p:cNvPr id="6" name="Slayt Numarası Yer Tutucusu 5">
            <a:extLst>
              <a:ext uri="{FF2B5EF4-FFF2-40B4-BE49-F238E27FC236}">
                <a16:creationId xmlns:a16="http://schemas.microsoft.com/office/drawing/2014/main" id="{BF1BC12B-9B7E-32F7-DD7F-C1F4D7C618F1}"/>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47215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A75644-A061-B666-DEED-AF57546B0F8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DA2FB5-C0C2-09B8-4127-39CB55CD2DC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5E93BCA-25C7-8B1C-7C14-7383A6C48D7B}"/>
              </a:ext>
            </a:extLst>
          </p:cNvPr>
          <p:cNvSpPr>
            <a:spLocks noGrp="1"/>
          </p:cNvSpPr>
          <p:nvPr>
            <p:ph type="dt" sz="half" idx="10"/>
          </p:nvPr>
        </p:nvSpPr>
        <p:spPr/>
        <p:txBody>
          <a:bodyPr/>
          <a:lstStyle/>
          <a:p>
            <a:fld id="{9407D715-B3EF-469C-BB01-36E2353DD188}" type="datetime1">
              <a:rPr lang="tr-TR" smtClean="0"/>
              <a:t>10.07.2023</a:t>
            </a:fld>
            <a:endParaRPr lang="tr-TR"/>
          </a:p>
        </p:txBody>
      </p:sp>
      <p:sp>
        <p:nvSpPr>
          <p:cNvPr id="5" name="Alt Bilgi Yer Tutucusu 4">
            <a:extLst>
              <a:ext uri="{FF2B5EF4-FFF2-40B4-BE49-F238E27FC236}">
                <a16:creationId xmlns:a16="http://schemas.microsoft.com/office/drawing/2014/main" id="{010978D2-EBCA-B092-D19B-7520688502A4}"/>
              </a:ext>
            </a:extLst>
          </p:cNvPr>
          <p:cNvSpPr>
            <a:spLocks noGrp="1"/>
          </p:cNvSpPr>
          <p:nvPr>
            <p:ph type="ftr" sz="quarter" idx="11"/>
          </p:nvPr>
        </p:nvSpPr>
        <p:spPr/>
        <p:txBody>
          <a:bodyPr/>
          <a:lstStyle/>
          <a:p>
            <a:r>
              <a:rPr lang="tr-TR"/>
              <a:t>Prof.Dr.Muzaffer Eskiocak, TTB Aşı Çalışma Grubu. Halk Sağlığı Uzmanı</a:t>
            </a:r>
          </a:p>
        </p:txBody>
      </p:sp>
      <p:sp>
        <p:nvSpPr>
          <p:cNvPr id="6" name="Slayt Numarası Yer Tutucusu 5">
            <a:extLst>
              <a:ext uri="{FF2B5EF4-FFF2-40B4-BE49-F238E27FC236}">
                <a16:creationId xmlns:a16="http://schemas.microsoft.com/office/drawing/2014/main" id="{E3DBAF99-DC8B-1C9F-01B2-1360630962CC}"/>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340130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BB2536-4297-1C3D-7D69-428520C76C4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0495405-014D-115B-6196-87993F9A48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1451F41-8B98-BC94-143C-A982163543ED}"/>
              </a:ext>
            </a:extLst>
          </p:cNvPr>
          <p:cNvSpPr>
            <a:spLocks noGrp="1"/>
          </p:cNvSpPr>
          <p:nvPr>
            <p:ph type="dt" sz="half" idx="10"/>
          </p:nvPr>
        </p:nvSpPr>
        <p:spPr/>
        <p:txBody>
          <a:bodyPr/>
          <a:lstStyle/>
          <a:p>
            <a:fld id="{FA80E8F5-3B84-462B-9952-027B069A23BC}" type="datetime1">
              <a:rPr lang="tr-TR" smtClean="0"/>
              <a:t>10.07.2023</a:t>
            </a:fld>
            <a:endParaRPr lang="tr-TR"/>
          </a:p>
        </p:txBody>
      </p:sp>
      <p:sp>
        <p:nvSpPr>
          <p:cNvPr id="5" name="Alt Bilgi Yer Tutucusu 4">
            <a:extLst>
              <a:ext uri="{FF2B5EF4-FFF2-40B4-BE49-F238E27FC236}">
                <a16:creationId xmlns:a16="http://schemas.microsoft.com/office/drawing/2014/main" id="{D9F35B5F-3F30-BF51-E5EA-B7243A03AED7}"/>
              </a:ext>
            </a:extLst>
          </p:cNvPr>
          <p:cNvSpPr>
            <a:spLocks noGrp="1"/>
          </p:cNvSpPr>
          <p:nvPr>
            <p:ph type="ftr" sz="quarter" idx="11"/>
          </p:nvPr>
        </p:nvSpPr>
        <p:spPr/>
        <p:txBody>
          <a:bodyPr/>
          <a:lstStyle/>
          <a:p>
            <a:r>
              <a:rPr lang="tr-TR"/>
              <a:t>Prof.Dr.Muzaffer Eskiocak, TTB Aşı Çalışma Grubu. Halk Sağlığı Uzmanı</a:t>
            </a:r>
          </a:p>
        </p:txBody>
      </p:sp>
      <p:sp>
        <p:nvSpPr>
          <p:cNvPr id="6" name="Slayt Numarası Yer Tutucusu 5">
            <a:extLst>
              <a:ext uri="{FF2B5EF4-FFF2-40B4-BE49-F238E27FC236}">
                <a16:creationId xmlns:a16="http://schemas.microsoft.com/office/drawing/2014/main" id="{8E5848C6-38CE-A530-9145-7D7777883B18}"/>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208351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7F3415-092C-7CBC-B656-DD9FC94B39D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AF57D97-D016-25FB-FFE6-C73D4FA9EA9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6420370-7899-77E8-CC40-FE3568719365}"/>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D698FA4E-3CC5-B1D1-52CC-06527F29652A}"/>
              </a:ext>
            </a:extLst>
          </p:cNvPr>
          <p:cNvSpPr>
            <a:spLocks noGrp="1"/>
          </p:cNvSpPr>
          <p:nvPr>
            <p:ph type="dt" sz="half" idx="10"/>
          </p:nvPr>
        </p:nvSpPr>
        <p:spPr/>
        <p:txBody>
          <a:bodyPr/>
          <a:lstStyle/>
          <a:p>
            <a:fld id="{A886EB73-A1E8-46E1-9446-3D42BD1DE63B}" type="datetime1">
              <a:rPr lang="tr-TR" smtClean="0"/>
              <a:t>10.07.2023</a:t>
            </a:fld>
            <a:endParaRPr lang="tr-TR"/>
          </a:p>
        </p:txBody>
      </p:sp>
      <p:sp>
        <p:nvSpPr>
          <p:cNvPr id="6" name="Alt Bilgi Yer Tutucusu 5">
            <a:extLst>
              <a:ext uri="{FF2B5EF4-FFF2-40B4-BE49-F238E27FC236}">
                <a16:creationId xmlns:a16="http://schemas.microsoft.com/office/drawing/2014/main" id="{231E6096-783A-70B4-D049-8F986D13BB7A}"/>
              </a:ext>
            </a:extLst>
          </p:cNvPr>
          <p:cNvSpPr>
            <a:spLocks noGrp="1"/>
          </p:cNvSpPr>
          <p:nvPr>
            <p:ph type="ftr" sz="quarter" idx="11"/>
          </p:nvPr>
        </p:nvSpPr>
        <p:spPr/>
        <p:txBody>
          <a:bodyPr/>
          <a:lstStyle/>
          <a:p>
            <a:r>
              <a:rPr lang="tr-TR"/>
              <a:t>Prof.Dr.Muzaffer Eskiocak, TTB Aşı Çalışma Grubu. Halk Sağlığı Uzmanı</a:t>
            </a:r>
          </a:p>
        </p:txBody>
      </p:sp>
      <p:sp>
        <p:nvSpPr>
          <p:cNvPr id="7" name="Slayt Numarası Yer Tutucusu 6">
            <a:extLst>
              <a:ext uri="{FF2B5EF4-FFF2-40B4-BE49-F238E27FC236}">
                <a16:creationId xmlns:a16="http://schemas.microsoft.com/office/drawing/2014/main" id="{0822F398-D908-6C57-526B-53C3D639342D}"/>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22764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1D6662-1C42-1945-7FF5-8638205CAA2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AF54900-2F3D-B690-DC9E-C57134A337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F1BDB379-DE62-B9E1-0BF1-9C5366C4797B}"/>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AC284BFE-3B74-EFDD-AFA2-B07474C68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8E3E38F-A815-B492-0B51-F43AA99BADE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B104DDA-5B78-7E06-059A-7005932E6581}"/>
              </a:ext>
            </a:extLst>
          </p:cNvPr>
          <p:cNvSpPr>
            <a:spLocks noGrp="1"/>
          </p:cNvSpPr>
          <p:nvPr>
            <p:ph type="dt" sz="half" idx="10"/>
          </p:nvPr>
        </p:nvSpPr>
        <p:spPr/>
        <p:txBody>
          <a:bodyPr/>
          <a:lstStyle/>
          <a:p>
            <a:fld id="{C0B8B25B-0EF2-4500-9B20-F9BEA6214AFE}" type="datetime1">
              <a:rPr lang="tr-TR" smtClean="0"/>
              <a:t>10.07.2023</a:t>
            </a:fld>
            <a:endParaRPr lang="tr-TR"/>
          </a:p>
        </p:txBody>
      </p:sp>
      <p:sp>
        <p:nvSpPr>
          <p:cNvPr id="8" name="Alt Bilgi Yer Tutucusu 7">
            <a:extLst>
              <a:ext uri="{FF2B5EF4-FFF2-40B4-BE49-F238E27FC236}">
                <a16:creationId xmlns:a16="http://schemas.microsoft.com/office/drawing/2014/main" id="{B447F9BC-32A5-08B9-7B69-42D500372738}"/>
              </a:ext>
            </a:extLst>
          </p:cNvPr>
          <p:cNvSpPr>
            <a:spLocks noGrp="1"/>
          </p:cNvSpPr>
          <p:nvPr>
            <p:ph type="ftr" sz="quarter" idx="11"/>
          </p:nvPr>
        </p:nvSpPr>
        <p:spPr/>
        <p:txBody>
          <a:bodyPr/>
          <a:lstStyle/>
          <a:p>
            <a:r>
              <a:rPr lang="tr-TR"/>
              <a:t>Prof.Dr.Muzaffer Eskiocak, TTB Aşı Çalışma Grubu. Halk Sağlığı Uzmanı</a:t>
            </a:r>
          </a:p>
        </p:txBody>
      </p:sp>
      <p:sp>
        <p:nvSpPr>
          <p:cNvPr id="9" name="Slayt Numarası Yer Tutucusu 8">
            <a:extLst>
              <a:ext uri="{FF2B5EF4-FFF2-40B4-BE49-F238E27FC236}">
                <a16:creationId xmlns:a16="http://schemas.microsoft.com/office/drawing/2014/main" id="{88B96BA0-DC3F-091B-7602-40ABC61EABFD}"/>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2479207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220EA7-4CE5-7906-5801-7B59CBBF317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666534F6-BDFC-B997-EAA9-97328F3597AF}"/>
              </a:ext>
            </a:extLst>
          </p:cNvPr>
          <p:cNvSpPr>
            <a:spLocks noGrp="1"/>
          </p:cNvSpPr>
          <p:nvPr>
            <p:ph type="dt" sz="half" idx="10"/>
          </p:nvPr>
        </p:nvSpPr>
        <p:spPr/>
        <p:txBody>
          <a:bodyPr/>
          <a:lstStyle/>
          <a:p>
            <a:fld id="{B96B5188-27C0-4AD7-9C43-B02D982A7AD5}" type="datetime1">
              <a:rPr lang="tr-TR" smtClean="0"/>
              <a:t>10.07.2023</a:t>
            </a:fld>
            <a:endParaRPr lang="tr-TR"/>
          </a:p>
        </p:txBody>
      </p:sp>
      <p:sp>
        <p:nvSpPr>
          <p:cNvPr id="4" name="Alt Bilgi Yer Tutucusu 3">
            <a:extLst>
              <a:ext uri="{FF2B5EF4-FFF2-40B4-BE49-F238E27FC236}">
                <a16:creationId xmlns:a16="http://schemas.microsoft.com/office/drawing/2014/main" id="{1BC17B31-5358-C1F0-935F-319F6AF3ACA8}"/>
              </a:ext>
            </a:extLst>
          </p:cNvPr>
          <p:cNvSpPr>
            <a:spLocks noGrp="1"/>
          </p:cNvSpPr>
          <p:nvPr>
            <p:ph type="ftr" sz="quarter" idx="11"/>
          </p:nvPr>
        </p:nvSpPr>
        <p:spPr/>
        <p:txBody>
          <a:bodyPr/>
          <a:lstStyle/>
          <a:p>
            <a:r>
              <a:rPr lang="tr-TR"/>
              <a:t>Prof.Dr.Muzaffer Eskiocak, TTB Aşı Çalışma Grubu. Halk Sağlığı Uzmanı</a:t>
            </a:r>
          </a:p>
        </p:txBody>
      </p:sp>
      <p:sp>
        <p:nvSpPr>
          <p:cNvPr id="5" name="Slayt Numarası Yer Tutucusu 4">
            <a:extLst>
              <a:ext uri="{FF2B5EF4-FFF2-40B4-BE49-F238E27FC236}">
                <a16:creationId xmlns:a16="http://schemas.microsoft.com/office/drawing/2014/main" id="{17A01C9E-851E-A630-D9EB-2DE23A7A0529}"/>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342431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9FEFB40-A40A-B872-9F4A-11DEA4E68FD7}"/>
              </a:ext>
            </a:extLst>
          </p:cNvPr>
          <p:cNvSpPr>
            <a:spLocks noGrp="1"/>
          </p:cNvSpPr>
          <p:nvPr>
            <p:ph type="dt" sz="half" idx="10"/>
          </p:nvPr>
        </p:nvSpPr>
        <p:spPr/>
        <p:txBody>
          <a:bodyPr/>
          <a:lstStyle/>
          <a:p>
            <a:fld id="{2385F211-8982-4BC1-80CA-8E3AB814A066}" type="datetime1">
              <a:rPr lang="tr-TR" smtClean="0"/>
              <a:t>10.07.2023</a:t>
            </a:fld>
            <a:endParaRPr lang="tr-TR"/>
          </a:p>
        </p:txBody>
      </p:sp>
      <p:sp>
        <p:nvSpPr>
          <p:cNvPr id="3" name="Alt Bilgi Yer Tutucusu 2">
            <a:extLst>
              <a:ext uri="{FF2B5EF4-FFF2-40B4-BE49-F238E27FC236}">
                <a16:creationId xmlns:a16="http://schemas.microsoft.com/office/drawing/2014/main" id="{17485C34-214B-5371-E109-FE3EFBC57355}"/>
              </a:ext>
            </a:extLst>
          </p:cNvPr>
          <p:cNvSpPr>
            <a:spLocks noGrp="1"/>
          </p:cNvSpPr>
          <p:nvPr>
            <p:ph type="ftr" sz="quarter" idx="11"/>
          </p:nvPr>
        </p:nvSpPr>
        <p:spPr/>
        <p:txBody>
          <a:bodyPr/>
          <a:lstStyle/>
          <a:p>
            <a:r>
              <a:rPr lang="tr-TR"/>
              <a:t>Prof.Dr.Muzaffer Eskiocak, TTB Aşı Çalışma Grubu. Halk Sağlığı Uzmanı</a:t>
            </a:r>
          </a:p>
        </p:txBody>
      </p:sp>
      <p:sp>
        <p:nvSpPr>
          <p:cNvPr id="4" name="Slayt Numarası Yer Tutucusu 3">
            <a:extLst>
              <a:ext uri="{FF2B5EF4-FFF2-40B4-BE49-F238E27FC236}">
                <a16:creationId xmlns:a16="http://schemas.microsoft.com/office/drawing/2014/main" id="{75124395-D7CC-5D15-156D-15C5AF166221}"/>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4023784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E42993-F23C-633D-26E1-5D212DD2069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C0E8BD4-80FE-712A-AEAF-905A63121A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7B328524-E4AF-529C-4DBD-B6F0CDE69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A933369-7647-D85C-E7B9-AB334EA234B3}"/>
              </a:ext>
            </a:extLst>
          </p:cNvPr>
          <p:cNvSpPr>
            <a:spLocks noGrp="1"/>
          </p:cNvSpPr>
          <p:nvPr>
            <p:ph type="dt" sz="half" idx="10"/>
          </p:nvPr>
        </p:nvSpPr>
        <p:spPr/>
        <p:txBody>
          <a:bodyPr/>
          <a:lstStyle/>
          <a:p>
            <a:fld id="{4FAE1667-8ADF-43E4-B90A-9920BDD9AB35}" type="datetime1">
              <a:rPr lang="tr-TR" smtClean="0"/>
              <a:t>10.07.2023</a:t>
            </a:fld>
            <a:endParaRPr lang="tr-TR"/>
          </a:p>
        </p:txBody>
      </p:sp>
      <p:sp>
        <p:nvSpPr>
          <p:cNvPr id="6" name="Alt Bilgi Yer Tutucusu 5">
            <a:extLst>
              <a:ext uri="{FF2B5EF4-FFF2-40B4-BE49-F238E27FC236}">
                <a16:creationId xmlns:a16="http://schemas.microsoft.com/office/drawing/2014/main" id="{977C80CA-526F-35A5-91FC-D8841B9BDBD1}"/>
              </a:ext>
            </a:extLst>
          </p:cNvPr>
          <p:cNvSpPr>
            <a:spLocks noGrp="1"/>
          </p:cNvSpPr>
          <p:nvPr>
            <p:ph type="ftr" sz="quarter" idx="11"/>
          </p:nvPr>
        </p:nvSpPr>
        <p:spPr/>
        <p:txBody>
          <a:bodyPr/>
          <a:lstStyle/>
          <a:p>
            <a:r>
              <a:rPr lang="tr-TR"/>
              <a:t>Prof.Dr.Muzaffer Eskiocak, TTB Aşı Çalışma Grubu. Halk Sağlığı Uzmanı</a:t>
            </a:r>
          </a:p>
        </p:txBody>
      </p:sp>
      <p:sp>
        <p:nvSpPr>
          <p:cNvPr id="7" name="Slayt Numarası Yer Tutucusu 6">
            <a:extLst>
              <a:ext uri="{FF2B5EF4-FFF2-40B4-BE49-F238E27FC236}">
                <a16:creationId xmlns:a16="http://schemas.microsoft.com/office/drawing/2014/main" id="{93E5A065-4272-06DA-FF0B-51A21721FDB2}"/>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877191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2C7827-9516-3397-3002-43626B1434D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B6FAF666-E964-F753-6BDF-B662E4ACAC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8B79B3D-4FCD-CD33-C8B7-DAEA18A8A5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BFA7909-414F-62F4-9C0E-1C3DDE363ACE}"/>
              </a:ext>
            </a:extLst>
          </p:cNvPr>
          <p:cNvSpPr>
            <a:spLocks noGrp="1"/>
          </p:cNvSpPr>
          <p:nvPr>
            <p:ph type="dt" sz="half" idx="10"/>
          </p:nvPr>
        </p:nvSpPr>
        <p:spPr/>
        <p:txBody>
          <a:bodyPr/>
          <a:lstStyle/>
          <a:p>
            <a:fld id="{694BC6FA-52DA-4876-9918-E27E2451AB5F}" type="datetime1">
              <a:rPr lang="tr-TR" smtClean="0"/>
              <a:t>10.07.2023</a:t>
            </a:fld>
            <a:endParaRPr lang="tr-TR"/>
          </a:p>
        </p:txBody>
      </p:sp>
      <p:sp>
        <p:nvSpPr>
          <p:cNvPr id="6" name="Alt Bilgi Yer Tutucusu 5">
            <a:extLst>
              <a:ext uri="{FF2B5EF4-FFF2-40B4-BE49-F238E27FC236}">
                <a16:creationId xmlns:a16="http://schemas.microsoft.com/office/drawing/2014/main" id="{8EADF77D-F626-6E91-2BB4-F0C82896976A}"/>
              </a:ext>
            </a:extLst>
          </p:cNvPr>
          <p:cNvSpPr>
            <a:spLocks noGrp="1"/>
          </p:cNvSpPr>
          <p:nvPr>
            <p:ph type="ftr" sz="quarter" idx="11"/>
          </p:nvPr>
        </p:nvSpPr>
        <p:spPr/>
        <p:txBody>
          <a:bodyPr/>
          <a:lstStyle/>
          <a:p>
            <a:r>
              <a:rPr lang="tr-TR"/>
              <a:t>Prof.Dr.Muzaffer Eskiocak, TTB Aşı Çalışma Grubu. Halk Sağlığı Uzmanı</a:t>
            </a:r>
          </a:p>
        </p:txBody>
      </p:sp>
      <p:sp>
        <p:nvSpPr>
          <p:cNvPr id="7" name="Slayt Numarası Yer Tutucusu 6">
            <a:extLst>
              <a:ext uri="{FF2B5EF4-FFF2-40B4-BE49-F238E27FC236}">
                <a16:creationId xmlns:a16="http://schemas.microsoft.com/office/drawing/2014/main" id="{C16E25D4-6802-03B2-2A0F-A20FE3D05BA0}"/>
              </a:ext>
            </a:extLst>
          </p:cNvPr>
          <p:cNvSpPr>
            <a:spLocks noGrp="1"/>
          </p:cNvSpPr>
          <p:nvPr>
            <p:ph type="sldNum" sz="quarter" idx="12"/>
          </p:nvPr>
        </p:nvSpPr>
        <p:spPr/>
        <p:txBody>
          <a:bodyPr/>
          <a:lstStyle/>
          <a:p>
            <a:fld id="{A8FFC8D2-7C56-42BF-B4FB-BAA74675582D}" type="slidenum">
              <a:rPr lang="tr-TR" smtClean="0"/>
              <a:t>‹#›</a:t>
            </a:fld>
            <a:endParaRPr lang="tr-TR"/>
          </a:p>
        </p:txBody>
      </p:sp>
    </p:spTree>
    <p:extLst>
      <p:ext uri="{BB962C8B-B14F-4D97-AF65-F5344CB8AC3E}">
        <p14:creationId xmlns:p14="http://schemas.microsoft.com/office/powerpoint/2010/main" val="1378977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E60BAD0-116C-42A7-5688-1D7FF2E913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C1BA783-DF47-F09C-ED2D-596A0F85B6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B98AC5-35DF-377F-0165-60AD707ED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0ED8A-04F2-4490-BB63-8FDB62826AF7}" type="datetime1">
              <a:rPr lang="tr-TR" smtClean="0"/>
              <a:t>10.07.2023</a:t>
            </a:fld>
            <a:endParaRPr lang="tr-TR"/>
          </a:p>
        </p:txBody>
      </p:sp>
      <p:sp>
        <p:nvSpPr>
          <p:cNvPr id="5" name="Alt Bilgi Yer Tutucusu 4">
            <a:extLst>
              <a:ext uri="{FF2B5EF4-FFF2-40B4-BE49-F238E27FC236}">
                <a16:creationId xmlns:a16="http://schemas.microsoft.com/office/drawing/2014/main" id="{A268AB9B-B66E-2F9B-B335-A02CDE1C2A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Prof.Dr.Muzaffer Eskiocak, TTB Aşı Çalışma Grubu. Halk Sağlığı Uzmanı</a:t>
            </a:r>
          </a:p>
        </p:txBody>
      </p:sp>
      <p:sp>
        <p:nvSpPr>
          <p:cNvPr id="6" name="Slayt Numarası Yer Tutucusu 5">
            <a:extLst>
              <a:ext uri="{FF2B5EF4-FFF2-40B4-BE49-F238E27FC236}">
                <a16:creationId xmlns:a16="http://schemas.microsoft.com/office/drawing/2014/main" id="{1EE72022-1CB5-9CD0-4AB6-8464297469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FFC8D2-7C56-42BF-B4FB-BAA74675582D}" type="slidenum">
              <a:rPr lang="tr-TR" smtClean="0"/>
              <a:t>‹#›</a:t>
            </a:fld>
            <a:endParaRPr lang="tr-TR"/>
          </a:p>
        </p:txBody>
      </p:sp>
    </p:spTree>
    <p:extLst>
      <p:ext uri="{BB962C8B-B14F-4D97-AF65-F5344CB8AC3E}">
        <p14:creationId xmlns:p14="http://schemas.microsoft.com/office/powerpoint/2010/main" val="2175311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immunize.org/catg.d/p3072a.pdf"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ww.immunize.org/catg.d/p3072a.pdf"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00FFB1-670E-DBEB-3D49-499FBF4C09C2}"/>
              </a:ext>
            </a:extLst>
          </p:cNvPr>
          <p:cNvSpPr>
            <a:spLocks noGrp="1"/>
          </p:cNvSpPr>
          <p:nvPr>
            <p:ph type="ctrTitle"/>
          </p:nvPr>
        </p:nvSpPr>
        <p:spPr>
          <a:xfrm>
            <a:off x="140678" y="644768"/>
            <a:ext cx="9144000" cy="3292750"/>
          </a:xfrm>
        </p:spPr>
        <p:txBody>
          <a:bodyPr>
            <a:normAutofit fontScale="90000"/>
          </a:bodyPr>
          <a:lstStyle/>
          <a:p>
            <a:r>
              <a:rPr lang="tr-TR" b="1" dirty="0">
                <a:latin typeface="+mn-lt"/>
              </a:rPr>
              <a:t>Aşılar yaşatır!</a:t>
            </a:r>
            <a:br>
              <a:rPr lang="tr-TR" b="1" dirty="0">
                <a:latin typeface="+mn-lt"/>
              </a:rPr>
            </a:br>
            <a:r>
              <a:rPr lang="tr-TR" b="1" dirty="0">
                <a:latin typeface="+mn-lt"/>
              </a:rPr>
              <a:t>Kızamık öldürür!</a:t>
            </a:r>
            <a:br>
              <a:rPr lang="en-US" b="1" dirty="0">
                <a:latin typeface="+mn-lt"/>
              </a:rPr>
            </a:br>
            <a:r>
              <a:rPr lang="en-US" b="1" dirty="0" err="1">
                <a:solidFill>
                  <a:srgbClr val="C00000"/>
                </a:solidFill>
                <a:latin typeface="+mn-lt"/>
              </a:rPr>
              <a:t>Yaşayalım</a:t>
            </a:r>
            <a:r>
              <a:rPr lang="en-US" b="1" dirty="0">
                <a:solidFill>
                  <a:srgbClr val="C00000"/>
                </a:solidFill>
                <a:latin typeface="+mn-lt"/>
              </a:rPr>
              <a:t>!</a:t>
            </a:r>
            <a:br>
              <a:rPr lang="en-US" b="1" dirty="0">
                <a:solidFill>
                  <a:srgbClr val="C00000"/>
                </a:solidFill>
                <a:latin typeface="+mn-lt"/>
              </a:rPr>
            </a:br>
            <a:r>
              <a:rPr lang="en-US" b="1" dirty="0" err="1">
                <a:solidFill>
                  <a:srgbClr val="3C3CF0"/>
                </a:solidFill>
                <a:latin typeface="+mn-lt"/>
              </a:rPr>
              <a:t>Yaşatalım</a:t>
            </a:r>
            <a:r>
              <a:rPr lang="en-US" b="1" dirty="0">
                <a:solidFill>
                  <a:srgbClr val="3C3CF0"/>
                </a:solidFill>
                <a:latin typeface="+mn-lt"/>
              </a:rPr>
              <a:t>!</a:t>
            </a:r>
            <a:endParaRPr lang="tr-TR" b="1" dirty="0">
              <a:solidFill>
                <a:srgbClr val="3C3CF0"/>
              </a:solidFill>
              <a:latin typeface="+mn-lt"/>
            </a:endParaRPr>
          </a:p>
        </p:txBody>
      </p:sp>
      <p:sp>
        <p:nvSpPr>
          <p:cNvPr id="3" name="Alt Başlık 2">
            <a:extLst>
              <a:ext uri="{FF2B5EF4-FFF2-40B4-BE49-F238E27FC236}">
                <a16:creationId xmlns:a16="http://schemas.microsoft.com/office/drawing/2014/main" id="{CA534B0B-7218-29F8-8950-598ED21FE821}"/>
              </a:ext>
            </a:extLst>
          </p:cNvPr>
          <p:cNvSpPr>
            <a:spLocks noGrp="1"/>
          </p:cNvSpPr>
          <p:nvPr>
            <p:ph type="subTitle" idx="1"/>
          </p:nvPr>
        </p:nvSpPr>
        <p:spPr>
          <a:xfrm>
            <a:off x="389015" y="4386651"/>
            <a:ext cx="9144000" cy="1655762"/>
          </a:xfrm>
        </p:spPr>
        <p:txBody>
          <a:bodyPr/>
          <a:lstStyle/>
          <a:p>
            <a:r>
              <a:rPr lang="tr-TR" b="1" dirty="0" err="1"/>
              <a:t>Prof.Dr.Muzaffer</a:t>
            </a:r>
            <a:r>
              <a:rPr lang="tr-TR" b="1" dirty="0"/>
              <a:t> Eskiocak</a:t>
            </a:r>
          </a:p>
          <a:p>
            <a:r>
              <a:rPr lang="tr-TR" b="1" dirty="0"/>
              <a:t>TTB Aşı Çalışma Grubu</a:t>
            </a:r>
          </a:p>
          <a:p>
            <a:r>
              <a:rPr lang="tr-TR" b="1" dirty="0"/>
              <a:t>Bağışıklama İçin </a:t>
            </a:r>
            <a:r>
              <a:rPr lang="tr-TR" b="1" dirty="0" err="1"/>
              <a:t>Güçbirliği</a:t>
            </a:r>
            <a:r>
              <a:rPr lang="tr-TR" b="1" dirty="0"/>
              <a:t> Platformu</a:t>
            </a:r>
          </a:p>
          <a:p>
            <a:endParaRPr lang="tr-TR" b="1" dirty="0"/>
          </a:p>
        </p:txBody>
      </p:sp>
      <p:pic>
        <p:nvPicPr>
          <p:cNvPr id="5" name="Resim 4">
            <a:extLst>
              <a:ext uri="{FF2B5EF4-FFF2-40B4-BE49-F238E27FC236}">
                <a16:creationId xmlns:a16="http://schemas.microsoft.com/office/drawing/2014/main" id="{E04A06AD-94A8-75F3-051D-37AE9910E822}"/>
              </a:ext>
            </a:extLst>
          </p:cNvPr>
          <p:cNvPicPr>
            <a:picLocks noChangeAspect="1"/>
          </p:cNvPicPr>
          <p:nvPr/>
        </p:nvPicPr>
        <p:blipFill rotWithShape="1">
          <a:blip r:embed="rId2"/>
          <a:srcRect l="27244" t="14188" r="32585" b="4615"/>
          <a:stretch/>
        </p:blipFill>
        <p:spPr>
          <a:xfrm>
            <a:off x="7643445" y="644768"/>
            <a:ext cx="4407877" cy="5568463"/>
          </a:xfrm>
          <a:prstGeom prst="rect">
            <a:avLst/>
          </a:prstGeom>
        </p:spPr>
      </p:pic>
    </p:spTree>
    <p:extLst>
      <p:ext uri="{BB962C8B-B14F-4D97-AF65-F5344CB8AC3E}">
        <p14:creationId xmlns:p14="http://schemas.microsoft.com/office/powerpoint/2010/main" val="4087723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EEB80EA-F104-CAE4-F94B-8452E4BCD9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F50CBC-E01A-4C25-8B17-8E42D8A78CC0}"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 Bilgi Yer Tutucusu 2">
            <a:extLst>
              <a:ext uri="{FF2B5EF4-FFF2-40B4-BE49-F238E27FC236}">
                <a16:creationId xmlns:a16="http://schemas.microsoft.com/office/drawing/2014/main" id="{3B7CCC7C-BE69-2B24-416D-0650FF412533}"/>
              </a:ext>
            </a:extLst>
          </p:cNvPr>
          <p:cNvSpPr>
            <a:spLocks noGrp="1"/>
          </p:cNvSpPr>
          <p:nvPr>
            <p:ph type="ftr" sz="quarter" idx="11"/>
          </p:nvPr>
        </p:nvSpPr>
        <p:spPr>
          <a:xfrm>
            <a:off x="4038600" y="6356350"/>
            <a:ext cx="457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4" name="Slayt Numarası Yer Tutucusu 3">
            <a:extLst>
              <a:ext uri="{FF2B5EF4-FFF2-40B4-BE49-F238E27FC236}">
                <a16:creationId xmlns:a16="http://schemas.microsoft.com/office/drawing/2014/main" id="{78A7F3A3-0ED0-B5BD-42AD-F9499D702C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FC8D2-7C56-42BF-B4FB-BAA746755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Resim 7">
            <a:extLst>
              <a:ext uri="{FF2B5EF4-FFF2-40B4-BE49-F238E27FC236}">
                <a16:creationId xmlns:a16="http://schemas.microsoft.com/office/drawing/2014/main" id="{013C8FE3-F667-DC94-C443-DCA83BC1145E}"/>
              </a:ext>
            </a:extLst>
          </p:cNvPr>
          <p:cNvPicPr>
            <a:picLocks noChangeAspect="1"/>
          </p:cNvPicPr>
          <p:nvPr/>
        </p:nvPicPr>
        <p:blipFill rotWithShape="1">
          <a:blip r:embed="rId3"/>
          <a:srcRect t="17017" r="4459" b="59123"/>
          <a:stretch/>
        </p:blipFill>
        <p:spPr>
          <a:xfrm>
            <a:off x="609600" y="3453064"/>
            <a:ext cx="10483516" cy="1636295"/>
          </a:xfrm>
          <a:prstGeom prst="rect">
            <a:avLst/>
          </a:prstGeom>
        </p:spPr>
      </p:pic>
      <p:pic>
        <p:nvPicPr>
          <p:cNvPr id="6" name="Resim 5">
            <a:extLst>
              <a:ext uri="{FF2B5EF4-FFF2-40B4-BE49-F238E27FC236}">
                <a16:creationId xmlns:a16="http://schemas.microsoft.com/office/drawing/2014/main" id="{81639A97-C00A-F0EC-1431-C5B9ADDF41D7}"/>
              </a:ext>
            </a:extLst>
          </p:cNvPr>
          <p:cNvPicPr>
            <a:picLocks noChangeAspect="1"/>
          </p:cNvPicPr>
          <p:nvPr/>
        </p:nvPicPr>
        <p:blipFill rotWithShape="1">
          <a:blip r:embed="rId4"/>
          <a:srcRect t="18947" r="4459" b="48772"/>
          <a:stretch/>
        </p:blipFill>
        <p:spPr>
          <a:xfrm>
            <a:off x="609600" y="1287378"/>
            <a:ext cx="10483516" cy="2213811"/>
          </a:xfrm>
          <a:prstGeom prst="rect">
            <a:avLst/>
          </a:prstGeom>
        </p:spPr>
      </p:pic>
      <p:sp>
        <p:nvSpPr>
          <p:cNvPr id="9" name="Dikdörtgen 8">
            <a:extLst>
              <a:ext uri="{FF2B5EF4-FFF2-40B4-BE49-F238E27FC236}">
                <a16:creationId xmlns:a16="http://schemas.microsoft.com/office/drawing/2014/main" id="{021BBC04-29A8-7EB3-0B7B-629F2CAE8D39}"/>
              </a:ext>
            </a:extLst>
          </p:cNvPr>
          <p:cNvSpPr/>
          <p:nvPr/>
        </p:nvSpPr>
        <p:spPr>
          <a:xfrm>
            <a:off x="1010653" y="3621506"/>
            <a:ext cx="9492915" cy="252663"/>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443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271691BD-1359-C796-1BAE-A925C2E0C5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219623-4E76-47D4-A55C-1B366CCB77D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 Bilgi Yer Tutucusu 2">
            <a:extLst>
              <a:ext uri="{FF2B5EF4-FFF2-40B4-BE49-F238E27FC236}">
                <a16:creationId xmlns:a16="http://schemas.microsoft.com/office/drawing/2014/main" id="{1D3152D5-45CC-073C-C890-90071F5D862B}"/>
              </a:ext>
            </a:extLst>
          </p:cNvPr>
          <p:cNvSpPr>
            <a:spLocks noGrp="1"/>
          </p:cNvSpPr>
          <p:nvPr>
            <p:ph type="ftr" sz="quarter" idx="11"/>
          </p:nvPr>
        </p:nvSpPr>
        <p:spPr>
          <a:xfrm>
            <a:off x="4038600" y="6356350"/>
            <a:ext cx="457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4" name="Slayt Numarası Yer Tutucusu 3">
            <a:extLst>
              <a:ext uri="{FF2B5EF4-FFF2-40B4-BE49-F238E27FC236}">
                <a16:creationId xmlns:a16="http://schemas.microsoft.com/office/drawing/2014/main" id="{FFA93EEB-6320-BEFB-4570-4A1E17D5A2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FC8D2-7C56-42BF-B4FB-BAA746755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Resim 5">
            <a:extLst>
              <a:ext uri="{FF2B5EF4-FFF2-40B4-BE49-F238E27FC236}">
                <a16:creationId xmlns:a16="http://schemas.microsoft.com/office/drawing/2014/main" id="{B6E73C49-326E-BB7A-3EE1-D367CDF6D063}"/>
              </a:ext>
            </a:extLst>
          </p:cNvPr>
          <p:cNvPicPr>
            <a:picLocks noChangeAspect="1"/>
          </p:cNvPicPr>
          <p:nvPr/>
        </p:nvPicPr>
        <p:blipFill rotWithShape="1">
          <a:blip r:embed="rId2"/>
          <a:srcRect l="2083" t="10000" r="4130" b="7315"/>
          <a:stretch/>
        </p:blipFill>
        <p:spPr>
          <a:xfrm>
            <a:off x="838200" y="469232"/>
            <a:ext cx="10291011" cy="5670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0530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7C81DD99-4D4E-AB14-4D33-A76E9FEE491F}"/>
              </a:ext>
            </a:extLst>
          </p:cNvPr>
          <p:cNvSpPr>
            <a:spLocks noGrp="1"/>
          </p:cNvSpPr>
          <p:nvPr>
            <p:ph type="title"/>
          </p:nvPr>
        </p:nvSpPr>
        <p:spPr>
          <a:xfrm>
            <a:off x="556532" y="643467"/>
            <a:ext cx="11210925" cy="744836"/>
          </a:xfrm>
          <a:solidFill>
            <a:schemeClr val="tx1"/>
          </a:solidFill>
        </p:spPr>
        <p:txBody>
          <a:bodyPr>
            <a:normAutofit/>
          </a:bodyPr>
          <a:lstStyle/>
          <a:p>
            <a:pPr algn="ctr"/>
            <a:r>
              <a:rPr lang="en-US" sz="3200" b="1" dirty="0" err="1">
                <a:solidFill>
                  <a:schemeClr val="bg1"/>
                </a:solidFill>
                <a:latin typeface="+mn-lt"/>
              </a:rPr>
              <a:t>Salgın</a:t>
            </a:r>
            <a:r>
              <a:rPr lang="en-US" sz="3200" b="1" dirty="0">
                <a:solidFill>
                  <a:schemeClr val="bg1"/>
                </a:solidFill>
                <a:latin typeface="+mn-lt"/>
              </a:rPr>
              <a:t>, </a:t>
            </a:r>
            <a:r>
              <a:rPr lang="en-US" sz="3200" b="1" dirty="0" err="1">
                <a:solidFill>
                  <a:schemeClr val="bg1"/>
                </a:solidFill>
                <a:latin typeface="+mn-lt"/>
              </a:rPr>
              <a:t>Aşısız</a:t>
            </a:r>
            <a:r>
              <a:rPr lang="en-US" sz="3200" b="1" dirty="0">
                <a:solidFill>
                  <a:schemeClr val="bg1"/>
                </a:solidFill>
                <a:latin typeface="+mn-lt"/>
              </a:rPr>
              <a:t> </a:t>
            </a:r>
            <a:r>
              <a:rPr lang="en-US" sz="3200" b="1" dirty="0" err="1">
                <a:solidFill>
                  <a:schemeClr val="bg1"/>
                </a:solidFill>
                <a:latin typeface="+mn-lt"/>
              </a:rPr>
              <a:t>ve</a:t>
            </a:r>
            <a:r>
              <a:rPr lang="en-US" sz="3200" b="1" dirty="0">
                <a:solidFill>
                  <a:schemeClr val="bg1"/>
                </a:solidFill>
                <a:latin typeface="+mn-lt"/>
              </a:rPr>
              <a:t> </a:t>
            </a:r>
            <a:r>
              <a:rPr lang="en-US" sz="3200" b="1" dirty="0" err="1">
                <a:solidFill>
                  <a:schemeClr val="bg1"/>
                </a:solidFill>
                <a:latin typeface="+mn-lt"/>
              </a:rPr>
              <a:t>eksik</a:t>
            </a:r>
            <a:r>
              <a:rPr lang="en-US" sz="3200" b="1" dirty="0">
                <a:solidFill>
                  <a:schemeClr val="bg1"/>
                </a:solidFill>
                <a:latin typeface="+mn-lt"/>
              </a:rPr>
              <a:t> </a:t>
            </a:r>
            <a:r>
              <a:rPr lang="en-US" sz="3200" b="1" dirty="0" err="1">
                <a:solidFill>
                  <a:schemeClr val="bg1"/>
                </a:solidFill>
                <a:latin typeface="+mn-lt"/>
              </a:rPr>
              <a:t>aşılıların</a:t>
            </a:r>
            <a:r>
              <a:rPr lang="en-US" sz="3200" b="1" dirty="0">
                <a:solidFill>
                  <a:schemeClr val="bg1"/>
                </a:solidFill>
                <a:latin typeface="+mn-lt"/>
              </a:rPr>
              <a:t> </a:t>
            </a:r>
            <a:r>
              <a:rPr lang="en-US" sz="3200" b="1" dirty="0" err="1">
                <a:solidFill>
                  <a:schemeClr val="bg1"/>
                </a:solidFill>
                <a:latin typeface="+mn-lt"/>
              </a:rPr>
              <a:t>salgınıdır</a:t>
            </a:r>
            <a:r>
              <a:rPr lang="en-US" sz="3200" b="1" dirty="0">
                <a:solidFill>
                  <a:schemeClr val="bg1"/>
                </a:solidFill>
                <a:latin typeface="+mn-lt"/>
              </a:rPr>
              <a:t>!</a:t>
            </a:r>
          </a:p>
        </p:txBody>
      </p:sp>
      <p:sp>
        <p:nvSpPr>
          <p:cNvPr id="2" name="Veri Yer Tutucusu 1">
            <a:extLst>
              <a:ext uri="{FF2B5EF4-FFF2-40B4-BE49-F238E27FC236}">
                <a16:creationId xmlns:a16="http://schemas.microsoft.com/office/drawing/2014/main" id="{70236929-D371-B45C-29B5-84C008335E31}"/>
              </a:ext>
            </a:extLst>
          </p:cNvPr>
          <p:cNvSpPr>
            <a:spLocks noGrp="1"/>
          </p:cNvSpPr>
          <p:nvPr>
            <p:ph type="dt" sz="half" idx="10"/>
          </p:nvPr>
        </p:nvSpPr>
        <p:spPr>
          <a:xfrm>
            <a:off x="8382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267BB81-09A0-4E58-BCD4-3EDC12B4522B}" type="datetime1">
              <a:rPr kumimoji="0" lang="tr-TR" b="0" i="0" u="none" strike="noStrike" kern="1200" cap="none" spc="0" normalizeH="0" baseline="0" noProof="0" smtClean="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10.07.2023</a:t>
            </a:fld>
            <a:endParaRPr kumimoji="0" lang="tr-TR" b="0" i="0" u="none" strike="noStrike" kern="1200" cap="none" spc="0" normalizeH="0" baseline="0" noProof="0">
              <a:ln>
                <a:noFill/>
              </a:ln>
              <a:effectLst/>
              <a:uLnTx/>
              <a:uFillTx/>
              <a:latin typeface="Calibri" panose="020F0502020204030204"/>
              <a:ea typeface="+mn-ea"/>
              <a:cs typeface="+mn-cs"/>
            </a:endParaRPr>
          </a:p>
        </p:txBody>
      </p:sp>
      <p:sp>
        <p:nvSpPr>
          <p:cNvPr id="3" name="Alt Bilgi Yer Tutucusu 2">
            <a:extLst>
              <a:ext uri="{FF2B5EF4-FFF2-40B4-BE49-F238E27FC236}">
                <a16:creationId xmlns:a16="http://schemas.microsoft.com/office/drawing/2014/main" id="{07467B84-03A3-9F2C-EAAD-DF5D9B8F74C2}"/>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tr-TR" sz="1000" b="0" i="0" u="none" strike="noStrike" kern="1200" cap="none" spc="0" normalizeH="0" baseline="0" noProof="0">
                <a:ln>
                  <a:noFill/>
                </a:ln>
                <a:effectLst/>
                <a:uLnTx/>
                <a:uFillTx/>
                <a:latin typeface="Calibri" panose="020F0502020204030204"/>
                <a:ea typeface="+mn-ea"/>
                <a:cs typeface="+mn-cs"/>
              </a:rPr>
              <a:t>Prof.Dr.Muzaffer Eskiocak, TTB Aşı Çalışma Grubu. Halk Sağlığı Uzmanı</a:t>
            </a:r>
          </a:p>
        </p:txBody>
      </p:sp>
      <p:sp>
        <p:nvSpPr>
          <p:cNvPr id="4" name="Slayt Numarası Yer Tutucusu 3">
            <a:extLst>
              <a:ext uri="{FF2B5EF4-FFF2-40B4-BE49-F238E27FC236}">
                <a16:creationId xmlns:a16="http://schemas.microsoft.com/office/drawing/2014/main" id="{930D185F-941F-9D60-5782-722F56385F7B}"/>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3DDE592-1665-49B9-90FC-FE231E2FE4D5}" type="slidenum">
              <a:rPr kumimoji="0" lang="tr-TR" b="0" i="0" u="none" strike="noStrike" kern="1200" cap="none" spc="0" normalizeH="0" baseline="0" noProof="0" smtClean="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12</a:t>
            </a:fld>
            <a:endParaRPr kumimoji="0" lang="tr-TR" b="0" i="0" u="none" strike="noStrike" kern="1200" cap="none" spc="0" normalizeH="0" baseline="0" noProof="0">
              <a:ln>
                <a:noFill/>
              </a:ln>
              <a:effectLst/>
              <a:uLnTx/>
              <a:uFillTx/>
              <a:latin typeface="Calibri" panose="020F0502020204030204"/>
              <a:ea typeface="+mn-ea"/>
              <a:cs typeface="+mn-cs"/>
            </a:endParaRPr>
          </a:p>
        </p:txBody>
      </p:sp>
      <p:graphicFrame>
        <p:nvGraphicFramePr>
          <p:cNvPr id="5" name="Grafik 4">
            <a:extLst>
              <a:ext uri="{FF2B5EF4-FFF2-40B4-BE49-F238E27FC236}">
                <a16:creationId xmlns:a16="http://schemas.microsoft.com/office/drawing/2014/main" id="{14C38A25-B4BA-89A4-E4DD-0E471E100C18}"/>
              </a:ext>
            </a:extLst>
          </p:cNvPr>
          <p:cNvGraphicFramePr>
            <a:graphicFrameLocks/>
          </p:cNvGraphicFramePr>
          <p:nvPr>
            <p:extLst>
              <p:ext uri="{D42A27DB-BD31-4B8C-83A1-F6EECF244321}">
                <p14:modId xmlns:p14="http://schemas.microsoft.com/office/powerpoint/2010/main" val="1956344515"/>
              </p:ext>
            </p:extLst>
          </p:nvPr>
        </p:nvGraphicFramePr>
        <p:xfrm>
          <a:off x="643467" y="1541695"/>
          <a:ext cx="10905066" cy="4672838"/>
        </p:xfrm>
        <a:graphic>
          <a:graphicData uri="http://schemas.openxmlformats.org/drawingml/2006/chart">
            <c:chart xmlns:c="http://schemas.openxmlformats.org/drawingml/2006/chart" xmlns:r="http://schemas.openxmlformats.org/officeDocument/2006/relationships" r:id="rId3"/>
          </a:graphicData>
        </a:graphic>
      </p:graphicFrame>
      <p:sp>
        <p:nvSpPr>
          <p:cNvPr id="7" name="Metin kutusu 6">
            <a:extLst>
              <a:ext uri="{FF2B5EF4-FFF2-40B4-BE49-F238E27FC236}">
                <a16:creationId xmlns:a16="http://schemas.microsoft.com/office/drawing/2014/main" id="{95E2BA44-FE05-1034-4C05-1C65D3917F2B}"/>
              </a:ext>
            </a:extLst>
          </p:cNvPr>
          <p:cNvSpPr txBox="1"/>
          <p:nvPr/>
        </p:nvSpPr>
        <p:spPr>
          <a:xfrm>
            <a:off x="1880544" y="2242159"/>
            <a:ext cx="418704" cy="369332"/>
          </a:xfrm>
          <a:prstGeom prst="rect">
            <a:avLst/>
          </a:prstGeom>
          <a:noFill/>
        </p:spPr>
        <p:txBody>
          <a:bodyPr wrap="none" rtlCol="0">
            <a:spAutoFit/>
          </a:bodyPr>
          <a:lstStyle/>
          <a:p>
            <a:r>
              <a:rPr lang="tr-TR" dirty="0"/>
              <a:t>91</a:t>
            </a:r>
          </a:p>
        </p:txBody>
      </p:sp>
      <p:sp>
        <p:nvSpPr>
          <p:cNvPr id="8" name="Metin kutusu 7">
            <a:extLst>
              <a:ext uri="{FF2B5EF4-FFF2-40B4-BE49-F238E27FC236}">
                <a16:creationId xmlns:a16="http://schemas.microsoft.com/office/drawing/2014/main" id="{D3E7C3E8-D6A3-563E-C5F0-3F3EDFFDD4BB}"/>
              </a:ext>
            </a:extLst>
          </p:cNvPr>
          <p:cNvSpPr txBox="1"/>
          <p:nvPr/>
        </p:nvSpPr>
        <p:spPr>
          <a:xfrm>
            <a:off x="3033384" y="2244247"/>
            <a:ext cx="535724" cy="369332"/>
          </a:xfrm>
          <a:prstGeom prst="rect">
            <a:avLst/>
          </a:prstGeom>
          <a:noFill/>
        </p:spPr>
        <p:txBody>
          <a:bodyPr wrap="none" rtlCol="0">
            <a:spAutoFit/>
          </a:bodyPr>
          <a:lstStyle/>
          <a:p>
            <a:r>
              <a:rPr lang="tr-TR" dirty="0"/>
              <a:t>700</a:t>
            </a:r>
          </a:p>
        </p:txBody>
      </p:sp>
      <p:sp>
        <p:nvSpPr>
          <p:cNvPr id="9" name="Metin kutusu 8">
            <a:extLst>
              <a:ext uri="{FF2B5EF4-FFF2-40B4-BE49-F238E27FC236}">
                <a16:creationId xmlns:a16="http://schemas.microsoft.com/office/drawing/2014/main" id="{BCA46D3E-4079-AC58-CECC-E344FBC35D6E}"/>
              </a:ext>
            </a:extLst>
          </p:cNvPr>
          <p:cNvSpPr txBox="1"/>
          <p:nvPr/>
        </p:nvSpPr>
        <p:spPr>
          <a:xfrm>
            <a:off x="4234688" y="2233809"/>
            <a:ext cx="535724" cy="369332"/>
          </a:xfrm>
          <a:prstGeom prst="rect">
            <a:avLst/>
          </a:prstGeom>
          <a:noFill/>
        </p:spPr>
        <p:txBody>
          <a:bodyPr wrap="none" rtlCol="0">
            <a:spAutoFit/>
          </a:bodyPr>
          <a:lstStyle/>
          <a:p>
            <a:r>
              <a:rPr lang="tr-TR" dirty="0"/>
              <a:t>605</a:t>
            </a:r>
          </a:p>
        </p:txBody>
      </p:sp>
      <p:sp>
        <p:nvSpPr>
          <p:cNvPr id="10" name="Metin kutusu 9">
            <a:extLst>
              <a:ext uri="{FF2B5EF4-FFF2-40B4-BE49-F238E27FC236}">
                <a16:creationId xmlns:a16="http://schemas.microsoft.com/office/drawing/2014/main" id="{D0767B4D-361B-A82A-D5C2-B9EE8981A96C}"/>
              </a:ext>
            </a:extLst>
          </p:cNvPr>
          <p:cNvSpPr txBox="1"/>
          <p:nvPr/>
        </p:nvSpPr>
        <p:spPr>
          <a:xfrm>
            <a:off x="5503542" y="2235897"/>
            <a:ext cx="535724" cy="369332"/>
          </a:xfrm>
          <a:prstGeom prst="rect">
            <a:avLst/>
          </a:prstGeom>
          <a:noFill/>
        </p:spPr>
        <p:txBody>
          <a:bodyPr wrap="none" rtlCol="0">
            <a:spAutoFit/>
          </a:bodyPr>
          <a:lstStyle/>
          <a:p>
            <a:r>
              <a:rPr lang="tr-TR" dirty="0"/>
              <a:t>268</a:t>
            </a:r>
          </a:p>
        </p:txBody>
      </p:sp>
      <p:sp>
        <p:nvSpPr>
          <p:cNvPr id="12" name="Metin kutusu 11">
            <a:extLst>
              <a:ext uri="{FF2B5EF4-FFF2-40B4-BE49-F238E27FC236}">
                <a16:creationId xmlns:a16="http://schemas.microsoft.com/office/drawing/2014/main" id="{97D7B1B9-3FA0-8B4F-B025-15AF8C2175FE}"/>
              </a:ext>
            </a:extLst>
          </p:cNvPr>
          <p:cNvSpPr txBox="1"/>
          <p:nvPr/>
        </p:nvSpPr>
        <p:spPr>
          <a:xfrm>
            <a:off x="6788202" y="2225459"/>
            <a:ext cx="535724" cy="369332"/>
          </a:xfrm>
          <a:prstGeom prst="rect">
            <a:avLst/>
          </a:prstGeom>
          <a:noFill/>
        </p:spPr>
        <p:txBody>
          <a:bodyPr wrap="none" rtlCol="0">
            <a:spAutoFit/>
          </a:bodyPr>
          <a:lstStyle/>
          <a:p>
            <a:r>
              <a:rPr lang="tr-TR" dirty="0"/>
              <a:t>113</a:t>
            </a:r>
          </a:p>
        </p:txBody>
      </p:sp>
      <p:sp>
        <p:nvSpPr>
          <p:cNvPr id="14" name="Metin kutusu 13">
            <a:extLst>
              <a:ext uri="{FF2B5EF4-FFF2-40B4-BE49-F238E27FC236}">
                <a16:creationId xmlns:a16="http://schemas.microsoft.com/office/drawing/2014/main" id="{52B8520F-0593-A89A-6147-1DA07954EC96}"/>
              </a:ext>
            </a:extLst>
          </p:cNvPr>
          <p:cNvSpPr txBox="1"/>
          <p:nvPr/>
        </p:nvSpPr>
        <p:spPr>
          <a:xfrm>
            <a:off x="7989506" y="2215021"/>
            <a:ext cx="535724" cy="369332"/>
          </a:xfrm>
          <a:prstGeom prst="rect">
            <a:avLst/>
          </a:prstGeom>
          <a:noFill/>
        </p:spPr>
        <p:txBody>
          <a:bodyPr wrap="none" rtlCol="0">
            <a:spAutoFit/>
          </a:bodyPr>
          <a:lstStyle/>
          <a:p>
            <a:r>
              <a:rPr lang="tr-TR" dirty="0"/>
              <a:t>131</a:t>
            </a:r>
          </a:p>
        </p:txBody>
      </p:sp>
      <p:sp>
        <p:nvSpPr>
          <p:cNvPr id="15" name="Metin kutusu 14">
            <a:extLst>
              <a:ext uri="{FF2B5EF4-FFF2-40B4-BE49-F238E27FC236}">
                <a16:creationId xmlns:a16="http://schemas.microsoft.com/office/drawing/2014/main" id="{E47FB650-B852-6FAF-B98B-F484F968D7F2}"/>
              </a:ext>
            </a:extLst>
          </p:cNvPr>
          <p:cNvSpPr txBox="1"/>
          <p:nvPr/>
        </p:nvSpPr>
        <p:spPr>
          <a:xfrm>
            <a:off x="9306824" y="2229635"/>
            <a:ext cx="418704" cy="369332"/>
          </a:xfrm>
          <a:prstGeom prst="rect">
            <a:avLst/>
          </a:prstGeom>
          <a:noFill/>
        </p:spPr>
        <p:txBody>
          <a:bodyPr wrap="none" rtlCol="0">
            <a:spAutoFit/>
          </a:bodyPr>
          <a:lstStyle/>
          <a:p>
            <a:r>
              <a:rPr lang="tr-TR" dirty="0"/>
              <a:t>97</a:t>
            </a:r>
          </a:p>
        </p:txBody>
      </p:sp>
      <p:sp>
        <p:nvSpPr>
          <p:cNvPr id="16" name="Metin kutusu 15">
            <a:extLst>
              <a:ext uri="{FF2B5EF4-FFF2-40B4-BE49-F238E27FC236}">
                <a16:creationId xmlns:a16="http://schemas.microsoft.com/office/drawing/2014/main" id="{2852EFA8-D058-074A-A7EA-F1E253D43783}"/>
              </a:ext>
            </a:extLst>
          </p:cNvPr>
          <p:cNvSpPr txBox="1"/>
          <p:nvPr/>
        </p:nvSpPr>
        <p:spPr>
          <a:xfrm>
            <a:off x="10412246" y="2181619"/>
            <a:ext cx="652743" cy="369332"/>
          </a:xfrm>
          <a:prstGeom prst="rect">
            <a:avLst/>
          </a:prstGeom>
          <a:noFill/>
        </p:spPr>
        <p:txBody>
          <a:bodyPr wrap="none" rtlCol="0">
            <a:spAutoFit/>
          </a:bodyPr>
          <a:lstStyle/>
          <a:p>
            <a:r>
              <a:rPr lang="tr-TR" dirty="0"/>
              <a:t>2005</a:t>
            </a:r>
          </a:p>
        </p:txBody>
      </p:sp>
    </p:spTree>
    <p:extLst>
      <p:ext uri="{BB962C8B-B14F-4D97-AF65-F5344CB8AC3E}">
        <p14:creationId xmlns:p14="http://schemas.microsoft.com/office/powerpoint/2010/main" val="1088999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E48F088-9C15-CE55-6DF0-593921663225}"/>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2BF9145-1CFE-4F40-97E5-45EC79768D9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 Bilgi Yer Tutucusu 2">
            <a:extLst>
              <a:ext uri="{FF2B5EF4-FFF2-40B4-BE49-F238E27FC236}">
                <a16:creationId xmlns:a16="http://schemas.microsoft.com/office/drawing/2014/main" id="{0AC83618-D9AD-707F-8A89-EEDBA5EDC7F3}"/>
              </a:ext>
            </a:extLst>
          </p:cNvPr>
          <p:cNvSpPr>
            <a:spLocks noGrp="1"/>
          </p:cNvSpPr>
          <p:nvPr>
            <p:ph type="ftr" sz="quarter" idx="11"/>
          </p:nvPr>
        </p:nvSpPr>
        <p:spPr>
          <a:xfrm>
            <a:off x="4038600" y="6356350"/>
            <a:ext cx="4114800" cy="365125"/>
          </a:xfrm>
        </p:spPr>
        <p:txBody>
          <a:bodyPr>
            <a:normAutofit fontScale="925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1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Prof.Dr.Muzaffer Eskiocak, TTB Aşı Çalışma Grubu. Halk Sağlığı Uzmanı</a:t>
            </a:r>
          </a:p>
        </p:txBody>
      </p:sp>
      <p:sp>
        <p:nvSpPr>
          <p:cNvPr id="4" name="Slayt Numarası Yer Tutucusu 3">
            <a:extLst>
              <a:ext uri="{FF2B5EF4-FFF2-40B4-BE49-F238E27FC236}">
                <a16:creationId xmlns:a16="http://schemas.microsoft.com/office/drawing/2014/main" id="{EC6F9F13-AC77-5D30-B5DC-840E90F04F11}"/>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DDE592-1665-49B9-90FC-FE231E2FE4D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Grafik 4">
            <a:extLst>
              <a:ext uri="{FF2B5EF4-FFF2-40B4-BE49-F238E27FC236}">
                <a16:creationId xmlns:a16="http://schemas.microsoft.com/office/drawing/2014/main" id="{2F71EC25-ADA4-D524-D7F8-3CC2B07C5930}"/>
              </a:ext>
            </a:extLst>
          </p:cNvPr>
          <p:cNvGraphicFramePr>
            <a:graphicFrameLocks/>
          </p:cNvGraphicFramePr>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9741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AB95648E-A440-6B68-43F3-3A999ED355D8}"/>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5F6D48A-0342-4C00-B99B-B5A772BE5D0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 Bilgi Yer Tutucusu 2">
            <a:extLst>
              <a:ext uri="{FF2B5EF4-FFF2-40B4-BE49-F238E27FC236}">
                <a16:creationId xmlns:a16="http://schemas.microsoft.com/office/drawing/2014/main" id="{B979FC6C-2D2C-09DA-D050-0BB9135E2AAA}"/>
              </a:ext>
            </a:extLst>
          </p:cNvPr>
          <p:cNvSpPr>
            <a:spLocks noGrp="1"/>
          </p:cNvSpPr>
          <p:nvPr>
            <p:ph type="ftr" sz="quarter" idx="11"/>
          </p:nvPr>
        </p:nvSpPr>
        <p:spPr>
          <a:xfrm>
            <a:off x="4038600" y="6356350"/>
            <a:ext cx="4114800" cy="365125"/>
          </a:xfrm>
        </p:spPr>
        <p:txBody>
          <a:bodyPr>
            <a:normAutofit fontScale="925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1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Prof.Dr.Muzaffer Eskiocak, TTB Aşı Çalışma Grubu. Halk Sağlığı Uzmanı</a:t>
            </a:r>
          </a:p>
        </p:txBody>
      </p:sp>
      <p:sp>
        <p:nvSpPr>
          <p:cNvPr id="4" name="Slayt Numarası Yer Tutucusu 3">
            <a:extLst>
              <a:ext uri="{FF2B5EF4-FFF2-40B4-BE49-F238E27FC236}">
                <a16:creationId xmlns:a16="http://schemas.microsoft.com/office/drawing/2014/main" id="{7C3E9C47-0FFC-7D82-E978-B996E907D7D4}"/>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DDE592-1665-49B9-90FC-FE231E2FE4D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Grafik 4">
            <a:extLst>
              <a:ext uri="{FF2B5EF4-FFF2-40B4-BE49-F238E27FC236}">
                <a16:creationId xmlns:a16="http://schemas.microsoft.com/office/drawing/2014/main" id="{C11E1521-4C00-8A96-9521-1077D3F5EBDF}"/>
              </a:ext>
            </a:extLst>
          </p:cNvPr>
          <p:cNvGraphicFramePr>
            <a:graphicFrameLocks/>
          </p:cNvGraphicFramePr>
          <p:nvPr>
            <p:extLst>
              <p:ext uri="{D42A27DB-BD31-4B8C-83A1-F6EECF244321}">
                <p14:modId xmlns:p14="http://schemas.microsoft.com/office/powerpoint/2010/main" val="2622959210"/>
              </p:ext>
            </p:extLst>
          </p:nvPr>
        </p:nvGraphicFramePr>
        <p:xfrm>
          <a:off x="643467" y="643466"/>
          <a:ext cx="10905066" cy="55710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0621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03FC3E-C63A-D5B3-F739-61120F80B65B}"/>
              </a:ext>
            </a:extLst>
          </p:cNvPr>
          <p:cNvSpPr>
            <a:spLocks noGrp="1"/>
          </p:cNvSpPr>
          <p:nvPr>
            <p:ph type="title"/>
          </p:nvPr>
        </p:nvSpPr>
        <p:spPr>
          <a:xfrm>
            <a:off x="549206" y="304800"/>
            <a:ext cx="2263442" cy="1330839"/>
          </a:xfrm>
          <a:solidFill>
            <a:srgbClr val="FFFF00"/>
          </a:solidFill>
        </p:spPr>
        <p:txBody>
          <a:bodyPr vert="horz" lIns="91440" tIns="45720" rIns="91440" bIns="45720" rtlCol="0" anchor="ctr">
            <a:normAutofit/>
          </a:bodyPr>
          <a:lstStyle/>
          <a:p>
            <a:r>
              <a:rPr lang="en-US" b="1" dirty="0" err="1">
                <a:latin typeface="+mn-lt"/>
              </a:rPr>
              <a:t>Kızamık</a:t>
            </a:r>
            <a:r>
              <a:rPr lang="en-US" b="1" dirty="0">
                <a:latin typeface="+mn-lt"/>
              </a:rPr>
              <a:t> </a:t>
            </a:r>
            <a:r>
              <a:rPr lang="en-US" b="1" dirty="0" err="1">
                <a:latin typeface="+mn-lt"/>
              </a:rPr>
              <a:t>öldürür</a:t>
            </a:r>
            <a:r>
              <a:rPr lang="tr-TR" b="1" dirty="0">
                <a:latin typeface="+mn-lt"/>
              </a:rPr>
              <a:t>!</a:t>
            </a:r>
            <a:r>
              <a:rPr lang="en-US" b="1" dirty="0">
                <a:latin typeface="+mn-lt"/>
              </a:rPr>
              <a:t> </a:t>
            </a:r>
          </a:p>
        </p:txBody>
      </p:sp>
      <p:sp>
        <p:nvSpPr>
          <p:cNvPr id="4" name="İçerik Yer Tutucusu 3">
            <a:extLst>
              <a:ext uri="{FF2B5EF4-FFF2-40B4-BE49-F238E27FC236}">
                <a16:creationId xmlns:a16="http://schemas.microsoft.com/office/drawing/2014/main" id="{075121DB-7830-22BE-AF5D-E89FAC8F5262}"/>
              </a:ext>
            </a:extLst>
          </p:cNvPr>
          <p:cNvSpPr>
            <a:spLocks noGrp="1"/>
          </p:cNvSpPr>
          <p:nvPr>
            <p:ph sz="half" idx="1"/>
          </p:nvPr>
        </p:nvSpPr>
        <p:spPr>
          <a:xfrm>
            <a:off x="457766" y="1940439"/>
            <a:ext cx="3158741" cy="3908586"/>
          </a:xfrm>
        </p:spPr>
        <p:txBody>
          <a:bodyPr vert="horz" lIns="91440" tIns="45720" rIns="91440" bIns="45720" rtlCol="0">
            <a:normAutofit/>
          </a:bodyPr>
          <a:lstStyle/>
          <a:p>
            <a:r>
              <a:rPr lang="tr-TR" sz="3200" b="1" dirty="0"/>
              <a:t>1963’te </a:t>
            </a:r>
            <a:br>
              <a:rPr lang="tr-TR" sz="3200" b="1" dirty="0"/>
            </a:br>
            <a:r>
              <a:rPr lang="tr-TR" sz="3200" b="1" dirty="0">
                <a:solidFill>
                  <a:srgbClr val="FF0000"/>
                </a:solidFill>
              </a:rPr>
              <a:t>yılda 2,6 milyon</a:t>
            </a:r>
          </a:p>
          <a:p>
            <a:r>
              <a:rPr lang="tr-TR" sz="3200" b="1" dirty="0"/>
              <a:t>2021’de </a:t>
            </a:r>
            <a:br>
              <a:rPr lang="tr-TR" sz="3200" b="1" dirty="0"/>
            </a:br>
            <a:r>
              <a:rPr lang="tr-TR" sz="3200" b="1" dirty="0">
                <a:solidFill>
                  <a:srgbClr val="0000FF"/>
                </a:solidFill>
              </a:rPr>
              <a:t>yılda 128 bin </a:t>
            </a:r>
            <a:r>
              <a:rPr lang="tr-TR" sz="3200" b="1" dirty="0"/>
              <a:t>ölüm</a:t>
            </a:r>
            <a:endParaRPr lang="en-US" sz="3200" b="1" dirty="0"/>
          </a:p>
          <a:p>
            <a:endParaRPr lang="en-US" sz="3200" b="1" dirty="0"/>
          </a:p>
        </p:txBody>
      </p:sp>
      <p:sp>
        <p:nvSpPr>
          <p:cNvPr id="7" name="Metin kutusu 6">
            <a:extLst>
              <a:ext uri="{FF2B5EF4-FFF2-40B4-BE49-F238E27FC236}">
                <a16:creationId xmlns:a16="http://schemas.microsoft.com/office/drawing/2014/main" id="{64F91F71-9998-7789-A5CA-005929CCE86B}"/>
              </a:ext>
            </a:extLst>
          </p:cNvPr>
          <p:cNvSpPr txBox="1"/>
          <p:nvPr/>
        </p:nvSpPr>
        <p:spPr>
          <a:xfrm>
            <a:off x="3300620" y="424200"/>
            <a:ext cx="890243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Kızamıktan Vaka Ölüm Oranının zaman içinde değişimi </a:t>
            </a:r>
          </a:p>
        </p:txBody>
      </p:sp>
      <p:sp>
        <p:nvSpPr>
          <p:cNvPr id="9" name="İçerik Yer Tutucusu 8">
            <a:extLst>
              <a:ext uri="{FF2B5EF4-FFF2-40B4-BE49-F238E27FC236}">
                <a16:creationId xmlns:a16="http://schemas.microsoft.com/office/drawing/2014/main" id="{6B160F62-9650-A63F-4049-21E1A9A8DF99}"/>
              </a:ext>
            </a:extLst>
          </p:cNvPr>
          <p:cNvSpPr>
            <a:spLocks noGrp="1"/>
          </p:cNvSpPr>
          <p:nvPr>
            <p:ph sz="half" idx="2"/>
          </p:nvPr>
        </p:nvSpPr>
        <p:spPr/>
        <p:txBody>
          <a:bodyPr/>
          <a:lstStyle/>
          <a:p>
            <a:endParaRPr lang="tr-TR"/>
          </a:p>
        </p:txBody>
      </p:sp>
      <p:pic>
        <p:nvPicPr>
          <p:cNvPr id="10" name="Resim 9" descr="diyagram, çizgi, metin, öykü gelişim çizgisi; kumpas; grafiğini çıkarma içeren bir resim&#10;&#10;Açıklama otomatik olarak oluşturuldu">
            <a:extLst>
              <a:ext uri="{FF2B5EF4-FFF2-40B4-BE49-F238E27FC236}">
                <a16:creationId xmlns:a16="http://schemas.microsoft.com/office/drawing/2014/main" id="{C1CCF6C8-280E-8333-4A21-9CF47D597084}"/>
              </a:ext>
            </a:extLst>
          </p:cNvPr>
          <p:cNvPicPr>
            <a:picLocks noChangeAspect="1"/>
          </p:cNvPicPr>
          <p:nvPr/>
        </p:nvPicPr>
        <p:blipFill rotWithShape="1">
          <a:blip r:embed="rId3"/>
          <a:srcRect t="20509"/>
          <a:stretch/>
        </p:blipFill>
        <p:spPr>
          <a:xfrm>
            <a:off x="3512569" y="1245433"/>
            <a:ext cx="8323501" cy="4681102"/>
          </a:xfrm>
          <a:prstGeom prst="rect">
            <a:avLst/>
          </a:prstGeom>
        </p:spPr>
      </p:pic>
      <p:sp>
        <p:nvSpPr>
          <p:cNvPr id="3" name="Veri Yer Tutucusu 2">
            <a:extLst>
              <a:ext uri="{FF2B5EF4-FFF2-40B4-BE49-F238E27FC236}">
                <a16:creationId xmlns:a16="http://schemas.microsoft.com/office/drawing/2014/main" id="{F07E5F8D-F5F7-6073-3CA4-8E85E5F34812}"/>
              </a:ext>
            </a:extLst>
          </p:cNvPr>
          <p:cNvSpPr>
            <a:spLocks noGrp="1"/>
          </p:cNvSpPr>
          <p:nvPr>
            <p:ph type="dt" sz="half" idx="10"/>
          </p:nvPr>
        </p:nvSpPr>
        <p:spPr/>
        <p:txBody>
          <a:bodyPr/>
          <a:lstStyle/>
          <a:p>
            <a:fld id="{18AAB3C7-6564-4A84-A1C4-AB9D3C47F6F8}" type="datetime1">
              <a:rPr lang="tr-TR" smtClean="0"/>
              <a:t>10.07.2023</a:t>
            </a:fld>
            <a:endParaRPr lang="tr-TR"/>
          </a:p>
        </p:txBody>
      </p:sp>
      <p:sp>
        <p:nvSpPr>
          <p:cNvPr id="5" name="Alt Bilgi Yer Tutucusu 4">
            <a:extLst>
              <a:ext uri="{FF2B5EF4-FFF2-40B4-BE49-F238E27FC236}">
                <a16:creationId xmlns:a16="http://schemas.microsoft.com/office/drawing/2014/main" id="{105B94C5-F5AE-0AC1-0B0A-EEB4B21A1B76}"/>
              </a:ext>
            </a:extLst>
          </p:cNvPr>
          <p:cNvSpPr>
            <a:spLocks noGrp="1"/>
          </p:cNvSpPr>
          <p:nvPr>
            <p:ph type="ftr" sz="quarter" idx="11"/>
          </p:nvPr>
        </p:nvSpPr>
        <p:spPr>
          <a:xfrm>
            <a:off x="4038600" y="6356350"/>
            <a:ext cx="4572000" cy="150377"/>
          </a:xfrm>
        </p:spPr>
        <p:txBody>
          <a:bodyPr/>
          <a:lstStyle/>
          <a:p>
            <a:r>
              <a:rPr lang="tr-TR" dirty="0" err="1"/>
              <a:t>Prof.Dr.Muzaffer</a:t>
            </a:r>
            <a:r>
              <a:rPr lang="tr-TR" dirty="0"/>
              <a:t> Eskiocak, TTB Aşı Çalışma Grubu. Halk Sağlığı Uzmanı</a:t>
            </a:r>
          </a:p>
        </p:txBody>
      </p:sp>
      <p:sp>
        <p:nvSpPr>
          <p:cNvPr id="6" name="Slayt Numarası Yer Tutucusu 5">
            <a:extLst>
              <a:ext uri="{FF2B5EF4-FFF2-40B4-BE49-F238E27FC236}">
                <a16:creationId xmlns:a16="http://schemas.microsoft.com/office/drawing/2014/main" id="{F6BC1C1F-F3E2-F401-DFF3-5C9199147E9A}"/>
              </a:ext>
            </a:extLst>
          </p:cNvPr>
          <p:cNvSpPr>
            <a:spLocks noGrp="1"/>
          </p:cNvSpPr>
          <p:nvPr>
            <p:ph type="sldNum" sz="quarter" idx="12"/>
          </p:nvPr>
        </p:nvSpPr>
        <p:spPr/>
        <p:txBody>
          <a:bodyPr/>
          <a:lstStyle/>
          <a:p>
            <a:fld id="{A8FFC8D2-7C56-42BF-B4FB-BAA74675582D}" type="slidenum">
              <a:rPr lang="tr-TR" smtClean="0"/>
              <a:t>15</a:t>
            </a:fld>
            <a:endParaRPr lang="tr-TR"/>
          </a:p>
        </p:txBody>
      </p:sp>
    </p:spTree>
    <p:extLst>
      <p:ext uri="{BB962C8B-B14F-4D97-AF65-F5344CB8AC3E}">
        <p14:creationId xmlns:p14="http://schemas.microsoft.com/office/powerpoint/2010/main" val="386654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49" name="Rectangle 1"/>
          <p:cNvSpPr>
            <a:spLocks noGrp="1" noChangeArrowheads="1"/>
          </p:cNvSpPr>
          <p:nvPr>
            <p:ph type="title"/>
          </p:nvPr>
        </p:nvSpPr>
        <p:spPr>
          <a:xfrm>
            <a:off x="858352" y="293593"/>
            <a:ext cx="10876695" cy="475836"/>
          </a:xfrm>
          <a:noFill/>
        </p:spPr>
        <p:txBody>
          <a:bodyPr wrap="none">
            <a:spAutoFit/>
          </a:bodyPr>
          <a:lstStyle/>
          <a:p>
            <a:pPr algn="ctr" eaLnBrk="1" hangingPunct="1"/>
            <a:r>
              <a:rPr lang="tr-TR" sz="2800" b="1" dirty="0">
                <a:solidFill>
                  <a:srgbClr val="0000FF"/>
                </a:solidFill>
                <a:latin typeface="+mn-lt"/>
                <a:ea typeface="Calibri" pitchFamily="34" charset="0"/>
                <a:cs typeface="Times New Roman" pitchFamily="18" charset="0"/>
              </a:rPr>
              <a:t>Sağlık hizmetlerinin optimal olduğu ülkelerde </a:t>
            </a:r>
            <a:r>
              <a:rPr lang="tr-TR" sz="2800" b="1" dirty="0">
                <a:solidFill>
                  <a:srgbClr val="0000FF"/>
                </a:solidFill>
                <a:highlight>
                  <a:srgbClr val="FFFF00"/>
                </a:highlight>
                <a:latin typeface="+mn-lt"/>
                <a:ea typeface="Calibri" pitchFamily="34" charset="0"/>
                <a:cs typeface="Times New Roman" pitchFamily="18" charset="0"/>
              </a:rPr>
              <a:t>kızamık komplikasyonları</a:t>
            </a:r>
            <a:endParaRPr lang="tr-TR" sz="6000" b="1" dirty="0">
              <a:solidFill>
                <a:srgbClr val="0000FF"/>
              </a:solidFill>
              <a:highlight>
                <a:srgbClr val="FFFF00"/>
              </a:highlight>
              <a:latin typeface="+mn-lt"/>
              <a:ea typeface="Calibri" pitchFamily="34" charset="0"/>
              <a:cs typeface="Times New Roman" pitchFamily="18" charset="0"/>
            </a:endParaRPr>
          </a:p>
        </p:txBody>
      </p:sp>
      <p:graphicFrame>
        <p:nvGraphicFramePr>
          <p:cNvPr id="4" name="3 Tablo"/>
          <p:cNvGraphicFramePr>
            <a:graphicFrameLocks noGrp="1"/>
          </p:cNvGraphicFramePr>
          <p:nvPr>
            <p:extLst>
              <p:ext uri="{D42A27DB-BD31-4B8C-83A1-F6EECF244321}">
                <p14:modId xmlns:p14="http://schemas.microsoft.com/office/powerpoint/2010/main" val="904865054"/>
              </p:ext>
            </p:extLst>
          </p:nvPr>
        </p:nvGraphicFramePr>
        <p:xfrm>
          <a:off x="868101" y="922274"/>
          <a:ext cx="10579261" cy="5111496"/>
        </p:xfrm>
        <a:graphic>
          <a:graphicData uri="http://schemas.openxmlformats.org/drawingml/2006/table">
            <a:tbl>
              <a:tblPr firstRow="1" firstCol="1" bandRow="1">
                <a:tableStyleId>{3B4B98B0-60AC-42C2-AFA5-B58CD77FA1E5}</a:tableStyleId>
              </a:tblPr>
              <a:tblGrid>
                <a:gridCol w="3477721">
                  <a:extLst>
                    <a:ext uri="{9D8B030D-6E8A-4147-A177-3AD203B41FA5}">
                      <a16:colId xmlns:a16="http://schemas.microsoft.com/office/drawing/2014/main" val="20000"/>
                    </a:ext>
                  </a:extLst>
                </a:gridCol>
                <a:gridCol w="1661439">
                  <a:extLst>
                    <a:ext uri="{9D8B030D-6E8A-4147-A177-3AD203B41FA5}">
                      <a16:colId xmlns:a16="http://schemas.microsoft.com/office/drawing/2014/main" val="20001"/>
                    </a:ext>
                  </a:extLst>
                </a:gridCol>
                <a:gridCol w="5440101">
                  <a:extLst>
                    <a:ext uri="{9D8B030D-6E8A-4147-A177-3AD203B41FA5}">
                      <a16:colId xmlns:a16="http://schemas.microsoft.com/office/drawing/2014/main" val="20002"/>
                    </a:ext>
                  </a:extLst>
                </a:gridCol>
              </a:tblGrid>
              <a:tr h="285752">
                <a:tc>
                  <a:txBody>
                    <a:bodyPr/>
                    <a:lstStyle/>
                    <a:p>
                      <a:pPr>
                        <a:lnSpc>
                          <a:spcPct val="115000"/>
                        </a:lnSpc>
                        <a:spcAft>
                          <a:spcPts val="0"/>
                        </a:spcAft>
                      </a:pPr>
                      <a:r>
                        <a:rPr lang="tr-TR" sz="2200" b="1" dirty="0">
                          <a:solidFill>
                            <a:srgbClr val="1B06BA"/>
                          </a:solidFill>
                        </a:rPr>
                        <a:t>Komplikasyon </a:t>
                      </a:r>
                      <a:endParaRPr lang="tr-TR" sz="2200" b="1" dirty="0">
                        <a:solidFill>
                          <a:srgbClr val="1B06BA"/>
                        </a:solidFill>
                        <a:latin typeface="+mn-lt"/>
                        <a:ea typeface="Calibri"/>
                        <a:cs typeface="Times New Roman"/>
                      </a:endParaRPr>
                    </a:p>
                  </a:txBody>
                  <a:tcPr marL="68580" marR="68580" marT="0" marB="0"/>
                </a:tc>
                <a:tc>
                  <a:txBody>
                    <a:bodyPr/>
                    <a:lstStyle/>
                    <a:p>
                      <a:pPr>
                        <a:lnSpc>
                          <a:spcPct val="115000"/>
                        </a:lnSpc>
                        <a:spcAft>
                          <a:spcPts val="0"/>
                        </a:spcAft>
                      </a:pPr>
                      <a:r>
                        <a:rPr lang="tr-TR" sz="2200" b="1" dirty="0">
                          <a:solidFill>
                            <a:srgbClr val="1B06BA"/>
                          </a:solidFill>
                        </a:rPr>
                        <a:t>Sıklık</a:t>
                      </a:r>
                      <a:endParaRPr lang="tr-TR" sz="2200" b="1" dirty="0">
                        <a:solidFill>
                          <a:srgbClr val="1B06BA"/>
                        </a:solidFill>
                        <a:latin typeface="+mn-lt"/>
                        <a:ea typeface="Calibri"/>
                        <a:cs typeface="Times New Roman"/>
                      </a:endParaRPr>
                    </a:p>
                  </a:txBody>
                  <a:tcPr marL="68580" marR="68580" marT="0" marB="0"/>
                </a:tc>
                <a:tc>
                  <a:txBody>
                    <a:bodyPr/>
                    <a:lstStyle/>
                    <a:p>
                      <a:pPr>
                        <a:lnSpc>
                          <a:spcPct val="115000"/>
                        </a:lnSpc>
                        <a:spcAft>
                          <a:spcPts val="0"/>
                        </a:spcAft>
                      </a:pPr>
                      <a:r>
                        <a:rPr lang="tr-TR" sz="2200" b="1" dirty="0">
                          <a:solidFill>
                            <a:srgbClr val="1B06BA"/>
                          </a:solidFill>
                        </a:rPr>
                        <a:t>Özellik</a:t>
                      </a:r>
                      <a:endParaRPr lang="tr-TR" sz="2200" b="1" dirty="0">
                        <a:solidFill>
                          <a:srgbClr val="1B06BA"/>
                        </a:solidFill>
                        <a:latin typeface="+mn-lt"/>
                        <a:ea typeface="Calibri"/>
                        <a:cs typeface="Times New Roman"/>
                      </a:endParaRPr>
                    </a:p>
                  </a:txBody>
                  <a:tcPr marL="68580" marR="68580" marT="0" marB="0"/>
                </a:tc>
                <a:extLst>
                  <a:ext uri="{0D108BD9-81ED-4DB2-BD59-A6C34878D82A}">
                    <a16:rowId xmlns:a16="http://schemas.microsoft.com/office/drawing/2014/main" val="10000"/>
                  </a:ext>
                </a:extLst>
              </a:tr>
              <a:tr h="285752">
                <a:tc>
                  <a:txBody>
                    <a:bodyPr/>
                    <a:lstStyle/>
                    <a:p>
                      <a:pPr marL="0" algn="l" defTabSz="914400" rtl="0" eaLnBrk="1" latinLnBrk="0" hangingPunct="1">
                        <a:lnSpc>
                          <a:spcPct val="115000"/>
                        </a:lnSpc>
                        <a:spcAft>
                          <a:spcPts val="0"/>
                        </a:spcAft>
                      </a:pPr>
                      <a:r>
                        <a:rPr lang="tr-TR" sz="2200" b="1" kern="1200" dirty="0">
                          <a:solidFill>
                            <a:schemeClr val="tx1"/>
                          </a:solidFill>
                          <a:latin typeface="+mn-lt"/>
                          <a:ea typeface="+mn-ea"/>
                          <a:cs typeface="+mn-cs"/>
                        </a:rPr>
                        <a:t>Orta kulak iltihabı</a:t>
                      </a:r>
                      <a:endParaRPr lang="en-US" sz="2200" b="1" kern="1200" dirty="0">
                        <a:solidFill>
                          <a:schemeClr val="tx1"/>
                        </a:solidFill>
                        <a:latin typeface="+mn-lt"/>
                        <a:ea typeface="+mn-ea"/>
                        <a:cs typeface="+mn-cs"/>
                      </a:endParaRPr>
                    </a:p>
                    <a:p>
                      <a:pPr marL="0" algn="l" defTabSz="914400" rtl="0" eaLnBrk="1" latinLnBrk="0" hangingPunct="1">
                        <a:lnSpc>
                          <a:spcPct val="115000"/>
                        </a:lnSpc>
                        <a:spcAft>
                          <a:spcPts val="0"/>
                        </a:spcAft>
                      </a:pPr>
                      <a:endParaRPr lang="tr-TR" sz="2200" b="1" kern="1200" dirty="0">
                        <a:solidFill>
                          <a:schemeClr val="tx1"/>
                        </a:solidFill>
                        <a:latin typeface="+mn-lt"/>
                        <a:ea typeface="+mn-ea"/>
                        <a:cs typeface="+mn-cs"/>
                      </a:endParaRPr>
                    </a:p>
                  </a:txBody>
                  <a:tcPr marL="68580" marR="68580" marT="0" marB="0"/>
                </a:tc>
                <a:tc>
                  <a:txBody>
                    <a:bodyPr/>
                    <a:lstStyle/>
                    <a:p>
                      <a:pPr marL="0" algn="l" defTabSz="914400" rtl="0" eaLnBrk="1" latinLnBrk="0" hangingPunct="1">
                        <a:lnSpc>
                          <a:spcPct val="115000"/>
                        </a:lnSpc>
                        <a:spcAft>
                          <a:spcPts val="0"/>
                        </a:spcAft>
                      </a:pPr>
                      <a:r>
                        <a:rPr lang="tr-TR" sz="2200" b="1" kern="1200" dirty="0">
                          <a:solidFill>
                            <a:schemeClr val="tx1"/>
                          </a:solidFill>
                          <a:latin typeface="+mn-lt"/>
                          <a:ea typeface="+mn-ea"/>
                          <a:cs typeface="+mn-cs"/>
                        </a:rPr>
                        <a:t>  % 7-9</a:t>
                      </a:r>
                    </a:p>
                  </a:txBody>
                  <a:tcPr marL="68580" marR="68580" marT="0" marB="0"/>
                </a:tc>
                <a:tc>
                  <a:txBody>
                    <a:bodyPr/>
                    <a:lstStyle/>
                    <a:p>
                      <a:pPr marL="0" algn="l" defTabSz="914400" rtl="0" eaLnBrk="1" latinLnBrk="0" hangingPunct="1">
                        <a:lnSpc>
                          <a:spcPct val="115000"/>
                        </a:lnSpc>
                        <a:spcAft>
                          <a:spcPts val="0"/>
                        </a:spcAft>
                      </a:pPr>
                      <a:endParaRPr lang="tr-TR" sz="2200" b="1" kern="1200" dirty="0">
                        <a:solidFill>
                          <a:schemeClr val="tx1"/>
                        </a:solidFill>
                        <a:latin typeface="+mn-lt"/>
                        <a:ea typeface="+mn-ea"/>
                        <a:cs typeface="+mn-cs"/>
                      </a:endParaRPr>
                    </a:p>
                  </a:txBody>
                  <a:tcPr marL="68580" marR="68580" marT="0" marB="0"/>
                </a:tc>
                <a:extLst>
                  <a:ext uri="{0D108BD9-81ED-4DB2-BD59-A6C34878D82A}">
                    <a16:rowId xmlns:a16="http://schemas.microsoft.com/office/drawing/2014/main" val="10001"/>
                  </a:ext>
                </a:extLst>
              </a:tr>
              <a:tr h="285752">
                <a:tc>
                  <a:txBody>
                    <a:bodyPr/>
                    <a:lstStyle/>
                    <a:p>
                      <a:pPr>
                        <a:lnSpc>
                          <a:spcPct val="115000"/>
                        </a:lnSpc>
                        <a:spcAft>
                          <a:spcPts val="0"/>
                        </a:spcAft>
                      </a:pPr>
                      <a:r>
                        <a:rPr lang="tr-TR" sz="2200" dirty="0"/>
                        <a:t>Pnömoni</a:t>
                      </a:r>
                      <a:endParaRPr lang="en-US" sz="2200" dirty="0"/>
                    </a:p>
                    <a:p>
                      <a:pPr>
                        <a:lnSpc>
                          <a:spcPct val="115000"/>
                        </a:lnSpc>
                        <a:spcAft>
                          <a:spcPts val="0"/>
                        </a:spcAft>
                      </a:pPr>
                      <a:endParaRPr lang="tr-TR" sz="2200" dirty="0">
                        <a:latin typeface="+mn-lt"/>
                        <a:ea typeface="Calibri"/>
                        <a:cs typeface="Times New Roman"/>
                      </a:endParaRPr>
                    </a:p>
                  </a:txBody>
                  <a:tcPr marL="68580" marR="68580" marT="0" marB="0"/>
                </a:tc>
                <a:tc>
                  <a:txBody>
                    <a:bodyPr/>
                    <a:lstStyle/>
                    <a:p>
                      <a:pPr>
                        <a:lnSpc>
                          <a:spcPct val="115000"/>
                        </a:lnSpc>
                        <a:spcAft>
                          <a:spcPts val="0"/>
                        </a:spcAft>
                      </a:pPr>
                      <a:r>
                        <a:rPr lang="tr-TR" sz="2200" dirty="0"/>
                        <a:t>  % 1-6</a:t>
                      </a:r>
                      <a:endParaRPr lang="tr-TR" sz="2200" dirty="0">
                        <a:latin typeface="+mn-lt"/>
                        <a:ea typeface="Calibri"/>
                        <a:cs typeface="Times New Roman"/>
                      </a:endParaRPr>
                    </a:p>
                  </a:txBody>
                  <a:tcPr marL="68580" marR="68580" marT="0" marB="0"/>
                </a:tc>
                <a:tc>
                  <a:txBody>
                    <a:bodyPr/>
                    <a:lstStyle/>
                    <a:p>
                      <a:pPr>
                        <a:lnSpc>
                          <a:spcPct val="115000"/>
                        </a:lnSpc>
                        <a:spcAft>
                          <a:spcPts val="0"/>
                        </a:spcAft>
                      </a:pPr>
                      <a:r>
                        <a:rPr lang="tr-TR" sz="2200" dirty="0"/>
                        <a:t>Ölümlerin   60’ından sorumludur</a:t>
                      </a:r>
                      <a:endParaRPr lang="tr-TR" sz="2200" dirty="0">
                        <a:latin typeface="+mn-lt"/>
                        <a:ea typeface="Calibri"/>
                        <a:cs typeface="Times New Roman"/>
                      </a:endParaRPr>
                    </a:p>
                  </a:txBody>
                  <a:tcPr marL="68580" marR="68580" marT="0" marB="0"/>
                </a:tc>
                <a:extLst>
                  <a:ext uri="{0D108BD9-81ED-4DB2-BD59-A6C34878D82A}">
                    <a16:rowId xmlns:a16="http://schemas.microsoft.com/office/drawing/2014/main" val="10002"/>
                  </a:ext>
                </a:extLst>
              </a:tr>
              <a:tr h="285752">
                <a:tc>
                  <a:txBody>
                    <a:bodyPr/>
                    <a:lstStyle/>
                    <a:p>
                      <a:pPr>
                        <a:lnSpc>
                          <a:spcPct val="115000"/>
                        </a:lnSpc>
                        <a:spcAft>
                          <a:spcPts val="0"/>
                        </a:spcAft>
                      </a:pPr>
                      <a:r>
                        <a:rPr lang="tr-TR" sz="2200" dirty="0"/>
                        <a:t>İshal</a:t>
                      </a:r>
                      <a:endParaRPr lang="tr-TR" sz="2200" dirty="0">
                        <a:latin typeface="+mn-lt"/>
                        <a:ea typeface="Calibri"/>
                        <a:cs typeface="Times New Roman"/>
                      </a:endParaRPr>
                    </a:p>
                  </a:txBody>
                  <a:tcPr marL="68580" marR="68580" marT="0" marB="0"/>
                </a:tc>
                <a:tc>
                  <a:txBody>
                    <a:bodyPr/>
                    <a:lstStyle/>
                    <a:p>
                      <a:pPr>
                        <a:lnSpc>
                          <a:spcPct val="115000"/>
                        </a:lnSpc>
                        <a:spcAft>
                          <a:spcPts val="0"/>
                        </a:spcAft>
                      </a:pPr>
                      <a:r>
                        <a:rPr lang="tr-TR" sz="2200" dirty="0"/>
                        <a:t>  % 8</a:t>
                      </a:r>
                      <a:endParaRPr lang="tr-TR" sz="2200" dirty="0">
                        <a:latin typeface="+mn-lt"/>
                        <a:ea typeface="Calibri"/>
                        <a:cs typeface="Times New Roman"/>
                      </a:endParaRPr>
                    </a:p>
                  </a:txBody>
                  <a:tcPr marL="68580" marR="68580" marT="0" marB="0"/>
                </a:tc>
                <a:tc>
                  <a:txBody>
                    <a:bodyPr/>
                    <a:lstStyle/>
                    <a:p>
                      <a:pPr>
                        <a:lnSpc>
                          <a:spcPct val="115000"/>
                        </a:lnSpc>
                        <a:spcAft>
                          <a:spcPts val="0"/>
                        </a:spcAft>
                      </a:pPr>
                      <a:r>
                        <a:rPr lang="tr-TR" sz="2200" dirty="0" err="1"/>
                        <a:t>Malnutrisyona</a:t>
                      </a:r>
                      <a:r>
                        <a:rPr lang="tr-TR" sz="2200" dirty="0"/>
                        <a:t> yol açar, ölüm nedenlerindendir. </a:t>
                      </a:r>
                      <a:endParaRPr lang="tr-TR" sz="2200" dirty="0">
                        <a:latin typeface="+mn-lt"/>
                        <a:ea typeface="Calibri"/>
                        <a:cs typeface="Times New Roman"/>
                      </a:endParaRPr>
                    </a:p>
                  </a:txBody>
                  <a:tcPr marL="68580" marR="68580" marT="0" marB="0"/>
                </a:tc>
                <a:extLst>
                  <a:ext uri="{0D108BD9-81ED-4DB2-BD59-A6C34878D82A}">
                    <a16:rowId xmlns:a16="http://schemas.microsoft.com/office/drawing/2014/main" val="10003"/>
                  </a:ext>
                </a:extLst>
              </a:tr>
              <a:tr h="571504">
                <a:tc>
                  <a:txBody>
                    <a:bodyPr/>
                    <a:lstStyle/>
                    <a:p>
                      <a:pPr>
                        <a:lnSpc>
                          <a:spcPct val="100000"/>
                        </a:lnSpc>
                        <a:spcAft>
                          <a:spcPts val="0"/>
                        </a:spcAft>
                      </a:pPr>
                      <a:r>
                        <a:rPr lang="tr-TR" sz="2200" dirty="0"/>
                        <a:t>Akut viral ya da bakteriyel ensefalit sonrası kalıcı beyin hasarı</a:t>
                      </a:r>
                      <a:endParaRPr lang="tr-TR" sz="2200" dirty="0">
                        <a:latin typeface="+mn-lt"/>
                        <a:ea typeface="Calibri"/>
                        <a:cs typeface="Times New Roman"/>
                      </a:endParaRPr>
                    </a:p>
                  </a:txBody>
                  <a:tcPr marL="68580" marR="68580" marT="0" marB="0"/>
                </a:tc>
                <a:tc>
                  <a:txBody>
                    <a:bodyPr/>
                    <a:lstStyle/>
                    <a:p>
                      <a:pPr>
                        <a:lnSpc>
                          <a:spcPct val="115000"/>
                        </a:lnSpc>
                        <a:spcAft>
                          <a:spcPts val="0"/>
                        </a:spcAft>
                      </a:pPr>
                      <a:r>
                        <a:rPr lang="tr-TR" sz="2200" dirty="0"/>
                        <a:t>1-4/1000-2000 olgu</a:t>
                      </a:r>
                      <a:endParaRPr lang="tr-TR" sz="2200" dirty="0">
                        <a:latin typeface="+mn-lt"/>
                        <a:ea typeface="Calibri"/>
                        <a:cs typeface="Times New Roman"/>
                      </a:endParaRPr>
                    </a:p>
                  </a:txBody>
                  <a:tcPr marL="68580" marR="68580" marT="0" marB="0"/>
                </a:tc>
                <a:tc>
                  <a:txBody>
                    <a:bodyPr/>
                    <a:lstStyle/>
                    <a:p>
                      <a:pPr>
                        <a:lnSpc>
                          <a:spcPct val="115000"/>
                        </a:lnSpc>
                        <a:spcAft>
                          <a:spcPts val="0"/>
                        </a:spcAft>
                      </a:pPr>
                      <a:r>
                        <a:rPr lang="tr-TR" sz="2200" dirty="0"/>
                        <a:t>Daha çok erişkinlerde</a:t>
                      </a:r>
                      <a:endParaRPr lang="tr-TR" sz="2200" dirty="0">
                        <a:latin typeface="+mn-lt"/>
                        <a:ea typeface="Calibri"/>
                        <a:cs typeface="Times New Roman"/>
                      </a:endParaRPr>
                    </a:p>
                  </a:txBody>
                  <a:tcPr marL="68580" marR="68580" marT="0" marB="0"/>
                </a:tc>
                <a:extLst>
                  <a:ext uri="{0D108BD9-81ED-4DB2-BD59-A6C34878D82A}">
                    <a16:rowId xmlns:a16="http://schemas.microsoft.com/office/drawing/2014/main" val="10004"/>
                  </a:ext>
                </a:extLst>
              </a:tr>
              <a:tr h="571504">
                <a:tc>
                  <a:txBody>
                    <a:bodyPr/>
                    <a:lstStyle/>
                    <a:p>
                      <a:pPr>
                        <a:lnSpc>
                          <a:spcPct val="115000"/>
                        </a:lnSpc>
                        <a:spcAft>
                          <a:spcPts val="0"/>
                        </a:spcAft>
                      </a:pPr>
                      <a:r>
                        <a:rPr lang="tr-TR" sz="2200" dirty="0"/>
                        <a:t>SSPE </a:t>
                      </a:r>
                      <a:endParaRPr lang="tr-TR" sz="2200" dirty="0">
                        <a:latin typeface="+mn-lt"/>
                        <a:ea typeface="Calibri"/>
                        <a:cs typeface="Times New Roman"/>
                      </a:endParaRPr>
                    </a:p>
                  </a:txBody>
                  <a:tcPr marL="68580" marR="68580" marT="0" marB="0"/>
                </a:tc>
                <a:tc>
                  <a:txBody>
                    <a:bodyPr/>
                    <a:lstStyle/>
                    <a:p>
                      <a:pPr>
                        <a:lnSpc>
                          <a:spcPct val="115000"/>
                        </a:lnSpc>
                        <a:spcAft>
                          <a:spcPts val="0"/>
                        </a:spcAft>
                      </a:pPr>
                      <a:r>
                        <a:rPr lang="tr-TR" sz="2200" dirty="0"/>
                        <a:t>1/2500-10.000 olgu</a:t>
                      </a:r>
                      <a:endParaRPr lang="tr-TR" sz="2200" dirty="0">
                        <a:latin typeface="+mn-lt"/>
                        <a:ea typeface="Calibri"/>
                        <a:cs typeface="Times New Roman"/>
                      </a:endParaRPr>
                    </a:p>
                  </a:txBody>
                  <a:tcPr marL="68580" marR="68580" marT="0" marB="0"/>
                </a:tc>
                <a:tc>
                  <a:txBody>
                    <a:bodyPr/>
                    <a:lstStyle/>
                    <a:p>
                      <a:pPr>
                        <a:lnSpc>
                          <a:spcPct val="115000"/>
                        </a:lnSpc>
                        <a:spcAft>
                          <a:spcPts val="0"/>
                        </a:spcAft>
                      </a:pPr>
                      <a:r>
                        <a:rPr lang="tr-TR" sz="2200" dirty="0"/>
                        <a:t>Kızamık hastalığından 7 yıl sonra belirmeye başlar. Erken yaştaki kızamıktan sonra daha sık</a:t>
                      </a:r>
                      <a:endParaRPr lang="tr-TR" sz="2200" dirty="0">
                        <a:latin typeface="+mn-lt"/>
                        <a:ea typeface="Calibri"/>
                        <a:cs typeface="Times New Roman"/>
                      </a:endParaRPr>
                    </a:p>
                  </a:txBody>
                  <a:tcPr marL="68580" marR="68580" marT="0" marB="0"/>
                </a:tc>
                <a:extLst>
                  <a:ext uri="{0D108BD9-81ED-4DB2-BD59-A6C34878D82A}">
                    <a16:rowId xmlns:a16="http://schemas.microsoft.com/office/drawing/2014/main" val="10005"/>
                  </a:ext>
                </a:extLst>
              </a:tr>
              <a:tr h="285752">
                <a:tc>
                  <a:txBody>
                    <a:bodyPr/>
                    <a:lstStyle/>
                    <a:p>
                      <a:pPr>
                        <a:lnSpc>
                          <a:spcPct val="115000"/>
                        </a:lnSpc>
                        <a:spcAft>
                          <a:spcPts val="0"/>
                        </a:spcAft>
                      </a:pPr>
                      <a:r>
                        <a:rPr lang="tr-TR" sz="2200" b="1" dirty="0"/>
                        <a:t>Ölüm</a:t>
                      </a:r>
                      <a:endParaRPr lang="en-US" sz="2200" b="1" dirty="0"/>
                    </a:p>
                    <a:p>
                      <a:pPr>
                        <a:lnSpc>
                          <a:spcPct val="115000"/>
                        </a:lnSpc>
                        <a:spcAft>
                          <a:spcPts val="0"/>
                        </a:spcAft>
                      </a:pPr>
                      <a:endParaRPr lang="tr-TR" sz="2200" b="1" dirty="0">
                        <a:latin typeface="+mn-lt"/>
                        <a:ea typeface="Calibri"/>
                        <a:cs typeface="Times New Roman"/>
                      </a:endParaRPr>
                    </a:p>
                  </a:txBody>
                  <a:tcPr marL="68580" marR="68580" marT="0" marB="0"/>
                </a:tc>
                <a:tc>
                  <a:txBody>
                    <a:bodyPr/>
                    <a:lstStyle/>
                    <a:p>
                      <a:pPr>
                        <a:lnSpc>
                          <a:spcPct val="115000"/>
                        </a:lnSpc>
                        <a:spcAft>
                          <a:spcPts val="0"/>
                        </a:spcAft>
                      </a:pPr>
                      <a:r>
                        <a:rPr lang="tr-TR" sz="2200" b="1" dirty="0"/>
                        <a:t> % 2-15</a:t>
                      </a:r>
                      <a:endParaRPr lang="tr-TR" sz="2200" b="1" dirty="0">
                        <a:latin typeface="+mn-lt"/>
                        <a:ea typeface="Calibri"/>
                        <a:cs typeface="Times New Roman"/>
                      </a:endParaRPr>
                    </a:p>
                  </a:txBody>
                  <a:tcPr marL="68580" marR="68580" marT="0" marB="0"/>
                </a:tc>
                <a:tc>
                  <a:txBody>
                    <a:bodyPr/>
                    <a:lstStyle/>
                    <a:p>
                      <a:pPr>
                        <a:lnSpc>
                          <a:spcPct val="115000"/>
                        </a:lnSpc>
                        <a:spcAft>
                          <a:spcPts val="0"/>
                        </a:spcAft>
                      </a:pPr>
                      <a:endParaRPr lang="tr-TR" sz="2200" b="1" dirty="0">
                        <a:latin typeface="+mn-lt"/>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64550" name="Rectangle 2"/>
          <p:cNvSpPr>
            <a:spLocks noChangeArrowheads="1"/>
          </p:cNvSpPr>
          <p:nvPr/>
        </p:nvSpPr>
        <p:spPr bwMode="auto">
          <a:xfrm>
            <a:off x="1284514" y="5929313"/>
            <a:ext cx="9622971" cy="584200"/>
          </a:xfrm>
          <a:prstGeom prst="rect">
            <a:avLst/>
          </a:prstGeom>
          <a:noFill/>
          <a:ln w="9525">
            <a:no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Strebel</a:t>
            </a:r>
            <a:r>
              <a:rPr kumimoji="0" lang="tr-TR" sz="16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PM, </a:t>
            </a:r>
            <a:r>
              <a:rPr kumimoji="0" lang="tr-TR" sz="16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Papania</a:t>
            </a:r>
            <a:r>
              <a:rPr kumimoji="0" lang="tr-TR" sz="16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JM, </a:t>
            </a:r>
            <a:r>
              <a:rPr kumimoji="0" lang="tr-TR" sz="16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Gastanaduy</a:t>
            </a:r>
            <a:r>
              <a:rPr kumimoji="0" lang="tr-TR" sz="16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PA, et al. </a:t>
            </a:r>
            <a:r>
              <a:rPr kumimoji="0" lang="tr-TR" sz="16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Measles</a:t>
            </a:r>
            <a:r>
              <a:rPr kumimoji="0" lang="tr-TR" sz="16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(in) </a:t>
            </a:r>
            <a:r>
              <a:rPr kumimoji="0" lang="tr-TR" sz="16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Plotkin</a:t>
            </a:r>
            <a:r>
              <a:rPr kumimoji="0" lang="tr-TR" sz="16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SA, </a:t>
            </a:r>
            <a:r>
              <a:rPr kumimoji="0" lang="tr-TR" sz="16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Orenstein</a:t>
            </a:r>
            <a:r>
              <a:rPr kumimoji="0" lang="tr-TR" sz="16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Offit</a:t>
            </a:r>
            <a:r>
              <a:rPr kumimoji="0" lang="tr-TR" sz="16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PA, Edwards KM. </a:t>
            </a:r>
            <a:r>
              <a:rPr kumimoji="0" lang="tr-TR" sz="16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Plotkin’s</a:t>
            </a:r>
            <a:r>
              <a:rPr kumimoji="0" lang="tr-TR" sz="16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16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Vaccines</a:t>
            </a:r>
            <a:r>
              <a:rPr kumimoji="0" lang="tr-TR" sz="16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7th Edition, 2018, p.579-618</a:t>
            </a:r>
          </a:p>
        </p:txBody>
      </p:sp>
      <p:sp>
        <p:nvSpPr>
          <p:cNvPr id="2" name="Alt Bilgi Yer Tutucusu 1">
            <a:extLst>
              <a:ext uri="{FF2B5EF4-FFF2-40B4-BE49-F238E27FC236}">
                <a16:creationId xmlns:a16="http://schemas.microsoft.com/office/drawing/2014/main" id="{02A00615-E5B6-492B-AEE5-D48A5CFDF6AF}"/>
              </a:ext>
            </a:extLst>
          </p:cNvPr>
          <p:cNvSpPr>
            <a:spLocks noGrp="1"/>
          </p:cNvSpPr>
          <p:nvPr>
            <p:ph type="ftr" sz="quarter" idx="11"/>
          </p:nvPr>
        </p:nvSpPr>
        <p:spPr>
          <a:xfrm>
            <a:off x="4038600" y="6356350"/>
            <a:ext cx="52197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3" name="Veri Yer Tutucusu 2">
            <a:extLst>
              <a:ext uri="{FF2B5EF4-FFF2-40B4-BE49-F238E27FC236}">
                <a16:creationId xmlns:a16="http://schemas.microsoft.com/office/drawing/2014/main" id="{53BDD4F0-0E93-883E-5AAE-74566AD4177A}"/>
              </a:ext>
            </a:extLst>
          </p:cNvPr>
          <p:cNvSpPr>
            <a:spLocks noGrp="1"/>
          </p:cNvSpPr>
          <p:nvPr>
            <p:ph type="dt" sz="half" idx="10"/>
          </p:nvPr>
        </p:nvSpPr>
        <p:spPr/>
        <p:txBody>
          <a:bodyPr/>
          <a:lstStyle/>
          <a:p>
            <a:fld id="{55DE44D3-ED06-474E-B73A-2A37C25B7063}" type="datetime1">
              <a:rPr lang="tr-TR" smtClean="0"/>
              <a:t>10.07.2023</a:t>
            </a:fld>
            <a:endParaRPr lang="tr-TR"/>
          </a:p>
        </p:txBody>
      </p:sp>
      <p:sp>
        <p:nvSpPr>
          <p:cNvPr id="5" name="Slayt Numarası Yer Tutucusu 4">
            <a:extLst>
              <a:ext uri="{FF2B5EF4-FFF2-40B4-BE49-F238E27FC236}">
                <a16:creationId xmlns:a16="http://schemas.microsoft.com/office/drawing/2014/main" id="{A1AAF20E-3921-19FF-CE48-F2509D331862}"/>
              </a:ext>
            </a:extLst>
          </p:cNvPr>
          <p:cNvSpPr>
            <a:spLocks noGrp="1"/>
          </p:cNvSpPr>
          <p:nvPr>
            <p:ph type="sldNum" sz="quarter" idx="12"/>
          </p:nvPr>
        </p:nvSpPr>
        <p:spPr/>
        <p:txBody>
          <a:bodyPr/>
          <a:lstStyle/>
          <a:p>
            <a:fld id="{A8FFC8D2-7C56-42BF-B4FB-BAA74675582D}" type="slidenum">
              <a:rPr lang="tr-TR" smtClean="0"/>
              <a:t>16</a:t>
            </a:fld>
            <a:endParaRPr lang="tr-TR"/>
          </a:p>
        </p:txBody>
      </p:sp>
    </p:spTree>
    <p:extLst>
      <p:ext uri="{BB962C8B-B14F-4D97-AF65-F5344CB8AC3E}">
        <p14:creationId xmlns:p14="http://schemas.microsoft.com/office/powerpoint/2010/main" val="2429616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4F878F-BDE7-DCA7-71E7-9C84E04FA5F0}"/>
              </a:ext>
            </a:extLst>
          </p:cNvPr>
          <p:cNvSpPr>
            <a:spLocks noGrp="1"/>
          </p:cNvSpPr>
          <p:nvPr>
            <p:ph type="title"/>
          </p:nvPr>
        </p:nvSpPr>
        <p:spPr/>
        <p:txBody>
          <a:bodyPr/>
          <a:lstStyle/>
          <a:p>
            <a:r>
              <a:rPr lang="tr-TR">
                <a:solidFill>
                  <a:srgbClr val="C00000"/>
                </a:solidFill>
                <a:latin typeface="+mn-lt"/>
              </a:rPr>
              <a:t>Kızamık aşısı kimlere yapılmaz?</a:t>
            </a:r>
            <a:endParaRPr lang="tr-TR" dirty="0">
              <a:solidFill>
                <a:srgbClr val="C00000"/>
              </a:solidFill>
              <a:latin typeface="+mn-lt"/>
            </a:endParaRPr>
          </a:p>
        </p:txBody>
      </p:sp>
      <p:graphicFrame>
        <p:nvGraphicFramePr>
          <p:cNvPr id="10" name="İçerik Yer Tutucusu 2">
            <a:extLst>
              <a:ext uri="{FF2B5EF4-FFF2-40B4-BE49-F238E27FC236}">
                <a16:creationId xmlns:a16="http://schemas.microsoft.com/office/drawing/2014/main" id="{78D3C5FA-4432-1A1C-5032-FD59CC097CA8}"/>
              </a:ext>
            </a:extLst>
          </p:cNvPr>
          <p:cNvGraphicFramePr>
            <a:graphicFrameLocks noGrp="1"/>
          </p:cNvGraphicFramePr>
          <p:nvPr>
            <p:ph idx="1"/>
            <p:extLst>
              <p:ext uri="{D42A27DB-BD31-4B8C-83A1-F6EECF244321}">
                <p14:modId xmlns:p14="http://schemas.microsoft.com/office/powerpoint/2010/main" val="2202095985"/>
              </p:ext>
            </p:extLst>
          </p:nvPr>
        </p:nvGraphicFramePr>
        <p:xfrm>
          <a:off x="838200" y="133969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Veri Yer Tutucusu 3">
            <a:extLst>
              <a:ext uri="{FF2B5EF4-FFF2-40B4-BE49-F238E27FC236}">
                <a16:creationId xmlns:a16="http://schemas.microsoft.com/office/drawing/2014/main" id="{ADF78196-7A59-DEA9-BB91-4B8FD3C318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0B1732-6C20-47C9-9EEC-D2E2365501B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FD186129-BD70-9F92-08AF-CB2F1B7D3C7B}"/>
              </a:ext>
            </a:extLst>
          </p:cNvPr>
          <p:cNvSpPr>
            <a:spLocks noGrp="1"/>
          </p:cNvSpPr>
          <p:nvPr>
            <p:ph type="ftr" sz="quarter" idx="11"/>
          </p:nvPr>
        </p:nvSpPr>
        <p:spPr>
          <a:xfrm>
            <a:off x="4038600" y="6356350"/>
            <a:ext cx="4724400" cy="5016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6" name="Slayt Numarası Yer Tutucusu 5">
            <a:extLst>
              <a:ext uri="{FF2B5EF4-FFF2-40B4-BE49-F238E27FC236}">
                <a16:creationId xmlns:a16="http://schemas.microsoft.com/office/drawing/2014/main" id="{85344AE6-3999-AF29-1465-E1C605F9FC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DE592-1665-49B9-90FC-FE231E2FE4D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etin kutusu 7">
            <a:extLst>
              <a:ext uri="{FF2B5EF4-FFF2-40B4-BE49-F238E27FC236}">
                <a16:creationId xmlns:a16="http://schemas.microsoft.com/office/drawing/2014/main" id="{29D74101-3F6A-17E6-020E-63227FA0F6DF}"/>
              </a:ext>
            </a:extLst>
          </p:cNvPr>
          <p:cNvSpPr txBox="1"/>
          <p:nvPr/>
        </p:nvSpPr>
        <p:spPr>
          <a:xfrm>
            <a:off x="990600" y="5614830"/>
            <a:ext cx="94312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askerville"/>
                <a:ea typeface="+mn-ea"/>
                <a:cs typeface="+mn-cs"/>
              </a:rPr>
              <a:t>American Academy of Pediatrics. [Chapter title.] In: Kimberlin DW, Barnett</a:t>
            </a:r>
            <a:r>
              <a:rPr kumimoji="0" lang="tr-TR" sz="1200" b="0" i="0" u="none" strike="noStrike" kern="1200" cap="none" spc="0" normalizeH="0" baseline="0" noProof="0" dirty="0">
                <a:ln>
                  <a:noFill/>
                </a:ln>
                <a:solidFill>
                  <a:prstClr val="black"/>
                </a:solidFill>
                <a:effectLst/>
                <a:uLnTx/>
                <a:uFillTx/>
                <a:latin typeface="Baskerville"/>
                <a:ea typeface="+mn-ea"/>
                <a:cs typeface="+mn-cs"/>
              </a:rPr>
              <a:t> </a:t>
            </a:r>
            <a:r>
              <a:rPr kumimoji="0" lang="en-US" sz="1200" b="0" i="0" u="none" strike="noStrike" kern="1200" cap="none" spc="0" normalizeH="0" baseline="0" noProof="0" dirty="0">
                <a:ln>
                  <a:noFill/>
                </a:ln>
                <a:solidFill>
                  <a:prstClr val="black"/>
                </a:solidFill>
                <a:effectLst/>
                <a:uLnTx/>
                <a:uFillTx/>
                <a:latin typeface="Baskerville"/>
                <a:ea typeface="+mn-ea"/>
                <a:cs typeface="+mn-cs"/>
              </a:rPr>
              <a:t>ED, </a:t>
            </a:r>
            <a:r>
              <a:rPr kumimoji="0" lang="en-US" sz="1200" b="0" i="0" u="none" strike="noStrike" kern="1200" cap="none" spc="0" normalizeH="0" baseline="0" noProof="0" dirty="0" err="1">
                <a:ln>
                  <a:noFill/>
                </a:ln>
                <a:solidFill>
                  <a:prstClr val="black"/>
                </a:solidFill>
                <a:effectLst/>
                <a:uLnTx/>
                <a:uFillTx/>
                <a:latin typeface="Baskerville"/>
                <a:ea typeface="+mn-ea"/>
                <a:cs typeface="+mn-cs"/>
              </a:rPr>
              <a:t>Lynfield</a:t>
            </a:r>
            <a:r>
              <a:rPr kumimoji="0" lang="en-US" sz="1200" b="0" i="0" u="none" strike="noStrike" kern="1200" cap="none" spc="0" normalizeH="0" baseline="0" noProof="0" dirty="0">
                <a:ln>
                  <a:noFill/>
                </a:ln>
                <a:solidFill>
                  <a:prstClr val="black"/>
                </a:solidFill>
                <a:effectLst/>
                <a:uLnTx/>
                <a:uFillTx/>
                <a:latin typeface="Baskerville"/>
                <a:ea typeface="+mn-ea"/>
                <a:cs typeface="+mn-cs"/>
              </a:rPr>
              <a:t> R, Sawyer MH, eds. </a:t>
            </a:r>
            <a:r>
              <a:rPr kumimoji="0" lang="en-US" sz="1200" b="0" i="1" u="none" strike="noStrike" kern="1200" cap="none" spc="0" normalizeH="0" baseline="0" noProof="0" dirty="0">
                <a:ln>
                  <a:noFill/>
                </a:ln>
                <a:solidFill>
                  <a:prstClr val="black"/>
                </a:solidFill>
                <a:effectLst/>
                <a:uLnTx/>
                <a:uFillTx/>
                <a:latin typeface="Baskerville-Italic"/>
                <a:ea typeface="+mn-ea"/>
                <a:cs typeface="+mn-cs"/>
              </a:rPr>
              <a:t>Red Book: 2021 Report of the Committee on Infectious Diseases</a:t>
            </a:r>
            <a:r>
              <a:rPr kumimoji="0" lang="en-US" sz="1200" b="0" i="0" u="none" strike="noStrike" kern="1200" cap="none" spc="0" normalizeH="0" baseline="0" noProof="0" dirty="0">
                <a:ln>
                  <a:noFill/>
                </a:ln>
                <a:solidFill>
                  <a:prstClr val="black"/>
                </a:solidFill>
                <a:effectLst/>
                <a:uLnTx/>
                <a:uFillTx/>
                <a:latin typeface="Baskerville"/>
                <a:ea typeface="+mn-ea"/>
                <a:cs typeface="+mn-cs"/>
              </a:rPr>
              <a:t>. Itasca, IL: American Academy of Pediatrics: 2021[</a:t>
            </a:r>
            <a:r>
              <a:rPr kumimoji="0" lang="tr-TR" sz="1200" b="0" i="0" u="none" strike="noStrike" kern="1200" cap="none" spc="0" normalizeH="0" baseline="0" noProof="0" dirty="0">
                <a:ln>
                  <a:noFill/>
                </a:ln>
                <a:solidFill>
                  <a:prstClr val="black"/>
                </a:solidFill>
                <a:effectLst/>
                <a:uLnTx/>
                <a:uFillTx/>
                <a:latin typeface="Baskerville"/>
                <a:ea typeface="+mn-ea"/>
                <a:cs typeface="+mn-cs"/>
              </a:rPr>
              <a:t>552--</a:t>
            </a:r>
            <a:r>
              <a:rPr kumimoji="0" lang="en-US" sz="1200" b="0" i="0" u="none" strike="noStrike" kern="1200" cap="none" spc="0" normalizeH="0" baseline="0" noProof="0" dirty="0">
                <a:ln>
                  <a:noFill/>
                </a:ln>
                <a:solidFill>
                  <a:prstClr val="black"/>
                </a:solidFill>
                <a:effectLst/>
                <a:uLnTx/>
                <a:uFillTx/>
                <a:latin typeface="Baskerville"/>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Guide to Contraindications and Precautions to Commonly Used Vaccines for All Ages (immunize.org)</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https://www.immunize.org/catg.d/p3072a.pdf</a:t>
            </a:r>
          </a:p>
        </p:txBody>
      </p:sp>
    </p:spTree>
    <p:extLst>
      <p:ext uri="{BB962C8B-B14F-4D97-AF65-F5344CB8AC3E}">
        <p14:creationId xmlns:p14="http://schemas.microsoft.com/office/powerpoint/2010/main" val="2448228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2">
            <a:extLst>
              <a:ext uri="{FF2B5EF4-FFF2-40B4-BE49-F238E27FC236}">
                <a16:creationId xmlns:a16="http://schemas.microsoft.com/office/drawing/2014/main" id="{E96B6F2B-17A2-3CCC-BEBF-A4A0C051A01E}"/>
              </a:ext>
            </a:extLst>
          </p:cNvPr>
          <p:cNvGraphicFramePr>
            <a:graphicFrameLocks noGrp="1"/>
          </p:cNvGraphicFramePr>
          <p:nvPr>
            <p:ph idx="1"/>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Veri Yer Tutucusu 3">
            <a:extLst>
              <a:ext uri="{FF2B5EF4-FFF2-40B4-BE49-F238E27FC236}">
                <a16:creationId xmlns:a16="http://schemas.microsoft.com/office/drawing/2014/main" id="{62C640D5-01FE-DB54-5A79-14A20F7311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6046AE-5D1D-47FC-850B-1DA1E84C2F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B9497EA2-78C4-CFB8-E9FB-AD70F50836FB}"/>
              </a:ext>
            </a:extLst>
          </p:cNvPr>
          <p:cNvSpPr>
            <a:spLocks noGrp="1"/>
          </p:cNvSpPr>
          <p:nvPr>
            <p:ph type="ftr" sz="quarter" idx="11"/>
          </p:nvPr>
        </p:nvSpPr>
        <p:spPr>
          <a:xfrm>
            <a:off x="4038600" y="6356350"/>
            <a:ext cx="4572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6" name="Slayt Numarası Yer Tutucusu 5">
            <a:extLst>
              <a:ext uri="{FF2B5EF4-FFF2-40B4-BE49-F238E27FC236}">
                <a16:creationId xmlns:a16="http://schemas.microsoft.com/office/drawing/2014/main" id="{44E0DA60-F78A-B6BD-E5F9-C100507387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DE592-1665-49B9-90FC-FE231E2FE4D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Başlık 1">
            <a:extLst>
              <a:ext uri="{FF2B5EF4-FFF2-40B4-BE49-F238E27FC236}">
                <a16:creationId xmlns:a16="http://schemas.microsoft.com/office/drawing/2014/main" id="{293F834C-BE06-F6BA-DC5F-0FD7549EDA08}"/>
              </a:ext>
            </a:extLst>
          </p:cNvPr>
          <p:cNvSpPr>
            <a:spLocks noGrp="1"/>
          </p:cNvSpPr>
          <p:nvPr>
            <p:ph type="title"/>
          </p:nvPr>
        </p:nvSpPr>
        <p:spPr>
          <a:xfrm>
            <a:off x="838200" y="365125"/>
            <a:ext cx="10515600" cy="1325563"/>
          </a:xfrm>
        </p:spPr>
        <p:txBody>
          <a:bodyPr/>
          <a:lstStyle/>
          <a:p>
            <a:r>
              <a:rPr lang="tr-TR" b="1" dirty="0">
                <a:latin typeface="+mn-lt"/>
              </a:rPr>
              <a:t>Kızamık aşısı kimlere </a:t>
            </a:r>
            <a:r>
              <a:rPr lang="tr-TR" b="1" u="sng" dirty="0">
                <a:solidFill>
                  <a:srgbClr val="C00000"/>
                </a:solidFill>
                <a:latin typeface="+mn-lt"/>
              </a:rPr>
              <a:t>dikkatle</a:t>
            </a:r>
            <a:r>
              <a:rPr lang="tr-TR" b="1" dirty="0">
                <a:latin typeface="+mn-lt"/>
              </a:rPr>
              <a:t> yapılmalı?</a:t>
            </a:r>
          </a:p>
        </p:txBody>
      </p:sp>
      <p:sp>
        <p:nvSpPr>
          <p:cNvPr id="8" name="Metin kutusu 7">
            <a:extLst>
              <a:ext uri="{FF2B5EF4-FFF2-40B4-BE49-F238E27FC236}">
                <a16:creationId xmlns:a16="http://schemas.microsoft.com/office/drawing/2014/main" id="{77532646-B76E-CDE6-5CB6-A32E79734B2C}"/>
              </a:ext>
            </a:extLst>
          </p:cNvPr>
          <p:cNvSpPr txBox="1"/>
          <p:nvPr/>
        </p:nvSpPr>
        <p:spPr>
          <a:xfrm>
            <a:off x="838200" y="5530632"/>
            <a:ext cx="94312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Guide to Contraindications and Precautions to Commonly Used Vaccines for All Ages (immunize.org)</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https://www.immunize.org/catg.d/p3072a.pdf</a:t>
            </a:r>
          </a:p>
        </p:txBody>
      </p:sp>
    </p:spTree>
    <p:extLst>
      <p:ext uri="{BB962C8B-B14F-4D97-AF65-F5344CB8AC3E}">
        <p14:creationId xmlns:p14="http://schemas.microsoft.com/office/powerpoint/2010/main" val="1847152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9E5F1B-CD1B-F266-061F-C9E2F79E3420}"/>
              </a:ext>
            </a:extLst>
          </p:cNvPr>
          <p:cNvSpPr>
            <a:spLocks noGrp="1"/>
          </p:cNvSpPr>
          <p:nvPr>
            <p:ph type="title"/>
          </p:nvPr>
        </p:nvSpPr>
        <p:spPr>
          <a:xfrm>
            <a:off x="6094476" y="330447"/>
            <a:ext cx="4840010" cy="1807305"/>
          </a:xfrm>
        </p:spPr>
        <p:txBody>
          <a:bodyPr>
            <a:normAutofit/>
          </a:bodyPr>
          <a:lstStyle/>
          <a:p>
            <a:r>
              <a:rPr lang="tr-TR" b="1" dirty="0">
                <a:latin typeface="+mn-lt"/>
              </a:rPr>
              <a:t>Aşı Sonrası İstenmeyen Etkiler</a:t>
            </a:r>
          </a:p>
        </p:txBody>
      </p:sp>
      <p:pic>
        <p:nvPicPr>
          <p:cNvPr id="15" name="Picture 7" descr="Yangın ve duman">
            <a:extLst>
              <a:ext uri="{FF2B5EF4-FFF2-40B4-BE49-F238E27FC236}">
                <a16:creationId xmlns:a16="http://schemas.microsoft.com/office/drawing/2014/main" id="{80710955-08B4-EF9E-6A6C-BB527D0D8FEC}"/>
              </a:ext>
            </a:extLst>
          </p:cNvPr>
          <p:cNvPicPr>
            <a:picLocks noChangeAspect="1"/>
          </p:cNvPicPr>
          <p:nvPr/>
        </p:nvPicPr>
        <p:blipFill rotWithShape="1">
          <a:blip r:embed="rId3"/>
          <a:srcRect l="22733" r="1773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İçerik Yer Tutucusu 2">
            <a:extLst>
              <a:ext uri="{FF2B5EF4-FFF2-40B4-BE49-F238E27FC236}">
                <a16:creationId xmlns:a16="http://schemas.microsoft.com/office/drawing/2014/main" id="{8595C6E8-3538-BDE2-F3EF-ED6FD5934480}"/>
              </a:ext>
            </a:extLst>
          </p:cNvPr>
          <p:cNvSpPr>
            <a:spLocks noGrp="1"/>
          </p:cNvSpPr>
          <p:nvPr>
            <p:ph idx="1"/>
          </p:nvPr>
        </p:nvSpPr>
        <p:spPr>
          <a:xfrm>
            <a:off x="6096000" y="2274277"/>
            <a:ext cx="5257798" cy="3902686"/>
          </a:xfrm>
        </p:spPr>
        <p:txBody>
          <a:bodyPr>
            <a:normAutofit fontScale="92500" lnSpcReduction="10000"/>
          </a:bodyPr>
          <a:lstStyle/>
          <a:p>
            <a:r>
              <a:rPr lang="tr-TR" b="1" dirty="0"/>
              <a:t>Aşılananların % 5-15’inde, aşıdan sonraki 6-12 gün içinde 39’4</a:t>
            </a:r>
            <a:r>
              <a:rPr lang="tr-TR" b="1" baseline="30000" dirty="0"/>
              <a:t>o </a:t>
            </a:r>
            <a:r>
              <a:rPr lang="tr-TR" b="1" dirty="0"/>
              <a:t>C ateş ve döküntüler görülebilir. Ateş genellikle 1-2 gün içinde düşer,</a:t>
            </a:r>
          </a:p>
          <a:p>
            <a:r>
              <a:rPr lang="tr-TR" b="1" dirty="0">
                <a:solidFill>
                  <a:srgbClr val="0000FF"/>
                </a:solidFill>
              </a:rPr>
              <a:t>Aşılananların % 5’inde döküntüler görülebilir. Bu dönemde bulaş olmaz.</a:t>
            </a:r>
          </a:p>
          <a:p>
            <a:r>
              <a:rPr lang="tr-TR" b="1" dirty="0"/>
              <a:t>Aşılananların 1/3000-4000’inde </a:t>
            </a:r>
            <a:br>
              <a:rPr lang="tr-TR" b="1" dirty="0"/>
            </a:br>
            <a:r>
              <a:rPr lang="tr-TR" b="1" dirty="0"/>
              <a:t>5-12 günler arasında ateşli havale görülebilir.</a:t>
            </a:r>
          </a:p>
          <a:p>
            <a:endParaRPr lang="tr-TR" b="1" dirty="0"/>
          </a:p>
        </p:txBody>
      </p:sp>
      <p:sp>
        <p:nvSpPr>
          <p:cNvPr id="4" name="Veri Yer Tutucusu 3">
            <a:extLst>
              <a:ext uri="{FF2B5EF4-FFF2-40B4-BE49-F238E27FC236}">
                <a16:creationId xmlns:a16="http://schemas.microsoft.com/office/drawing/2014/main" id="{ABA64AB8-4482-C2A7-3CC0-99C6716D7F3E}"/>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E8557931-4D50-488D-A2A3-7CA24BF06017}" type="datetime1">
              <a:rPr kumimoji="0" lang="tr-TR" sz="1200" b="0" i="0" u="none" strike="noStrike" kern="1200" cap="none" spc="0" normalizeH="0" baseline="0" noProof="0" smtClean="0">
                <a:ln>
                  <a:noFill/>
                </a:ln>
                <a:solidFill>
                  <a:srgbClr val="FFFFFF"/>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9728DE1F-AC50-B161-8E6F-3CC64792DF07}"/>
              </a:ext>
            </a:extLst>
          </p:cNvPr>
          <p:cNvSpPr>
            <a:spLocks noGrp="1"/>
          </p:cNvSpPr>
          <p:nvPr>
            <p:ph type="ftr" sz="quarter" idx="11"/>
          </p:nvPr>
        </p:nvSpPr>
        <p:spPr>
          <a:xfrm>
            <a:off x="4038600" y="6356350"/>
            <a:ext cx="4114800" cy="365125"/>
          </a:xfrm>
        </p:spPr>
        <p:txBody>
          <a:bodyPr>
            <a:normAutofit fontScale="925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1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Prof.Dr.Muzaffer Eskiocak, TTB Aşı Çalışma Grubu. Halk Sağlığı Uzmanı</a:t>
            </a:r>
          </a:p>
        </p:txBody>
      </p:sp>
      <p:sp>
        <p:nvSpPr>
          <p:cNvPr id="6" name="Slayt Numarası Yer Tutucusu 5">
            <a:extLst>
              <a:ext uri="{FF2B5EF4-FFF2-40B4-BE49-F238E27FC236}">
                <a16:creationId xmlns:a16="http://schemas.microsoft.com/office/drawing/2014/main" id="{59C4B45D-82F6-A668-0626-288F042F48BE}"/>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DDE592-1665-49B9-90FC-FE231E2FE4D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etin kutusu 7">
            <a:extLst>
              <a:ext uri="{FF2B5EF4-FFF2-40B4-BE49-F238E27FC236}">
                <a16:creationId xmlns:a16="http://schemas.microsoft.com/office/drawing/2014/main" id="{773457B0-8637-C8AD-A561-742ED9208647}"/>
              </a:ext>
            </a:extLst>
          </p:cNvPr>
          <p:cNvSpPr txBox="1"/>
          <p:nvPr/>
        </p:nvSpPr>
        <p:spPr>
          <a:xfrm>
            <a:off x="236375" y="360413"/>
            <a:ext cx="6167534" cy="1323439"/>
          </a:xfrm>
          <a:prstGeom prst="rect">
            <a:avLst/>
          </a:prstGeom>
          <a:noFill/>
        </p:spPr>
        <p:txBody>
          <a:bodyPr wrap="square">
            <a:spAutoFit/>
          </a:bodyPr>
          <a:lstStyle/>
          <a:p>
            <a:r>
              <a:rPr lang="tr-TR" sz="4000" b="1" dirty="0">
                <a:solidFill>
                  <a:schemeClr val="bg1"/>
                </a:solidFill>
              </a:rPr>
              <a:t>Kızamık aşısı </a:t>
            </a:r>
            <a:endParaRPr lang="en-US" sz="4000" b="1" dirty="0">
              <a:solidFill>
                <a:schemeClr val="bg1"/>
              </a:solidFill>
            </a:endParaRPr>
          </a:p>
          <a:p>
            <a:r>
              <a:rPr lang="tr-TR" sz="4000" b="1" dirty="0">
                <a:solidFill>
                  <a:schemeClr val="bg1"/>
                </a:solidFill>
              </a:rPr>
              <a:t>Güvenlidir</a:t>
            </a:r>
            <a:r>
              <a:rPr lang="en-US" sz="4000" b="1" dirty="0">
                <a:solidFill>
                  <a:schemeClr val="bg1"/>
                </a:solidFill>
              </a:rPr>
              <a:t>!</a:t>
            </a:r>
          </a:p>
        </p:txBody>
      </p:sp>
    </p:spTree>
    <p:extLst>
      <p:ext uri="{BB962C8B-B14F-4D97-AF65-F5344CB8AC3E}">
        <p14:creationId xmlns:p14="http://schemas.microsoft.com/office/powerpoint/2010/main" val="1340919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7346D21D-87EA-D2AF-906E-72D9E78E43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80C2FC-8C6A-4221-8AF2-F54FE16D134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DF4131F6-0D8A-ABD7-F445-1FF1F1D461DD}"/>
              </a:ext>
            </a:extLst>
          </p:cNvPr>
          <p:cNvSpPr>
            <a:spLocks noGrp="1"/>
          </p:cNvSpPr>
          <p:nvPr>
            <p:ph type="ftr" sz="quarter" idx="11"/>
          </p:nvPr>
        </p:nvSpPr>
        <p:spPr>
          <a:xfrm>
            <a:off x="4038600" y="6356350"/>
            <a:ext cx="46609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6" name="Slayt Numarası Yer Tutucusu 5">
            <a:extLst>
              <a:ext uri="{FF2B5EF4-FFF2-40B4-BE49-F238E27FC236}">
                <a16:creationId xmlns:a16="http://schemas.microsoft.com/office/drawing/2014/main" id="{5AF8BA49-B013-0853-A687-C46527EEE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FC8D2-7C56-42BF-B4FB-BAA746755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Resim 6">
            <a:extLst>
              <a:ext uri="{FF2B5EF4-FFF2-40B4-BE49-F238E27FC236}">
                <a16:creationId xmlns:a16="http://schemas.microsoft.com/office/drawing/2014/main" id="{231C1CCD-2C23-A51E-3DE6-91791438EBE4}"/>
              </a:ext>
            </a:extLst>
          </p:cNvPr>
          <p:cNvPicPr>
            <a:picLocks noChangeAspect="1"/>
          </p:cNvPicPr>
          <p:nvPr/>
        </p:nvPicPr>
        <p:blipFill>
          <a:blip r:embed="rId2"/>
          <a:stretch>
            <a:fillRect/>
          </a:stretch>
        </p:blipFill>
        <p:spPr>
          <a:xfrm>
            <a:off x="7592361" y="179900"/>
            <a:ext cx="4779678" cy="6541575"/>
          </a:xfrm>
          <a:prstGeom prst="rect">
            <a:avLst/>
          </a:prstGeom>
        </p:spPr>
      </p:pic>
      <p:pic>
        <p:nvPicPr>
          <p:cNvPr id="8" name="Resim 7">
            <a:extLst>
              <a:ext uri="{FF2B5EF4-FFF2-40B4-BE49-F238E27FC236}">
                <a16:creationId xmlns:a16="http://schemas.microsoft.com/office/drawing/2014/main" id="{F4E959E2-DD2D-DBD8-A69C-7D247EA0A55B}"/>
              </a:ext>
            </a:extLst>
          </p:cNvPr>
          <p:cNvPicPr>
            <a:picLocks noChangeAspect="1"/>
          </p:cNvPicPr>
          <p:nvPr/>
        </p:nvPicPr>
        <p:blipFill>
          <a:blip r:embed="rId3"/>
          <a:stretch>
            <a:fillRect/>
          </a:stretch>
        </p:blipFill>
        <p:spPr>
          <a:xfrm>
            <a:off x="3020361" y="320787"/>
            <a:ext cx="5029636" cy="6035563"/>
          </a:xfrm>
          <a:prstGeom prst="rect">
            <a:avLst/>
          </a:prstGeom>
        </p:spPr>
      </p:pic>
      <p:sp>
        <p:nvSpPr>
          <p:cNvPr id="9" name="Metin kutusu 8">
            <a:extLst>
              <a:ext uri="{FF2B5EF4-FFF2-40B4-BE49-F238E27FC236}">
                <a16:creationId xmlns:a16="http://schemas.microsoft.com/office/drawing/2014/main" id="{6FB8A043-A1E8-5524-2723-BAA874873370}"/>
              </a:ext>
            </a:extLst>
          </p:cNvPr>
          <p:cNvSpPr txBox="1"/>
          <p:nvPr/>
        </p:nvSpPr>
        <p:spPr>
          <a:xfrm>
            <a:off x="3717361" y="5552347"/>
            <a:ext cx="382399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DSÖ Avrupa Bölgesi 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Türkiye’de Son </a:t>
            </a:r>
            <a:r>
              <a:rPr kumimoji="0" lang="tr-TR" sz="1800" b="1" i="0" u="none" strike="noStrike" kern="1200" cap="none" spc="0" normalizeH="0" baseline="0" noProof="0" dirty="0" err="1">
                <a:ln>
                  <a:noFill/>
                </a:ln>
                <a:solidFill>
                  <a:prstClr val="black"/>
                </a:solidFill>
                <a:effectLst/>
                <a:uLnTx/>
                <a:uFillTx/>
                <a:latin typeface="Calibri" panose="020F0502020204030204"/>
                <a:ea typeface="+mn-ea"/>
                <a:cs typeface="+mn-cs"/>
              </a:rPr>
              <a:t>Polio</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vakası, 1998</a:t>
            </a:r>
            <a:r>
              <a:rPr kumimoji="0" lang="tr-TR" sz="1800" b="1" i="0" u="none" strike="noStrike" kern="1200" cap="none" spc="0" normalizeH="0" baseline="0" noProof="0" dirty="0">
                <a:ln>
                  <a:noFill/>
                </a:ln>
                <a:effectLst/>
                <a:uLnTx/>
                <a:uFillTx/>
                <a:latin typeface="Calibri" panose="020F0502020204030204"/>
                <a:ea typeface="+mn-ea"/>
                <a:cs typeface="+mn-cs"/>
              </a:rPr>
              <a:t>, Ağrı</a:t>
            </a:r>
          </a:p>
        </p:txBody>
      </p:sp>
      <p:pic>
        <p:nvPicPr>
          <p:cNvPr id="10" name="Resim 9">
            <a:extLst>
              <a:ext uri="{FF2B5EF4-FFF2-40B4-BE49-F238E27FC236}">
                <a16:creationId xmlns:a16="http://schemas.microsoft.com/office/drawing/2014/main" id="{2F1D32A8-0BE3-3730-DDB3-0EC0DE13F3B8}"/>
              </a:ext>
            </a:extLst>
          </p:cNvPr>
          <p:cNvPicPr>
            <a:picLocks noChangeAspect="1"/>
          </p:cNvPicPr>
          <p:nvPr/>
        </p:nvPicPr>
        <p:blipFill rotWithShape="1">
          <a:blip r:embed="rId4"/>
          <a:srcRect l="10146"/>
          <a:stretch/>
        </p:blipFill>
        <p:spPr>
          <a:xfrm>
            <a:off x="0" y="50261"/>
            <a:ext cx="3388744" cy="6329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8439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4B87C58-DDCE-691B-19DF-46047C939D56}"/>
              </a:ext>
            </a:extLst>
          </p:cNvPr>
          <p:cNvSpPr>
            <a:spLocks noGrp="1"/>
          </p:cNvSpPr>
          <p:nvPr>
            <p:ph type="title"/>
          </p:nvPr>
        </p:nvSpPr>
        <p:spPr>
          <a:xfrm>
            <a:off x="635000" y="640823"/>
            <a:ext cx="3418659" cy="5583148"/>
          </a:xfrm>
        </p:spPr>
        <p:txBody>
          <a:bodyPr anchor="ctr">
            <a:normAutofit/>
          </a:bodyPr>
          <a:lstStyle/>
          <a:p>
            <a:r>
              <a:rPr lang="tr-TR" sz="5400" b="1">
                <a:latin typeface="+mn-lt"/>
              </a:rPr>
              <a:t>Yaşamak ve yaşatmak için: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2F2207E8-346E-D96C-6F6C-CB95EA3575B0}"/>
              </a:ext>
            </a:extLst>
          </p:cNvPr>
          <p:cNvGraphicFramePr>
            <a:graphicFrameLocks noGrp="1"/>
          </p:cNvGraphicFramePr>
          <p:nvPr>
            <p:ph idx="1"/>
            <p:extLst>
              <p:ext uri="{D42A27DB-BD31-4B8C-83A1-F6EECF244321}">
                <p14:modId xmlns:p14="http://schemas.microsoft.com/office/powerpoint/2010/main" val="307136244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Veri Yer Tutucusu 3">
            <a:extLst>
              <a:ext uri="{FF2B5EF4-FFF2-40B4-BE49-F238E27FC236}">
                <a16:creationId xmlns:a16="http://schemas.microsoft.com/office/drawing/2014/main" id="{654E5E3A-FF5B-DD84-8B57-43F8E0AA239B}"/>
              </a:ext>
            </a:extLst>
          </p:cNvPr>
          <p:cNvSpPr>
            <a:spLocks noGrp="1"/>
          </p:cNvSpPr>
          <p:nvPr>
            <p:ph type="dt" sz="half" idx="10"/>
          </p:nvPr>
        </p:nvSpPr>
        <p:spPr/>
        <p:txBody>
          <a:bodyPr/>
          <a:lstStyle/>
          <a:p>
            <a:fld id="{64CFFA8E-6356-4A1F-BAF2-364A96A3D436}" type="datetime1">
              <a:rPr lang="tr-TR" smtClean="0"/>
              <a:t>10.07.2023</a:t>
            </a:fld>
            <a:endParaRPr lang="tr-TR"/>
          </a:p>
        </p:txBody>
      </p:sp>
      <p:sp>
        <p:nvSpPr>
          <p:cNvPr id="6" name="Alt Bilgi Yer Tutucusu 5">
            <a:extLst>
              <a:ext uri="{FF2B5EF4-FFF2-40B4-BE49-F238E27FC236}">
                <a16:creationId xmlns:a16="http://schemas.microsoft.com/office/drawing/2014/main" id="{A3F40AB7-E245-26ED-BED3-CF4042C7ACED}"/>
              </a:ext>
            </a:extLst>
          </p:cNvPr>
          <p:cNvSpPr>
            <a:spLocks noGrp="1"/>
          </p:cNvSpPr>
          <p:nvPr>
            <p:ph type="ftr" sz="quarter" idx="11"/>
          </p:nvPr>
        </p:nvSpPr>
        <p:spPr>
          <a:xfrm>
            <a:off x="4038600" y="6356351"/>
            <a:ext cx="4699000" cy="273050"/>
          </a:xfrm>
        </p:spPr>
        <p:txBody>
          <a:bodyPr/>
          <a:lstStyle/>
          <a:p>
            <a:r>
              <a:rPr lang="tr-TR" dirty="0" err="1"/>
              <a:t>Prof.Dr.Muzaffer</a:t>
            </a:r>
            <a:r>
              <a:rPr lang="tr-TR" dirty="0"/>
              <a:t> Eskiocak, TTB Aşı Çalışma Grubu. Halk Sağlığı Uzmanı</a:t>
            </a:r>
          </a:p>
        </p:txBody>
      </p:sp>
      <p:sp>
        <p:nvSpPr>
          <p:cNvPr id="7" name="Slayt Numarası Yer Tutucusu 6">
            <a:extLst>
              <a:ext uri="{FF2B5EF4-FFF2-40B4-BE49-F238E27FC236}">
                <a16:creationId xmlns:a16="http://schemas.microsoft.com/office/drawing/2014/main" id="{0B5715DE-4064-75FC-9D1D-EE2675B7662D}"/>
              </a:ext>
            </a:extLst>
          </p:cNvPr>
          <p:cNvSpPr>
            <a:spLocks noGrp="1"/>
          </p:cNvSpPr>
          <p:nvPr>
            <p:ph type="sldNum" sz="quarter" idx="12"/>
          </p:nvPr>
        </p:nvSpPr>
        <p:spPr/>
        <p:txBody>
          <a:bodyPr/>
          <a:lstStyle/>
          <a:p>
            <a:fld id="{A8FFC8D2-7C56-42BF-B4FB-BAA74675582D}" type="slidenum">
              <a:rPr lang="tr-TR" smtClean="0"/>
              <a:t>20</a:t>
            </a:fld>
            <a:endParaRPr lang="tr-TR"/>
          </a:p>
        </p:txBody>
      </p:sp>
    </p:spTree>
    <p:extLst>
      <p:ext uri="{BB962C8B-B14F-4D97-AF65-F5344CB8AC3E}">
        <p14:creationId xmlns:p14="http://schemas.microsoft.com/office/powerpoint/2010/main" val="4216548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1264025" y="0"/>
            <a:ext cx="10179422" cy="1202485"/>
          </a:xfrm>
        </p:spPr>
        <p:txBody>
          <a:bodyPr>
            <a:normAutofit/>
          </a:bodyPr>
          <a:lstStyle/>
          <a:p>
            <a:pPr algn="ctr">
              <a:defRPr/>
            </a:pPr>
            <a:r>
              <a:rPr lang="tr-TR" b="1" dirty="0">
                <a:solidFill>
                  <a:srgbClr val="0000CC"/>
                </a:solidFill>
                <a:latin typeface="+mn-lt"/>
              </a:rPr>
              <a:t>Aşı Takviminde Kapsanan </a:t>
            </a:r>
            <a:r>
              <a:rPr lang="en-US" b="1" dirty="0" err="1">
                <a:solidFill>
                  <a:srgbClr val="0000CC"/>
                </a:solidFill>
                <a:latin typeface="+mn-lt"/>
              </a:rPr>
              <a:t>Hastalıklar</a:t>
            </a:r>
            <a:endParaRPr lang="tr-TR" b="1" dirty="0">
              <a:solidFill>
                <a:srgbClr val="0000CC"/>
              </a:solidFill>
              <a:latin typeface="+mn-lt"/>
            </a:endParaRPr>
          </a:p>
        </p:txBody>
      </p:sp>
      <p:sp>
        <p:nvSpPr>
          <p:cNvPr id="36866" name="Rectangle 3"/>
          <p:cNvSpPr>
            <a:spLocks noGrp="1" noChangeArrowheads="1"/>
          </p:cNvSpPr>
          <p:nvPr>
            <p:ph sz="half" idx="1"/>
          </p:nvPr>
        </p:nvSpPr>
        <p:spPr>
          <a:xfrm>
            <a:off x="1264025" y="1412876"/>
            <a:ext cx="3617257" cy="4945083"/>
          </a:xfrm>
          <a:prstGeom prst="rect">
            <a:avLst/>
          </a:prstGeom>
          <a:solidFill>
            <a:schemeClr val="tx1"/>
          </a:solidFill>
        </p:spPr>
        <p:txBody>
          <a:bodyPr>
            <a:noAutofit/>
          </a:bodyPr>
          <a:lstStyle/>
          <a:p>
            <a:pPr marL="457200" indent="-457200" algn="ctr">
              <a:lnSpc>
                <a:spcPct val="100000"/>
              </a:lnSpc>
              <a:spcBef>
                <a:spcPts val="0"/>
              </a:spcBef>
              <a:spcAft>
                <a:spcPts val="0"/>
              </a:spcAft>
              <a:buNone/>
            </a:pPr>
            <a:r>
              <a:rPr lang="tr-TR" altLang="tr-TR" sz="2400" b="1" dirty="0">
                <a:solidFill>
                  <a:srgbClr val="FFFF00"/>
                </a:solidFill>
              </a:rPr>
              <a:t>DSÖ </a:t>
            </a:r>
          </a:p>
          <a:p>
            <a:pPr marL="538163" indent="-363538">
              <a:lnSpc>
                <a:spcPct val="100000"/>
              </a:lnSpc>
              <a:spcBef>
                <a:spcPts val="0"/>
              </a:spcBef>
              <a:spcAft>
                <a:spcPts val="0"/>
              </a:spcAft>
              <a:buClr>
                <a:schemeClr val="bg1"/>
              </a:buClr>
              <a:buFont typeface="Calibri" panose="020F0502020204030204" pitchFamily="34" charset="0"/>
              <a:buAutoNum type="arabicPeriod"/>
            </a:pPr>
            <a:r>
              <a:rPr lang="en-US" altLang="tr-TR" sz="2400" dirty="0" err="1">
                <a:solidFill>
                  <a:schemeClr val="bg1"/>
                </a:solidFill>
              </a:rPr>
              <a:t>Verem</a:t>
            </a:r>
            <a:endParaRPr lang="tr-TR" altLang="tr-TR" sz="2400" dirty="0">
              <a:solidFill>
                <a:schemeClr val="bg1"/>
              </a:solidFill>
            </a:endParaRP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dirty="0">
                <a:solidFill>
                  <a:schemeClr val="bg1"/>
                </a:solidFill>
              </a:rPr>
              <a:t>Boğmaca</a:t>
            </a: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dirty="0">
                <a:solidFill>
                  <a:schemeClr val="bg1"/>
                </a:solidFill>
              </a:rPr>
              <a:t>Difteri</a:t>
            </a: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dirty="0">
                <a:solidFill>
                  <a:schemeClr val="bg1"/>
                </a:solidFill>
              </a:rPr>
              <a:t>Tetanos</a:t>
            </a: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dirty="0">
                <a:solidFill>
                  <a:schemeClr val="bg1"/>
                </a:solidFill>
              </a:rPr>
              <a:t>Kızamık</a:t>
            </a: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dirty="0">
                <a:solidFill>
                  <a:schemeClr val="bg1"/>
                </a:solidFill>
              </a:rPr>
              <a:t>Kızamıkçık</a:t>
            </a: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dirty="0">
                <a:solidFill>
                  <a:schemeClr val="bg1"/>
                </a:solidFill>
              </a:rPr>
              <a:t>Çocuk Felci </a:t>
            </a: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dirty="0">
                <a:solidFill>
                  <a:schemeClr val="bg1"/>
                </a:solidFill>
              </a:rPr>
              <a:t>Hepatit B</a:t>
            </a: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b="1" dirty="0" err="1">
                <a:solidFill>
                  <a:schemeClr val="bg1"/>
                </a:solidFill>
              </a:rPr>
              <a:t>Hib</a:t>
            </a:r>
            <a:r>
              <a:rPr lang="tr-TR" altLang="tr-TR" sz="2400" b="1" dirty="0">
                <a:solidFill>
                  <a:schemeClr val="bg1"/>
                </a:solidFill>
              </a:rPr>
              <a:t> </a:t>
            </a: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b="1" dirty="0" err="1">
                <a:solidFill>
                  <a:schemeClr val="bg1"/>
                </a:solidFill>
              </a:rPr>
              <a:t>Pnömokok</a:t>
            </a:r>
            <a:r>
              <a:rPr lang="tr-TR" altLang="tr-TR" sz="2400" b="1" dirty="0">
                <a:solidFill>
                  <a:schemeClr val="bg1"/>
                </a:solidFill>
              </a:rPr>
              <a:t> </a:t>
            </a: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b="1" dirty="0" err="1">
                <a:solidFill>
                  <a:srgbClr val="FFFF00"/>
                </a:solidFill>
              </a:rPr>
              <a:t>Rotavirüs</a:t>
            </a:r>
            <a:endParaRPr lang="tr-TR" altLang="tr-TR" sz="2400" b="1" dirty="0">
              <a:solidFill>
                <a:srgbClr val="FFFF00"/>
              </a:solidFill>
            </a:endParaRPr>
          </a:p>
          <a:p>
            <a:pPr marL="538163" indent="-363538">
              <a:lnSpc>
                <a:spcPct val="100000"/>
              </a:lnSpc>
              <a:spcBef>
                <a:spcPts val="0"/>
              </a:spcBef>
              <a:spcAft>
                <a:spcPts val="0"/>
              </a:spcAft>
              <a:buClr>
                <a:schemeClr val="bg1"/>
              </a:buClr>
              <a:buFont typeface="Calibri" panose="020F0502020204030204" pitchFamily="34" charset="0"/>
              <a:buAutoNum type="arabicPeriod"/>
            </a:pPr>
            <a:r>
              <a:rPr lang="tr-TR" altLang="tr-TR" sz="2400" b="1" dirty="0">
                <a:solidFill>
                  <a:srgbClr val="FFFF00"/>
                </a:solidFill>
              </a:rPr>
              <a:t>HPV</a:t>
            </a:r>
          </a:p>
        </p:txBody>
      </p:sp>
      <p:sp>
        <p:nvSpPr>
          <p:cNvPr id="36867" name="Rectangle 4"/>
          <p:cNvSpPr>
            <a:spLocks noGrp="1" noChangeArrowheads="1"/>
          </p:cNvSpPr>
          <p:nvPr>
            <p:ph sz="half" idx="2"/>
          </p:nvPr>
        </p:nvSpPr>
        <p:spPr>
          <a:xfrm>
            <a:off x="4881282" y="1428737"/>
            <a:ext cx="6562165" cy="4929222"/>
          </a:xfrm>
          <a:prstGeom prst="rect">
            <a:avLst/>
          </a:prstGeom>
          <a:solidFill>
            <a:srgbClr val="CCFFFF"/>
          </a:solidFill>
        </p:spPr>
        <p:txBody>
          <a:bodyPr>
            <a:noAutofit/>
          </a:bodyPr>
          <a:lstStyle/>
          <a:p>
            <a:pPr marL="628650" indent="-457200" algn="ctr">
              <a:lnSpc>
                <a:spcPct val="100000"/>
              </a:lnSpc>
              <a:spcBef>
                <a:spcPts val="0"/>
              </a:spcBef>
              <a:spcAft>
                <a:spcPts val="0"/>
              </a:spcAft>
              <a:buClrTx/>
              <a:buNone/>
            </a:pPr>
            <a:r>
              <a:rPr lang="tr-TR" altLang="tr-TR" sz="2200" b="1" dirty="0">
                <a:solidFill>
                  <a:schemeClr val="tx1"/>
                </a:solidFill>
              </a:rPr>
              <a:t>SB</a:t>
            </a:r>
          </a:p>
          <a:p>
            <a:pPr marL="628650" indent="-457200">
              <a:lnSpc>
                <a:spcPct val="100000"/>
              </a:lnSpc>
              <a:spcBef>
                <a:spcPts val="0"/>
              </a:spcBef>
              <a:spcAft>
                <a:spcPts val="0"/>
              </a:spcAft>
              <a:buClrTx/>
              <a:buFontTx/>
              <a:buAutoNum type="arabicPeriod"/>
            </a:pPr>
            <a:r>
              <a:rPr lang="en-US" altLang="tr-TR" sz="2200" b="1" dirty="0" err="1">
                <a:solidFill>
                  <a:schemeClr val="tx1"/>
                </a:solidFill>
              </a:rPr>
              <a:t>Verem</a:t>
            </a:r>
            <a:r>
              <a:rPr lang="tr-TR" altLang="tr-TR" sz="2200" b="1" dirty="0">
                <a:solidFill>
                  <a:schemeClr val="tx1"/>
                </a:solidFill>
              </a:rPr>
              <a:t> </a:t>
            </a:r>
            <a:r>
              <a:rPr lang="tr-TR" altLang="tr-TR" sz="2200" b="1" dirty="0">
                <a:solidFill>
                  <a:srgbClr val="0000FF"/>
                </a:solidFill>
              </a:rPr>
              <a:t>(A</a:t>
            </a:r>
            <a:r>
              <a:rPr lang="tr-TR" altLang="tr-TR" sz="2200" b="1" dirty="0">
                <a:solidFill>
                  <a:srgbClr val="2901D1"/>
                </a:solidFill>
              </a:rPr>
              <a:t>B üyesi 2</a:t>
            </a:r>
            <a:r>
              <a:rPr lang="en-US" altLang="tr-TR" sz="2200" b="1" dirty="0">
                <a:solidFill>
                  <a:srgbClr val="2901D1"/>
                </a:solidFill>
              </a:rPr>
              <a:t>0</a:t>
            </a:r>
            <a:r>
              <a:rPr lang="tr-TR" altLang="tr-TR" sz="2200" b="1" dirty="0">
                <a:solidFill>
                  <a:srgbClr val="2901D1"/>
                </a:solidFill>
              </a:rPr>
              <a:t>/31 ülke)</a:t>
            </a:r>
          </a:p>
          <a:p>
            <a:pPr marL="628650" indent="-457200">
              <a:lnSpc>
                <a:spcPct val="100000"/>
              </a:lnSpc>
              <a:spcBef>
                <a:spcPts val="0"/>
              </a:spcBef>
              <a:spcAft>
                <a:spcPts val="0"/>
              </a:spcAft>
              <a:buClrTx/>
              <a:buFontTx/>
              <a:buAutoNum type="arabicPeriod"/>
            </a:pPr>
            <a:r>
              <a:rPr lang="tr-TR" altLang="tr-TR" sz="2200" b="1" dirty="0">
                <a:solidFill>
                  <a:schemeClr val="tx1"/>
                </a:solidFill>
              </a:rPr>
              <a:t>Boğmaca</a:t>
            </a:r>
          </a:p>
          <a:p>
            <a:pPr marL="628650" indent="-457200">
              <a:lnSpc>
                <a:spcPct val="100000"/>
              </a:lnSpc>
              <a:spcBef>
                <a:spcPts val="0"/>
              </a:spcBef>
              <a:spcAft>
                <a:spcPts val="0"/>
              </a:spcAft>
              <a:buClrTx/>
              <a:buFontTx/>
              <a:buAutoNum type="arabicPeriod"/>
            </a:pPr>
            <a:r>
              <a:rPr lang="tr-TR" altLang="tr-TR" sz="2200" b="1" dirty="0">
                <a:solidFill>
                  <a:schemeClr val="tx1"/>
                </a:solidFill>
              </a:rPr>
              <a:t>Difteri</a:t>
            </a:r>
          </a:p>
          <a:p>
            <a:pPr marL="628650" indent="-457200">
              <a:lnSpc>
                <a:spcPct val="100000"/>
              </a:lnSpc>
              <a:spcBef>
                <a:spcPts val="0"/>
              </a:spcBef>
              <a:spcAft>
                <a:spcPts val="0"/>
              </a:spcAft>
              <a:buClrTx/>
              <a:buFontTx/>
              <a:buAutoNum type="arabicPeriod"/>
            </a:pPr>
            <a:r>
              <a:rPr lang="tr-TR" altLang="tr-TR" sz="2200" b="1" dirty="0">
                <a:solidFill>
                  <a:schemeClr val="tx1"/>
                </a:solidFill>
              </a:rPr>
              <a:t>Tetanos</a:t>
            </a:r>
          </a:p>
          <a:p>
            <a:pPr marL="628650" indent="-457200">
              <a:lnSpc>
                <a:spcPct val="100000"/>
              </a:lnSpc>
              <a:spcBef>
                <a:spcPts val="0"/>
              </a:spcBef>
              <a:spcAft>
                <a:spcPts val="0"/>
              </a:spcAft>
              <a:buClrTx/>
              <a:buFontTx/>
              <a:buAutoNum type="arabicPeriod"/>
            </a:pPr>
            <a:r>
              <a:rPr lang="tr-TR" altLang="tr-TR" sz="2200" b="1" dirty="0">
                <a:solidFill>
                  <a:schemeClr val="tx1"/>
                </a:solidFill>
              </a:rPr>
              <a:t>Kızamık </a:t>
            </a:r>
          </a:p>
          <a:p>
            <a:pPr marL="628650" indent="-457200">
              <a:lnSpc>
                <a:spcPct val="100000"/>
              </a:lnSpc>
              <a:spcBef>
                <a:spcPts val="0"/>
              </a:spcBef>
              <a:spcAft>
                <a:spcPts val="0"/>
              </a:spcAft>
              <a:buClrTx/>
              <a:buFontTx/>
              <a:buAutoNum type="arabicPeriod"/>
            </a:pPr>
            <a:r>
              <a:rPr lang="tr-TR" altLang="tr-TR" sz="2200" b="1" dirty="0">
                <a:solidFill>
                  <a:schemeClr val="tx1"/>
                </a:solidFill>
              </a:rPr>
              <a:t>Kızamıkçık</a:t>
            </a:r>
          </a:p>
          <a:p>
            <a:pPr marL="628650" indent="-457200">
              <a:lnSpc>
                <a:spcPct val="100000"/>
              </a:lnSpc>
              <a:spcBef>
                <a:spcPts val="0"/>
              </a:spcBef>
              <a:spcAft>
                <a:spcPts val="0"/>
              </a:spcAft>
              <a:buClrTx/>
              <a:buFontTx/>
              <a:buAutoNum type="arabicPeriod"/>
            </a:pPr>
            <a:r>
              <a:rPr lang="tr-TR" altLang="tr-TR" sz="2200" b="1" dirty="0">
                <a:solidFill>
                  <a:srgbClr val="FF0000"/>
                </a:solidFill>
              </a:rPr>
              <a:t>Kabakulak</a:t>
            </a:r>
          </a:p>
          <a:p>
            <a:pPr marL="628650" indent="-457200">
              <a:lnSpc>
                <a:spcPct val="100000"/>
              </a:lnSpc>
              <a:spcBef>
                <a:spcPts val="0"/>
              </a:spcBef>
              <a:spcAft>
                <a:spcPts val="0"/>
              </a:spcAft>
              <a:buClrTx/>
              <a:buFontTx/>
              <a:buAutoNum type="arabicPeriod"/>
            </a:pPr>
            <a:r>
              <a:rPr lang="tr-TR" altLang="tr-TR" sz="2200" b="1" dirty="0">
                <a:solidFill>
                  <a:schemeClr val="tx1"/>
                </a:solidFill>
              </a:rPr>
              <a:t>Çocuk Felci</a:t>
            </a:r>
          </a:p>
          <a:p>
            <a:pPr marL="628650" indent="-457200">
              <a:lnSpc>
                <a:spcPct val="100000"/>
              </a:lnSpc>
              <a:spcBef>
                <a:spcPts val="0"/>
              </a:spcBef>
              <a:spcAft>
                <a:spcPts val="0"/>
              </a:spcAft>
              <a:buClrTx/>
              <a:buFontTx/>
              <a:buAutoNum type="arabicPeriod"/>
            </a:pPr>
            <a:r>
              <a:rPr lang="tr-TR" altLang="tr-TR" sz="2200" b="1" dirty="0" err="1">
                <a:solidFill>
                  <a:schemeClr val="tx1"/>
                </a:solidFill>
              </a:rPr>
              <a:t>Hib</a:t>
            </a:r>
            <a:endParaRPr lang="tr-TR" altLang="tr-TR" sz="2200" b="1" dirty="0">
              <a:solidFill>
                <a:schemeClr val="tx1"/>
              </a:solidFill>
            </a:endParaRPr>
          </a:p>
          <a:p>
            <a:pPr marL="628650" indent="-457200">
              <a:lnSpc>
                <a:spcPct val="100000"/>
              </a:lnSpc>
              <a:spcBef>
                <a:spcPts val="0"/>
              </a:spcBef>
              <a:spcAft>
                <a:spcPts val="0"/>
              </a:spcAft>
              <a:buClrTx/>
              <a:buFontTx/>
              <a:buAutoNum type="arabicPeriod"/>
            </a:pPr>
            <a:r>
              <a:rPr lang="tr-TR" altLang="tr-TR" sz="2200" b="1" dirty="0">
                <a:solidFill>
                  <a:schemeClr val="tx1"/>
                </a:solidFill>
              </a:rPr>
              <a:t>Hepatit B (</a:t>
            </a:r>
            <a:r>
              <a:rPr lang="tr-TR" altLang="tr-TR" sz="2200" b="1" dirty="0">
                <a:solidFill>
                  <a:srgbClr val="2901D1"/>
                </a:solidFill>
              </a:rPr>
              <a:t>Finlandiya ve İzlanda dışında tüm AB)</a:t>
            </a:r>
          </a:p>
          <a:p>
            <a:pPr marL="628650" indent="-457200">
              <a:lnSpc>
                <a:spcPct val="100000"/>
              </a:lnSpc>
              <a:spcBef>
                <a:spcPts val="0"/>
              </a:spcBef>
              <a:spcAft>
                <a:spcPts val="0"/>
              </a:spcAft>
              <a:buClrTx/>
              <a:buFontTx/>
              <a:buAutoNum type="arabicPeriod"/>
            </a:pPr>
            <a:r>
              <a:rPr lang="tr-TR" altLang="tr-TR" sz="2200" b="1" dirty="0" err="1">
                <a:solidFill>
                  <a:schemeClr val="tx1"/>
                </a:solidFill>
              </a:rPr>
              <a:t>Pnömokok</a:t>
            </a:r>
            <a:r>
              <a:rPr lang="tr-TR" altLang="tr-TR" sz="2200" b="1" dirty="0">
                <a:solidFill>
                  <a:schemeClr val="tx1"/>
                </a:solidFill>
              </a:rPr>
              <a:t> </a:t>
            </a:r>
            <a:r>
              <a:rPr lang="tr-TR" altLang="tr-TR" sz="2200" b="1" dirty="0">
                <a:solidFill>
                  <a:srgbClr val="2901D1"/>
                </a:solidFill>
              </a:rPr>
              <a:t>(</a:t>
            </a:r>
            <a:r>
              <a:rPr lang="en-US" altLang="tr-TR" sz="2200" b="1" dirty="0" err="1">
                <a:solidFill>
                  <a:srgbClr val="2901D1"/>
                </a:solidFill>
              </a:rPr>
              <a:t>Estonya</a:t>
            </a:r>
            <a:r>
              <a:rPr lang="tr-TR" altLang="tr-TR" sz="2200" b="1" dirty="0">
                <a:solidFill>
                  <a:srgbClr val="2901D1"/>
                </a:solidFill>
              </a:rPr>
              <a:t> hariç Tüm AB)</a:t>
            </a:r>
          </a:p>
          <a:p>
            <a:pPr marL="628650" indent="-457200">
              <a:lnSpc>
                <a:spcPct val="100000"/>
              </a:lnSpc>
              <a:spcBef>
                <a:spcPts val="0"/>
              </a:spcBef>
              <a:spcAft>
                <a:spcPts val="0"/>
              </a:spcAft>
              <a:buClrTx/>
              <a:buFontTx/>
              <a:buAutoNum type="arabicPeriod"/>
            </a:pPr>
            <a:r>
              <a:rPr lang="tr-TR" altLang="tr-TR" sz="2200" b="1" dirty="0">
                <a:solidFill>
                  <a:srgbClr val="FF0000"/>
                </a:solidFill>
              </a:rPr>
              <a:t>Hepatit A (</a:t>
            </a:r>
            <a:r>
              <a:rPr lang="en-US" altLang="tr-TR" sz="2200" b="1" dirty="0">
                <a:solidFill>
                  <a:srgbClr val="FF0000"/>
                </a:solidFill>
              </a:rPr>
              <a:t>6</a:t>
            </a:r>
            <a:r>
              <a:rPr lang="tr-TR" altLang="tr-TR" sz="2200" b="1" dirty="0">
                <a:solidFill>
                  <a:srgbClr val="FF0000"/>
                </a:solidFill>
              </a:rPr>
              <a:t>/31)</a:t>
            </a:r>
          </a:p>
          <a:p>
            <a:pPr marL="628650" indent="-457200">
              <a:lnSpc>
                <a:spcPct val="100000"/>
              </a:lnSpc>
              <a:spcBef>
                <a:spcPts val="0"/>
              </a:spcBef>
              <a:spcAft>
                <a:spcPts val="0"/>
              </a:spcAft>
              <a:buClrTx/>
              <a:buFontTx/>
              <a:buAutoNum type="arabicPeriod"/>
            </a:pPr>
            <a:r>
              <a:rPr lang="tr-TR" altLang="tr-TR" sz="2200" b="1" dirty="0">
                <a:solidFill>
                  <a:srgbClr val="FF0000"/>
                </a:solidFill>
              </a:rPr>
              <a:t>Suçiçeği (14/31)</a:t>
            </a:r>
          </a:p>
          <a:p>
            <a:pPr marL="628650" indent="-457200">
              <a:lnSpc>
                <a:spcPct val="100000"/>
              </a:lnSpc>
              <a:spcBef>
                <a:spcPts val="0"/>
              </a:spcBef>
              <a:spcAft>
                <a:spcPts val="0"/>
              </a:spcAft>
              <a:buClrTx/>
              <a:buFontTx/>
              <a:buAutoNum type="arabicPeriod"/>
            </a:pPr>
            <a:endParaRPr lang="tr-TR" altLang="tr-TR" sz="2200" b="1" dirty="0">
              <a:solidFill>
                <a:schemeClr val="tx1"/>
              </a:solidFill>
            </a:endParaRPr>
          </a:p>
          <a:p>
            <a:pPr marL="628650" indent="-457200">
              <a:lnSpc>
                <a:spcPct val="100000"/>
              </a:lnSpc>
              <a:spcBef>
                <a:spcPts val="0"/>
              </a:spcBef>
              <a:spcAft>
                <a:spcPts val="0"/>
              </a:spcAft>
              <a:buClrTx/>
              <a:buFontTx/>
              <a:buAutoNum type="arabicPeriod"/>
            </a:pPr>
            <a:endParaRPr lang="tr-TR" altLang="tr-TR" sz="2200" b="1" dirty="0">
              <a:solidFill>
                <a:schemeClr val="tx1"/>
              </a:solidFill>
            </a:endParaRPr>
          </a:p>
          <a:p>
            <a:pPr marL="628650" indent="-457200">
              <a:lnSpc>
                <a:spcPct val="100000"/>
              </a:lnSpc>
              <a:spcBef>
                <a:spcPts val="0"/>
              </a:spcBef>
              <a:spcAft>
                <a:spcPts val="0"/>
              </a:spcAft>
              <a:buClrTx/>
              <a:buNone/>
            </a:pPr>
            <a:endParaRPr lang="tr-TR" altLang="tr-TR" sz="2200" b="1" dirty="0">
              <a:solidFill>
                <a:schemeClr val="tx1"/>
              </a:solidFill>
            </a:endParaRPr>
          </a:p>
        </p:txBody>
      </p:sp>
      <p:sp>
        <p:nvSpPr>
          <p:cNvPr id="6" name="5 Altbilgi Yer Tutucusu"/>
          <p:cNvSpPr>
            <a:spLocks noGrp="1"/>
          </p:cNvSpPr>
          <p:nvPr>
            <p:ph type="ftr" sz="quarter" idx="11"/>
          </p:nvPr>
        </p:nvSpPr>
        <p:spPr>
          <a:xfrm>
            <a:off x="4038600" y="6356350"/>
            <a:ext cx="4793704" cy="40041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3" name="Slayt Numarası Yer Tutucus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1BCB50-261D-44AC-90E3-9B5BAC59431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Sağ Ayraç 1"/>
          <p:cNvSpPr/>
          <p:nvPr/>
        </p:nvSpPr>
        <p:spPr>
          <a:xfrm>
            <a:off x="7905742" y="2132856"/>
            <a:ext cx="926562" cy="27363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Metin kutusu 3"/>
          <p:cNvSpPr txBox="1"/>
          <p:nvPr/>
        </p:nvSpPr>
        <p:spPr>
          <a:xfrm>
            <a:off x="8832305" y="3316343"/>
            <a:ext cx="9220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2901D1"/>
                </a:solidFill>
                <a:effectLst/>
                <a:uLnTx/>
                <a:uFillTx/>
                <a:latin typeface="Calibri" panose="020F0502020204030204"/>
                <a:ea typeface="+mn-ea"/>
                <a:cs typeface="+mn-cs"/>
              </a:rPr>
              <a:t>Tüm AB </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8004FD-4A81-4A67-ADD8-33ED8019AB9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01354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aşlık 5">
            <a:extLst>
              <a:ext uri="{FF2B5EF4-FFF2-40B4-BE49-F238E27FC236}">
                <a16:creationId xmlns:a16="http://schemas.microsoft.com/office/drawing/2014/main" id="{0E53CDE4-40A1-976D-34B2-A0E08A543BD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tr-TR" sz="2400" b="1" dirty="0">
                <a:solidFill>
                  <a:srgbClr val="FFFFFF"/>
                </a:solidFill>
                <a:latin typeface="+mn-lt"/>
              </a:rPr>
              <a:t>Ulusal takvimlerinde HPV aşılaması olan ülkeler</a:t>
            </a:r>
          </a:p>
        </p:txBody>
      </p:sp>
      <p:pic>
        <p:nvPicPr>
          <p:cNvPr id="4" name="Resim 3">
            <a:extLst>
              <a:ext uri="{FF2B5EF4-FFF2-40B4-BE49-F238E27FC236}">
                <a16:creationId xmlns:a16="http://schemas.microsoft.com/office/drawing/2014/main" id="{D7F43D26-2FD4-8F2C-A734-F406452B0D3A}"/>
              </a:ext>
            </a:extLst>
          </p:cNvPr>
          <p:cNvPicPr>
            <a:picLocks noChangeAspect="1"/>
          </p:cNvPicPr>
          <p:nvPr/>
        </p:nvPicPr>
        <p:blipFill>
          <a:blip r:embed="rId2"/>
          <a:stretch>
            <a:fillRect/>
          </a:stretch>
        </p:blipFill>
        <p:spPr>
          <a:xfrm>
            <a:off x="3305908" y="376917"/>
            <a:ext cx="8452338" cy="5958899"/>
          </a:xfrm>
          <a:prstGeom prst="rect">
            <a:avLst/>
          </a:prstGeom>
        </p:spPr>
      </p:pic>
      <p:sp>
        <p:nvSpPr>
          <p:cNvPr id="2" name="Veri Yer Tutucusu 1">
            <a:extLst>
              <a:ext uri="{FF2B5EF4-FFF2-40B4-BE49-F238E27FC236}">
                <a16:creationId xmlns:a16="http://schemas.microsoft.com/office/drawing/2014/main" id="{B8D65AA8-D95B-DF1D-FDFD-E5B7145CACCF}"/>
              </a:ext>
            </a:extLst>
          </p:cNvPr>
          <p:cNvSpPr>
            <a:spLocks noGrp="1"/>
          </p:cNvSpPr>
          <p:nvPr>
            <p:ph type="dt" sz="half" idx="10"/>
          </p:nvPr>
        </p:nvSpPr>
        <p:spPr>
          <a:xfrm>
            <a:off x="413657" y="6356350"/>
            <a:ext cx="1480457" cy="365125"/>
          </a:xfrm>
        </p:spPr>
        <p:txBody>
          <a:bodyPr>
            <a:normAutofit/>
          </a:bodyPr>
          <a:lstStyle/>
          <a:p>
            <a:pPr>
              <a:spcAft>
                <a:spcPts val="600"/>
              </a:spcAft>
            </a:pPr>
            <a:fld id="{4007A4C9-358E-4E1E-919B-B9B43A2D90A4}" type="datetime1">
              <a:rPr lang="tr-TR">
                <a:solidFill>
                  <a:srgbClr val="FFFFFF"/>
                </a:solidFill>
              </a:rPr>
              <a:pPr>
                <a:spcAft>
                  <a:spcPts val="600"/>
                </a:spcAft>
              </a:pPr>
              <a:t>10.07.2023</a:t>
            </a:fld>
            <a:endParaRPr lang="tr-TR">
              <a:solidFill>
                <a:srgbClr val="FFFFFF"/>
              </a:solidFill>
            </a:endParaRPr>
          </a:p>
        </p:txBody>
      </p:sp>
      <p:sp>
        <p:nvSpPr>
          <p:cNvPr id="3" name="Alt Bilgi Yer Tutucusu 2">
            <a:extLst>
              <a:ext uri="{FF2B5EF4-FFF2-40B4-BE49-F238E27FC236}">
                <a16:creationId xmlns:a16="http://schemas.microsoft.com/office/drawing/2014/main" id="{ACCFA0F4-33ED-9A6B-7022-2A3B7748C0AE}"/>
              </a:ext>
            </a:extLst>
          </p:cNvPr>
          <p:cNvSpPr>
            <a:spLocks noGrp="1"/>
          </p:cNvSpPr>
          <p:nvPr>
            <p:ph type="ftr" sz="quarter" idx="11"/>
          </p:nvPr>
        </p:nvSpPr>
        <p:spPr>
          <a:xfrm>
            <a:off x="4116613" y="6356350"/>
            <a:ext cx="7032172" cy="365125"/>
          </a:xfrm>
        </p:spPr>
        <p:txBody>
          <a:bodyPr>
            <a:normAutofit/>
          </a:bodyPr>
          <a:lstStyle/>
          <a:p>
            <a:pPr>
              <a:spcAft>
                <a:spcPts val="600"/>
              </a:spcAft>
            </a:pPr>
            <a:r>
              <a:rPr lang="tr-TR">
                <a:solidFill>
                  <a:srgbClr val="898989"/>
                </a:solidFill>
              </a:rPr>
              <a:t>Prof.Dr.Muzaffer Eskiocak, TTB Aşı Çalışma Grubu. Halk Sağlığı Uzmanı</a:t>
            </a:r>
          </a:p>
        </p:txBody>
      </p:sp>
      <p:sp>
        <p:nvSpPr>
          <p:cNvPr id="5" name="Slayt Numarası Yer Tutucusu 4">
            <a:extLst>
              <a:ext uri="{FF2B5EF4-FFF2-40B4-BE49-F238E27FC236}">
                <a16:creationId xmlns:a16="http://schemas.microsoft.com/office/drawing/2014/main" id="{49C7987F-20EE-55B1-6D40-EC787355CC4C}"/>
              </a:ext>
            </a:extLst>
          </p:cNvPr>
          <p:cNvSpPr>
            <a:spLocks noGrp="1"/>
          </p:cNvSpPr>
          <p:nvPr>
            <p:ph type="sldNum" sz="quarter" idx="12"/>
          </p:nvPr>
        </p:nvSpPr>
        <p:spPr>
          <a:xfrm>
            <a:off x="11310257" y="6356350"/>
            <a:ext cx="560009" cy="365125"/>
          </a:xfrm>
        </p:spPr>
        <p:txBody>
          <a:bodyPr>
            <a:normAutofit/>
          </a:bodyPr>
          <a:lstStyle/>
          <a:p>
            <a:pPr>
              <a:spcAft>
                <a:spcPts val="600"/>
              </a:spcAft>
            </a:pPr>
            <a:fld id="{A8FFC8D2-7C56-42BF-B4FB-BAA74675582D}" type="slidenum">
              <a:rPr lang="tr-TR">
                <a:solidFill>
                  <a:srgbClr val="898989"/>
                </a:solidFill>
              </a:rPr>
              <a:pPr>
                <a:spcAft>
                  <a:spcPts val="600"/>
                </a:spcAft>
              </a:pPr>
              <a:t>22</a:t>
            </a:fld>
            <a:endParaRPr lang="tr-TR">
              <a:solidFill>
                <a:srgbClr val="898989"/>
              </a:solidFill>
            </a:endParaRPr>
          </a:p>
        </p:txBody>
      </p:sp>
    </p:spTree>
    <p:extLst>
      <p:ext uri="{BB962C8B-B14F-4D97-AF65-F5344CB8AC3E}">
        <p14:creationId xmlns:p14="http://schemas.microsoft.com/office/powerpoint/2010/main" val="2347861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74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aşlık 5">
            <a:extLst>
              <a:ext uri="{FF2B5EF4-FFF2-40B4-BE49-F238E27FC236}">
                <a16:creationId xmlns:a16="http://schemas.microsoft.com/office/drawing/2014/main" id="{082588B2-A68C-314D-BB5F-51635B76099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tr-TR" sz="2600" b="1" dirty="0">
                <a:solidFill>
                  <a:srgbClr val="FFFFFF"/>
                </a:solidFill>
                <a:latin typeface="+mn-lt"/>
              </a:rPr>
              <a:t>Dünya’da </a:t>
            </a:r>
            <a:r>
              <a:rPr lang="tr-TR" sz="2600" b="1" dirty="0" err="1">
                <a:solidFill>
                  <a:srgbClr val="FFFFFF"/>
                </a:solidFill>
                <a:latin typeface="+mn-lt"/>
              </a:rPr>
              <a:t>Rotavirüs</a:t>
            </a:r>
            <a:r>
              <a:rPr lang="tr-TR" sz="2600" b="1" dirty="0">
                <a:solidFill>
                  <a:srgbClr val="FFFFFF"/>
                </a:solidFill>
                <a:latin typeface="+mn-lt"/>
              </a:rPr>
              <a:t> aşılmasının durumu</a:t>
            </a:r>
          </a:p>
        </p:txBody>
      </p:sp>
      <p:pic>
        <p:nvPicPr>
          <p:cNvPr id="2" name="Resim 1">
            <a:extLst>
              <a:ext uri="{FF2B5EF4-FFF2-40B4-BE49-F238E27FC236}">
                <a16:creationId xmlns:a16="http://schemas.microsoft.com/office/drawing/2014/main" id="{08CE7405-BB1D-594C-AD23-13A3FA477E79}"/>
              </a:ext>
            </a:extLst>
          </p:cNvPr>
          <p:cNvPicPr>
            <a:picLocks noChangeAspect="1"/>
          </p:cNvPicPr>
          <p:nvPr/>
        </p:nvPicPr>
        <p:blipFill>
          <a:blip r:embed="rId2"/>
          <a:stretch>
            <a:fillRect/>
          </a:stretch>
        </p:blipFill>
        <p:spPr>
          <a:xfrm>
            <a:off x="3531883" y="102562"/>
            <a:ext cx="8338383" cy="6253788"/>
          </a:xfrm>
          <a:prstGeom prst="rect">
            <a:avLst/>
          </a:prstGeom>
        </p:spPr>
      </p:pic>
      <p:sp>
        <p:nvSpPr>
          <p:cNvPr id="3" name="Veri Yer Tutucusu 2">
            <a:extLst>
              <a:ext uri="{FF2B5EF4-FFF2-40B4-BE49-F238E27FC236}">
                <a16:creationId xmlns:a16="http://schemas.microsoft.com/office/drawing/2014/main" id="{AD8777BF-A4DD-F49E-C368-CC0F270DA9C1}"/>
              </a:ext>
            </a:extLst>
          </p:cNvPr>
          <p:cNvSpPr>
            <a:spLocks noGrp="1"/>
          </p:cNvSpPr>
          <p:nvPr>
            <p:ph type="dt" sz="half" idx="10"/>
          </p:nvPr>
        </p:nvSpPr>
        <p:spPr>
          <a:xfrm>
            <a:off x="413657" y="6356350"/>
            <a:ext cx="1480457" cy="365125"/>
          </a:xfrm>
        </p:spPr>
        <p:txBody>
          <a:bodyPr>
            <a:normAutofit/>
          </a:bodyPr>
          <a:lstStyle/>
          <a:p>
            <a:pPr>
              <a:spcAft>
                <a:spcPts val="600"/>
              </a:spcAft>
            </a:pPr>
            <a:fld id="{B56C636D-6C16-4059-881B-7369D9A8F902}" type="datetime1">
              <a:rPr lang="tr-TR">
                <a:solidFill>
                  <a:srgbClr val="FFFFFF"/>
                </a:solidFill>
              </a:rPr>
              <a:pPr>
                <a:spcAft>
                  <a:spcPts val="600"/>
                </a:spcAft>
              </a:pPr>
              <a:t>10.07.2023</a:t>
            </a:fld>
            <a:endParaRPr lang="tr-TR">
              <a:solidFill>
                <a:srgbClr val="FFFFFF"/>
              </a:solidFill>
            </a:endParaRPr>
          </a:p>
        </p:txBody>
      </p:sp>
      <p:sp>
        <p:nvSpPr>
          <p:cNvPr id="4" name="Alt Bilgi Yer Tutucusu 3">
            <a:extLst>
              <a:ext uri="{FF2B5EF4-FFF2-40B4-BE49-F238E27FC236}">
                <a16:creationId xmlns:a16="http://schemas.microsoft.com/office/drawing/2014/main" id="{CC825209-8C20-41EA-93BA-4AE337F9ACE5}"/>
              </a:ext>
            </a:extLst>
          </p:cNvPr>
          <p:cNvSpPr>
            <a:spLocks noGrp="1"/>
          </p:cNvSpPr>
          <p:nvPr>
            <p:ph type="ftr" sz="quarter" idx="11"/>
          </p:nvPr>
        </p:nvSpPr>
        <p:spPr>
          <a:xfrm>
            <a:off x="4116613" y="6356350"/>
            <a:ext cx="7032172" cy="365125"/>
          </a:xfrm>
        </p:spPr>
        <p:txBody>
          <a:bodyPr>
            <a:normAutofit/>
          </a:bodyPr>
          <a:lstStyle/>
          <a:p>
            <a:pPr>
              <a:spcAft>
                <a:spcPts val="600"/>
              </a:spcAft>
            </a:pPr>
            <a:r>
              <a:rPr lang="tr-TR">
                <a:solidFill>
                  <a:srgbClr val="898989"/>
                </a:solidFill>
              </a:rPr>
              <a:t>Prof.Dr.Muzaffer Eskiocak, TTB Aşı Çalışma Grubu. Halk Sağlığı Uzmanı</a:t>
            </a:r>
          </a:p>
        </p:txBody>
      </p:sp>
      <p:sp>
        <p:nvSpPr>
          <p:cNvPr id="5" name="Slayt Numarası Yer Tutucusu 4">
            <a:extLst>
              <a:ext uri="{FF2B5EF4-FFF2-40B4-BE49-F238E27FC236}">
                <a16:creationId xmlns:a16="http://schemas.microsoft.com/office/drawing/2014/main" id="{3BBC2C21-F08B-CE39-7274-22FC482655EB}"/>
              </a:ext>
            </a:extLst>
          </p:cNvPr>
          <p:cNvSpPr>
            <a:spLocks noGrp="1"/>
          </p:cNvSpPr>
          <p:nvPr>
            <p:ph type="sldNum" sz="quarter" idx="12"/>
          </p:nvPr>
        </p:nvSpPr>
        <p:spPr>
          <a:xfrm>
            <a:off x="11310257" y="6356350"/>
            <a:ext cx="560009" cy="365125"/>
          </a:xfrm>
        </p:spPr>
        <p:txBody>
          <a:bodyPr>
            <a:normAutofit/>
          </a:bodyPr>
          <a:lstStyle/>
          <a:p>
            <a:pPr>
              <a:spcAft>
                <a:spcPts val="600"/>
              </a:spcAft>
            </a:pPr>
            <a:fld id="{A8FFC8D2-7C56-42BF-B4FB-BAA74675582D}" type="slidenum">
              <a:rPr lang="tr-TR">
                <a:solidFill>
                  <a:srgbClr val="898989"/>
                </a:solidFill>
              </a:rPr>
              <a:pPr>
                <a:spcAft>
                  <a:spcPts val="600"/>
                </a:spcAft>
              </a:pPr>
              <a:t>23</a:t>
            </a:fld>
            <a:endParaRPr lang="tr-TR">
              <a:solidFill>
                <a:srgbClr val="898989"/>
              </a:solidFill>
            </a:endParaRPr>
          </a:p>
        </p:txBody>
      </p:sp>
    </p:spTree>
    <p:extLst>
      <p:ext uri="{BB962C8B-B14F-4D97-AF65-F5344CB8AC3E}">
        <p14:creationId xmlns:p14="http://schemas.microsoft.com/office/powerpoint/2010/main" val="2205120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D128B6-8524-4740-8ADC-016FFC292E4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a:xfrm>
            <a:off x="4038600" y="6356350"/>
            <a:ext cx="4642988" cy="37661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Resim 5"/>
          <p:cNvPicPr>
            <a:picLocks noChangeAspect="1"/>
          </p:cNvPicPr>
          <p:nvPr/>
        </p:nvPicPr>
        <p:blipFill rotWithShape="1">
          <a:blip r:embed="rId2"/>
          <a:srcRect l="18509" t="6374" r="19561" b="9571"/>
          <a:stretch/>
        </p:blipFill>
        <p:spPr>
          <a:xfrm>
            <a:off x="3936332" y="857251"/>
            <a:ext cx="6743700" cy="5148519"/>
          </a:xfrm>
          <a:prstGeom prst="rect">
            <a:avLst/>
          </a:prstGeom>
          <a:solidFill>
            <a:schemeClr val="tx1"/>
          </a:solidFill>
          <a:ln>
            <a:solidFill>
              <a:schemeClr val="bg1"/>
            </a:solidFill>
          </a:ln>
        </p:spPr>
      </p:pic>
      <p:sp>
        <p:nvSpPr>
          <p:cNvPr id="2" name="Dikdörtgen 1"/>
          <p:cNvSpPr/>
          <p:nvPr/>
        </p:nvSpPr>
        <p:spPr>
          <a:xfrm>
            <a:off x="354842" y="1584448"/>
            <a:ext cx="339578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err="1">
                <a:ln>
                  <a:noFill/>
                </a:ln>
                <a:solidFill>
                  <a:srgbClr val="0000FF"/>
                </a:solidFill>
                <a:effectLst/>
                <a:uLnTx/>
                <a:uFillTx/>
                <a:latin typeface="Calibri" panose="020F0502020204030204"/>
                <a:ea typeface="+mn-ea"/>
                <a:cs typeface="+mn-cs"/>
              </a:rPr>
              <a:t>Yaşamboyu</a:t>
            </a:r>
            <a:r>
              <a:rPr kumimoji="0" lang="tr-TR" sz="3600" b="1" i="0" u="none" strike="noStrike" kern="1200" cap="none" spc="0" normalizeH="0" baseline="0" noProof="0" dirty="0">
                <a:ln>
                  <a:noFill/>
                </a:ln>
                <a:solidFill>
                  <a:srgbClr val="0000FF"/>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0000FF"/>
                </a:solidFill>
                <a:effectLst/>
                <a:uLnTx/>
                <a:uFillTx/>
                <a:latin typeface="Calibri" panose="020F0502020204030204"/>
                <a:ea typeface="+mn-ea"/>
                <a:cs typeface="+mn-cs"/>
              </a:rPr>
              <a:t>bağışıklama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0000FF"/>
                </a:solidFill>
                <a:effectLst/>
                <a:uLnTx/>
                <a:uFillTx/>
                <a:latin typeface="Calibri" panose="020F0502020204030204"/>
                <a:ea typeface="+mn-ea"/>
                <a:cs typeface="+mn-cs"/>
              </a:rPr>
              <a:t>hizmetleri</a:t>
            </a:r>
            <a:endParaRPr kumimoji="0" lang="tr-TR" sz="36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7" name="Dikdörtgen 6"/>
          <p:cNvSpPr/>
          <p:nvPr/>
        </p:nvSpPr>
        <p:spPr>
          <a:xfrm>
            <a:off x="4201164" y="1976187"/>
            <a:ext cx="873530" cy="300082"/>
          </a:xfrm>
          <a:prstGeom prst="rect">
            <a:avLst/>
          </a:prstGeom>
          <a:solidFill>
            <a:schemeClr val="tx1"/>
          </a:solidFill>
          <a:ln w="19050">
            <a:solidFill>
              <a:schemeClr val="bg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rPr>
              <a:t>Grip, </a:t>
            </a:r>
            <a:r>
              <a:rPr kumimoji="0" lang="tr-TR" sz="1350" b="1" i="0" u="none" strike="noStrike" kern="1200" cap="none" spc="0" normalizeH="0" baseline="0" noProof="0" dirty="0" err="1">
                <a:ln>
                  <a:noFill/>
                </a:ln>
                <a:solidFill>
                  <a:prstClr val="white"/>
                </a:solidFill>
                <a:effectLst/>
                <a:uLnTx/>
                <a:uFillTx/>
                <a:latin typeface="Calibri" panose="020F0502020204030204"/>
                <a:ea typeface="+mn-ea"/>
                <a:cs typeface="+mn-cs"/>
              </a:rPr>
              <a:t>aB</a:t>
            </a:r>
            <a:endPar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Metin kutusu 7"/>
          <p:cNvSpPr txBox="1"/>
          <p:nvPr/>
        </p:nvSpPr>
        <p:spPr>
          <a:xfrm>
            <a:off x="6738099" y="1069042"/>
            <a:ext cx="860428" cy="300082"/>
          </a:xfrm>
          <a:prstGeom prst="rect">
            <a:avLst/>
          </a:prstGeom>
          <a:solidFill>
            <a:schemeClr val="tx1"/>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err="1">
                <a:ln>
                  <a:noFill/>
                </a:ln>
                <a:solidFill>
                  <a:prstClr val="white"/>
                </a:solidFill>
                <a:effectLst/>
                <a:uLnTx/>
                <a:uFillTx/>
                <a:latin typeface="Calibri" panose="020F0502020204030204"/>
                <a:ea typeface="+mn-ea"/>
                <a:cs typeface="+mn-cs"/>
              </a:rPr>
              <a:t>Rotavirüs</a:t>
            </a:r>
            <a:endPar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Yeşil Yuvarlak Tik Işareti-Vista Simgesi-Ücretsiz Simgesi Ücretsiz Ind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5699" y="1069043"/>
            <a:ext cx="291493" cy="2914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Yeşil Yuvarlak Tik Işareti-Vista Simgesi-Ücretsiz Simgesi Ücretsiz Ind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0299" y="1584448"/>
            <a:ext cx="291493" cy="2914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Yeşil Yuvarlak Tik Işareti-Vista Simgesi-Ücretsiz Simgesi Ücretsiz Ind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5607" y="2792063"/>
            <a:ext cx="291493" cy="291493"/>
          </a:xfrm>
          <a:prstGeom prst="rect">
            <a:avLst/>
          </a:prstGeom>
          <a:noFill/>
          <a:extLst>
            <a:ext uri="{909E8E84-426E-40DD-AFC4-6F175D3DCCD1}">
              <a14:hiddenFill xmlns:a14="http://schemas.microsoft.com/office/drawing/2010/main">
                <a:solidFill>
                  <a:srgbClr val="FFFFFF"/>
                </a:solidFill>
              </a14:hiddenFill>
            </a:ext>
          </a:extLst>
        </p:spPr>
      </p:pic>
      <p:sp>
        <p:nvSpPr>
          <p:cNvPr id="13" name="Metin kutusu 12"/>
          <p:cNvSpPr txBox="1"/>
          <p:nvPr/>
        </p:nvSpPr>
        <p:spPr>
          <a:xfrm>
            <a:off x="9009501" y="4481233"/>
            <a:ext cx="486800" cy="300082"/>
          </a:xfrm>
          <a:prstGeom prst="rect">
            <a:avLst/>
          </a:prstGeom>
          <a:solidFill>
            <a:schemeClr val="tx1"/>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rPr>
              <a:t>HPV</a:t>
            </a:r>
          </a:p>
        </p:txBody>
      </p:sp>
      <p:sp>
        <p:nvSpPr>
          <p:cNvPr id="14" name="Dikdörtgen 13"/>
          <p:cNvSpPr/>
          <p:nvPr/>
        </p:nvSpPr>
        <p:spPr>
          <a:xfrm>
            <a:off x="8110278" y="5363086"/>
            <a:ext cx="571310" cy="300082"/>
          </a:xfrm>
          <a:prstGeom prst="rect">
            <a:avLst/>
          </a:prstGeom>
          <a:solidFill>
            <a:schemeClr val="tx1"/>
          </a:solidFill>
          <a:ln>
            <a:solidFill>
              <a:schemeClr val="bg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1350" b="1" i="0" u="none" strike="noStrike" kern="1200" cap="none" spc="0" normalizeH="0" baseline="0" noProof="0" dirty="0" err="1">
                <a:ln>
                  <a:noFill/>
                </a:ln>
                <a:solidFill>
                  <a:prstClr val="white"/>
                </a:solidFill>
                <a:effectLst/>
                <a:uLnTx/>
                <a:uFillTx/>
                <a:latin typeface="Calibri" panose="020F0502020204030204"/>
                <a:ea typeface="+mn-ea"/>
                <a:cs typeface="+mn-cs"/>
              </a:rPr>
              <a:t>TdaB</a:t>
            </a:r>
            <a:endPar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Dikdörtgen 14"/>
          <p:cNvSpPr/>
          <p:nvPr/>
        </p:nvSpPr>
        <p:spPr>
          <a:xfrm>
            <a:off x="5262816" y="5468266"/>
            <a:ext cx="1010659" cy="507831"/>
          </a:xfrm>
          <a:prstGeom prst="rect">
            <a:avLst/>
          </a:prstGeom>
          <a:solidFill>
            <a:schemeClr val="tx1"/>
          </a:solidFill>
          <a:ln>
            <a:solidFill>
              <a:schemeClr val="bg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rPr>
              <a:t>Grip, KPA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err="1">
                <a:ln>
                  <a:noFill/>
                </a:ln>
                <a:solidFill>
                  <a:prstClr val="white"/>
                </a:solidFill>
                <a:effectLst/>
                <a:uLnTx/>
                <a:uFillTx/>
                <a:latin typeface="Calibri" panose="020F0502020204030204"/>
                <a:ea typeface="+mn-ea"/>
                <a:cs typeface="+mn-cs"/>
              </a:rPr>
              <a:t>TdaB</a:t>
            </a:r>
            <a:endPar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Metin kutusu 8">
            <a:extLst>
              <a:ext uri="{FF2B5EF4-FFF2-40B4-BE49-F238E27FC236}">
                <a16:creationId xmlns:a16="http://schemas.microsoft.com/office/drawing/2014/main" id="{F0901846-B6DC-CFF4-604D-F0147F1F9B87}"/>
              </a:ext>
            </a:extLst>
          </p:cNvPr>
          <p:cNvSpPr txBox="1"/>
          <p:nvPr/>
        </p:nvSpPr>
        <p:spPr>
          <a:xfrm>
            <a:off x="182837" y="3770344"/>
            <a:ext cx="3648934" cy="138499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a:solidFill>
                  <a:prstClr val="black"/>
                </a:solidFill>
                <a:latin typeface="Calibri" panose="020F0502020204030204"/>
              </a:rPr>
              <a:t>Ulusal Aşı takvimindeki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a:solidFill>
                  <a:prstClr val="black"/>
                </a:solidFill>
                <a:latin typeface="Calibri" panose="020F0502020204030204"/>
              </a:rPr>
              <a:t>e</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ksikleri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tamamlamalıyız</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567656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863709-D6AE-48EC-A28E-D9140B0E59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Prof.Dr.Muzaffer Eskiocak, TTB Aşı Çalışma Grubu. Halk Sağlığı Uzmanı</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Resim 4"/>
          <p:cNvPicPr>
            <a:picLocks noChangeAspect="1"/>
          </p:cNvPicPr>
          <p:nvPr/>
        </p:nvPicPr>
        <p:blipFill>
          <a:blip r:embed="rId2"/>
          <a:stretch>
            <a:fillRect/>
          </a:stretch>
        </p:blipFill>
        <p:spPr>
          <a:xfrm>
            <a:off x="3304127" y="0"/>
            <a:ext cx="8976090" cy="6858000"/>
          </a:xfrm>
          <a:prstGeom prst="rect">
            <a:avLst/>
          </a:prstGeom>
          <a:solidFill>
            <a:schemeClr val="tx1"/>
          </a:solidFill>
        </p:spPr>
      </p:pic>
      <p:sp>
        <p:nvSpPr>
          <p:cNvPr id="6" name="Metin kutusu 5"/>
          <p:cNvSpPr txBox="1"/>
          <p:nvPr/>
        </p:nvSpPr>
        <p:spPr>
          <a:xfrm>
            <a:off x="3686185" y="1146412"/>
            <a:ext cx="1292341" cy="584775"/>
          </a:xfrm>
          <a:prstGeom prst="rect">
            <a:avLst/>
          </a:prstGeom>
          <a:solidFill>
            <a:srgbClr val="0000FF"/>
          </a:solidFill>
          <a:ln>
            <a:solidFill>
              <a:schemeClr val="bg1"/>
            </a:solid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Aile Hekimi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KHD </a:t>
            </a:r>
            <a:r>
              <a:rPr kumimoji="0" lang="tr-TR" sz="1600" b="1" i="0" u="none" strike="noStrike" kern="1200" cap="none" spc="0" normalizeH="0" baseline="0" noProof="0" dirty="0" err="1">
                <a:ln>
                  <a:noFill/>
                </a:ln>
                <a:solidFill>
                  <a:prstClr val="white"/>
                </a:solidFill>
                <a:effectLst/>
                <a:uLnTx/>
                <a:uFillTx/>
                <a:latin typeface="Calibri" panose="020F0502020204030204"/>
                <a:ea typeface="+mn-ea"/>
                <a:cs typeface="+mn-cs"/>
              </a:rPr>
              <a:t>Uzm</a:t>
            </a: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Metin kutusu 6"/>
          <p:cNvSpPr txBox="1"/>
          <p:nvPr/>
        </p:nvSpPr>
        <p:spPr>
          <a:xfrm>
            <a:off x="4455661" y="257450"/>
            <a:ext cx="1872018" cy="584775"/>
          </a:xfrm>
          <a:prstGeom prst="rect">
            <a:avLst/>
          </a:prstGeom>
          <a:solidFill>
            <a:srgbClr val="0000FF"/>
          </a:solidFill>
          <a:ln>
            <a:solidFill>
              <a:schemeClr val="bg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Aile Hekimi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KHD-ÇSH  </a:t>
            </a:r>
            <a:r>
              <a:rPr kumimoji="0" lang="tr-TR" sz="1600" b="1" i="0" u="none" strike="noStrike" kern="1200" cap="none" spc="0" normalizeH="0" baseline="0" noProof="0" dirty="0" err="1">
                <a:ln>
                  <a:noFill/>
                </a:ln>
                <a:solidFill>
                  <a:prstClr val="white"/>
                </a:solidFill>
                <a:effectLst/>
                <a:uLnTx/>
                <a:uFillTx/>
                <a:latin typeface="Calibri" panose="020F0502020204030204"/>
                <a:ea typeface="+mn-ea"/>
                <a:cs typeface="+mn-cs"/>
              </a:rPr>
              <a:t>Uzm</a:t>
            </a: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Metin kutusu 7"/>
          <p:cNvSpPr txBox="1"/>
          <p:nvPr/>
        </p:nvSpPr>
        <p:spPr>
          <a:xfrm>
            <a:off x="8323003" y="138752"/>
            <a:ext cx="1292341" cy="584775"/>
          </a:xfrm>
          <a:prstGeom prst="rect">
            <a:avLst/>
          </a:prstGeom>
          <a:solidFill>
            <a:srgbClr val="0000FF"/>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Aile Hekimi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ÇSH </a:t>
            </a:r>
            <a:r>
              <a:rPr kumimoji="0" lang="tr-TR" sz="1600" b="1" i="0" u="none" strike="noStrike" kern="1200" cap="none" spc="0" normalizeH="0" baseline="0" noProof="0" dirty="0" err="1">
                <a:ln>
                  <a:noFill/>
                </a:ln>
                <a:solidFill>
                  <a:prstClr val="white"/>
                </a:solidFill>
                <a:effectLst/>
                <a:uLnTx/>
                <a:uFillTx/>
                <a:latin typeface="Calibri" panose="020F0502020204030204"/>
                <a:ea typeface="+mn-ea"/>
                <a:cs typeface="+mn-cs"/>
              </a:rPr>
              <a:t>Uzm</a:t>
            </a: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Metin kutusu 8"/>
          <p:cNvSpPr txBox="1"/>
          <p:nvPr/>
        </p:nvSpPr>
        <p:spPr>
          <a:xfrm>
            <a:off x="9280625" y="905302"/>
            <a:ext cx="1292341" cy="584775"/>
          </a:xfrm>
          <a:prstGeom prst="rect">
            <a:avLst/>
          </a:prstGeom>
          <a:solidFill>
            <a:srgbClr val="0000FF"/>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Aile Hekimi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ÇSH </a:t>
            </a:r>
            <a:r>
              <a:rPr kumimoji="0" lang="tr-TR" sz="1600" b="1" i="0" u="none" strike="noStrike" kern="1200" cap="none" spc="0" normalizeH="0" baseline="0" noProof="0" dirty="0" err="1">
                <a:ln>
                  <a:noFill/>
                </a:ln>
                <a:solidFill>
                  <a:prstClr val="white"/>
                </a:solidFill>
                <a:effectLst/>
                <a:uLnTx/>
                <a:uFillTx/>
                <a:latin typeface="Calibri" panose="020F0502020204030204"/>
                <a:ea typeface="+mn-ea"/>
                <a:cs typeface="+mn-cs"/>
              </a:rPr>
              <a:t>Uzm</a:t>
            </a: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Metin kutusu 9"/>
          <p:cNvSpPr txBox="1"/>
          <p:nvPr/>
        </p:nvSpPr>
        <p:spPr>
          <a:xfrm>
            <a:off x="10538503" y="2572612"/>
            <a:ext cx="1144865" cy="584775"/>
          </a:xfrm>
          <a:prstGeom prst="rect">
            <a:avLst/>
          </a:prstGeom>
          <a:solidFill>
            <a:srgbClr val="0000FF"/>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TSM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ÇSH </a:t>
            </a:r>
            <a:r>
              <a:rPr kumimoji="0" lang="tr-TR" sz="1600" b="1" i="0" u="none" strike="noStrike" kern="1200" cap="none" spc="0" normalizeH="0" baseline="0" noProof="0" dirty="0" err="1">
                <a:ln>
                  <a:noFill/>
                </a:ln>
                <a:solidFill>
                  <a:prstClr val="white"/>
                </a:solidFill>
                <a:effectLst/>
                <a:uLnTx/>
                <a:uFillTx/>
                <a:latin typeface="Calibri" panose="020F0502020204030204"/>
                <a:ea typeface="+mn-ea"/>
                <a:cs typeface="+mn-cs"/>
              </a:rPr>
              <a:t>Uzm</a:t>
            </a: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Metin kutusu 10"/>
          <p:cNvSpPr txBox="1"/>
          <p:nvPr/>
        </p:nvSpPr>
        <p:spPr>
          <a:xfrm>
            <a:off x="8846168" y="5834431"/>
            <a:ext cx="1292341" cy="584775"/>
          </a:xfrm>
          <a:prstGeom prst="rect">
            <a:avLst/>
          </a:prstGeom>
          <a:solidFill>
            <a:srgbClr val="3C3CF0"/>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Aile Hekimi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İlgili Uzm.</a:t>
            </a:r>
          </a:p>
        </p:txBody>
      </p:sp>
      <p:sp>
        <p:nvSpPr>
          <p:cNvPr id="12" name="Metin kutusu 11"/>
          <p:cNvSpPr txBox="1"/>
          <p:nvPr/>
        </p:nvSpPr>
        <p:spPr>
          <a:xfrm>
            <a:off x="9992585" y="4537889"/>
            <a:ext cx="1292341" cy="584775"/>
          </a:xfrm>
          <a:prstGeom prst="rect">
            <a:avLst/>
          </a:prstGeom>
          <a:solidFill>
            <a:srgbClr val="3C3CF0"/>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Aile Hekimi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ÇSH </a:t>
            </a:r>
            <a:r>
              <a:rPr kumimoji="0" lang="tr-TR" sz="1600" b="1" i="0" u="none" strike="noStrike" kern="1200" cap="none" spc="0" normalizeH="0" baseline="0" noProof="0" dirty="0" err="1">
                <a:ln>
                  <a:noFill/>
                </a:ln>
                <a:solidFill>
                  <a:prstClr val="white"/>
                </a:solidFill>
                <a:effectLst/>
                <a:uLnTx/>
                <a:uFillTx/>
                <a:latin typeface="Calibri" panose="020F0502020204030204"/>
                <a:ea typeface="+mn-ea"/>
                <a:cs typeface="+mn-cs"/>
              </a:rPr>
              <a:t>Uzm</a:t>
            </a: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Metin kutusu 12"/>
          <p:cNvSpPr txBox="1"/>
          <p:nvPr/>
        </p:nvSpPr>
        <p:spPr>
          <a:xfrm>
            <a:off x="5259072" y="5959530"/>
            <a:ext cx="1292341" cy="584775"/>
          </a:xfrm>
          <a:prstGeom prst="rect">
            <a:avLst/>
          </a:prstGeom>
          <a:solidFill>
            <a:srgbClr val="3C3CF0"/>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Aile Hekimi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rPr>
              <a:t>ilgili </a:t>
            </a:r>
            <a:r>
              <a:rPr kumimoji="0" lang="tr-TR" sz="1600" b="1" i="0" u="none" strike="noStrike" kern="1200" cap="none" spc="0" normalizeH="0" baseline="0" noProof="0" dirty="0" err="1">
                <a:ln>
                  <a:noFill/>
                </a:ln>
                <a:solidFill>
                  <a:prstClr val="white"/>
                </a:solidFill>
                <a:effectLst/>
                <a:uLnTx/>
                <a:uFillTx/>
                <a:latin typeface="Calibri" panose="020F0502020204030204"/>
                <a:ea typeface="+mn-ea"/>
                <a:cs typeface="+mn-cs"/>
              </a:rPr>
              <a:t>Uzm</a:t>
            </a:r>
            <a:endParaRPr kumimoji="0" lang="tr-TR"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Resim 13"/>
          <p:cNvPicPr>
            <a:picLocks noChangeAspect="1"/>
          </p:cNvPicPr>
          <p:nvPr/>
        </p:nvPicPr>
        <p:blipFill rotWithShape="1">
          <a:blip r:embed="rId3"/>
          <a:srcRect l="8620" t="25262" r="76604" b="16401"/>
          <a:stretch/>
        </p:blipFill>
        <p:spPr>
          <a:xfrm>
            <a:off x="6502209" y="2041591"/>
            <a:ext cx="1256336" cy="2788685"/>
          </a:xfrm>
          <a:prstGeom prst="rect">
            <a:avLst/>
          </a:prstGeom>
        </p:spPr>
      </p:pic>
      <p:sp>
        <p:nvSpPr>
          <p:cNvPr id="17" name="Metin kutusu 16"/>
          <p:cNvSpPr txBox="1"/>
          <p:nvPr/>
        </p:nvSpPr>
        <p:spPr>
          <a:xfrm>
            <a:off x="296420" y="237482"/>
            <a:ext cx="2811439" cy="6247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tr-TR" sz="2800" b="1" i="0" u="none" strike="noStrike" kern="1200" cap="none" spc="0" normalizeH="0" baseline="0" noProof="0" dirty="0">
                <a:ln>
                  <a:noFill/>
                </a:ln>
                <a:solidFill>
                  <a:srgbClr val="0000FF"/>
                </a:solidFill>
                <a:effectLst/>
                <a:uLnTx/>
                <a:uFillTx/>
                <a:latin typeface="Calibri" panose="020F0502020204030204"/>
                <a:ea typeface="+mn-ea"/>
                <a:cs typeface="+mn-cs"/>
              </a:rPr>
              <a:t>ENTEGRASON</a:t>
            </a:r>
          </a:p>
          <a:p>
            <a:pPr marL="342900" marR="0" lvl="0" indent="-342900" algn="l" defTabSz="914400" rtl="0" eaLnBrk="1" fontAlgn="auto" latinLnBrk="0" hangingPunct="1">
              <a:lnSpc>
                <a:spcPct val="150000"/>
              </a:lnSpc>
              <a:spcBef>
                <a:spcPts val="0"/>
              </a:spcBef>
              <a:spcAft>
                <a:spcPts val="1200"/>
              </a:spcAft>
              <a:buClrTx/>
              <a:buSzTx/>
              <a:buFont typeface="Wingdings" panose="05000000000000000000" pitchFamily="2" charset="2"/>
              <a:buChar char="§"/>
              <a:tabLst/>
              <a:defRPr/>
            </a:pPr>
            <a:r>
              <a:rPr kumimoji="0" lang="tr-TR" sz="2800" b="1" i="0" u="none" strike="noStrike" kern="1200" cap="none" spc="0" normalizeH="0" baseline="0" noProof="0" dirty="0" err="1">
                <a:ln>
                  <a:noFill/>
                </a:ln>
                <a:solidFill>
                  <a:prstClr val="black"/>
                </a:solidFill>
                <a:effectLst/>
                <a:uLnTx/>
                <a:uFillTx/>
                <a:latin typeface="Calibri" panose="020F0502020204030204"/>
                <a:ea typeface="+mn-ea"/>
                <a:cs typeface="+mn-cs"/>
              </a:rPr>
              <a:t>Yaşamboyu</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spcBef>
                <a:spcPts val="0"/>
              </a:spcBef>
              <a:spcAft>
                <a:spcPts val="1200"/>
              </a:spcAft>
              <a:buClrTx/>
              <a:buSzTx/>
              <a:buFont typeface="Wingdings" panose="05000000000000000000" pitchFamily="2" charset="2"/>
              <a:buChar char="§"/>
              <a:tabLst/>
              <a:defRPr/>
            </a:pPr>
            <a:r>
              <a:rPr lang="en-US" sz="2800" b="1" dirty="0" err="1">
                <a:solidFill>
                  <a:schemeClr val="bg1"/>
                </a:solidFill>
                <a:highlight>
                  <a:srgbClr val="800000"/>
                </a:highlight>
                <a:latin typeface="Calibri" panose="020F0502020204030204"/>
              </a:rPr>
              <a:t>Eksik</a:t>
            </a:r>
            <a:r>
              <a:rPr lang="en-US" sz="2800" b="1" dirty="0">
                <a:solidFill>
                  <a:schemeClr val="bg1"/>
                </a:solidFill>
                <a:highlight>
                  <a:srgbClr val="800000"/>
                </a:highlight>
                <a:latin typeface="Calibri" panose="020F0502020204030204"/>
              </a:rPr>
              <a:t> </a:t>
            </a:r>
            <a:r>
              <a:rPr lang="en-US" sz="2800" b="1" dirty="0" err="1">
                <a:solidFill>
                  <a:schemeClr val="bg1"/>
                </a:solidFill>
                <a:highlight>
                  <a:srgbClr val="800000"/>
                </a:highlight>
                <a:latin typeface="Calibri" panose="020F0502020204030204"/>
              </a:rPr>
              <a:t>kalanları</a:t>
            </a:r>
            <a:r>
              <a:rPr lang="en-US" sz="2800" b="1" dirty="0">
                <a:solidFill>
                  <a:schemeClr val="bg1"/>
                </a:solidFill>
                <a:highlight>
                  <a:srgbClr val="800000"/>
                </a:highlight>
                <a:latin typeface="Calibri" panose="020F0502020204030204"/>
              </a:rPr>
              <a:t> </a:t>
            </a:r>
            <a:r>
              <a:rPr lang="en-US" sz="2800" b="1" dirty="0" err="1">
                <a:solidFill>
                  <a:schemeClr val="bg1"/>
                </a:solidFill>
                <a:highlight>
                  <a:srgbClr val="800000"/>
                </a:highlight>
                <a:latin typeface="Calibri" panose="020F0502020204030204"/>
              </a:rPr>
              <a:t>takvime</a:t>
            </a:r>
            <a:r>
              <a:rPr lang="en-US" sz="2800" b="1" dirty="0">
                <a:solidFill>
                  <a:schemeClr val="bg1"/>
                </a:solidFill>
                <a:highlight>
                  <a:srgbClr val="800000"/>
                </a:highlight>
                <a:latin typeface="Calibri" panose="020F0502020204030204"/>
              </a:rPr>
              <a:t> </a:t>
            </a:r>
            <a:r>
              <a:rPr lang="en-US" sz="2800" b="1" dirty="0" err="1">
                <a:solidFill>
                  <a:schemeClr val="bg1"/>
                </a:solidFill>
                <a:highlight>
                  <a:srgbClr val="800000"/>
                </a:highlight>
                <a:latin typeface="Calibri" panose="020F0502020204030204"/>
              </a:rPr>
              <a:t>ekleyerek</a:t>
            </a:r>
            <a:endParaRPr kumimoji="0" lang="tr-TR" sz="2800" b="1" i="0" u="none" strike="noStrike" kern="1200" cap="none" spc="0" normalizeH="0" baseline="0" noProof="0" dirty="0">
              <a:ln>
                <a:noFill/>
              </a:ln>
              <a:solidFill>
                <a:schemeClr val="bg1"/>
              </a:solidFill>
              <a:effectLst/>
              <a:highlight>
                <a:srgbClr val="800000"/>
              </a:highligh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r-TR" sz="2800" b="1" i="0" u="none" strike="noStrike" kern="1200" cap="none" spc="0" normalizeH="0" baseline="0" noProof="0" dirty="0">
                <a:ln>
                  <a:noFill/>
                </a:ln>
                <a:solidFill>
                  <a:srgbClr val="C00000"/>
                </a:solidFill>
                <a:effectLst/>
                <a:uLnTx/>
                <a:uFillTx/>
                <a:latin typeface="Calibri" panose="020F0502020204030204"/>
                <a:ea typeface="+mn-ea"/>
                <a:cs typeface="+mn-cs"/>
              </a:rPr>
              <a:t>Koruyucu-Sağaltıcı hizmetler ve</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r-TR" sz="2800" b="1" i="0" u="none" strike="noStrike" kern="1200" cap="none" spc="0" normalizeH="0" baseline="0" noProof="0" dirty="0">
                <a:ln>
                  <a:noFill/>
                </a:ln>
                <a:solidFill>
                  <a:schemeClr val="bg1"/>
                </a:solidFill>
                <a:effectLst/>
                <a:highlight>
                  <a:srgbClr val="0000FF"/>
                </a:highlight>
                <a:uLnTx/>
                <a:uFillTx/>
                <a:latin typeface="Calibri" panose="020F0502020204030204"/>
                <a:ea typeface="+mn-ea"/>
                <a:cs typeface="+mn-cs"/>
              </a:rPr>
              <a:t>basamaklar arası dayanışma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r-TR" sz="2800" b="1" i="0" u="none" strike="noStrike" kern="1200" cap="none" spc="0" normalizeH="0" baseline="0" noProof="0" dirty="0">
                <a:ln>
                  <a:noFill/>
                </a:ln>
                <a:solidFill>
                  <a:srgbClr val="C00000"/>
                </a:solidFill>
                <a:effectLst/>
                <a:uLnTx/>
                <a:uFillTx/>
                <a:latin typeface="Calibri" panose="020F0502020204030204"/>
                <a:ea typeface="+mn-ea"/>
                <a:cs typeface="+mn-cs"/>
              </a:rPr>
              <a:t>Sağlık kayıtları</a:t>
            </a:r>
          </a:p>
        </p:txBody>
      </p:sp>
      <p:sp>
        <p:nvSpPr>
          <p:cNvPr id="15" name="Dikdörtgen 14">
            <a:extLst>
              <a:ext uri="{FF2B5EF4-FFF2-40B4-BE49-F238E27FC236}">
                <a16:creationId xmlns:a16="http://schemas.microsoft.com/office/drawing/2014/main" id="{4F43E026-EC33-194D-C4D7-08CB02051763}"/>
              </a:ext>
            </a:extLst>
          </p:cNvPr>
          <p:cNvSpPr/>
          <p:nvPr/>
        </p:nvSpPr>
        <p:spPr>
          <a:xfrm>
            <a:off x="4201164" y="1976187"/>
            <a:ext cx="873530" cy="300082"/>
          </a:xfrm>
          <a:prstGeom prst="rect">
            <a:avLst/>
          </a:prstGeom>
          <a:solidFill>
            <a:srgbClr val="C00000"/>
          </a:solidFill>
          <a:ln w="19050">
            <a:solidFill>
              <a:schemeClr val="bg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rPr>
              <a:t>Grip, </a:t>
            </a:r>
            <a:r>
              <a:rPr kumimoji="0" lang="tr-TR" sz="1350" b="1" i="0" u="none" strike="noStrike" kern="1200" cap="none" spc="0" normalizeH="0" baseline="0" noProof="0" dirty="0" err="1">
                <a:ln>
                  <a:noFill/>
                </a:ln>
                <a:solidFill>
                  <a:prstClr val="white"/>
                </a:solidFill>
                <a:effectLst/>
                <a:uLnTx/>
                <a:uFillTx/>
                <a:latin typeface="Calibri" panose="020F0502020204030204"/>
                <a:ea typeface="+mn-ea"/>
                <a:cs typeface="+mn-cs"/>
              </a:rPr>
              <a:t>aB</a:t>
            </a:r>
            <a:endPar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Metin kutusu 15">
            <a:extLst>
              <a:ext uri="{FF2B5EF4-FFF2-40B4-BE49-F238E27FC236}">
                <a16:creationId xmlns:a16="http://schemas.microsoft.com/office/drawing/2014/main" id="{CD612D21-0ED5-8D28-AE13-58C6E7CF56D5}"/>
              </a:ext>
            </a:extLst>
          </p:cNvPr>
          <p:cNvSpPr txBox="1"/>
          <p:nvPr/>
        </p:nvSpPr>
        <p:spPr>
          <a:xfrm>
            <a:off x="6757020" y="1047648"/>
            <a:ext cx="860428" cy="300082"/>
          </a:xfrm>
          <a:prstGeom prst="rect">
            <a:avLst/>
          </a:prstGeom>
          <a:solidFill>
            <a:srgbClr val="C00000"/>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err="1">
                <a:ln>
                  <a:noFill/>
                </a:ln>
                <a:solidFill>
                  <a:prstClr val="white"/>
                </a:solidFill>
                <a:effectLst/>
                <a:uLnTx/>
                <a:uFillTx/>
                <a:latin typeface="Calibri" panose="020F0502020204030204"/>
                <a:ea typeface="+mn-ea"/>
                <a:cs typeface="+mn-cs"/>
              </a:rPr>
              <a:t>Rotavirüs</a:t>
            </a:r>
            <a:endPar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Metin kutusu 17">
            <a:extLst>
              <a:ext uri="{FF2B5EF4-FFF2-40B4-BE49-F238E27FC236}">
                <a16:creationId xmlns:a16="http://schemas.microsoft.com/office/drawing/2014/main" id="{938A1D62-3C5C-E275-C1C1-4DA73B4C241B}"/>
              </a:ext>
            </a:extLst>
          </p:cNvPr>
          <p:cNvSpPr txBox="1"/>
          <p:nvPr/>
        </p:nvSpPr>
        <p:spPr>
          <a:xfrm>
            <a:off x="9009501" y="4481233"/>
            <a:ext cx="486800" cy="300082"/>
          </a:xfrm>
          <a:prstGeom prst="rect">
            <a:avLst/>
          </a:prstGeom>
          <a:solidFill>
            <a:srgbClr val="C00000"/>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rPr>
              <a:t>HPV</a:t>
            </a:r>
          </a:p>
        </p:txBody>
      </p:sp>
      <p:sp>
        <p:nvSpPr>
          <p:cNvPr id="19" name="Dikdörtgen 18">
            <a:extLst>
              <a:ext uri="{FF2B5EF4-FFF2-40B4-BE49-F238E27FC236}">
                <a16:creationId xmlns:a16="http://schemas.microsoft.com/office/drawing/2014/main" id="{57549D2B-D753-65DA-DE37-301DE9AAA117}"/>
              </a:ext>
            </a:extLst>
          </p:cNvPr>
          <p:cNvSpPr/>
          <p:nvPr/>
        </p:nvSpPr>
        <p:spPr>
          <a:xfrm>
            <a:off x="8110278" y="5363086"/>
            <a:ext cx="571310" cy="300082"/>
          </a:xfrm>
          <a:prstGeom prst="rect">
            <a:avLst/>
          </a:prstGeom>
          <a:solidFill>
            <a:srgbClr val="C00000"/>
          </a:solidFill>
          <a:ln>
            <a:solidFill>
              <a:schemeClr val="bg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1350" b="1" i="0" u="none" strike="noStrike" kern="1200" cap="none" spc="0" normalizeH="0" baseline="0" noProof="0" dirty="0" err="1">
                <a:ln>
                  <a:noFill/>
                </a:ln>
                <a:solidFill>
                  <a:prstClr val="white"/>
                </a:solidFill>
                <a:effectLst/>
                <a:uLnTx/>
                <a:uFillTx/>
                <a:latin typeface="Calibri" panose="020F0502020204030204"/>
                <a:ea typeface="+mn-ea"/>
                <a:cs typeface="+mn-cs"/>
              </a:rPr>
              <a:t>TdaB</a:t>
            </a:r>
            <a:endPar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Dikdörtgen 19">
            <a:extLst>
              <a:ext uri="{FF2B5EF4-FFF2-40B4-BE49-F238E27FC236}">
                <a16:creationId xmlns:a16="http://schemas.microsoft.com/office/drawing/2014/main" id="{F63E6B8E-03F4-5369-09DC-3EE91CEA0744}"/>
              </a:ext>
            </a:extLst>
          </p:cNvPr>
          <p:cNvSpPr/>
          <p:nvPr/>
        </p:nvSpPr>
        <p:spPr>
          <a:xfrm>
            <a:off x="5728972" y="5469593"/>
            <a:ext cx="1010659" cy="507831"/>
          </a:xfrm>
          <a:prstGeom prst="rect">
            <a:avLst/>
          </a:prstGeom>
          <a:solidFill>
            <a:srgbClr val="C00000"/>
          </a:solidFill>
          <a:ln>
            <a:solidFill>
              <a:schemeClr val="bg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rPr>
              <a:t>Grip, KPA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err="1">
                <a:ln>
                  <a:noFill/>
                </a:ln>
                <a:solidFill>
                  <a:prstClr val="white"/>
                </a:solidFill>
                <a:effectLst/>
                <a:uLnTx/>
                <a:uFillTx/>
                <a:latin typeface="Calibri" panose="020F0502020204030204"/>
                <a:ea typeface="+mn-ea"/>
                <a:cs typeface="+mn-cs"/>
              </a:rPr>
              <a:t>TdaB</a:t>
            </a:r>
            <a:endParaRPr kumimoji="0" lang="tr-TR" sz="135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29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aşlık 5">
            <a:extLst>
              <a:ext uri="{FF2B5EF4-FFF2-40B4-BE49-F238E27FC236}">
                <a16:creationId xmlns:a16="http://schemas.microsoft.com/office/drawing/2014/main" id="{A162E37C-1B76-D9FB-04F2-B99CF62F17B7}"/>
              </a:ext>
            </a:extLst>
          </p:cNvPr>
          <p:cNvSpPr>
            <a:spLocks noGrp="1"/>
          </p:cNvSpPr>
          <p:nvPr>
            <p:ph type="title"/>
          </p:nvPr>
        </p:nvSpPr>
        <p:spPr>
          <a:xfrm>
            <a:off x="557892" y="742951"/>
            <a:ext cx="3067050" cy="4962524"/>
          </a:xfrm>
          <a:solidFill>
            <a:srgbClr val="3C3CF0"/>
          </a:solidFill>
        </p:spPr>
        <p:txBody>
          <a:bodyPr>
            <a:normAutofit/>
          </a:bodyPr>
          <a:lstStyle/>
          <a:p>
            <a:pPr algn="ctr"/>
            <a:r>
              <a:rPr lang="tr-TR" sz="3600" b="1" dirty="0">
                <a:solidFill>
                  <a:srgbClr val="FFFFFF"/>
                </a:solidFill>
                <a:latin typeface="+mn-lt"/>
              </a:rPr>
              <a:t>Dünya Sağlık Örgütünden tüm dünya çocukları için aşılama kapsamındaki hastalıklar</a:t>
            </a:r>
          </a:p>
        </p:txBody>
      </p:sp>
      <p:sp>
        <p:nvSpPr>
          <p:cNvPr id="2" name="Veri Yer Tutucusu 1">
            <a:extLst>
              <a:ext uri="{FF2B5EF4-FFF2-40B4-BE49-F238E27FC236}">
                <a16:creationId xmlns:a16="http://schemas.microsoft.com/office/drawing/2014/main" id="{DEE3F323-493C-E8DF-7C70-671670A7F13B}"/>
              </a:ext>
            </a:extLst>
          </p:cNvPr>
          <p:cNvSpPr>
            <a:spLocks noGrp="1"/>
          </p:cNvSpPr>
          <p:nvPr>
            <p:ph type="dt" sz="half" idx="10"/>
          </p:nvPr>
        </p:nvSpPr>
        <p:spPr>
          <a:xfrm>
            <a:off x="742951" y="5853864"/>
            <a:ext cx="3476624" cy="365125"/>
          </a:xfrm>
        </p:spPr>
        <p:txBody>
          <a:bodyPr>
            <a:normAutofit/>
          </a:bodyPr>
          <a:lstStyle/>
          <a:p>
            <a:pPr algn="ctr">
              <a:spcAft>
                <a:spcPts val="600"/>
              </a:spcAft>
            </a:pPr>
            <a:fld id="{F98B1F70-AC45-4920-8B16-80E4A8F7CA5B}" type="datetime1">
              <a:rPr lang="tr-TR" sz="1400">
                <a:solidFill>
                  <a:srgbClr val="FFFFFF"/>
                </a:solidFill>
              </a:rPr>
              <a:pPr algn="ctr">
                <a:spcAft>
                  <a:spcPts val="600"/>
                </a:spcAft>
              </a:pPr>
              <a:t>10.07.2023</a:t>
            </a:fld>
            <a:endParaRPr lang="tr-TR" sz="1400">
              <a:solidFill>
                <a:srgbClr val="FFFFFF"/>
              </a:solidFill>
            </a:endParaRPr>
          </a:p>
        </p:txBody>
      </p:sp>
      <p:pic>
        <p:nvPicPr>
          <p:cNvPr id="3" name="Resim 2" descr="metin, ekran görüntüsü, yazılım, sayı, numara içeren bir resim&#10;&#10;Açıklama otomatik olarak oluşturuldu">
            <a:extLst>
              <a:ext uri="{FF2B5EF4-FFF2-40B4-BE49-F238E27FC236}">
                <a16:creationId xmlns:a16="http://schemas.microsoft.com/office/drawing/2014/main" id="{72153E48-DA5D-7664-7BCA-22BC48F4C55A}"/>
              </a:ext>
            </a:extLst>
          </p:cNvPr>
          <p:cNvPicPr>
            <a:picLocks noChangeAspect="1"/>
          </p:cNvPicPr>
          <p:nvPr/>
        </p:nvPicPr>
        <p:blipFill rotWithShape="1">
          <a:blip r:embed="rId3"/>
          <a:srcRect l="4564" t="13333" r="10794" b="7238"/>
          <a:stretch/>
        </p:blipFill>
        <p:spPr>
          <a:xfrm>
            <a:off x="3738909" y="742950"/>
            <a:ext cx="8461151" cy="4962523"/>
          </a:xfrm>
          <a:prstGeom prst="rect">
            <a:avLst/>
          </a:prstGeom>
        </p:spPr>
      </p:pic>
      <p:sp>
        <p:nvSpPr>
          <p:cNvPr id="4" name="Alt Bilgi Yer Tutucusu 3">
            <a:extLst>
              <a:ext uri="{FF2B5EF4-FFF2-40B4-BE49-F238E27FC236}">
                <a16:creationId xmlns:a16="http://schemas.microsoft.com/office/drawing/2014/main" id="{A0D73B03-1E08-B629-0F3C-9E6F7371880A}"/>
              </a:ext>
            </a:extLst>
          </p:cNvPr>
          <p:cNvSpPr>
            <a:spLocks noGrp="1"/>
          </p:cNvSpPr>
          <p:nvPr>
            <p:ph type="ftr" sz="quarter" idx="11"/>
          </p:nvPr>
        </p:nvSpPr>
        <p:spPr>
          <a:xfrm>
            <a:off x="5144297" y="6423025"/>
            <a:ext cx="5618954" cy="365125"/>
          </a:xfrm>
        </p:spPr>
        <p:txBody>
          <a:bodyPr>
            <a:normAutofit/>
          </a:bodyPr>
          <a:lstStyle/>
          <a:p>
            <a:pPr algn="l">
              <a:spcAft>
                <a:spcPts val="600"/>
              </a:spcAft>
            </a:pPr>
            <a:r>
              <a:rPr lang="tr-TR" dirty="0" err="1"/>
              <a:t>Prof.Dr.Muzaffer</a:t>
            </a:r>
            <a:r>
              <a:rPr lang="tr-TR" dirty="0"/>
              <a:t> Eskiocak, TTB Aşı Çalışma Grubu. Halk Sağlığı Uzmanı</a:t>
            </a:r>
            <a:endParaRPr lang="tr-TR"/>
          </a:p>
        </p:txBody>
      </p:sp>
      <p:sp>
        <p:nvSpPr>
          <p:cNvPr id="5" name="Slayt Numarası Yer Tutucusu 4">
            <a:extLst>
              <a:ext uri="{FF2B5EF4-FFF2-40B4-BE49-F238E27FC236}">
                <a16:creationId xmlns:a16="http://schemas.microsoft.com/office/drawing/2014/main" id="{201187CB-A804-EC2A-37A5-32DE61B28D75}"/>
              </a:ext>
            </a:extLst>
          </p:cNvPr>
          <p:cNvSpPr>
            <a:spLocks noGrp="1"/>
          </p:cNvSpPr>
          <p:nvPr>
            <p:ph type="sldNum" sz="quarter" idx="12"/>
          </p:nvPr>
        </p:nvSpPr>
        <p:spPr>
          <a:xfrm>
            <a:off x="10926317" y="6423025"/>
            <a:ext cx="771525" cy="365125"/>
          </a:xfrm>
        </p:spPr>
        <p:txBody>
          <a:bodyPr>
            <a:normAutofit/>
          </a:bodyPr>
          <a:lstStyle/>
          <a:p>
            <a:pPr>
              <a:spcAft>
                <a:spcPts val="600"/>
              </a:spcAft>
            </a:pPr>
            <a:fld id="{A8FFC8D2-7C56-42BF-B4FB-BAA74675582D}" type="slidenum">
              <a:rPr lang="tr-TR" smtClean="0"/>
              <a:pPr>
                <a:spcAft>
                  <a:spcPts val="600"/>
                </a:spcAft>
              </a:pPr>
              <a:t>26</a:t>
            </a:fld>
            <a:endParaRPr lang="tr-TR"/>
          </a:p>
        </p:txBody>
      </p:sp>
    </p:spTree>
    <p:extLst>
      <p:ext uri="{BB962C8B-B14F-4D97-AF65-F5344CB8AC3E}">
        <p14:creationId xmlns:p14="http://schemas.microsoft.com/office/powerpoint/2010/main" val="1771663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aşlık 5">
            <a:extLst>
              <a:ext uri="{FF2B5EF4-FFF2-40B4-BE49-F238E27FC236}">
                <a16:creationId xmlns:a16="http://schemas.microsoft.com/office/drawing/2014/main" id="{51A5B7A1-AF97-003E-3644-D372EEA141E2}"/>
              </a:ext>
            </a:extLst>
          </p:cNvPr>
          <p:cNvSpPr>
            <a:spLocks noGrp="1"/>
          </p:cNvSpPr>
          <p:nvPr>
            <p:ph type="title"/>
          </p:nvPr>
        </p:nvSpPr>
        <p:spPr>
          <a:xfrm>
            <a:off x="664029" y="639011"/>
            <a:ext cx="2797628" cy="4962524"/>
          </a:xfrm>
          <a:solidFill>
            <a:srgbClr val="3C3CF0"/>
          </a:solidFill>
        </p:spPr>
        <p:txBody>
          <a:bodyPr>
            <a:normAutofit/>
          </a:bodyPr>
          <a:lstStyle/>
          <a:p>
            <a:pPr algn="ctr"/>
            <a:r>
              <a:rPr lang="tr-TR" sz="3200" b="1" dirty="0">
                <a:solidFill>
                  <a:srgbClr val="FFFFFF"/>
                </a:solidFill>
                <a:latin typeface="+mn-lt"/>
              </a:rPr>
              <a:t>Bağışıklama hizmetlerinin olgunluğu:  </a:t>
            </a:r>
            <a:br>
              <a:rPr lang="tr-TR" sz="3200" b="1" dirty="0">
                <a:solidFill>
                  <a:srgbClr val="FFFFFF"/>
                </a:solidFill>
                <a:latin typeface="+mn-lt"/>
              </a:rPr>
            </a:br>
            <a:r>
              <a:rPr lang="tr-TR" sz="3200" b="1" dirty="0">
                <a:solidFill>
                  <a:srgbClr val="FFFFFF"/>
                </a:solidFill>
                <a:latin typeface="+mn-lt"/>
              </a:rPr>
              <a:t>Hastalık sıklığı, aşılama oranı ve aşı sonrası istenmeyen etkilere etki</a:t>
            </a:r>
          </a:p>
        </p:txBody>
      </p:sp>
      <p:sp>
        <p:nvSpPr>
          <p:cNvPr id="2" name="Veri Yer Tutucusu 1"/>
          <p:cNvSpPr>
            <a:spLocks noGrp="1"/>
          </p:cNvSpPr>
          <p:nvPr>
            <p:ph type="dt" sz="half" idx="10"/>
          </p:nvPr>
        </p:nvSpPr>
        <p:spPr>
          <a:xfrm>
            <a:off x="742951" y="5853864"/>
            <a:ext cx="3476624" cy="365125"/>
          </a:xfrm>
        </p:spPr>
        <p:txBody>
          <a:bodyPr>
            <a:normAutofit/>
          </a:bodyPr>
          <a:lstStyle/>
          <a:p>
            <a:pPr marL="0" marR="0" lvl="0" indent="0" algn="ctr" defTabSz="914400" rtl="0" eaLnBrk="1" fontAlgn="auto" latinLnBrk="0" hangingPunct="1">
              <a:spcBef>
                <a:spcPts val="0"/>
              </a:spcBef>
              <a:spcAft>
                <a:spcPts val="600"/>
              </a:spcAft>
              <a:buClrTx/>
              <a:buSzTx/>
              <a:buFontTx/>
              <a:buNone/>
              <a:tabLst/>
              <a:defRPr/>
            </a:pPr>
            <a:fld id="{863D1DB8-EDE1-4401-91C4-95959CD5083C}" type="datetime1">
              <a:rPr kumimoji="0" lang="tr-TR" sz="14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spcBef>
                  <a:spcPts val="0"/>
                </a:spcBef>
                <a:spcAft>
                  <a:spcPts val="600"/>
                </a:spcAft>
                <a:buClrTx/>
                <a:buSzTx/>
                <a:buFontTx/>
                <a:buNone/>
                <a:tabLst/>
                <a:defRPr/>
              </a:pPr>
              <a:t>10.07.2023</a:t>
            </a:fld>
            <a:endParaRPr kumimoji="0" lang="tr-TR"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Resim 4"/>
          <p:cNvPicPr>
            <a:picLocks noChangeAspect="1"/>
          </p:cNvPicPr>
          <p:nvPr/>
        </p:nvPicPr>
        <p:blipFill>
          <a:blip r:embed="rId3"/>
          <a:stretch>
            <a:fillRect/>
          </a:stretch>
        </p:blipFill>
        <p:spPr>
          <a:xfrm>
            <a:off x="3590487" y="639011"/>
            <a:ext cx="8601513" cy="5117899"/>
          </a:xfrm>
          <a:prstGeom prst="rect">
            <a:avLst/>
          </a:prstGeom>
          <a:ln>
            <a:noFill/>
          </a:ln>
          <a:effectLst>
            <a:outerShdw blurRad="292100" dist="139700" dir="2700000" algn="tl" rotWithShape="0">
              <a:srgbClr val="333333">
                <a:alpha val="65000"/>
              </a:srgbClr>
            </a:outerShdw>
          </a:effectLst>
        </p:spPr>
      </p:pic>
      <p:sp>
        <p:nvSpPr>
          <p:cNvPr id="3" name="Altbilgi Yer Tutucusu 2"/>
          <p:cNvSpPr>
            <a:spLocks noGrp="1"/>
          </p:cNvSpPr>
          <p:nvPr>
            <p:ph type="ftr" sz="quarter" idx="11"/>
          </p:nvPr>
        </p:nvSpPr>
        <p:spPr>
          <a:xfrm>
            <a:off x="5144297" y="6423025"/>
            <a:ext cx="5618954" cy="365125"/>
          </a:xfrm>
        </p:spPr>
        <p:txBody>
          <a:bodyPr>
            <a:norm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err="1">
                <a:ln>
                  <a:noFill/>
                </a:ln>
                <a:effectLst/>
                <a:uLnTx/>
                <a:uFillTx/>
                <a:latin typeface="Calibri" panose="020F0502020204030204"/>
                <a:ea typeface="+mn-ea"/>
                <a:cs typeface="+mn-cs"/>
              </a:rPr>
              <a:t>Prof.Dr.Muzaffer</a:t>
            </a:r>
            <a:r>
              <a:rPr kumimoji="0" lang="en-US" b="0" i="0" u="none" strike="noStrike" kern="1200" cap="none" spc="0" normalizeH="0" baseline="0" noProof="0">
                <a:ln>
                  <a:noFill/>
                </a:ln>
                <a:effectLst/>
                <a:uLnTx/>
                <a:uFillTx/>
                <a:latin typeface="Calibri" panose="020F0502020204030204"/>
                <a:ea typeface="+mn-ea"/>
                <a:cs typeface="+mn-cs"/>
              </a:rPr>
              <a:t> Eskiocak, TTB </a:t>
            </a:r>
            <a:r>
              <a:rPr kumimoji="0" lang="en-US" b="0" i="0" u="none" strike="noStrike" kern="1200" cap="none" spc="0" normalizeH="0" baseline="0" noProof="0" err="1">
                <a:ln>
                  <a:noFill/>
                </a:ln>
                <a:effectLst/>
                <a:uLnTx/>
                <a:uFillTx/>
                <a:latin typeface="Calibri" panose="020F0502020204030204"/>
                <a:ea typeface="+mn-ea"/>
                <a:cs typeface="+mn-cs"/>
              </a:rPr>
              <a:t>Aşı</a:t>
            </a:r>
            <a:r>
              <a:rPr kumimoji="0" lang="en-US" b="0" i="0" u="none" strike="noStrike" kern="1200" cap="none" spc="0" normalizeH="0" baseline="0" noProof="0">
                <a:ln>
                  <a:noFill/>
                </a:ln>
                <a:effectLst/>
                <a:uLnTx/>
                <a:uFillTx/>
                <a:latin typeface="Calibri" panose="020F0502020204030204"/>
                <a:ea typeface="+mn-ea"/>
                <a:cs typeface="+mn-cs"/>
              </a:rPr>
              <a:t> </a:t>
            </a:r>
            <a:r>
              <a:rPr kumimoji="0" lang="en-US" b="0" i="0" u="none" strike="noStrike" kern="1200" cap="none" spc="0" normalizeH="0" baseline="0" noProof="0" err="1">
                <a:ln>
                  <a:noFill/>
                </a:ln>
                <a:effectLst/>
                <a:uLnTx/>
                <a:uFillTx/>
                <a:latin typeface="Calibri" panose="020F0502020204030204"/>
                <a:ea typeface="+mn-ea"/>
                <a:cs typeface="+mn-cs"/>
              </a:rPr>
              <a:t>Çalışma</a:t>
            </a:r>
            <a:r>
              <a:rPr kumimoji="0" lang="en-US" b="0" i="0" u="none" strike="noStrike" kern="1200" cap="none" spc="0" normalizeH="0" baseline="0" noProof="0">
                <a:ln>
                  <a:noFill/>
                </a:ln>
                <a:effectLst/>
                <a:uLnTx/>
                <a:uFillTx/>
                <a:latin typeface="Calibri" panose="020F0502020204030204"/>
                <a:ea typeface="+mn-ea"/>
                <a:cs typeface="+mn-cs"/>
              </a:rPr>
              <a:t> </a:t>
            </a:r>
            <a:r>
              <a:rPr kumimoji="0" lang="en-US" b="0" i="0" u="none" strike="noStrike" kern="1200" cap="none" spc="0" normalizeH="0" baseline="0" noProof="0" err="1">
                <a:ln>
                  <a:noFill/>
                </a:ln>
                <a:effectLst/>
                <a:uLnTx/>
                <a:uFillTx/>
                <a:latin typeface="Calibri" panose="020F0502020204030204"/>
                <a:ea typeface="+mn-ea"/>
                <a:cs typeface="+mn-cs"/>
              </a:rPr>
              <a:t>Grubu</a:t>
            </a:r>
            <a:r>
              <a:rPr kumimoji="0" lang="en-US" b="0" i="0" u="none" strike="noStrike" kern="1200" cap="none" spc="0" normalizeH="0" baseline="0" noProof="0">
                <a:ln>
                  <a:noFill/>
                </a:ln>
                <a:effectLst/>
                <a:uLnTx/>
                <a:uFillTx/>
                <a:latin typeface="Calibri" panose="020F0502020204030204"/>
                <a:ea typeface="+mn-ea"/>
                <a:cs typeface="+mn-cs"/>
              </a:rPr>
              <a:t>. </a:t>
            </a:r>
            <a:r>
              <a:rPr kumimoji="0" lang="en-US" b="0" i="0" u="none" strike="noStrike" kern="1200" cap="none" spc="0" normalizeH="0" baseline="0" noProof="0" err="1">
                <a:ln>
                  <a:noFill/>
                </a:ln>
                <a:effectLst/>
                <a:uLnTx/>
                <a:uFillTx/>
                <a:latin typeface="Calibri" panose="020F0502020204030204"/>
                <a:ea typeface="+mn-ea"/>
                <a:cs typeface="+mn-cs"/>
              </a:rPr>
              <a:t>Halk</a:t>
            </a:r>
            <a:r>
              <a:rPr kumimoji="0" lang="en-US" b="0" i="0" u="none" strike="noStrike" kern="1200" cap="none" spc="0" normalizeH="0" baseline="0" noProof="0">
                <a:ln>
                  <a:noFill/>
                </a:ln>
                <a:effectLst/>
                <a:uLnTx/>
                <a:uFillTx/>
                <a:latin typeface="Calibri" panose="020F0502020204030204"/>
                <a:ea typeface="+mn-ea"/>
                <a:cs typeface="+mn-cs"/>
              </a:rPr>
              <a:t> </a:t>
            </a:r>
            <a:r>
              <a:rPr kumimoji="0" lang="en-US" b="0" i="0" u="none" strike="noStrike" kern="1200" cap="none" spc="0" normalizeH="0" baseline="0" noProof="0" err="1">
                <a:ln>
                  <a:noFill/>
                </a:ln>
                <a:effectLst/>
                <a:uLnTx/>
                <a:uFillTx/>
                <a:latin typeface="Calibri" panose="020F0502020204030204"/>
                <a:ea typeface="+mn-ea"/>
                <a:cs typeface="+mn-cs"/>
              </a:rPr>
              <a:t>Sağlığı</a:t>
            </a:r>
            <a:r>
              <a:rPr kumimoji="0" lang="en-US" b="0" i="0" u="none" strike="noStrike" kern="1200" cap="none" spc="0" normalizeH="0" baseline="0" noProof="0">
                <a:ln>
                  <a:noFill/>
                </a:ln>
                <a:effectLst/>
                <a:uLnTx/>
                <a:uFillTx/>
                <a:latin typeface="Calibri" panose="020F0502020204030204"/>
                <a:ea typeface="+mn-ea"/>
                <a:cs typeface="+mn-cs"/>
              </a:rPr>
              <a:t> </a:t>
            </a:r>
            <a:r>
              <a:rPr kumimoji="0" lang="en-US" b="0" i="0" u="none" strike="noStrike" kern="1200" cap="none" spc="0" normalizeH="0" baseline="0" noProof="0" err="1">
                <a:ln>
                  <a:noFill/>
                </a:ln>
                <a:effectLst/>
                <a:uLnTx/>
                <a:uFillTx/>
                <a:latin typeface="Calibri" panose="020F0502020204030204"/>
                <a:ea typeface="+mn-ea"/>
                <a:cs typeface="+mn-cs"/>
              </a:rPr>
              <a:t>Uzmanı</a:t>
            </a:r>
            <a:endParaRPr kumimoji="0" lang="en-US" b="0" i="0" u="none" strike="noStrike" kern="1200" cap="none" spc="0" normalizeH="0" baseline="0" noProof="0">
              <a:ln>
                <a:noFill/>
              </a:ln>
              <a:effectLst/>
              <a:uLnTx/>
              <a:uFillTx/>
              <a:latin typeface="Calibri" panose="020F0502020204030204"/>
              <a:ea typeface="+mn-ea"/>
              <a:cs typeface="+mn-cs"/>
            </a:endParaRPr>
          </a:p>
        </p:txBody>
      </p:sp>
      <p:sp>
        <p:nvSpPr>
          <p:cNvPr id="4" name="Slayt Numarası Yer Tutucusu 3">
            <a:extLst>
              <a:ext uri="{FF2B5EF4-FFF2-40B4-BE49-F238E27FC236}">
                <a16:creationId xmlns:a16="http://schemas.microsoft.com/office/drawing/2014/main" id="{DC33E22D-F012-4658-BCBD-C44F82E4B833}"/>
              </a:ext>
            </a:extLst>
          </p:cNvPr>
          <p:cNvSpPr>
            <a:spLocks noGrp="1"/>
          </p:cNvSpPr>
          <p:nvPr>
            <p:ph type="sldNum" sz="quarter" idx="12"/>
          </p:nvPr>
        </p:nvSpPr>
        <p:spPr>
          <a:xfrm>
            <a:off x="10926317" y="6423025"/>
            <a:ext cx="771525"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4E24CD27-795F-4700-8D5D-457CF67AAB4C}" type="slidenum">
              <a:rPr kumimoji="0" lang="tr-TR" altLang="tr-TR" b="0" i="0" u="none" strike="noStrike" kern="1200" cap="none" spc="0" normalizeH="0" baseline="0" noProof="0" smtClean="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27</a:t>
            </a:fld>
            <a:endParaRPr kumimoji="0" lang="tr-TR" altLang="tr-TR"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635808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5" name="Freeform: Shape 2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Isosceles Triangle 2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Resim 9">
            <a:extLst>
              <a:ext uri="{FF2B5EF4-FFF2-40B4-BE49-F238E27FC236}">
                <a16:creationId xmlns:a16="http://schemas.microsoft.com/office/drawing/2014/main" id="{A622AD31-A0D0-79F4-9399-6AD10DB39707}"/>
              </a:ext>
            </a:extLst>
          </p:cNvPr>
          <p:cNvPicPr>
            <a:picLocks noChangeAspect="1"/>
          </p:cNvPicPr>
          <p:nvPr/>
        </p:nvPicPr>
        <p:blipFill rotWithShape="1">
          <a:blip r:embed="rId3"/>
          <a:srcRect l="5373" t="16717" r="6082" b="7315"/>
          <a:stretch/>
        </p:blipFill>
        <p:spPr>
          <a:xfrm>
            <a:off x="642938" y="136525"/>
            <a:ext cx="6290126" cy="2990534"/>
          </a:xfrm>
          <a:prstGeom prst="rect">
            <a:avLst/>
          </a:prstGeom>
        </p:spPr>
      </p:pic>
      <p:pic>
        <p:nvPicPr>
          <p:cNvPr id="15" name="Resim 14">
            <a:extLst>
              <a:ext uri="{FF2B5EF4-FFF2-40B4-BE49-F238E27FC236}">
                <a16:creationId xmlns:a16="http://schemas.microsoft.com/office/drawing/2014/main" id="{62852A95-1B98-25D0-0C9E-5AA3BA428176}"/>
              </a:ext>
            </a:extLst>
          </p:cNvPr>
          <p:cNvPicPr>
            <a:picLocks noChangeAspect="1"/>
          </p:cNvPicPr>
          <p:nvPr/>
        </p:nvPicPr>
        <p:blipFill rotWithShape="1">
          <a:blip r:embed="rId4"/>
          <a:srcRect l="72343" t="30447" r="5523" b="35921"/>
          <a:stretch/>
        </p:blipFill>
        <p:spPr>
          <a:xfrm>
            <a:off x="6307138" y="677863"/>
            <a:ext cx="3124200" cy="2657475"/>
          </a:xfrm>
          <a:prstGeom prst="rect">
            <a:avLst/>
          </a:prstGeom>
        </p:spPr>
      </p:pic>
      <p:pic>
        <p:nvPicPr>
          <p:cNvPr id="12" name="Resim 11">
            <a:extLst>
              <a:ext uri="{FF2B5EF4-FFF2-40B4-BE49-F238E27FC236}">
                <a16:creationId xmlns:a16="http://schemas.microsoft.com/office/drawing/2014/main" id="{F2A384E0-7A8A-E5FA-035B-BA6F06C2536E}"/>
              </a:ext>
            </a:extLst>
          </p:cNvPr>
          <p:cNvPicPr>
            <a:picLocks noChangeAspect="1"/>
          </p:cNvPicPr>
          <p:nvPr/>
        </p:nvPicPr>
        <p:blipFill>
          <a:blip r:embed="rId5"/>
          <a:stretch>
            <a:fillRect/>
          </a:stretch>
        </p:blipFill>
        <p:spPr>
          <a:xfrm>
            <a:off x="642938" y="3408363"/>
            <a:ext cx="2124075" cy="2767013"/>
          </a:xfrm>
          <a:prstGeom prst="rect">
            <a:avLst/>
          </a:prstGeom>
        </p:spPr>
      </p:pic>
      <p:pic>
        <p:nvPicPr>
          <p:cNvPr id="13" name="Resim 12">
            <a:extLst>
              <a:ext uri="{FF2B5EF4-FFF2-40B4-BE49-F238E27FC236}">
                <a16:creationId xmlns:a16="http://schemas.microsoft.com/office/drawing/2014/main" id="{1BCE0EF0-52E7-1673-B351-3D580056F506}"/>
              </a:ext>
            </a:extLst>
          </p:cNvPr>
          <p:cNvPicPr>
            <a:picLocks noChangeAspect="1"/>
          </p:cNvPicPr>
          <p:nvPr/>
        </p:nvPicPr>
        <p:blipFill>
          <a:blip r:embed="rId6"/>
          <a:stretch>
            <a:fillRect/>
          </a:stretch>
        </p:blipFill>
        <p:spPr>
          <a:xfrm>
            <a:off x="2841625" y="3408363"/>
            <a:ext cx="2124075" cy="2767013"/>
          </a:xfrm>
          <a:prstGeom prst="rect">
            <a:avLst/>
          </a:prstGeom>
        </p:spPr>
      </p:pic>
      <p:pic>
        <p:nvPicPr>
          <p:cNvPr id="17" name="Resim 16">
            <a:extLst>
              <a:ext uri="{FF2B5EF4-FFF2-40B4-BE49-F238E27FC236}">
                <a16:creationId xmlns:a16="http://schemas.microsoft.com/office/drawing/2014/main" id="{7693E324-4397-D80D-DD01-6F192D78B262}"/>
              </a:ext>
            </a:extLst>
          </p:cNvPr>
          <p:cNvPicPr>
            <a:picLocks noChangeAspect="1"/>
          </p:cNvPicPr>
          <p:nvPr/>
        </p:nvPicPr>
        <p:blipFill rotWithShape="1">
          <a:blip r:embed="rId7"/>
          <a:srcRect l="-1" r="-1542" b="35391"/>
          <a:stretch/>
        </p:blipFill>
        <p:spPr>
          <a:xfrm>
            <a:off x="5041900" y="3408363"/>
            <a:ext cx="2124075" cy="2767013"/>
          </a:xfrm>
          <a:prstGeom prst="rect">
            <a:avLst/>
          </a:prstGeom>
        </p:spPr>
      </p:pic>
      <p:pic>
        <p:nvPicPr>
          <p:cNvPr id="7" name="Resim 6">
            <a:extLst>
              <a:ext uri="{FF2B5EF4-FFF2-40B4-BE49-F238E27FC236}">
                <a16:creationId xmlns:a16="http://schemas.microsoft.com/office/drawing/2014/main" id="{E287783A-FE07-861F-5CCC-77B26C75C844}"/>
              </a:ext>
            </a:extLst>
          </p:cNvPr>
          <p:cNvPicPr>
            <a:picLocks noChangeAspect="1"/>
          </p:cNvPicPr>
          <p:nvPr/>
        </p:nvPicPr>
        <p:blipFill rotWithShape="1">
          <a:blip r:embed="rId8"/>
          <a:srcRect l="37400" t="19760" r="38975" b="13460"/>
          <a:stretch/>
        </p:blipFill>
        <p:spPr>
          <a:xfrm>
            <a:off x="7240588" y="3408363"/>
            <a:ext cx="2106613" cy="2767013"/>
          </a:xfrm>
          <a:prstGeom prst="rect">
            <a:avLst/>
          </a:prstGeom>
        </p:spPr>
      </p:pic>
      <p:pic>
        <p:nvPicPr>
          <p:cNvPr id="16" name="Resim 15">
            <a:extLst>
              <a:ext uri="{FF2B5EF4-FFF2-40B4-BE49-F238E27FC236}">
                <a16:creationId xmlns:a16="http://schemas.microsoft.com/office/drawing/2014/main" id="{3E8D449D-2DD6-7519-6A38-0393EAC5579F}"/>
              </a:ext>
            </a:extLst>
          </p:cNvPr>
          <p:cNvPicPr>
            <a:picLocks noChangeAspect="1"/>
          </p:cNvPicPr>
          <p:nvPr/>
        </p:nvPicPr>
        <p:blipFill>
          <a:blip r:embed="rId9"/>
          <a:stretch>
            <a:fillRect/>
          </a:stretch>
        </p:blipFill>
        <p:spPr>
          <a:xfrm>
            <a:off x="9423400" y="3408363"/>
            <a:ext cx="2124075" cy="2767013"/>
          </a:xfrm>
          <a:prstGeom prst="rect">
            <a:avLst/>
          </a:prstGeom>
        </p:spPr>
      </p:pic>
      <p:sp>
        <p:nvSpPr>
          <p:cNvPr id="4" name="Veri Yer Tutucusu 3">
            <a:extLst>
              <a:ext uri="{FF2B5EF4-FFF2-40B4-BE49-F238E27FC236}">
                <a16:creationId xmlns:a16="http://schemas.microsoft.com/office/drawing/2014/main" id="{8F27D05A-96D7-12C8-3758-6EF0660CBB33}"/>
              </a:ext>
            </a:extLst>
          </p:cNvPr>
          <p:cNvSpPr>
            <a:spLocks noGrp="1"/>
          </p:cNvSpPr>
          <p:nvPr>
            <p:ph type="dt" sz="half" idx="10"/>
          </p:nvPr>
        </p:nvSpPr>
        <p:spPr>
          <a:xfrm>
            <a:off x="643467"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F7DA84C-22C5-4B4D-BF43-957C9162C95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39F70795-B32A-82CE-67BE-173B769E787D}"/>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tr-TR"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Prof.Dr.Muzaffer Eskiocak, TTB Aşı Çalışma Grubu. Halk Sağlığı Uzmanı</a:t>
            </a:r>
          </a:p>
        </p:txBody>
      </p:sp>
      <p:sp>
        <p:nvSpPr>
          <p:cNvPr id="6" name="Slayt Numarası Yer Tutucusu 5">
            <a:extLst>
              <a:ext uri="{FF2B5EF4-FFF2-40B4-BE49-F238E27FC236}">
                <a16:creationId xmlns:a16="http://schemas.microsoft.com/office/drawing/2014/main" id="{210FFF12-6251-A3AD-6BD4-392203379204}"/>
              </a:ext>
            </a:extLst>
          </p:cNvPr>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8FFC8D2-7C56-42BF-B4FB-BAA746755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8" name="Resim 17">
            <a:extLst>
              <a:ext uri="{FF2B5EF4-FFF2-40B4-BE49-F238E27FC236}">
                <a16:creationId xmlns:a16="http://schemas.microsoft.com/office/drawing/2014/main" id="{095CD2C1-3658-E294-9C35-E6BD8A7941DD}"/>
              </a:ext>
            </a:extLst>
          </p:cNvPr>
          <p:cNvPicPr>
            <a:picLocks noChangeAspect="1"/>
          </p:cNvPicPr>
          <p:nvPr/>
        </p:nvPicPr>
        <p:blipFill>
          <a:blip r:embed="rId10"/>
          <a:stretch>
            <a:fillRect/>
          </a:stretch>
        </p:blipFill>
        <p:spPr>
          <a:xfrm>
            <a:off x="9616963" y="229529"/>
            <a:ext cx="2286000" cy="2952750"/>
          </a:xfrm>
          <a:prstGeom prst="rect">
            <a:avLst/>
          </a:prstGeom>
        </p:spPr>
      </p:pic>
    </p:spTree>
    <p:extLst>
      <p:ext uri="{BB962C8B-B14F-4D97-AF65-F5344CB8AC3E}">
        <p14:creationId xmlns:p14="http://schemas.microsoft.com/office/powerpoint/2010/main" val="2079160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18750" t="16063" r="23014" b="6056"/>
          <a:stretch/>
        </p:blipFill>
        <p:spPr>
          <a:xfrm>
            <a:off x="1655111" y="201708"/>
            <a:ext cx="5325035" cy="5338482"/>
          </a:xfrm>
          <a:prstGeom prst="rect">
            <a:avLst/>
          </a:prstGeom>
        </p:spPr>
      </p:pic>
      <p:sp>
        <p:nvSpPr>
          <p:cNvPr id="5" name="Metin kutusu 4"/>
          <p:cNvSpPr txBox="1"/>
          <p:nvPr/>
        </p:nvSpPr>
        <p:spPr>
          <a:xfrm>
            <a:off x="7181850" y="201708"/>
            <a:ext cx="3692979" cy="5344220"/>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tr-TR"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«Dünyada </a:t>
            </a:r>
            <a:r>
              <a:rPr kumimoji="0" lang="tr-TR" sz="2400" b="1" i="0" u="none" strike="noStrike" kern="1200" cap="none" spc="0" normalizeH="0" baseline="0" noProof="0" dirty="0" err="1">
                <a:ln>
                  <a:noFill/>
                </a:ln>
                <a:solidFill>
                  <a:prstClr val="black"/>
                </a:solidFill>
                <a:effectLst/>
                <a:uLnTx/>
                <a:uFillTx/>
                <a:latin typeface="Calibri" panose="020F0502020204030204"/>
                <a:ea typeface="+mn-ea"/>
                <a:cs typeface="+mn-cs"/>
              </a:rPr>
              <a:t>herşey</a:t>
            </a: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 için; medeniyet için, hayat için, muvaffakiyet için en hakiki mürşit ilimdir, fendir.</a:t>
            </a:r>
            <a:b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ilim ve fennin haricinde mürşit aramak gaflettir, cehalettir, dalalettir"</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00D2"/>
                </a:solidFill>
                <a:effectLst/>
                <a:uLnTx/>
                <a:uFillTx/>
                <a:latin typeface="Calibri" panose="020F0502020204030204"/>
                <a:ea typeface="+mn-ea"/>
                <a:cs typeface="+mn-cs"/>
              </a:rPr>
              <a:t>Gazi </a:t>
            </a:r>
            <a:br>
              <a:rPr kumimoji="0" lang="tr-TR" sz="2400" b="1" i="0" u="none" strike="noStrike" kern="1200" cap="none" spc="0" normalizeH="0" baseline="0" noProof="0" dirty="0">
                <a:ln>
                  <a:noFill/>
                </a:ln>
                <a:solidFill>
                  <a:srgbClr val="0000D2"/>
                </a:solidFill>
                <a:effectLst/>
                <a:uLnTx/>
                <a:uFillTx/>
                <a:latin typeface="Calibri" panose="020F0502020204030204"/>
                <a:ea typeface="+mn-ea"/>
                <a:cs typeface="+mn-cs"/>
              </a:rPr>
            </a:br>
            <a:r>
              <a:rPr kumimoji="0" lang="tr-TR" sz="2400" b="1" i="0" u="none" strike="noStrike" kern="1200" cap="none" spc="0" normalizeH="0" baseline="0" noProof="0" dirty="0">
                <a:ln>
                  <a:noFill/>
                </a:ln>
                <a:solidFill>
                  <a:srgbClr val="0000D2"/>
                </a:solidFill>
                <a:effectLst/>
                <a:uLnTx/>
                <a:uFillTx/>
                <a:latin typeface="Calibri" panose="020F0502020204030204"/>
                <a:ea typeface="+mn-ea"/>
                <a:cs typeface="+mn-cs"/>
              </a:rPr>
              <a:t>Mustafa Kemal ATATÜRK</a:t>
            </a:r>
          </a:p>
        </p:txBody>
      </p:sp>
      <p:sp>
        <p:nvSpPr>
          <p:cNvPr id="6" name="Metin kutusu 5"/>
          <p:cNvSpPr txBox="1"/>
          <p:nvPr/>
        </p:nvSpPr>
        <p:spPr>
          <a:xfrm>
            <a:off x="1655109" y="5778143"/>
            <a:ext cx="84508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Robb</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Butler</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Vaccine Demand: Hesitancy and Acceptance in the European Region</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2017</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A3F0E4-7AB8-423A-9087-ECCC24491A97}"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9 Metin kutusu"/>
          <p:cNvSpPr txBox="1"/>
          <p:nvPr/>
        </p:nvSpPr>
        <p:spPr>
          <a:xfrm>
            <a:off x="1655110" y="4005064"/>
            <a:ext cx="5387647" cy="92333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solidFill>
                <a:effectLst/>
                <a:uLnTx/>
                <a:uFillTx/>
                <a:latin typeface="Calibri" panose="020F0502020204030204"/>
                <a:ea typeface="+mn-ea"/>
                <a:cs typeface="+mn-cs"/>
              </a:rPr>
              <a:t>Bilime Güveniriz !</a:t>
            </a:r>
          </a:p>
        </p:txBody>
      </p:sp>
      <p:sp>
        <p:nvSpPr>
          <p:cNvPr id="2" name="Alt Bilgi Yer Tutucusu 1">
            <a:extLst>
              <a:ext uri="{FF2B5EF4-FFF2-40B4-BE49-F238E27FC236}">
                <a16:creationId xmlns:a16="http://schemas.microsoft.com/office/drawing/2014/main" id="{6E680A76-A7D8-4BCD-BDDC-D3F2462B3A6E}"/>
              </a:ext>
            </a:extLst>
          </p:cNvPr>
          <p:cNvSpPr>
            <a:spLocks noGrp="1"/>
          </p:cNvSpPr>
          <p:nvPr>
            <p:ph type="ftr" sz="quarter" idx="11"/>
          </p:nvPr>
        </p:nvSpPr>
        <p:spPr>
          <a:xfrm>
            <a:off x="4038600" y="6356351"/>
            <a:ext cx="4787900" cy="18466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3" name="Slayt Numarası Yer Tutucusu 2">
            <a:extLst>
              <a:ext uri="{FF2B5EF4-FFF2-40B4-BE49-F238E27FC236}">
                <a16:creationId xmlns:a16="http://schemas.microsoft.com/office/drawing/2014/main" id="{F8105C86-E868-4016-9657-1765C863EF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24CD27-795F-4700-8D5D-457CF67AAB4C}" type="slidenum">
              <a:rPr kumimoji="0" lang="tr-TR" alt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alt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03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88D45332-0E39-6D23-010E-9B91D240FC69}"/>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4000" b="1" dirty="0" err="1">
                <a:solidFill>
                  <a:srgbClr val="0000FF"/>
                </a:solidFill>
                <a:latin typeface="+mn-lt"/>
              </a:rPr>
              <a:t>Aşılar</a:t>
            </a:r>
            <a:r>
              <a:rPr lang="en-US" sz="4000" b="1" dirty="0">
                <a:solidFill>
                  <a:srgbClr val="0000FF"/>
                </a:solidFill>
                <a:latin typeface="+mn-lt"/>
              </a:rPr>
              <a:t> </a:t>
            </a:r>
            <a:r>
              <a:rPr lang="en-US" sz="4000" b="1" dirty="0" err="1">
                <a:solidFill>
                  <a:srgbClr val="0000FF"/>
                </a:solidFill>
                <a:latin typeface="+mn-lt"/>
              </a:rPr>
              <a:t>Yaşatır</a:t>
            </a:r>
            <a:r>
              <a:rPr lang="en-US" sz="4000" b="1" dirty="0">
                <a:solidFill>
                  <a:srgbClr val="0000FF"/>
                </a:solidFill>
                <a:latin typeface="+mn-lt"/>
              </a:rPr>
              <a:t>!</a:t>
            </a:r>
          </a:p>
        </p:txBody>
      </p:sp>
      <p:sp>
        <p:nvSpPr>
          <p:cNvPr id="18" name="Rectangle 17">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çerik Yer Tutucusu 6" descr="metin, ekran görüntüsü, diyagram, renklilik içeren bir resim&#10;&#10;Açıklama otomatik olarak oluşturuldu">
            <a:extLst>
              <a:ext uri="{FF2B5EF4-FFF2-40B4-BE49-F238E27FC236}">
                <a16:creationId xmlns:a16="http://schemas.microsoft.com/office/drawing/2014/main" id="{65608789-8C4B-6477-69AC-9D30700702E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49058" y="2109863"/>
            <a:ext cx="5431536" cy="4168703"/>
          </a:xfrm>
          <a:prstGeom prst="rect">
            <a:avLst/>
          </a:prstGeom>
        </p:spPr>
      </p:pic>
      <p:pic>
        <p:nvPicPr>
          <p:cNvPr id="9" name="İçerik Yer Tutucusu 8">
            <a:extLst>
              <a:ext uri="{FF2B5EF4-FFF2-40B4-BE49-F238E27FC236}">
                <a16:creationId xmlns:a16="http://schemas.microsoft.com/office/drawing/2014/main" id="{0CDD7CBC-2FD1-3A01-0AE4-A9663C3EA142}"/>
              </a:ext>
            </a:extLst>
          </p:cNvPr>
          <p:cNvPicPr>
            <a:picLocks noGrp="1" noChangeAspect="1"/>
          </p:cNvPicPr>
          <p:nvPr>
            <p:ph sz="half" idx="2"/>
          </p:nvPr>
        </p:nvPicPr>
        <p:blipFill>
          <a:blip r:embed="rId4"/>
          <a:stretch>
            <a:fillRect/>
          </a:stretch>
        </p:blipFill>
        <p:spPr>
          <a:xfrm>
            <a:off x="6211408" y="2274585"/>
            <a:ext cx="5431536" cy="3829232"/>
          </a:xfrm>
          <a:prstGeom prst="rect">
            <a:avLst/>
          </a:prstGeom>
        </p:spPr>
      </p:pic>
      <p:sp>
        <p:nvSpPr>
          <p:cNvPr id="3" name="Veri Yer Tutucusu 2">
            <a:extLst>
              <a:ext uri="{FF2B5EF4-FFF2-40B4-BE49-F238E27FC236}">
                <a16:creationId xmlns:a16="http://schemas.microsoft.com/office/drawing/2014/main" id="{866397C9-F21C-56DB-2F86-281E3621DEFC}"/>
              </a:ext>
            </a:extLst>
          </p:cNvPr>
          <p:cNvSpPr>
            <a:spLocks noGrp="1"/>
          </p:cNvSpPr>
          <p:nvPr>
            <p:ph type="dt" sz="half" idx="10"/>
          </p:nvPr>
        </p:nvSpPr>
        <p:spPr/>
        <p:txBody>
          <a:bodyPr/>
          <a:lstStyle/>
          <a:p>
            <a:fld id="{CB9A5518-37CC-41DA-98CC-7103F0EB7DD7}" type="datetime1">
              <a:rPr lang="tr-TR" smtClean="0"/>
              <a:t>10.07.2023</a:t>
            </a:fld>
            <a:endParaRPr lang="tr-TR"/>
          </a:p>
        </p:txBody>
      </p:sp>
      <p:sp>
        <p:nvSpPr>
          <p:cNvPr id="4" name="Alt Bilgi Yer Tutucusu 3">
            <a:extLst>
              <a:ext uri="{FF2B5EF4-FFF2-40B4-BE49-F238E27FC236}">
                <a16:creationId xmlns:a16="http://schemas.microsoft.com/office/drawing/2014/main" id="{6915DACC-AC20-CD06-D5F9-5213B8E73BBD}"/>
              </a:ext>
            </a:extLst>
          </p:cNvPr>
          <p:cNvSpPr>
            <a:spLocks noGrp="1"/>
          </p:cNvSpPr>
          <p:nvPr>
            <p:ph type="ftr" sz="quarter" idx="11"/>
          </p:nvPr>
        </p:nvSpPr>
        <p:spPr>
          <a:xfrm>
            <a:off x="4038600" y="6356350"/>
            <a:ext cx="4572000" cy="365125"/>
          </a:xfrm>
        </p:spPr>
        <p:txBody>
          <a:bodyPr/>
          <a:lstStyle/>
          <a:p>
            <a:r>
              <a:rPr lang="tr-TR" dirty="0" err="1"/>
              <a:t>Prof.Dr.Muzaffer</a:t>
            </a:r>
            <a:r>
              <a:rPr lang="tr-TR" dirty="0"/>
              <a:t> Eskiocak, TTB Aşı Çalışma Grubu. Halk Sağlığı Uzmanı</a:t>
            </a:r>
          </a:p>
        </p:txBody>
      </p:sp>
      <p:sp>
        <p:nvSpPr>
          <p:cNvPr id="5" name="Slayt Numarası Yer Tutucusu 4">
            <a:extLst>
              <a:ext uri="{FF2B5EF4-FFF2-40B4-BE49-F238E27FC236}">
                <a16:creationId xmlns:a16="http://schemas.microsoft.com/office/drawing/2014/main" id="{9CF79768-301C-D71B-9C8D-8B1F2E78CA0D}"/>
              </a:ext>
            </a:extLst>
          </p:cNvPr>
          <p:cNvSpPr>
            <a:spLocks noGrp="1"/>
          </p:cNvSpPr>
          <p:nvPr>
            <p:ph type="sldNum" sz="quarter" idx="12"/>
          </p:nvPr>
        </p:nvSpPr>
        <p:spPr/>
        <p:txBody>
          <a:bodyPr/>
          <a:lstStyle/>
          <a:p>
            <a:fld id="{A8FFC8D2-7C56-42BF-B4FB-BAA74675582D}" type="slidenum">
              <a:rPr lang="tr-TR" smtClean="0"/>
              <a:t>3</a:t>
            </a:fld>
            <a:endParaRPr lang="tr-TR"/>
          </a:p>
        </p:txBody>
      </p:sp>
      <p:sp>
        <p:nvSpPr>
          <p:cNvPr id="8" name="Metin kutusu 7">
            <a:extLst>
              <a:ext uri="{FF2B5EF4-FFF2-40B4-BE49-F238E27FC236}">
                <a16:creationId xmlns:a16="http://schemas.microsoft.com/office/drawing/2014/main" id="{854542F2-801F-8409-2166-C6D8D2A8FD29}"/>
              </a:ext>
            </a:extLst>
          </p:cNvPr>
          <p:cNvSpPr txBox="1"/>
          <p:nvPr/>
        </p:nvSpPr>
        <p:spPr>
          <a:xfrm>
            <a:off x="2166257" y="5285773"/>
            <a:ext cx="7946572" cy="830997"/>
          </a:xfrm>
          <a:prstGeom prst="rect">
            <a:avLst/>
          </a:prstGeom>
          <a:solidFill>
            <a:schemeClr val="tx1"/>
          </a:solidFill>
        </p:spPr>
        <p:txBody>
          <a:bodyPr wrap="square">
            <a:spAutoFit/>
          </a:bodyPr>
          <a:lstStyle/>
          <a:p>
            <a:pPr algn="ctr"/>
            <a:r>
              <a:rPr lang="tr-TR" sz="2400" b="1" i="0" dirty="0">
                <a:solidFill>
                  <a:schemeClr val="bg1"/>
                </a:solidFill>
                <a:effectLst/>
              </a:rPr>
              <a:t>1990’da </a:t>
            </a:r>
            <a:r>
              <a:rPr lang="tr-TR" sz="2400" b="1" i="0" dirty="0">
                <a:solidFill>
                  <a:srgbClr val="FFFF00"/>
                </a:solidFill>
                <a:effectLst/>
              </a:rPr>
              <a:t>11 çocuktan 1’i </a:t>
            </a:r>
            <a:r>
              <a:rPr lang="tr-TR" sz="2400" b="1" i="0" dirty="0">
                <a:solidFill>
                  <a:schemeClr val="bg1"/>
                </a:solidFill>
                <a:effectLst/>
              </a:rPr>
              <a:t>beş yaşına varmadan ölüyordu. Şimdilerde sıklık </a:t>
            </a:r>
            <a:r>
              <a:rPr lang="tr-TR" sz="2400" b="1" i="0" dirty="0">
                <a:solidFill>
                  <a:srgbClr val="FFFF00"/>
                </a:solidFill>
                <a:effectLst/>
              </a:rPr>
              <a:t>27 çocuktan 1’e </a:t>
            </a:r>
            <a:r>
              <a:rPr lang="tr-TR" sz="2400" b="1" i="0" dirty="0">
                <a:solidFill>
                  <a:schemeClr val="bg1"/>
                </a:solidFill>
                <a:effectLst/>
              </a:rPr>
              <a:t>düştü!, SWC 2023, UNICEF</a:t>
            </a:r>
            <a:endParaRPr lang="tr-TR" sz="2400" b="1" dirty="0">
              <a:solidFill>
                <a:schemeClr val="bg1"/>
              </a:solidFill>
            </a:endParaRPr>
          </a:p>
        </p:txBody>
      </p:sp>
    </p:spTree>
    <p:extLst>
      <p:ext uri="{BB962C8B-B14F-4D97-AF65-F5344CB8AC3E}">
        <p14:creationId xmlns:p14="http://schemas.microsoft.com/office/powerpoint/2010/main" val="2767032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7DD2868-8538-447B-A262-CDB96597DA06}"/>
              </a:ext>
            </a:extLst>
          </p:cNvPr>
          <p:cNvSpPr>
            <a:spLocks noGrp="1"/>
          </p:cNvSpPr>
          <p:nvPr>
            <p:ph idx="1"/>
          </p:nvPr>
        </p:nvSpPr>
        <p:spPr>
          <a:xfrm>
            <a:off x="1155442" y="2768067"/>
            <a:ext cx="10515600" cy="3339579"/>
          </a:xfrm>
          <a:solidFill>
            <a:schemeClr val="accent5">
              <a:lumMod val="20000"/>
              <a:lumOff val="80000"/>
            </a:schemeClr>
          </a:solidFill>
        </p:spPr>
        <p:txBody>
          <a:bodyPr>
            <a:normAutofit/>
          </a:bodyPr>
          <a:lstStyle/>
          <a:p>
            <a:pPr marL="0" indent="0">
              <a:lnSpc>
                <a:spcPct val="150000"/>
              </a:lnSpc>
              <a:buNone/>
            </a:pPr>
            <a:r>
              <a:rPr lang="tr-TR" b="1" dirty="0"/>
              <a:t>1980’lerde</a:t>
            </a:r>
            <a:r>
              <a:rPr lang="tr-TR" dirty="0"/>
              <a:t> aşılanların aşı ile aldıkları </a:t>
            </a:r>
            <a:r>
              <a:rPr lang="tr-TR" b="1" dirty="0"/>
              <a:t>antijen sayısı 3047 </a:t>
            </a:r>
            <a:r>
              <a:rPr lang="tr-TR" dirty="0"/>
              <a:t>iken, </a:t>
            </a:r>
            <a:r>
              <a:rPr lang="tr-TR" b="1" dirty="0"/>
              <a:t>2000’lerde</a:t>
            </a:r>
            <a:r>
              <a:rPr lang="tr-TR" dirty="0"/>
              <a:t> (Hepatit A ve KPA aşıları hariç, Kızamık, Kızamıkçık, Kabakulak, Hepatit B, Suçiçeği, </a:t>
            </a:r>
            <a:r>
              <a:rPr lang="tr-TR" dirty="0" err="1"/>
              <a:t>Hemofilus</a:t>
            </a:r>
            <a:r>
              <a:rPr lang="tr-TR" dirty="0"/>
              <a:t> influenza b, Çocuk felci, Boğmaca, Difteri, </a:t>
            </a:r>
            <a:r>
              <a:rPr lang="tr-TR" dirty="0" err="1"/>
              <a:t>Tetanoz</a:t>
            </a:r>
            <a:r>
              <a:rPr lang="tr-TR" dirty="0"/>
              <a:t> ve Verem hastalıklarına karşı aşılarla) </a:t>
            </a:r>
            <a:br>
              <a:rPr lang="tr-TR" dirty="0"/>
            </a:br>
            <a:r>
              <a:rPr lang="tr-TR" b="1" dirty="0"/>
              <a:t>antijen sayısı </a:t>
            </a:r>
            <a:r>
              <a:rPr lang="tr-TR" dirty="0"/>
              <a:t>126 dolayındadır.</a:t>
            </a:r>
          </a:p>
        </p:txBody>
      </p:sp>
      <p:sp>
        <p:nvSpPr>
          <p:cNvPr id="4" name="Unvan 3">
            <a:extLst>
              <a:ext uri="{FF2B5EF4-FFF2-40B4-BE49-F238E27FC236}">
                <a16:creationId xmlns:a16="http://schemas.microsoft.com/office/drawing/2014/main" id="{CE2F8709-D4F1-4E1F-848B-EA3471E71538}"/>
              </a:ext>
            </a:extLst>
          </p:cNvPr>
          <p:cNvSpPr>
            <a:spLocks noGrp="1"/>
          </p:cNvSpPr>
          <p:nvPr>
            <p:ph type="title"/>
          </p:nvPr>
        </p:nvSpPr>
        <p:spPr>
          <a:xfrm>
            <a:off x="1155441" y="1442504"/>
            <a:ext cx="10515600" cy="1325563"/>
          </a:xfrm>
          <a:solidFill>
            <a:srgbClr val="FFFF00"/>
          </a:solidFill>
        </p:spPr>
        <p:txBody>
          <a:bodyPr>
            <a:normAutofit/>
          </a:bodyPr>
          <a:lstStyle/>
          <a:p>
            <a:pPr algn="ctr"/>
            <a:r>
              <a:rPr lang="tr-TR" sz="3600" b="1" dirty="0">
                <a:solidFill>
                  <a:schemeClr val="tx1"/>
                </a:solidFill>
                <a:latin typeface="+mn-lt"/>
              </a:rPr>
              <a:t>Aşı içeriği gittikçe daha az antijenle hazırlanıyor! </a:t>
            </a:r>
          </a:p>
        </p:txBody>
      </p:sp>
      <p:sp>
        <p:nvSpPr>
          <p:cNvPr id="2" name="Alt Bilgi Yer Tutucusu 1">
            <a:extLst>
              <a:ext uri="{FF2B5EF4-FFF2-40B4-BE49-F238E27FC236}">
                <a16:creationId xmlns:a16="http://schemas.microsoft.com/office/drawing/2014/main" id="{94EC22D1-DEAB-4E58-BCBE-324465F7B564}"/>
              </a:ext>
            </a:extLst>
          </p:cNvPr>
          <p:cNvSpPr>
            <a:spLocks noGrp="1"/>
          </p:cNvSpPr>
          <p:nvPr>
            <p:ph type="ftr" sz="quarter" idx="11"/>
          </p:nvPr>
        </p:nvSpPr>
        <p:spPr>
          <a:xfrm>
            <a:off x="4038600" y="6356350"/>
            <a:ext cx="4572000" cy="5016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Prof.Dr.Muzaffer Eskiocak, TTB Aşı Çalışma Grubu. Halk Sağlığı Uzmanı</a:t>
            </a:r>
          </a:p>
        </p:txBody>
      </p:sp>
      <p:sp>
        <p:nvSpPr>
          <p:cNvPr id="5" name="Unvan 1">
            <a:extLst>
              <a:ext uri="{FF2B5EF4-FFF2-40B4-BE49-F238E27FC236}">
                <a16:creationId xmlns:a16="http://schemas.microsoft.com/office/drawing/2014/main" id="{1B5D1216-0B17-558B-B007-E48AAC4E4553}"/>
              </a:ext>
            </a:extLst>
          </p:cNvPr>
          <p:cNvSpPr txBox="1">
            <a:spLocks/>
          </p:cNvSpPr>
          <p:nvPr/>
        </p:nvSpPr>
        <p:spPr>
          <a:xfrm>
            <a:off x="0" y="0"/>
            <a:ext cx="3206750" cy="1500188"/>
          </a:xfrm>
          <a:prstGeom prst="rect">
            <a:avLst/>
          </a:prstGeom>
          <a:solidFill>
            <a:srgbClr val="3C3C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err="1">
                <a:solidFill>
                  <a:srgbClr val="FFFFFF"/>
                </a:solidFill>
                <a:latin typeface="+mn-lt"/>
              </a:rPr>
              <a:t>Aşılar</a:t>
            </a:r>
            <a:r>
              <a:rPr lang="en-US" sz="4800" b="1" dirty="0">
                <a:solidFill>
                  <a:srgbClr val="FFFFFF"/>
                </a:solidFill>
                <a:latin typeface="+mn-lt"/>
              </a:rPr>
              <a:t> </a:t>
            </a:r>
            <a:r>
              <a:rPr lang="en-US" sz="4800" b="1" dirty="0" err="1">
                <a:solidFill>
                  <a:srgbClr val="FFFFFF"/>
                </a:solidFill>
                <a:latin typeface="+mn-lt"/>
              </a:rPr>
              <a:t>güvenlidir</a:t>
            </a:r>
            <a:r>
              <a:rPr lang="en-US" sz="4800" b="1" dirty="0">
                <a:solidFill>
                  <a:srgbClr val="FFFFFF"/>
                </a:solidFill>
                <a:latin typeface="+mn-lt"/>
              </a:rPr>
              <a:t>!</a:t>
            </a:r>
          </a:p>
        </p:txBody>
      </p:sp>
      <p:sp>
        <p:nvSpPr>
          <p:cNvPr id="6" name="Veri Yer Tutucusu 5">
            <a:extLst>
              <a:ext uri="{FF2B5EF4-FFF2-40B4-BE49-F238E27FC236}">
                <a16:creationId xmlns:a16="http://schemas.microsoft.com/office/drawing/2014/main" id="{DE38C50F-3018-CDCE-C6F8-27A6C9DCB7D0}"/>
              </a:ext>
            </a:extLst>
          </p:cNvPr>
          <p:cNvSpPr>
            <a:spLocks noGrp="1"/>
          </p:cNvSpPr>
          <p:nvPr>
            <p:ph type="dt" sz="half" idx="10"/>
          </p:nvPr>
        </p:nvSpPr>
        <p:spPr/>
        <p:txBody>
          <a:bodyPr/>
          <a:lstStyle/>
          <a:p>
            <a:fld id="{1E57B886-906F-4E26-8C70-406738449037}" type="datetime1">
              <a:rPr lang="tr-TR" smtClean="0"/>
              <a:t>10.07.2023</a:t>
            </a:fld>
            <a:endParaRPr lang="tr-TR"/>
          </a:p>
        </p:txBody>
      </p:sp>
      <p:sp>
        <p:nvSpPr>
          <p:cNvPr id="7" name="Slayt Numarası Yer Tutucusu 6">
            <a:extLst>
              <a:ext uri="{FF2B5EF4-FFF2-40B4-BE49-F238E27FC236}">
                <a16:creationId xmlns:a16="http://schemas.microsoft.com/office/drawing/2014/main" id="{3D433FB2-471A-65FF-E7A0-30328FD914CD}"/>
              </a:ext>
            </a:extLst>
          </p:cNvPr>
          <p:cNvSpPr>
            <a:spLocks noGrp="1"/>
          </p:cNvSpPr>
          <p:nvPr>
            <p:ph type="sldNum" sz="quarter" idx="12"/>
          </p:nvPr>
        </p:nvSpPr>
        <p:spPr/>
        <p:txBody>
          <a:bodyPr/>
          <a:lstStyle/>
          <a:p>
            <a:fld id="{A8FFC8D2-7C56-42BF-B4FB-BAA74675582D}" type="slidenum">
              <a:rPr lang="tr-TR" smtClean="0"/>
              <a:t>4</a:t>
            </a:fld>
            <a:endParaRPr lang="tr-TR"/>
          </a:p>
        </p:txBody>
      </p:sp>
    </p:spTree>
    <p:extLst>
      <p:ext uri="{BB962C8B-B14F-4D97-AF65-F5344CB8AC3E}">
        <p14:creationId xmlns:p14="http://schemas.microsoft.com/office/powerpoint/2010/main" val="3286745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82012" y="922210"/>
            <a:ext cx="11299958" cy="4534373"/>
          </a:xfrm>
          <a:prstGeom prst="rect">
            <a:avLst/>
          </a:prstGeom>
          <a:ln>
            <a:noFill/>
          </a:ln>
          <a:effectLst>
            <a:outerShdw blurRad="292100" dist="139700" dir="2700000" algn="tl" rotWithShape="0">
              <a:srgbClr val="333333">
                <a:alpha val="65000"/>
              </a:srgbClr>
            </a:outerShdw>
          </a:effectLst>
        </p:spPr>
      </p:pic>
      <p:sp>
        <p:nvSpPr>
          <p:cNvPr id="3" name="Dikdörtgen 2"/>
          <p:cNvSpPr/>
          <p:nvPr/>
        </p:nvSpPr>
        <p:spPr>
          <a:xfrm>
            <a:off x="858473" y="5656529"/>
            <a:ext cx="11077456" cy="738664"/>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Countering Vaccine Hesitancy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Kathryn M. Edwards, Jesse M.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Hackell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and THE COMMITTEE ON INFECTIOUS DISEASES, THE COMMITTEE ON PRACTICE AND AMBULATORY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https://pediatrics.aappublications.org/content/138/3/e20162146</a:t>
            </a:r>
          </a:p>
        </p:txBody>
      </p:sp>
      <p:sp>
        <p:nvSpPr>
          <p:cNvPr id="4" name="Unvan 3"/>
          <p:cNvSpPr>
            <a:spLocks noGrp="1"/>
          </p:cNvSpPr>
          <p:nvPr>
            <p:ph type="title"/>
          </p:nvPr>
        </p:nvSpPr>
        <p:spPr>
          <a:xfrm>
            <a:off x="696429" y="95464"/>
            <a:ext cx="11239500" cy="734686"/>
          </a:xfrm>
          <a:solidFill>
            <a:srgbClr val="FFFF00"/>
          </a:solidFill>
        </p:spPr>
        <p:txBody>
          <a:bodyPr>
            <a:normAutofit/>
          </a:bodyPr>
          <a:lstStyle/>
          <a:p>
            <a:pPr algn="ctr"/>
            <a:r>
              <a:rPr lang="tr-TR" sz="3600" b="1" dirty="0">
                <a:solidFill>
                  <a:schemeClr val="tx1"/>
                </a:solidFill>
                <a:latin typeface="+mn-lt"/>
              </a:rPr>
              <a:t>Aşı içeriği gittikçe daha az antijenle hazırlanıyor! </a:t>
            </a:r>
          </a:p>
        </p:txBody>
      </p:sp>
      <p:sp>
        <p:nvSpPr>
          <p:cNvPr id="10" name="Altbilgi Yer Tutucusu 9"/>
          <p:cNvSpPr>
            <a:spLocks noGrp="1"/>
          </p:cNvSpPr>
          <p:nvPr>
            <p:ph type="ftr" sz="quarter" idx="11"/>
          </p:nvPr>
        </p:nvSpPr>
        <p:spPr>
          <a:xfrm>
            <a:off x="4038600" y="6356350"/>
            <a:ext cx="4572000" cy="23878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6" name="Dikdörtgen 5"/>
          <p:cNvSpPr/>
          <p:nvPr/>
        </p:nvSpPr>
        <p:spPr>
          <a:xfrm>
            <a:off x="952500" y="2379406"/>
            <a:ext cx="1987345" cy="3342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ikdörtgen 6"/>
          <p:cNvSpPr/>
          <p:nvPr/>
        </p:nvSpPr>
        <p:spPr>
          <a:xfrm>
            <a:off x="3425313" y="3233222"/>
            <a:ext cx="1987345" cy="3342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ikdörtgen 7"/>
          <p:cNvSpPr/>
          <p:nvPr/>
        </p:nvSpPr>
        <p:spPr>
          <a:xfrm>
            <a:off x="5888293" y="3649294"/>
            <a:ext cx="1987345" cy="3342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ikdörtgen 8"/>
          <p:cNvSpPr/>
          <p:nvPr/>
        </p:nvSpPr>
        <p:spPr>
          <a:xfrm>
            <a:off x="8196943" y="4517571"/>
            <a:ext cx="3244645" cy="2721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Veri Yer Tutucusu 4">
            <a:extLst>
              <a:ext uri="{FF2B5EF4-FFF2-40B4-BE49-F238E27FC236}">
                <a16:creationId xmlns:a16="http://schemas.microsoft.com/office/drawing/2014/main" id="{80C3ED6D-4C2B-974C-4D70-72FBF76E4A8E}"/>
              </a:ext>
            </a:extLst>
          </p:cNvPr>
          <p:cNvSpPr>
            <a:spLocks noGrp="1"/>
          </p:cNvSpPr>
          <p:nvPr>
            <p:ph type="dt" sz="half" idx="10"/>
          </p:nvPr>
        </p:nvSpPr>
        <p:spPr/>
        <p:txBody>
          <a:bodyPr/>
          <a:lstStyle/>
          <a:p>
            <a:fld id="{062E72CD-4B66-4066-AA73-C8EEB7C63224}" type="datetime1">
              <a:rPr lang="tr-TR" smtClean="0"/>
              <a:t>10.07.2023</a:t>
            </a:fld>
            <a:endParaRPr lang="tr-TR"/>
          </a:p>
        </p:txBody>
      </p:sp>
      <p:sp>
        <p:nvSpPr>
          <p:cNvPr id="11" name="Slayt Numarası Yer Tutucusu 10">
            <a:extLst>
              <a:ext uri="{FF2B5EF4-FFF2-40B4-BE49-F238E27FC236}">
                <a16:creationId xmlns:a16="http://schemas.microsoft.com/office/drawing/2014/main" id="{B22F15E7-19F3-CED9-7D72-C301DE5417A9}"/>
              </a:ext>
            </a:extLst>
          </p:cNvPr>
          <p:cNvSpPr>
            <a:spLocks noGrp="1"/>
          </p:cNvSpPr>
          <p:nvPr>
            <p:ph type="sldNum" sz="quarter" idx="12"/>
          </p:nvPr>
        </p:nvSpPr>
        <p:spPr/>
        <p:txBody>
          <a:bodyPr/>
          <a:lstStyle/>
          <a:p>
            <a:fld id="{A8FFC8D2-7C56-42BF-B4FB-BAA74675582D}" type="slidenum">
              <a:rPr lang="tr-TR" smtClean="0"/>
              <a:t>5</a:t>
            </a:fld>
            <a:endParaRPr lang="tr-TR"/>
          </a:p>
        </p:txBody>
      </p:sp>
    </p:spTree>
    <p:extLst>
      <p:ext uri="{BB962C8B-B14F-4D97-AF65-F5344CB8AC3E}">
        <p14:creationId xmlns:p14="http://schemas.microsoft.com/office/powerpoint/2010/main" val="1693338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Başlık"/>
          <p:cNvSpPr>
            <a:spLocks noGrp="1"/>
          </p:cNvSpPr>
          <p:nvPr>
            <p:ph type="title"/>
          </p:nvPr>
        </p:nvSpPr>
        <p:spPr>
          <a:xfrm>
            <a:off x="1524000" y="157281"/>
            <a:ext cx="9144000" cy="909296"/>
          </a:xfrm>
          <a:solidFill>
            <a:schemeClr val="accent4">
              <a:lumMod val="20000"/>
              <a:lumOff val="80000"/>
            </a:schemeClr>
          </a:solidFill>
        </p:spPr>
        <p:txBody>
          <a:bodyPr>
            <a:normAutofit/>
          </a:bodyPr>
          <a:lstStyle/>
          <a:p>
            <a:pPr algn="ctr" eaLnBrk="1" hangingPunct="1"/>
            <a:r>
              <a:rPr lang="tr-TR" sz="2800" b="1" dirty="0">
                <a:solidFill>
                  <a:srgbClr val="0000FF"/>
                </a:solidFill>
                <a:latin typeface="+mn-lt"/>
              </a:rPr>
              <a:t>Aşıların Nedensellik Kanıtı olan Yan Etkileri (</a:t>
            </a:r>
            <a:r>
              <a:rPr lang="tr-TR" sz="2800" b="1" dirty="0" err="1">
                <a:solidFill>
                  <a:srgbClr val="0000FF"/>
                </a:solidFill>
                <a:latin typeface="+mn-lt"/>
              </a:rPr>
              <a:t>Plotkin</a:t>
            </a:r>
            <a:r>
              <a:rPr lang="tr-TR" sz="2800" b="1" dirty="0">
                <a:solidFill>
                  <a:srgbClr val="0000FF"/>
                </a:solidFill>
                <a:latin typeface="+mn-lt"/>
              </a:rPr>
              <a:t>, 2018)</a:t>
            </a:r>
            <a:endParaRPr lang="tr-TR" sz="2800" dirty="0">
              <a:solidFill>
                <a:srgbClr val="0000FF"/>
              </a:solidFill>
              <a:latin typeface="+mn-lt"/>
            </a:endParaRPr>
          </a:p>
        </p:txBody>
      </p:sp>
      <p:graphicFrame>
        <p:nvGraphicFramePr>
          <p:cNvPr id="4" name="3 Tablo"/>
          <p:cNvGraphicFramePr>
            <a:graphicFrameLocks noGrp="1"/>
          </p:cNvGraphicFramePr>
          <p:nvPr>
            <p:extLst>
              <p:ext uri="{D42A27DB-BD31-4B8C-83A1-F6EECF244321}">
                <p14:modId xmlns:p14="http://schemas.microsoft.com/office/powerpoint/2010/main" val="607926375"/>
              </p:ext>
            </p:extLst>
          </p:nvPr>
        </p:nvGraphicFramePr>
        <p:xfrm>
          <a:off x="1524000" y="1006251"/>
          <a:ext cx="9144003" cy="4572000"/>
        </p:xfrm>
        <a:graphic>
          <a:graphicData uri="http://schemas.openxmlformats.org/drawingml/2006/table">
            <a:tbl>
              <a:tblPr firstRow="1" firstCol="1">
                <a:tableStyleId>{B301B821-A1FF-4177-AEE7-76D212191A09}</a:tableStyleId>
              </a:tblPr>
              <a:tblGrid>
                <a:gridCol w="3102429">
                  <a:extLst>
                    <a:ext uri="{9D8B030D-6E8A-4147-A177-3AD203B41FA5}">
                      <a16:colId xmlns:a16="http://schemas.microsoft.com/office/drawing/2014/main" val="20000"/>
                    </a:ext>
                  </a:extLst>
                </a:gridCol>
                <a:gridCol w="2865899">
                  <a:extLst>
                    <a:ext uri="{9D8B030D-6E8A-4147-A177-3AD203B41FA5}">
                      <a16:colId xmlns:a16="http://schemas.microsoft.com/office/drawing/2014/main" val="20001"/>
                    </a:ext>
                  </a:extLst>
                </a:gridCol>
                <a:gridCol w="3175675">
                  <a:extLst>
                    <a:ext uri="{9D8B030D-6E8A-4147-A177-3AD203B41FA5}">
                      <a16:colId xmlns:a16="http://schemas.microsoft.com/office/drawing/2014/main" val="20002"/>
                    </a:ext>
                  </a:extLst>
                </a:gridCol>
              </a:tblGrid>
              <a:tr h="2857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bg1"/>
                          </a:solidFill>
                          <a:effectLst/>
                        </a:rPr>
                        <a:t>Aşı</a:t>
                      </a:r>
                      <a:endParaRPr kumimoji="0" lang="tr-TR" sz="1600" b="0"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anchor="ctr" horzOverflow="overflow">
                    <a:solidFill>
                      <a:srgbClr val="1B06B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bg1"/>
                          </a:solidFill>
                          <a:effectLst/>
                        </a:rPr>
                        <a:t>İstenmeyen etki</a:t>
                      </a:r>
                      <a:endParaRPr kumimoji="0" lang="tr-TR" sz="1600" b="0"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anchor="ctr" horzOverflow="overflow">
                    <a:solidFill>
                      <a:srgbClr val="1B06BA"/>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bg1"/>
                          </a:solidFill>
                          <a:effectLst/>
                        </a:rPr>
                        <a:t>Sıklık milyon dozda</a:t>
                      </a:r>
                      <a:endParaRPr kumimoji="0" lang="tr-TR" sz="1600" b="0"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txBody>
                  <a:tcPr marL="68580" marR="68580" marT="0" marB="0" anchor="ctr" horzOverflow="overflow">
                    <a:solidFill>
                      <a:srgbClr val="1B06BA"/>
                    </a:solidFill>
                  </a:tcPr>
                </a:tc>
                <a:extLst>
                  <a:ext uri="{0D108BD9-81ED-4DB2-BD59-A6C34878D82A}">
                    <a16:rowId xmlns:a16="http://schemas.microsoft.com/office/drawing/2014/main" val="10000"/>
                  </a:ext>
                </a:extLst>
              </a:tr>
              <a:tr h="11430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err="1">
                          <a:ln>
                            <a:noFill/>
                          </a:ln>
                          <a:solidFill>
                            <a:schemeClr val="tx1"/>
                          </a:solidFill>
                          <a:effectLst/>
                        </a:rPr>
                        <a:t>Tetanoz</a:t>
                      </a:r>
                      <a:r>
                        <a:rPr kumimoji="0" lang="tr-TR" sz="1600" b="0" u="none" strike="noStrike" cap="none" normalizeH="0" baseline="0" dirty="0">
                          <a:ln>
                            <a:noFill/>
                          </a:ln>
                          <a:solidFill>
                            <a:schemeClr val="tx1"/>
                          </a:solidFill>
                          <a:effectLst/>
                        </a:rPr>
                        <a:t> </a:t>
                      </a:r>
                      <a:r>
                        <a:rPr kumimoji="0" lang="tr-TR" sz="1600" b="0" u="none" strike="noStrike" cap="none" normalizeH="0" baseline="0" dirty="0" err="1">
                          <a:ln>
                            <a:noFill/>
                          </a:ln>
                          <a:solidFill>
                            <a:schemeClr val="tx1"/>
                          </a:solidFill>
                          <a:effectLst/>
                        </a:rPr>
                        <a:t>toksosid</a:t>
                      </a:r>
                      <a:r>
                        <a:rPr kumimoji="0" lang="tr-TR" sz="1600" b="0" u="none" strike="noStrike" cap="none" normalizeH="0" baseline="0" dirty="0">
                          <a:ln>
                            <a:noFill/>
                          </a:ln>
                          <a:solidFill>
                            <a:schemeClr val="tx1"/>
                          </a:solidFill>
                          <a:effectLst/>
                        </a:rPr>
                        <a:t>, boğmaca, kızamık, kızamıkçık, kabakulak, </a:t>
                      </a:r>
                      <a:r>
                        <a:rPr kumimoji="0" lang="tr-TR" sz="1600" b="0" u="none" strike="noStrike" cap="none" normalizeH="0" baseline="0" dirty="0" err="1">
                          <a:ln>
                            <a:noFill/>
                          </a:ln>
                          <a:solidFill>
                            <a:schemeClr val="tx1"/>
                          </a:solidFill>
                          <a:effectLst/>
                        </a:rPr>
                        <a:t>inaktif</a:t>
                      </a:r>
                      <a:r>
                        <a:rPr kumimoji="0" lang="tr-TR" sz="1600" b="0" u="none" strike="noStrike" cap="none" normalizeH="0" baseline="0" dirty="0">
                          <a:ln>
                            <a:noFill/>
                          </a:ln>
                          <a:solidFill>
                            <a:schemeClr val="tx1"/>
                          </a:solidFill>
                          <a:effectLst/>
                        </a:rPr>
                        <a:t> </a:t>
                      </a:r>
                      <a:r>
                        <a:rPr kumimoji="0" lang="tr-TR" sz="1600" b="0" u="none" strike="noStrike" cap="none" normalizeH="0" baseline="0" dirty="0" err="1">
                          <a:ln>
                            <a:noFill/>
                          </a:ln>
                          <a:solidFill>
                            <a:schemeClr val="tx1"/>
                          </a:solidFill>
                          <a:effectLst/>
                        </a:rPr>
                        <a:t>polio</a:t>
                      </a:r>
                      <a:r>
                        <a:rPr kumimoji="0" lang="tr-TR" sz="1600" b="0" u="none" strike="noStrike" cap="none" normalizeH="0" baseline="0" dirty="0">
                          <a:ln>
                            <a:noFill/>
                          </a:ln>
                          <a:solidFill>
                            <a:schemeClr val="tx1"/>
                          </a:solidFill>
                          <a:effectLst/>
                        </a:rPr>
                        <a:t> aşısı, Hepatit B, Suçiçeği, Grip, Menenjit, HPV,  </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err="1">
                          <a:ln>
                            <a:noFill/>
                          </a:ln>
                          <a:solidFill>
                            <a:schemeClr val="tx1"/>
                          </a:solidFill>
                          <a:effectLst/>
                        </a:rPr>
                        <a:t>Anaflaksi</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1-2</a:t>
                      </a:r>
                      <a:r>
                        <a:rPr kumimoji="0" lang="tr-TR" sz="1600" b="0" u="none" strike="noStrike" cap="none" normalizeH="0" baseline="30000" dirty="0">
                          <a:ln>
                            <a:noFill/>
                          </a:ln>
                          <a:solidFill>
                            <a:schemeClr val="tx1"/>
                          </a:solidFill>
                          <a:effectLst/>
                        </a:rPr>
                        <a:t>a</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extLst>
                  <a:ext uri="{0D108BD9-81ED-4DB2-BD59-A6C34878D82A}">
                    <a16:rowId xmlns:a16="http://schemas.microsoft.com/office/drawing/2014/main" val="10001"/>
                  </a:ext>
                </a:extLst>
              </a:tr>
              <a:tr h="2857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Tüm hücre Boğmaca aşısı</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err="1">
                          <a:ln>
                            <a:noFill/>
                          </a:ln>
                          <a:solidFill>
                            <a:schemeClr val="tx1"/>
                          </a:solidFill>
                          <a:effectLst/>
                        </a:rPr>
                        <a:t>Ensefalopati</a:t>
                      </a:r>
                      <a:r>
                        <a:rPr kumimoji="0" lang="tr-TR" sz="1600" b="0" u="none" strike="noStrike" cap="none" normalizeH="0" baseline="0" dirty="0">
                          <a:ln>
                            <a:noFill/>
                          </a:ln>
                          <a:solidFill>
                            <a:schemeClr val="tx1"/>
                          </a:solidFill>
                          <a:effectLst/>
                        </a:rPr>
                        <a:t>/</a:t>
                      </a:r>
                      <a:r>
                        <a:rPr kumimoji="0" lang="tr-TR" sz="1600" b="0" u="none" strike="noStrike" cap="none" normalizeH="0" baseline="0" dirty="0" err="1">
                          <a:ln>
                            <a:noFill/>
                          </a:ln>
                          <a:solidFill>
                            <a:schemeClr val="tx1"/>
                          </a:solidFill>
                          <a:effectLst/>
                        </a:rPr>
                        <a:t>ensefalit</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&lt;1</a:t>
                      </a:r>
                      <a:r>
                        <a:rPr kumimoji="0" lang="tr-TR" sz="1600" b="0" u="none" strike="noStrike" cap="none" normalizeH="0" baseline="30000" dirty="0">
                          <a:ln>
                            <a:noFill/>
                          </a:ln>
                          <a:solidFill>
                            <a:schemeClr val="tx1"/>
                          </a:solidFill>
                          <a:effectLst/>
                        </a:rPr>
                        <a:t>b</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extLst>
                  <a:ext uri="{0D108BD9-81ED-4DB2-BD59-A6C34878D82A}">
                    <a16:rowId xmlns:a16="http://schemas.microsoft.com/office/drawing/2014/main" val="10002"/>
                  </a:ext>
                </a:extLst>
              </a:tr>
              <a:tr h="5715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KKK</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err="1">
                          <a:ln>
                            <a:noFill/>
                          </a:ln>
                          <a:solidFill>
                            <a:schemeClr val="tx1"/>
                          </a:solidFill>
                          <a:effectLst/>
                        </a:rPr>
                        <a:t>Ensefalopati</a:t>
                      </a:r>
                      <a:r>
                        <a:rPr kumimoji="0" lang="tr-TR" sz="1600" b="0" u="none" strike="noStrike" cap="none" normalizeH="0" baseline="0" dirty="0">
                          <a:ln>
                            <a:noFill/>
                          </a:ln>
                          <a:solidFill>
                            <a:schemeClr val="tx1"/>
                          </a:solidFill>
                          <a:effectLst/>
                        </a:rPr>
                        <a:t>/kızamık </a:t>
                      </a:r>
                      <a:r>
                        <a:rPr kumimoji="0" lang="tr-TR" sz="1600" b="0" u="none" strike="noStrike" cap="none" normalizeH="0" baseline="0" dirty="0" err="1">
                          <a:ln>
                            <a:noFill/>
                          </a:ln>
                          <a:solidFill>
                            <a:schemeClr val="tx1"/>
                          </a:solidFill>
                          <a:effectLst/>
                        </a:rPr>
                        <a:t>inklüzyon</a:t>
                      </a:r>
                      <a:r>
                        <a:rPr kumimoji="0" lang="tr-TR" sz="1600" b="0" u="none" strike="noStrike" cap="none" normalizeH="0" baseline="0" dirty="0">
                          <a:ln>
                            <a:noFill/>
                          </a:ln>
                          <a:solidFill>
                            <a:schemeClr val="tx1"/>
                          </a:solidFill>
                          <a:effectLst/>
                        </a:rPr>
                        <a:t> cismi </a:t>
                      </a:r>
                      <a:r>
                        <a:rPr kumimoji="0" lang="tr-TR" sz="1600" b="0" u="none" strike="noStrike" cap="none" normalizeH="0" baseline="0" dirty="0" err="1">
                          <a:ln>
                            <a:noFill/>
                          </a:ln>
                          <a:solidFill>
                            <a:schemeClr val="tx1"/>
                          </a:solidFill>
                          <a:effectLst/>
                        </a:rPr>
                        <a:t>ensefalopatisi</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Yalnızca olgu bildirimleri</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extLst>
                  <a:ext uri="{0D108BD9-81ED-4DB2-BD59-A6C34878D82A}">
                    <a16:rowId xmlns:a16="http://schemas.microsoft.com/office/drawing/2014/main" val="10003"/>
                  </a:ext>
                </a:extLst>
              </a:tr>
              <a:tr h="2857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KKK</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Ateşli havale nöbeti</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333</a:t>
                      </a:r>
                      <a:r>
                        <a:rPr kumimoji="0" lang="tr-TR" sz="1600" b="0" u="none" strike="noStrike" cap="none" normalizeH="0" baseline="30000" dirty="0">
                          <a:ln>
                            <a:noFill/>
                          </a:ln>
                          <a:solidFill>
                            <a:schemeClr val="tx1"/>
                          </a:solidFill>
                          <a:effectLst/>
                        </a:rPr>
                        <a:t> b</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extLst>
                  <a:ext uri="{0D108BD9-81ED-4DB2-BD59-A6C34878D82A}">
                    <a16:rowId xmlns:a16="http://schemas.microsoft.com/office/drawing/2014/main" val="10004"/>
                  </a:ext>
                </a:extLst>
              </a:tr>
              <a:tr h="5715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KKK</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Kadın ve çocuklarda geçici eklem ağrısı</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Çocuklarda    &lt;1,</a:t>
                      </a:r>
                    </a:p>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Kadınlarda (doğum sonrası)   ~5</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extLst>
                  <a:ext uri="{0D108BD9-81ED-4DB2-BD59-A6C34878D82A}">
                    <a16:rowId xmlns:a16="http://schemas.microsoft.com/office/drawing/2014/main" val="10005"/>
                  </a:ext>
                </a:extLst>
              </a:tr>
              <a:tr h="2857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a:ln>
                            <a:noFill/>
                          </a:ln>
                          <a:solidFill>
                            <a:schemeClr val="tx1"/>
                          </a:solidFill>
                          <a:effectLst/>
                        </a:rPr>
                        <a:t>Kızamık</a:t>
                      </a:r>
                      <a:endParaRPr kumimoji="0" lang="tr-TR" sz="16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Trombositopenik </a:t>
                      </a:r>
                      <a:r>
                        <a:rPr kumimoji="0" lang="tr-TR" sz="1600" b="0" u="none" strike="noStrike" cap="none" normalizeH="0" baseline="0" dirty="0" err="1">
                          <a:ln>
                            <a:noFill/>
                          </a:ln>
                          <a:solidFill>
                            <a:schemeClr val="tx1"/>
                          </a:solidFill>
                          <a:effectLst/>
                        </a:rPr>
                        <a:t>purpura</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33</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extLst>
                  <a:ext uri="{0D108BD9-81ED-4DB2-BD59-A6C34878D82A}">
                    <a16:rowId xmlns:a16="http://schemas.microsoft.com/office/drawing/2014/main" val="10006"/>
                  </a:ext>
                </a:extLst>
              </a:tr>
              <a:tr h="2857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Kızamıkçık</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Kronik </a:t>
                      </a:r>
                      <a:r>
                        <a:rPr kumimoji="0" lang="tr-TR" sz="1600" b="0" u="none" strike="noStrike" cap="none" normalizeH="0" baseline="0" dirty="0" err="1">
                          <a:ln>
                            <a:noFill/>
                          </a:ln>
                          <a:solidFill>
                            <a:schemeClr val="tx1"/>
                          </a:solidFill>
                          <a:effectLst/>
                        </a:rPr>
                        <a:t>artrit</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Bilinmiyor</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extLst>
                  <a:ext uri="{0D108BD9-81ED-4DB2-BD59-A6C34878D82A}">
                    <a16:rowId xmlns:a16="http://schemas.microsoft.com/office/drawing/2014/main" val="10007"/>
                  </a:ext>
                </a:extLst>
              </a:tr>
              <a:tr h="2857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Suçiçeği aşısı</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a:ln>
                            <a:noFill/>
                          </a:ln>
                          <a:solidFill>
                            <a:schemeClr val="tx1"/>
                          </a:solidFill>
                          <a:effectLst/>
                        </a:rPr>
                        <a:t>Aşı suşunun yayılması </a:t>
                      </a:r>
                      <a:endParaRPr kumimoji="0" lang="tr-TR" sz="16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olgu bildirimleri</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1">
                        <a:lumMod val="40000"/>
                        <a:lumOff val="60000"/>
                      </a:schemeClr>
                    </a:solidFill>
                  </a:tcPr>
                </a:tc>
                <a:extLst>
                  <a:ext uri="{0D108BD9-81ED-4DB2-BD59-A6C34878D82A}">
                    <a16:rowId xmlns:a16="http://schemas.microsoft.com/office/drawing/2014/main" val="10008"/>
                  </a:ext>
                </a:extLst>
              </a:tr>
              <a:tr h="57150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Herhangi bir aşı</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Enjeksiyona bağlı </a:t>
                      </a:r>
                      <a:r>
                        <a:rPr kumimoji="0" lang="tr-TR" sz="1600" b="0" u="none" strike="noStrike" cap="none" normalizeH="0" baseline="0" dirty="0" err="1">
                          <a:ln>
                            <a:noFill/>
                          </a:ln>
                          <a:solidFill>
                            <a:schemeClr val="tx1"/>
                          </a:solidFill>
                          <a:effectLst/>
                        </a:rPr>
                        <a:t>senkop</a:t>
                      </a:r>
                      <a:r>
                        <a:rPr kumimoji="0" lang="tr-TR" sz="1600" b="0" u="none" strike="noStrike" cap="none" normalizeH="0" baseline="0" dirty="0">
                          <a:ln>
                            <a:noFill/>
                          </a:ln>
                          <a:solidFill>
                            <a:schemeClr val="tx1"/>
                          </a:solidFill>
                          <a:effectLst/>
                        </a:rPr>
                        <a:t>, </a:t>
                      </a:r>
                      <a:r>
                        <a:rPr kumimoji="0" lang="tr-TR" sz="1600" b="0" u="none" strike="noStrike" cap="none" normalizeH="0" baseline="0" dirty="0" err="1">
                          <a:ln>
                            <a:noFill/>
                          </a:ln>
                          <a:solidFill>
                            <a:schemeClr val="tx1"/>
                          </a:solidFill>
                          <a:effectLst/>
                        </a:rPr>
                        <a:t>deltoid</a:t>
                      </a:r>
                      <a:r>
                        <a:rPr kumimoji="0" lang="tr-TR" sz="1600" b="0" u="none" strike="noStrike" cap="none" normalizeH="0" baseline="0" dirty="0">
                          <a:ln>
                            <a:noFill/>
                          </a:ln>
                          <a:solidFill>
                            <a:schemeClr val="tx1"/>
                          </a:solidFill>
                          <a:effectLst/>
                        </a:rPr>
                        <a:t> kasta </a:t>
                      </a:r>
                      <a:r>
                        <a:rPr kumimoji="0" lang="tr-TR" sz="1600" b="0" u="none" strike="noStrike" cap="none" normalizeH="0" baseline="0" dirty="0" err="1">
                          <a:ln>
                            <a:noFill/>
                          </a:ln>
                          <a:solidFill>
                            <a:schemeClr val="tx1"/>
                          </a:solidFill>
                          <a:effectLst/>
                        </a:rPr>
                        <a:t>bursit</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u="none" strike="noStrike" cap="none" normalizeH="0" baseline="0" dirty="0">
                          <a:ln>
                            <a:noFill/>
                          </a:ln>
                          <a:solidFill>
                            <a:schemeClr val="tx1"/>
                          </a:solidFill>
                          <a:effectLst/>
                        </a:rPr>
                        <a:t>olgu bildirimleri</a:t>
                      </a:r>
                      <a:endParaRPr kumimoji="0" lang="tr-TR" sz="16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solidFill>
                      <a:schemeClr val="accent4">
                        <a:lumMod val="20000"/>
                        <a:lumOff val="80000"/>
                      </a:schemeClr>
                    </a:solidFill>
                  </a:tcPr>
                </a:tc>
                <a:extLst>
                  <a:ext uri="{0D108BD9-81ED-4DB2-BD59-A6C34878D82A}">
                    <a16:rowId xmlns:a16="http://schemas.microsoft.com/office/drawing/2014/main" val="10009"/>
                  </a:ext>
                </a:extLst>
              </a:tr>
            </a:tbl>
          </a:graphicData>
        </a:graphic>
      </p:graphicFrame>
      <p:sp>
        <p:nvSpPr>
          <p:cNvPr id="63538" name="Rectangle 1"/>
          <p:cNvSpPr>
            <a:spLocks noChangeArrowheads="1"/>
          </p:cNvSpPr>
          <p:nvPr/>
        </p:nvSpPr>
        <p:spPr bwMode="auto">
          <a:xfrm>
            <a:off x="1523998" y="5590951"/>
            <a:ext cx="9144004" cy="508000"/>
          </a:xfrm>
          <a:prstGeom prst="rect">
            <a:avLst/>
          </a:prstGeom>
          <a:noFill/>
          <a:ln w="9525">
            <a:no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900" b="0" i="0" u="none" strike="noStrike" kern="1200" cap="none" spc="0" normalizeH="0" baseline="30000" noProof="0" dirty="0">
                <a:ln>
                  <a:noFill/>
                </a:ln>
                <a:solidFill>
                  <a:prstClr val="black"/>
                </a:solidFill>
                <a:effectLst/>
                <a:uLnTx/>
                <a:uFillTx/>
                <a:latin typeface="Calibri" pitchFamily="34" charset="0"/>
                <a:ea typeface="Calibri" pitchFamily="34" charset="0"/>
                <a:cs typeface="Times New Roman" pitchFamily="18" charset="0"/>
              </a:rPr>
              <a:t>a </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Data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from</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McNeil</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MM,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Weintraub</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E.Duffy</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J,et</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al. Risk of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anaflaxisi</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after</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vaccination</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in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children</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and</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adults</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J.Allergy</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Clin</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İmmunol</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2016;137(3): 868-178 </a:t>
            </a:r>
            <a:endParaRPr kumimoji="0" lang="tr-TR" sz="700" b="0" i="0" u="none" strike="noStrike" kern="1200" cap="none" spc="0" normalizeH="0" baseline="0" noProof="0" dirty="0">
              <a:ln>
                <a:noFill/>
              </a:ln>
              <a:solidFill>
                <a:prstClr val="black"/>
              </a:solidFill>
              <a:effectLst/>
              <a:uLnTx/>
              <a:uFillTx/>
              <a:latin typeface="Calibri" panose="020F0502020204030204"/>
              <a:ea typeface="Calibri" pitchFamily="34" charset="0"/>
              <a:cs typeface="Times New Roman"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tr-TR" sz="900" b="0" i="0" u="none" strike="noStrike" kern="1200" cap="none" spc="0" normalizeH="0" baseline="30000" noProof="0" dirty="0">
                <a:ln>
                  <a:noFill/>
                </a:ln>
                <a:solidFill>
                  <a:prstClr val="black"/>
                </a:solidFill>
                <a:effectLst/>
                <a:uLnTx/>
                <a:uFillTx/>
                <a:latin typeface="Calibri" pitchFamily="34" charset="0"/>
                <a:ea typeface="Calibri" pitchFamily="34" charset="0"/>
                <a:cs typeface="Times New Roman" pitchFamily="18" charset="0"/>
              </a:rPr>
              <a:t>b </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Bata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from</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World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Health</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Organization</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(WHO),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Department</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of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vaccine</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and</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Biologicals</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Supplementary</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information</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on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vaccine</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safety</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part</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2: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Background rate of advers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events</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following</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immunization</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December</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200, WHO/V&amp;B/00.36. </a:t>
            </a:r>
            <a:r>
              <a:rPr kumimoji="0" lang="tr-TR" sz="900" b="0" i="0" u="none" strike="noStrike" kern="1200" cap="none" spc="0" normalizeH="0" baseline="0" noProof="0" dirty="0" err="1">
                <a:ln>
                  <a:noFill/>
                </a:ln>
                <a:solidFill>
                  <a:prstClr val="black"/>
                </a:solidFill>
                <a:effectLst/>
                <a:uLnTx/>
                <a:uFillTx/>
                <a:latin typeface="Calibri" pitchFamily="34" charset="0"/>
                <a:ea typeface="Calibri" pitchFamily="34" charset="0"/>
                <a:cs typeface="Times New Roman" pitchFamily="18" charset="0"/>
              </a:rPr>
              <a:t>Available</a:t>
            </a:r>
            <a:r>
              <a:rPr kumimoji="0" lang="tr-TR" sz="900" b="0" i="0" u="none" strike="noStrike" kern="1200" cap="none" spc="0" normalizeH="0" baseline="0" noProof="0" dirty="0">
                <a:ln>
                  <a:noFill/>
                </a:ln>
                <a:solidFill>
                  <a:prstClr val="black"/>
                </a:solidFill>
                <a:effectLst/>
                <a:uLnTx/>
                <a:uFillTx/>
                <a:latin typeface="Calibri" pitchFamily="34" charset="0"/>
                <a:ea typeface="Calibri" pitchFamily="34" charset="0"/>
                <a:cs typeface="Times New Roman" pitchFamily="18" charset="0"/>
              </a:rPr>
              <a:t> at: http://apps.who.int/iris/bitsream/10665-6675/1/WHO_V-B_00.36_eng.pdf</a:t>
            </a:r>
            <a:endParaRPr kumimoji="0" lang="tr-T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2" name="Dikdörtgen 1"/>
          <p:cNvSpPr/>
          <p:nvPr/>
        </p:nvSpPr>
        <p:spPr>
          <a:xfrm>
            <a:off x="1523998" y="6035854"/>
            <a:ext cx="9144002" cy="461665"/>
          </a:xfrm>
          <a:prstGeom prst="rect">
            <a:avLst/>
          </a:prstGeom>
          <a:solidFill>
            <a:srgbClr val="FFFF00"/>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Destefano</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F,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Offit</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PA,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Fsher</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Vaccine</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safety</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Plotkin</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SA,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Orenstein</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W,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Offit</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PA.,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Plotkin</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SA,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Orenstein</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W,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Offit</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PA,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Edwards</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KM.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Plotkin’s</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200" b="0" i="0" u="none" strike="noStrike" kern="1200" cap="none" spc="0" normalizeH="0" baseline="0" noProof="0" dirty="0" err="1">
                <a:ln>
                  <a:noFill/>
                </a:ln>
                <a:solidFill>
                  <a:prstClr val="black"/>
                </a:solidFill>
                <a:effectLst/>
                <a:uLnTx/>
                <a:uFillTx/>
                <a:latin typeface="Calibri" panose="020F0502020204030204"/>
                <a:ea typeface="+mn-ea"/>
                <a:cs typeface="+mn-cs"/>
              </a:rPr>
              <a:t>Vaccines</a:t>
            </a:r>
            <a:r>
              <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rPr>
              <a:t>, 7th Edition, 2018, s.1589</a:t>
            </a:r>
          </a:p>
        </p:txBody>
      </p:sp>
      <p:sp>
        <p:nvSpPr>
          <p:cNvPr id="5" name="Alt Bilgi Yer Tutucusu 4">
            <a:extLst>
              <a:ext uri="{FF2B5EF4-FFF2-40B4-BE49-F238E27FC236}">
                <a16:creationId xmlns:a16="http://schemas.microsoft.com/office/drawing/2014/main" id="{C9027400-EB72-4851-8411-C55948CCF166}"/>
              </a:ext>
            </a:extLst>
          </p:cNvPr>
          <p:cNvSpPr>
            <a:spLocks noGrp="1"/>
          </p:cNvSpPr>
          <p:nvPr>
            <p:ph type="ftr" sz="quarter" idx="11"/>
          </p:nvPr>
        </p:nvSpPr>
        <p:spPr>
          <a:xfrm>
            <a:off x="4038600" y="6356350"/>
            <a:ext cx="4800600" cy="39070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3" name="Veri Yer Tutucusu 2">
            <a:extLst>
              <a:ext uri="{FF2B5EF4-FFF2-40B4-BE49-F238E27FC236}">
                <a16:creationId xmlns:a16="http://schemas.microsoft.com/office/drawing/2014/main" id="{284F138E-A064-73DF-E05D-A90A67A29DF7}"/>
              </a:ext>
            </a:extLst>
          </p:cNvPr>
          <p:cNvSpPr>
            <a:spLocks noGrp="1"/>
          </p:cNvSpPr>
          <p:nvPr>
            <p:ph type="dt" sz="half" idx="10"/>
          </p:nvPr>
        </p:nvSpPr>
        <p:spPr/>
        <p:txBody>
          <a:bodyPr/>
          <a:lstStyle/>
          <a:p>
            <a:fld id="{0B08DDE8-8F71-4C49-9408-8E527DE00768}" type="datetime1">
              <a:rPr lang="tr-TR" smtClean="0"/>
              <a:t>10.07.2023</a:t>
            </a:fld>
            <a:endParaRPr lang="tr-TR"/>
          </a:p>
        </p:txBody>
      </p:sp>
      <p:sp>
        <p:nvSpPr>
          <p:cNvPr id="6" name="Slayt Numarası Yer Tutucusu 5">
            <a:extLst>
              <a:ext uri="{FF2B5EF4-FFF2-40B4-BE49-F238E27FC236}">
                <a16:creationId xmlns:a16="http://schemas.microsoft.com/office/drawing/2014/main" id="{6D7E2703-56BB-9332-0D5F-D874C31D96DE}"/>
              </a:ext>
            </a:extLst>
          </p:cNvPr>
          <p:cNvSpPr>
            <a:spLocks noGrp="1"/>
          </p:cNvSpPr>
          <p:nvPr>
            <p:ph type="sldNum" sz="quarter" idx="12"/>
          </p:nvPr>
        </p:nvSpPr>
        <p:spPr/>
        <p:txBody>
          <a:bodyPr/>
          <a:lstStyle/>
          <a:p>
            <a:fld id="{A8FFC8D2-7C56-42BF-B4FB-BAA74675582D}" type="slidenum">
              <a:rPr lang="tr-TR" smtClean="0"/>
              <a:t>6</a:t>
            </a:fld>
            <a:endParaRPr lang="tr-TR"/>
          </a:p>
        </p:txBody>
      </p:sp>
    </p:spTree>
    <p:extLst>
      <p:ext uri="{BB962C8B-B14F-4D97-AF65-F5344CB8AC3E}">
        <p14:creationId xmlns:p14="http://schemas.microsoft.com/office/powerpoint/2010/main" val="2270121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39379" y="44212"/>
            <a:ext cx="9601200" cy="1485900"/>
          </a:xfrm>
        </p:spPr>
        <p:txBody>
          <a:bodyPr>
            <a:normAutofit/>
          </a:bodyPr>
          <a:lstStyle/>
          <a:p>
            <a:r>
              <a:rPr lang="tr-TR" sz="3200" b="1" dirty="0">
                <a:solidFill>
                  <a:srgbClr val="1509B7"/>
                </a:solidFill>
                <a:latin typeface="+mn-lt"/>
              </a:rPr>
              <a:t>Çocukluk Çağı Aşı Takvimi Maliyeti Türkiye, 2023</a:t>
            </a:r>
            <a:endParaRPr lang="tr-TR" sz="3200" dirty="0">
              <a:solidFill>
                <a:srgbClr val="1509B7"/>
              </a:solidFill>
              <a:latin typeface="+mn-lt"/>
            </a:endParaRPr>
          </a:p>
        </p:txBody>
      </p:sp>
      <p:sp>
        <p:nvSpPr>
          <p:cNvPr id="3" name="İçerik Yer Tutucusu 2"/>
          <p:cNvSpPr>
            <a:spLocks noGrp="1"/>
          </p:cNvSpPr>
          <p:nvPr>
            <p:ph idx="1"/>
          </p:nvPr>
        </p:nvSpPr>
        <p:spPr/>
        <p:txBody>
          <a:bodyPr/>
          <a:lstStyle/>
          <a:p>
            <a:endParaRPr lang="tr-TR" dirty="0"/>
          </a:p>
          <a:p>
            <a:pPr marL="0" fontAlgn="t">
              <a:spcBef>
                <a:spcPts val="0"/>
              </a:spcBef>
            </a:pPr>
            <a:endParaRPr lang="tr-TR" dirty="0">
              <a:latin typeface="Arial" panose="020B0604020202020204" pitchFamily="34" charset="0"/>
            </a:endParaRPr>
          </a:p>
          <a:p>
            <a:endParaRPr lang="tr-TR" dirty="0"/>
          </a:p>
        </p:txBody>
      </p:sp>
      <p:graphicFrame>
        <p:nvGraphicFramePr>
          <p:cNvPr id="5" name="Tablo 4"/>
          <p:cNvGraphicFramePr>
            <a:graphicFrameLocks noGrp="1"/>
          </p:cNvGraphicFramePr>
          <p:nvPr/>
        </p:nvGraphicFramePr>
        <p:xfrm>
          <a:off x="3536776" y="1223181"/>
          <a:ext cx="7162800" cy="4625340"/>
        </p:xfrm>
        <a:graphic>
          <a:graphicData uri="http://schemas.openxmlformats.org/drawingml/2006/table">
            <a:tbl>
              <a:tblPr firstRow="1" bandRow="1">
                <a:tableStyleId>{B301B821-A1FF-4177-AEE7-76D212191A09}</a:tableStyleId>
              </a:tblPr>
              <a:tblGrid>
                <a:gridCol w="1790700">
                  <a:extLst>
                    <a:ext uri="{9D8B030D-6E8A-4147-A177-3AD203B41FA5}">
                      <a16:colId xmlns:a16="http://schemas.microsoft.com/office/drawing/2014/main" val="1285647170"/>
                    </a:ext>
                  </a:extLst>
                </a:gridCol>
                <a:gridCol w="1790700">
                  <a:extLst>
                    <a:ext uri="{9D8B030D-6E8A-4147-A177-3AD203B41FA5}">
                      <a16:colId xmlns:a16="http://schemas.microsoft.com/office/drawing/2014/main" val="1032135377"/>
                    </a:ext>
                  </a:extLst>
                </a:gridCol>
                <a:gridCol w="1790700">
                  <a:extLst>
                    <a:ext uri="{9D8B030D-6E8A-4147-A177-3AD203B41FA5}">
                      <a16:colId xmlns:a16="http://schemas.microsoft.com/office/drawing/2014/main" val="1078301529"/>
                    </a:ext>
                  </a:extLst>
                </a:gridCol>
                <a:gridCol w="1790700">
                  <a:extLst>
                    <a:ext uri="{9D8B030D-6E8A-4147-A177-3AD203B41FA5}">
                      <a16:colId xmlns:a16="http://schemas.microsoft.com/office/drawing/2014/main" val="2323953765"/>
                    </a:ext>
                  </a:extLst>
                </a:gridCol>
              </a:tblGrid>
              <a:tr h="370840">
                <a:tc>
                  <a:txBody>
                    <a:bodyPr/>
                    <a:lstStyle/>
                    <a:p>
                      <a:pPr algn="ctr"/>
                      <a:endParaRPr lang="tr-TR" dirty="0"/>
                    </a:p>
                  </a:txBody>
                  <a:tcPr/>
                </a:tc>
                <a:tc>
                  <a:txBody>
                    <a:bodyPr/>
                    <a:lstStyle/>
                    <a:p>
                      <a:pPr algn="ctr"/>
                      <a:r>
                        <a:rPr lang="tr-TR" dirty="0"/>
                        <a:t>Birim</a:t>
                      </a:r>
                      <a:r>
                        <a:rPr lang="tr-TR" baseline="0" dirty="0"/>
                        <a:t> Doz  Fiyatı</a:t>
                      </a:r>
                      <a:endParaRPr lang="tr-TR" dirty="0"/>
                    </a:p>
                  </a:txBody>
                  <a:tcPr/>
                </a:tc>
                <a:tc>
                  <a:txBody>
                    <a:bodyPr/>
                    <a:lstStyle/>
                    <a:p>
                      <a:pPr algn="ctr"/>
                      <a:r>
                        <a:rPr lang="tr-TR" dirty="0"/>
                        <a:t>Doz Sayısı</a:t>
                      </a:r>
                    </a:p>
                  </a:txBody>
                  <a:tcPr/>
                </a:tc>
                <a:tc>
                  <a:txBody>
                    <a:bodyPr/>
                    <a:lstStyle/>
                    <a:p>
                      <a:pPr algn="ctr"/>
                      <a:r>
                        <a:rPr lang="tr-TR" dirty="0"/>
                        <a:t>Toplam </a:t>
                      </a:r>
                    </a:p>
                  </a:txBody>
                  <a:tcPr/>
                </a:tc>
                <a:extLst>
                  <a:ext uri="{0D108BD9-81ED-4DB2-BD59-A6C34878D82A}">
                    <a16:rowId xmlns:a16="http://schemas.microsoft.com/office/drawing/2014/main" val="1995845907"/>
                  </a:ext>
                </a:extLst>
              </a:tr>
              <a:tr h="370840">
                <a:tc>
                  <a:txBody>
                    <a:bodyPr/>
                    <a:lstStyle/>
                    <a:p>
                      <a:pPr algn="ctr"/>
                      <a:r>
                        <a:rPr lang="tr-TR" dirty="0"/>
                        <a:t>Hepatit B</a:t>
                      </a:r>
                      <a:endParaRPr lang="tr-TR" b="1" dirty="0"/>
                    </a:p>
                  </a:txBody>
                  <a:tcPr/>
                </a:tc>
                <a:tc>
                  <a:txBody>
                    <a:bodyPr/>
                    <a:lstStyle/>
                    <a:p>
                      <a:pPr>
                        <a:lnSpc>
                          <a:spcPct val="115000"/>
                        </a:lnSpc>
                        <a:spcAft>
                          <a:spcPts val="1000"/>
                        </a:spcAft>
                      </a:pPr>
                      <a:r>
                        <a:rPr lang="tr-TR" sz="1800" dirty="0">
                          <a:latin typeface="Calibri"/>
                          <a:ea typeface="Calibri"/>
                          <a:cs typeface="Times New Roman"/>
                        </a:rPr>
                        <a:t>6,21</a:t>
                      </a:r>
                    </a:p>
                  </a:txBody>
                  <a:tcPr/>
                </a:tc>
                <a:tc>
                  <a:txBody>
                    <a:bodyPr/>
                    <a:lstStyle/>
                    <a:p>
                      <a:pPr algn="ctr"/>
                      <a:r>
                        <a:rPr lang="tr-TR" sz="1800" dirty="0"/>
                        <a:t>3</a:t>
                      </a:r>
                      <a:endParaRPr lang="tr-TR" sz="1800" b="1" dirty="0"/>
                    </a:p>
                  </a:txBody>
                  <a:tcPr/>
                </a:tc>
                <a:tc>
                  <a:txBody>
                    <a:bodyPr/>
                    <a:lstStyle/>
                    <a:p>
                      <a:pPr>
                        <a:lnSpc>
                          <a:spcPct val="115000"/>
                        </a:lnSpc>
                        <a:spcAft>
                          <a:spcPts val="1000"/>
                        </a:spcAft>
                      </a:pPr>
                      <a:r>
                        <a:rPr lang="tr-TR" sz="1800">
                          <a:latin typeface="Calibri"/>
                          <a:ea typeface="Calibri"/>
                          <a:cs typeface="Times New Roman"/>
                        </a:rPr>
                        <a:t>18,63</a:t>
                      </a:r>
                      <a:r>
                        <a:rPr lang="tr-TR" sz="1800" b="1">
                          <a:latin typeface="Calibri"/>
                          <a:ea typeface="Calibri"/>
                          <a:cs typeface="Times New Roman"/>
                        </a:rPr>
                        <a:t> </a:t>
                      </a:r>
                      <a:endParaRPr lang="tr-TR" sz="1800">
                        <a:latin typeface="Calibri"/>
                        <a:ea typeface="Calibri"/>
                        <a:cs typeface="Times New Roman"/>
                      </a:endParaRPr>
                    </a:p>
                  </a:txBody>
                  <a:tcPr/>
                </a:tc>
                <a:extLst>
                  <a:ext uri="{0D108BD9-81ED-4DB2-BD59-A6C34878D82A}">
                    <a16:rowId xmlns:a16="http://schemas.microsoft.com/office/drawing/2014/main" val="3576421807"/>
                  </a:ext>
                </a:extLst>
              </a:tr>
              <a:tr h="370840">
                <a:tc>
                  <a:txBody>
                    <a:bodyPr/>
                    <a:lstStyle/>
                    <a:p>
                      <a:pPr algn="ctr"/>
                      <a:r>
                        <a:rPr lang="tr-TR" dirty="0"/>
                        <a:t>BCG</a:t>
                      </a:r>
                      <a:endParaRPr lang="tr-TR" b="1" dirty="0"/>
                    </a:p>
                  </a:txBody>
                  <a:tcPr/>
                </a:tc>
                <a:tc>
                  <a:txBody>
                    <a:bodyPr/>
                    <a:lstStyle/>
                    <a:p>
                      <a:pPr>
                        <a:lnSpc>
                          <a:spcPct val="115000"/>
                        </a:lnSpc>
                        <a:spcAft>
                          <a:spcPts val="1000"/>
                        </a:spcAft>
                      </a:pPr>
                      <a:r>
                        <a:rPr lang="tr-TR" sz="1800" dirty="0">
                          <a:latin typeface="Calibri"/>
                          <a:ea typeface="Calibri"/>
                          <a:cs typeface="Times New Roman"/>
                        </a:rPr>
                        <a:t>2,72</a:t>
                      </a:r>
                    </a:p>
                  </a:txBody>
                  <a:tcPr/>
                </a:tc>
                <a:tc>
                  <a:txBody>
                    <a:bodyPr/>
                    <a:lstStyle/>
                    <a:p>
                      <a:pPr algn="ctr"/>
                      <a:r>
                        <a:rPr lang="tr-TR" sz="1800" dirty="0"/>
                        <a:t>1</a:t>
                      </a:r>
                      <a:endParaRPr lang="tr-TR" sz="1800" b="1" dirty="0"/>
                    </a:p>
                  </a:txBody>
                  <a:tcPr/>
                </a:tc>
                <a:tc>
                  <a:txBody>
                    <a:bodyPr/>
                    <a:lstStyle/>
                    <a:p>
                      <a:pPr>
                        <a:lnSpc>
                          <a:spcPct val="115000"/>
                        </a:lnSpc>
                        <a:spcAft>
                          <a:spcPts val="1000"/>
                        </a:spcAft>
                      </a:pPr>
                      <a:r>
                        <a:rPr lang="tr-TR" sz="1800">
                          <a:latin typeface="Calibri"/>
                          <a:ea typeface="Calibri"/>
                          <a:cs typeface="Times New Roman"/>
                        </a:rPr>
                        <a:t>2,72</a:t>
                      </a:r>
                      <a:r>
                        <a:rPr lang="tr-TR" sz="1800" b="1">
                          <a:latin typeface="Calibri"/>
                          <a:ea typeface="Calibri"/>
                          <a:cs typeface="Times New Roman"/>
                        </a:rPr>
                        <a:t> </a:t>
                      </a:r>
                      <a:endParaRPr lang="tr-TR" sz="1800">
                        <a:latin typeface="Calibri"/>
                        <a:ea typeface="Calibri"/>
                        <a:cs typeface="Times New Roman"/>
                      </a:endParaRPr>
                    </a:p>
                  </a:txBody>
                  <a:tcPr/>
                </a:tc>
                <a:extLst>
                  <a:ext uri="{0D108BD9-81ED-4DB2-BD59-A6C34878D82A}">
                    <a16:rowId xmlns:a16="http://schemas.microsoft.com/office/drawing/2014/main" val="3036722892"/>
                  </a:ext>
                </a:extLst>
              </a:tr>
              <a:tr h="370840">
                <a:tc>
                  <a:txBody>
                    <a:bodyPr/>
                    <a:lstStyle/>
                    <a:p>
                      <a:pPr algn="ctr"/>
                      <a:r>
                        <a:rPr lang="tr-TR" dirty="0"/>
                        <a:t>5’li</a:t>
                      </a:r>
                      <a:r>
                        <a:rPr lang="tr-TR" baseline="0" dirty="0"/>
                        <a:t> Karma </a:t>
                      </a:r>
                      <a:endParaRPr lang="tr-TR" b="1" dirty="0"/>
                    </a:p>
                  </a:txBody>
                  <a:tcPr/>
                </a:tc>
                <a:tc>
                  <a:txBody>
                    <a:bodyPr/>
                    <a:lstStyle/>
                    <a:p>
                      <a:pPr>
                        <a:lnSpc>
                          <a:spcPct val="115000"/>
                        </a:lnSpc>
                        <a:spcAft>
                          <a:spcPts val="1000"/>
                        </a:spcAft>
                      </a:pPr>
                      <a:r>
                        <a:rPr lang="tr-TR" sz="1800">
                          <a:latin typeface="Calibri"/>
                          <a:ea typeface="Calibri"/>
                          <a:cs typeface="Times New Roman"/>
                        </a:rPr>
                        <a:t>275,97</a:t>
                      </a:r>
                    </a:p>
                  </a:txBody>
                  <a:tcPr/>
                </a:tc>
                <a:tc>
                  <a:txBody>
                    <a:bodyPr/>
                    <a:lstStyle/>
                    <a:p>
                      <a:pPr algn="ctr"/>
                      <a:r>
                        <a:rPr lang="tr-TR" sz="1800" dirty="0"/>
                        <a:t>4</a:t>
                      </a:r>
                      <a:endParaRPr lang="tr-TR" sz="1800" b="1" dirty="0"/>
                    </a:p>
                  </a:txBody>
                  <a:tcPr/>
                </a:tc>
                <a:tc>
                  <a:txBody>
                    <a:bodyPr/>
                    <a:lstStyle/>
                    <a:p>
                      <a:pPr>
                        <a:lnSpc>
                          <a:spcPct val="115000"/>
                        </a:lnSpc>
                        <a:spcAft>
                          <a:spcPts val="1000"/>
                        </a:spcAft>
                      </a:pPr>
                      <a:r>
                        <a:rPr lang="tr-TR" sz="1800">
                          <a:latin typeface="Calibri"/>
                          <a:ea typeface="Calibri"/>
                          <a:cs typeface="Times New Roman"/>
                        </a:rPr>
                        <a:t>1103,88</a:t>
                      </a:r>
                    </a:p>
                  </a:txBody>
                  <a:tcPr/>
                </a:tc>
                <a:extLst>
                  <a:ext uri="{0D108BD9-81ED-4DB2-BD59-A6C34878D82A}">
                    <a16:rowId xmlns:a16="http://schemas.microsoft.com/office/drawing/2014/main" val="1654246559"/>
                  </a:ext>
                </a:extLst>
              </a:tr>
              <a:tr h="370840">
                <a:tc>
                  <a:txBody>
                    <a:bodyPr/>
                    <a:lstStyle/>
                    <a:p>
                      <a:pPr algn="ctr"/>
                      <a:r>
                        <a:rPr lang="tr-TR" dirty="0"/>
                        <a:t>KPA</a:t>
                      </a:r>
                      <a:endParaRPr lang="tr-TR" b="1" dirty="0"/>
                    </a:p>
                  </a:txBody>
                  <a:tcPr/>
                </a:tc>
                <a:tc>
                  <a:txBody>
                    <a:bodyPr/>
                    <a:lstStyle/>
                    <a:p>
                      <a:pPr>
                        <a:lnSpc>
                          <a:spcPct val="115000"/>
                        </a:lnSpc>
                        <a:spcAft>
                          <a:spcPts val="1000"/>
                        </a:spcAft>
                      </a:pPr>
                      <a:r>
                        <a:rPr lang="tr-TR" sz="1800" dirty="0">
                          <a:latin typeface="Calibri"/>
                          <a:ea typeface="Calibri"/>
                          <a:cs typeface="Times New Roman"/>
                        </a:rPr>
                        <a:t>120,53</a:t>
                      </a:r>
                    </a:p>
                  </a:txBody>
                  <a:tcPr/>
                </a:tc>
                <a:tc>
                  <a:txBody>
                    <a:bodyPr/>
                    <a:lstStyle/>
                    <a:p>
                      <a:pPr algn="ctr"/>
                      <a:r>
                        <a:rPr lang="tr-TR" sz="1800" dirty="0"/>
                        <a:t>3</a:t>
                      </a:r>
                      <a:endParaRPr lang="tr-TR" sz="1800" b="1" dirty="0"/>
                    </a:p>
                  </a:txBody>
                  <a:tcPr/>
                </a:tc>
                <a:tc>
                  <a:txBody>
                    <a:bodyPr/>
                    <a:lstStyle/>
                    <a:p>
                      <a:pPr>
                        <a:lnSpc>
                          <a:spcPct val="115000"/>
                        </a:lnSpc>
                        <a:spcAft>
                          <a:spcPts val="1000"/>
                        </a:spcAft>
                      </a:pPr>
                      <a:r>
                        <a:rPr lang="tr-TR" sz="1800">
                          <a:latin typeface="Calibri"/>
                          <a:ea typeface="Calibri"/>
                          <a:cs typeface="Times New Roman"/>
                        </a:rPr>
                        <a:t>361,59</a:t>
                      </a:r>
                      <a:r>
                        <a:rPr lang="tr-TR" sz="1800" b="1">
                          <a:latin typeface="Calibri"/>
                          <a:ea typeface="Calibri"/>
                          <a:cs typeface="Times New Roman"/>
                        </a:rPr>
                        <a:t> </a:t>
                      </a:r>
                      <a:endParaRPr lang="tr-TR" sz="1800">
                        <a:latin typeface="Calibri"/>
                        <a:ea typeface="Calibri"/>
                        <a:cs typeface="Times New Roman"/>
                      </a:endParaRPr>
                    </a:p>
                  </a:txBody>
                  <a:tcPr/>
                </a:tc>
                <a:extLst>
                  <a:ext uri="{0D108BD9-81ED-4DB2-BD59-A6C34878D82A}">
                    <a16:rowId xmlns:a16="http://schemas.microsoft.com/office/drawing/2014/main" val="3891584432"/>
                  </a:ext>
                </a:extLst>
              </a:tr>
              <a:tr h="370840">
                <a:tc>
                  <a:txBody>
                    <a:bodyPr/>
                    <a:lstStyle/>
                    <a:p>
                      <a:pPr algn="ctr"/>
                      <a:r>
                        <a:rPr lang="tr-TR" dirty="0"/>
                        <a:t>KKK</a:t>
                      </a:r>
                      <a:endParaRPr lang="tr-TR" b="1" dirty="0"/>
                    </a:p>
                  </a:txBody>
                  <a:tcPr/>
                </a:tc>
                <a:tc>
                  <a:txBody>
                    <a:bodyPr/>
                    <a:lstStyle/>
                    <a:p>
                      <a:pPr>
                        <a:lnSpc>
                          <a:spcPct val="115000"/>
                        </a:lnSpc>
                        <a:spcAft>
                          <a:spcPts val="1000"/>
                        </a:spcAft>
                      </a:pPr>
                      <a:r>
                        <a:rPr lang="tr-TR" sz="1800">
                          <a:latin typeface="Calibri"/>
                          <a:ea typeface="Calibri"/>
                          <a:cs typeface="Times New Roman"/>
                        </a:rPr>
                        <a:t>49,08</a:t>
                      </a:r>
                    </a:p>
                  </a:txBody>
                  <a:tcPr/>
                </a:tc>
                <a:tc>
                  <a:txBody>
                    <a:bodyPr/>
                    <a:lstStyle/>
                    <a:p>
                      <a:pPr algn="ctr"/>
                      <a:r>
                        <a:rPr lang="tr-TR" sz="1800" dirty="0"/>
                        <a:t>2</a:t>
                      </a:r>
                      <a:endParaRPr lang="tr-TR" sz="1800" b="1" dirty="0"/>
                    </a:p>
                  </a:txBody>
                  <a:tcPr/>
                </a:tc>
                <a:tc>
                  <a:txBody>
                    <a:bodyPr/>
                    <a:lstStyle/>
                    <a:p>
                      <a:pPr>
                        <a:lnSpc>
                          <a:spcPct val="115000"/>
                        </a:lnSpc>
                        <a:spcAft>
                          <a:spcPts val="1000"/>
                        </a:spcAft>
                      </a:pPr>
                      <a:r>
                        <a:rPr lang="tr-TR" sz="1800" dirty="0">
                          <a:latin typeface="Calibri"/>
                          <a:ea typeface="Calibri"/>
                          <a:cs typeface="Times New Roman"/>
                        </a:rPr>
                        <a:t>98,16</a:t>
                      </a:r>
                      <a:r>
                        <a:rPr lang="tr-TR" sz="1800" b="1" dirty="0">
                          <a:latin typeface="Calibri"/>
                          <a:ea typeface="Calibri"/>
                          <a:cs typeface="Times New Roman"/>
                        </a:rPr>
                        <a:t> </a:t>
                      </a:r>
                      <a:endParaRPr lang="tr-TR" sz="1800" dirty="0">
                        <a:latin typeface="Calibri"/>
                        <a:ea typeface="Calibri"/>
                        <a:cs typeface="Times New Roman"/>
                      </a:endParaRPr>
                    </a:p>
                  </a:txBody>
                  <a:tcPr/>
                </a:tc>
                <a:extLst>
                  <a:ext uri="{0D108BD9-81ED-4DB2-BD59-A6C34878D82A}">
                    <a16:rowId xmlns:a16="http://schemas.microsoft.com/office/drawing/2014/main" val="124315078"/>
                  </a:ext>
                </a:extLst>
              </a:tr>
              <a:tr h="370840">
                <a:tc>
                  <a:txBody>
                    <a:bodyPr/>
                    <a:lstStyle/>
                    <a:p>
                      <a:pPr algn="ctr"/>
                      <a:r>
                        <a:rPr lang="tr-TR" dirty="0"/>
                        <a:t>4’lü karma </a:t>
                      </a:r>
                      <a:endParaRPr lang="tr-TR" b="1" dirty="0"/>
                    </a:p>
                  </a:txBody>
                  <a:tcPr/>
                </a:tc>
                <a:tc>
                  <a:txBody>
                    <a:bodyPr/>
                    <a:lstStyle/>
                    <a:p>
                      <a:pPr>
                        <a:lnSpc>
                          <a:spcPct val="115000"/>
                        </a:lnSpc>
                        <a:spcAft>
                          <a:spcPts val="1000"/>
                        </a:spcAft>
                      </a:pPr>
                      <a:r>
                        <a:rPr lang="tr-TR" sz="1800">
                          <a:latin typeface="Calibri"/>
                          <a:ea typeface="Calibri"/>
                          <a:cs typeface="Times New Roman"/>
                        </a:rPr>
                        <a:t>177,80</a:t>
                      </a:r>
                    </a:p>
                  </a:txBody>
                  <a:tcPr/>
                </a:tc>
                <a:tc>
                  <a:txBody>
                    <a:bodyPr/>
                    <a:lstStyle/>
                    <a:p>
                      <a:pPr algn="ctr"/>
                      <a:r>
                        <a:rPr lang="tr-TR" sz="1800" dirty="0"/>
                        <a:t>1</a:t>
                      </a:r>
                      <a:endParaRPr lang="tr-TR" sz="1800" b="1" dirty="0"/>
                    </a:p>
                  </a:txBody>
                  <a:tcPr/>
                </a:tc>
                <a:tc>
                  <a:txBody>
                    <a:bodyPr/>
                    <a:lstStyle/>
                    <a:p>
                      <a:pPr>
                        <a:lnSpc>
                          <a:spcPct val="115000"/>
                        </a:lnSpc>
                        <a:spcAft>
                          <a:spcPts val="1000"/>
                        </a:spcAft>
                      </a:pPr>
                      <a:r>
                        <a:rPr lang="tr-TR" sz="1800" dirty="0">
                          <a:latin typeface="Calibri"/>
                          <a:ea typeface="Calibri"/>
                          <a:cs typeface="Times New Roman"/>
                        </a:rPr>
                        <a:t>177,80</a:t>
                      </a:r>
                      <a:r>
                        <a:rPr lang="tr-TR" sz="1800" b="1" dirty="0">
                          <a:latin typeface="Calibri"/>
                          <a:ea typeface="Calibri"/>
                          <a:cs typeface="Times New Roman"/>
                        </a:rPr>
                        <a:t> </a:t>
                      </a:r>
                      <a:endParaRPr lang="tr-TR" sz="1800" dirty="0">
                        <a:latin typeface="Calibri"/>
                        <a:ea typeface="Calibri"/>
                        <a:cs typeface="Times New Roman"/>
                      </a:endParaRPr>
                    </a:p>
                  </a:txBody>
                  <a:tcPr/>
                </a:tc>
                <a:extLst>
                  <a:ext uri="{0D108BD9-81ED-4DB2-BD59-A6C34878D82A}">
                    <a16:rowId xmlns:a16="http://schemas.microsoft.com/office/drawing/2014/main" val="1806056867"/>
                  </a:ext>
                </a:extLst>
              </a:tr>
              <a:tr h="370840">
                <a:tc>
                  <a:txBody>
                    <a:bodyPr/>
                    <a:lstStyle/>
                    <a:p>
                      <a:pPr algn="ctr"/>
                      <a:r>
                        <a:rPr lang="tr-TR" dirty="0"/>
                        <a:t>OPA</a:t>
                      </a:r>
                      <a:endParaRPr lang="tr-TR" b="1" dirty="0"/>
                    </a:p>
                  </a:txBody>
                  <a:tcPr/>
                </a:tc>
                <a:tc>
                  <a:txBody>
                    <a:bodyPr/>
                    <a:lstStyle/>
                    <a:p>
                      <a:pPr>
                        <a:lnSpc>
                          <a:spcPct val="115000"/>
                        </a:lnSpc>
                        <a:spcAft>
                          <a:spcPts val="1000"/>
                        </a:spcAft>
                      </a:pPr>
                      <a:r>
                        <a:rPr lang="tr-TR" sz="1800">
                          <a:latin typeface="Calibri"/>
                          <a:ea typeface="Calibri"/>
                          <a:cs typeface="Times New Roman"/>
                        </a:rPr>
                        <a:t>5,67</a:t>
                      </a:r>
                    </a:p>
                  </a:txBody>
                  <a:tcPr/>
                </a:tc>
                <a:tc>
                  <a:txBody>
                    <a:bodyPr/>
                    <a:lstStyle/>
                    <a:p>
                      <a:pPr algn="ctr"/>
                      <a:r>
                        <a:rPr lang="tr-TR" sz="1800" dirty="0"/>
                        <a:t>2</a:t>
                      </a:r>
                      <a:endParaRPr lang="tr-TR" sz="1800" b="1" dirty="0"/>
                    </a:p>
                  </a:txBody>
                  <a:tcPr/>
                </a:tc>
                <a:tc>
                  <a:txBody>
                    <a:bodyPr/>
                    <a:lstStyle/>
                    <a:p>
                      <a:pPr>
                        <a:lnSpc>
                          <a:spcPct val="115000"/>
                        </a:lnSpc>
                        <a:spcAft>
                          <a:spcPts val="1000"/>
                        </a:spcAft>
                      </a:pPr>
                      <a:r>
                        <a:rPr lang="tr-TR" sz="1800" dirty="0">
                          <a:latin typeface="Calibri"/>
                          <a:ea typeface="Calibri"/>
                          <a:cs typeface="Times New Roman"/>
                        </a:rPr>
                        <a:t>11,34</a:t>
                      </a:r>
                      <a:r>
                        <a:rPr lang="tr-TR" sz="1800" b="1" dirty="0">
                          <a:latin typeface="Calibri"/>
                          <a:ea typeface="Calibri"/>
                          <a:cs typeface="Times New Roman"/>
                        </a:rPr>
                        <a:t> </a:t>
                      </a:r>
                      <a:endParaRPr lang="tr-TR" sz="1800" dirty="0">
                        <a:latin typeface="Calibri"/>
                        <a:ea typeface="Calibri"/>
                        <a:cs typeface="Times New Roman"/>
                      </a:endParaRPr>
                    </a:p>
                  </a:txBody>
                  <a:tcPr/>
                </a:tc>
                <a:extLst>
                  <a:ext uri="{0D108BD9-81ED-4DB2-BD59-A6C34878D82A}">
                    <a16:rowId xmlns:a16="http://schemas.microsoft.com/office/drawing/2014/main" val="3312506098"/>
                  </a:ext>
                </a:extLst>
              </a:tr>
              <a:tr h="370840">
                <a:tc>
                  <a:txBody>
                    <a:bodyPr/>
                    <a:lstStyle/>
                    <a:p>
                      <a:pPr algn="ctr"/>
                      <a:r>
                        <a:rPr lang="tr-TR" dirty="0" err="1"/>
                        <a:t>Td</a:t>
                      </a:r>
                      <a:endParaRPr lang="tr-TR" b="1" dirty="0"/>
                    </a:p>
                  </a:txBody>
                  <a:tcPr/>
                </a:tc>
                <a:tc>
                  <a:txBody>
                    <a:bodyPr/>
                    <a:lstStyle/>
                    <a:p>
                      <a:pPr>
                        <a:lnSpc>
                          <a:spcPct val="115000"/>
                        </a:lnSpc>
                        <a:spcAft>
                          <a:spcPts val="1000"/>
                        </a:spcAft>
                      </a:pPr>
                      <a:r>
                        <a:rPr lang="tr-TR" sz="1800">
                          <a:latin typeface="Calibri"/>
                          <a:ea typeface="Calibri"/>
                          <a:cs typeface="Times New Roman"/>
                        </a:rPr>
                        <a:t>29,99</a:t>
                      </a:r>
                    </a:p>
                  </a:txBody>
                  <a:tcPr/>
                </a:tc>
                <a:tc>
                  <a:txBody>
                    <a:bodyPr/>
                    <a:lstStyle/>
                    <a:p>
                      <a:pPr algn="ctr"/>
                      <a:r>
                        <a:rPr lang="tr-TR" sz="1800" dirty="0"/>
                        <a:t>1</a:t>
                      </a:r>
                      <a:endParaRPr lang="tr-TR" sz="1800" b="1" dirty="0"/>
                    </a:p>
                  </a:txBody>
                  <a:tcPr/>
                </a:tc>
                <a:tc>
                  <a:txBody>
                    <a:bodyPr/>
                    <a:lstStyle/>
                    <a:p>
                      <a:pPr>
                        <a:lnSpc>
                          <a:spcPct val="115000"/>
                        </a:lnSpc>
                        <a:spcAft>
                          <a:spcPts val="1000"/>
                        </a:spcAft>
                      </a:pPr>
                      <a:r>
                        <a:rPr lang="tr-TR" sz="1800" dirty="0">
                          <a:latin typeface="Calibri"/>
                          <a:ea typeface="Calibri"/>
                          <a:cs typeface="Times New Roman"/>
                        </a:rPr>
                        <a:t>29,99</a:t>
                      </a:r>
                    </a:p>
                  </a:txBody>
                  <a:tcPr/>
                </a:tc>
                <a:extLst>
                  <a:ext uri="{0D108BD9-81ED-4DB2-BD59-A6C34878D82A}">
                    <a16:rowId xmlns:a16="http://schemas.microsoft.com/office/drawing/2014/main" val="433455817"/>
                  </a:ext>
                </a:extLst>
              </a:tr>
              <a:tr h="370840">
                <a:tc>
                  <a:txBody>
                    <a:bodyPr/>
                    <a:lstStyle/>
                    <a:p>
                      <a:pPr algn="ctr"/>
                      <a:r>
                        <a:rPr lang="tr-TR" dirty="0"/>
                        <a:t>Hepatit A</a:t>
                      </a:r>
                      <a:endParaRPr lang="tr-TR" b="1" dirty="0"/>
                    </a:p>
                  </a:txBody>
                  <a:tcPr/>
                </a:tc>
                <a:tc>
                  <a:txBody>
                    <a:bodyPr/>
                    <a:lstStyle/>
                    <a:p>
                      <a:pPr>
                        <a:lnSpc>
                          <a:spcPct val="115000"/>
                        </a:lnSpc>
                        <a:spcAft>
                          <a:spcPts val="1000"/>
                        </a:spcAft>
                      </a:pPr>
                      <a:r>
                        <a:rPr lang="tr-TR" sz="1800">
                          <a:latin typeface="Calibri"/>
                          <a:ea typeface="Calibri"/>
                          <a:cs typeface="Times New Roman"/>
                        </a:rPr>
                        <a:t>64,35</a:t>
                      </a:r>
                    </a:p>
                  </a:txBody>
                  <a:tcPr/>
                </a:tc>
                <a:tc>
                  <a:txBody>
                    <a:bodyPr/>
                    <a:lstStyle/>
                    <a:p>
                      <a:pPr algn="ctr"/>
                      <a:r>
                        <a:rPr lang="tr-TR" sz="1800" dirty="0"/>
                        <a:t>2</a:t>
                      </a:r>
                      <a:endParaRPr lang="tr-TR" sz="1800" b="1" dirty="0"/>
                    </a:p>
                  </a:txBody>
                  <a:tcPr/>
                </a:tc>
                <a:tc>
                  <a:txBody>
                    <a:bodyPr/>
                    <a:lstStyle/>
                    <a:p>
                      <a:pPr>
                        <a:lnSpc>
                          <a:spcPct val="115000"/>
                        </a:lnSpc>
                        <a:spcAft>
                          <a:spcPts val="1000"/>
                        </a:spcAft>
                      </a:pPr>
                      <a:r>
                        <a:rPr lang="tr-TR" sz="1800" dirty="0">
                          <a:latin typeface="Calibri"/>
                          <a:ea typeface="Calibri"/>
                          <a:cs typeface="Times New Roman"/>
                        </a:rPr>
                        <a:t>128,7</a:t>
                      </a:r>
                      <a:r>
                        <a:rPr lang="tr-TR" sz="1800" b="1" dirty="0">
                          <a:latin typeface="Calibri"/>
                          <a:ea typeface="Calibri"/>
                          <a:cs typeface="Times New Roman"/>
                        </a:rPr>
                        <a:t> </a:t>
                      </a:r>
                      <a:endParaRPr lang="tr-TR" sz="1800" dirty="0">
                        <a:latin typeface="Calibri"/>
                        <a:ea typeface="Calibri"/>
                        <a:cs typeface="Times New Roman"/>
                      </a:endParaRPr>
                    </a:p>
                  </a:txBody>
                  <a:tcPr/>
                </a:tc>
                <a:extLst>
                  <a:ext uri="{0D108BD9-81ED-4DB2-BD59-A6C34878D82A}">
                    <a16:rowId xmlns:a16="http://schemas.microsoft.com/office/drawing/2014/main" val="1424020011"/>
                  </a:ext>
                </a:extLst>
              </a:tr>
              <a:tr h="370840">
                <a:tc>
                  <a:txBody>
                    <a:bodyPr/>
                    <a:lstStyle/>
                    <a:p>
                      <a:pPr algn="ctr"/>
                      <a:r>
                        <a:rPr lang="tr-TR" dirty="0"/>
                        <a:t>Suçiçeği</a:t>
                      </a:r>
                      <a:endParaRPr lang="tr-TR" b="1" dirty="0"/>
                    </a:p>
                  </a:txBody>
                  <a:tcPr/>
                </a:tc>
                <a:tc>
                  <a:txBody>
                    <a:bodyPr/>
                    <a:lstStyle/>
                    <a:p>
                      <a:pPr>
                        <a:lnSpc>
                          <a:spcPct val="115000"/>
                        </a:lnSpc>
                        <a:spcAft>
                          <a:spcPts val="1000"/>
                        </a:spcAft>
                      </a:pPr>
                      <a:r>
                        <a:rPr lang="tr-TR" sz="1800" dirty="0">
                          <a:latin typeface="Calibri"/>
                          <a:ea typeface="Calibri"/>
                          <a:cs typeface="Times New Roman"/>
                        </a:rPr>
                        <a:t>129,25</a:t>
                      </a:r>
                    </a:p>
                  </a:txBody>
                  <a:tcPr/>
                </a:tc>
                <a:tc>
                  <a:txBody>
                    <a:bodyPr/>
                    <a:lstStyle/>
                    <a:p>
                      <a:pPr algn="ctr"/>
                      <a:r>
                        <a:rPr lang="tr-TR" sz="1800" dirty="0"/>
                        <a:t>1</a:t>
                      </a:r>
                      <a:endParaRPr lang="tr-TR" sz="1800" b="1" dirty="0"/>
                    </a:p>
                  </a:txBody>
                  <a:tcPr/>
                </a:tc>
                <a:tc>
                  <a:txBody>
                    <a:bodyPr/>
                    <a:lstStyle/>
                    <a:p>
                      <a:pPr>
                        <a:lnSpc>
                          <a:spcPct val="115000"/>
                        </a:lnSpc>
                        <a:spcAft>
                          <a:spcPts val="1000"/>
                        </a:spcAft>
                      </a:pPr>
                      <a:r>
                        <a:rPr lang="tr-TR" sz="1800" dirty="0">
                          <a:latin typeface="Calibri"/>
                          <a:ea typeface="Calibri"/>
                          <a:cs typeface="Times New Roman"/>
                        </a:rPr>
                        <a:t>129,25</a:t>
                      </a:r>
                      <a:r>
                        <a:rPr lang="tr-TR" sz="1800" b="1" dirty="0">
                          <a:latin typeface="Calibri"/>
                          <a:ea typeface="Calibri"/>
                          <a:cs typeface="Times New Roman"/>
                        </a:rPr>
                        <a:t> </a:t>
                      </a:r>
                      <a:endParaRPr lang="tr-TR" sz="1800" dirty="0">
                        <a:latin typeface="Calibri"/>
                        <a:ea typeface="Calibri"/>
                        <a:cs typeface="Times New Roman"/>
                      </a:endParaRPr>
                    </a:p>
                  </a:txBody>
                  <a:tcPr/>
                </a:tc>
                <a:extLst>
                  <a:ext uri="{0D108BD9-81ED-4DB2-BD59-A6C34878D82A}">
                    <a16:rowId xmlns:a16="http://schemas.microsoft.com/office/drawing/2014/main" val="3228901427"/>
                  </a:ext>
                </a:extLst>
              </a:tr>
              <a:tr h="370840">
                <a:tc>
                  <a:txBody>
                    <a:bodyPr/>
                    <a:lstStyle/>
                    <a:p>
                      <a:pPr algn="ctr"/>
                      <a:r>
                        <a:rPr lang="tr-TR" dirty="0"/>
                        <a:t>Toplam</a:t>
                      </a:r>
                      <a:endParaRPr lang="tr-TR" b="1" dirty="0"/>
                    </a:p>
                  </a:txBody>
                  <a:tcPr/>
                </a:tc>
                <a:tc>
                  <a:txBody>
                    <a:bodyPr/>
                    <a:lstStyle/>
                    <a:p>
                      <a:pPr algn="ctr"/>
                      <a:endParaRPr lang="tr-TR" b="1" dirty="0"/>
                    </a:p>
                  </a:txBody>
                  <a:tcPr/>
                </a:tc>
                <a:tc>
                  <a:txBody>
                    <a:bodyPr/>
                    <a:lstStyle/>
                    <a:p>
                      <a:pPr algn="ctr"/>
                      <a:endParaRPr lang="tr-TR" b="1" dirty="0"/>
                    </a:p>
                  </a:txBody>
                  <a:tcPr/>
                </a:tc>
                <a:tc>
                  <a:txBody>
                    <a:bodyPr/>
                    <a:lstStyle/>
                    <a:p>
                      <a:r>
                        <a:rPr lang="tr-TR" sz="1800" kern="1200" dirty="0">
                          <a:solidFill>
                            <a:schemeClr val="dk1"/>
                          </a:solidFill>
                          <a:latin typeface="+mn-lt"/>
                          <a:ea typeface="+mn-ea"/>
                          <a:cs typeface="+mn-cs"/>
                        </a:rPr>
                        <a:t>2062,06 TL</a:t>
                      </a:r>
                      <a:r>
                        <a:rPr lang="tr-TR" sz="1800" b="1" kern="1200" dirty="0">
                          <a:solidFill>
                            <a:schemeClr val="dk1"/>
                          </a:solidFill>
                          <a:latin typeface="+mn-lt"/>
                          <a:ea typeface="+mn-ea"/>
                          <a:cs typeface="+mn-cs"/>
                        </a:rPr>
                        <a:t> </a:t>
                      </a:r>
                      <a:endParaRPr lang="tr-TR" sz="1800" kern="1200" dirty="0">
                        <a:solidFill>
                          <a:schemeClr val="dk1"/>
                        </a:solidFill>
                        <a:latin typeface="+mn-lt"/>
                        <a:ea typeface="+mn-ea"/>
                        <a:cs typeface="+mn-cs"/>
                      </a:endParaRPr>
                    </a:p>
                  </a:txBody>
                  <a:tcPr/>
                </a:tc>
                <a:extLst>
                  <a:ext uri="{0D108BD9-81ED-4DB2-BD59-A6C34878D82A}">
                    <a16:rowId xmlns:a16="http://schemas.microsoft.com/office/drawing/2014/main" val="2681272999"/>
                  </a:ext>
                </a:extLst>
              </a:tr>
            </a:tbl>
          </a:graphicData>
        </a:graphic>
      </p:graphicFrame>
      <p:sp>
        <p:nvSpPr>
          <p:cNvPr id="6" name="5 Metin kutusu"/>
          <p:cNvSpPr txBox="1"/>
          <p:nvPr/>
        </p:nvSpPr>
        <p:spPr>
          <a:xfrm>
            <a:off x="1867458" y="6076201"/>
            <a:ext cx="88937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*Lise çağına kadar bir çocuğun maliyeti </a:t>
            </a:r>
            <a:r>
              <a:rPr lang="tr-TR" dirty="0">
                <a:solidFill>
                  <a:prstClr val="black"/>
                </a:solidFill>
                <a:latin typeface="Calibri" panose="020F0502020204030204"/>
              </a:rPr>
              <a:t>07</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.07.2023 tarihi itibariyle </a:t>
            </a:r>
            <a:r>
              <a:rPr lang="tr-TR" b="1" dirty="0">
                <a:solidFill>
                  <a:srgbClr val="C00000"/>
                </a:solidFill>
                <a:latin typeface="Calibri" panose="020F0502020204030204"/>
              </a:rPr>
              <a:t>78,35</a:t>
            </a:r>
            <a:r>
              <a:rPr kumimoji="0" lang="tr-TR" sz="1800" b="1" i="0" u="none" strike="noStrike" kern="1200" cap="none" spc="0" normalizeH="0" baseline="0" noProof="0" dirty="0">
                <a:ln>
                  <a:noFill/>
                </a:ln>
                <a:solidFill>
                  <a:srgbClr val="C00000"/>
                </a:solidFill>
                <a:effectLst/>
                <a:uLnTx/>
                <a:uFillTx/>
                <a:latin typeface="Calibri" panose="020F0502020204030204"/>
                <a:ea typeface="+mn-ea"/>
                <a:cs typeface="+mn-cs"/>
              </a:rPr>
              <a:t> Amerikan Doları’dır.</a:t>
            </a:r>
          </a:p>
        </p:txBody>
      </p:sp>
      <p:sp>
        <p:nvSpPr>
          <p:cNvPr id="7" name="Başlık 1">
            <a:extLst>
              <a:ext uri="{FF2B5EF4-FFF2-40B4-BE49-F238E27FC236}">
                <a16:creationId xmlns:a16="http://schemas.microsoft.com/office/drawing/2014/main" id="{2C5AE644-FBAF-4D45-85F9-B29CCDA301AE}"/>
              </a:ext>
            </a:extLst>
          </p:cNvPr>
          <p:cNvSpPr txBox="1">
            <a:spLocks/>
          </p:cNvSpPr>
          <p:nvPr/>
        </p:nvSpPr>
        <p:spPr>
          <a:xfrm>
            <a:off x="110412" y="165849"/>
            <a:ext cx="3028967" cy="1659776"/>
          </a:xfrm>
          <a:prstGeom prst="rect">
            <a:avLst/>
          </a:prstGeom>
          <a:solidFill>
            <a:srgbClr val="FFFF00"/>
          </a:solidFill>
        </p:spPr>
        <p:txBody>
          <a:bodyPr vert="horz" lIns="91440" tIns="45720" rIns="91440" bIns="45720" rtlCol="0" anchor="t">
            <a:normAutofit fontScale="92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ctr" defTabSz="914400" rtl="0" eaLnBrk="1" fontAlgn="auto" latinLnBrk="0" hangingPunct="1">
              <a:lnSpc>
                <a:spcPct val="89000"/>
              </a:lnSpc>
              <a:spcBef>
                <a:spcPct val="0"/>
              </a:spcBef>
              <a:spcAft>
                <a:spcPts val="0"/>
              </a:spcAft>
              <a:buClrTx/>
              <a:buSzTx/>
              <a:buFontTx/>
              <a:buNone/>
              <a:tabLst/>
              <a:defRPr/>
            </a:pPr>
            <a:r>
              <a:rPr kumimoji="0" lang="tr-TR" sz="4400" b="1" i="0" u="none" strike="noStrike" kern="1200" cap="none" spc="0" normalizeH="0" baseline="0" noProof="0" dirty="0">
                <a:ln>
                  <a:noFill/>
                </a:ln>
                <a:solidFill>
                  <a:schemeClr val="tx1"/>
                </a:solidFill>
                <a:effectLst/>
                <a:uLnTx/>
                <a:uFillTx/>
                <a:latin typeface="Calibri" panose="020F0502020204030204"/>
                <a:ea typeface="+mj-ea"/>
                <a:cs typeface="+mj-cs"/>
              </a:rPr>
              <a:t>Aşılar</a:t>
            </a:r>
          </a:p>
          <a:p>
            <a:pPr marL="0" marR="0" lvl="0" indent="0" algn="ctr" defTabSz="914400" rtl="0" eaLnBrk="1" fontAlgn="auto" latinLnBrk="0" hangingPunct="1">
              <a:lnSpc>
                <a:spcPct val="89000"/>
              </a:lnSpc>
              <a:spcBef>
                <a:spcPct val="0"/>
              </a:spcBef>
              <a:spcAft>
                <a:spcPts val="0"/>
              </a:spcAft>
              <a:buClrTx/>
              <a:buSzTx/>
              <a:buFontTx/>
              <a:buNone/>
              <a:tabLst/>
              <a:defRPr/>
            </a:pPr>
            <a:r>
              <a:rPr kumimoji="0" lang="tr-TR" sz="4400" b="1" i="0" u="none" strike="noStrike" kern="1200" cap="none" spc="0" normalizeH="0" baseline="0" noProof="0" dirty="0">
                <a:ln>
                  <a:noFill/>
                </a:ln>
                <a:solidFill>
                  <a:schemeClr val="tx1"/>
                </a:solidFill>
                <a:effectLst/>
                <a:uLnTx/>
                <a:uFillTx/>
                <a:latin typeface="Calibri" panose="020F0502020204030204"/>
                <a:ea typeface="+mj-ea"/>
                <a:cs typeface="+mj-cs"/>
              </a:rPr>
              <a:t>Maliyet-etkilidir! </a:t>
            </a:r>
          </a:p>
        </p:txBody>
      </p:sp>
      <p:sp>
        <p:nvSpPr>
          <p:cNvPr id="4" name="Alt Bilgi Yer Tutucusu 3">
            <a:extLst>
              <a:ext uri="{FF2B5EF4-FFF2-40B4-BE49-F238E27FC236}">
                <a16:creationId xmlns:a16="http://schemas.microsoft.com/office/drawing/2014/main" id="{6ACBEEFF-43D0-4875-881C-F342218C9C5F}"/>
              </a:ext>
            </a:extLst>
          </p:cNvPr>
          <p:cNvSpPr>
            <a:spLocks noGrp="1"/>
          </p:cNvSpPr>
          <p:nvPr>
            <p:ph type="ftr" sz="quarter" idx="11"/>
          </p:nvPr>
        </p:nvSpPr>
        <p:spPr>
          <a:xfrm>
            <a:off x="4065494" y="6492875"/>
            <a:ext cx="47879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8" name="Veri Yer Tutucusu 7">
            <a:extLst>
              <a:ext uri="{FF2B5EF4-FFF2-40B4-BE49-F238E27FC236}">
                <a16:creationId xmlns:a16="http://schemas.microsoft.com/office/drawing/2014/main" id="{7B9C179F-7C6D-363D-0125-2CD1786A57F0}"/>
              </a:ext>
            </a:extLst>
          </p:cNvPr>
          <p:cNvSpPr>
            <a:spLocks noGrp="1"/>
          </p:cNvSpPr>
          <p:nvPr>
            <p:ph type="dt" sz="half" idx="10"/>
          </p:nvPr>
        </p:nvSpPr>
        <p:spPr/>
        <p:txBody>
          <a:bodyPr/>
          <a:lstStyle/>
          <a:p>
            <a:fld id="{E47FF446-A25F-4A8C-B423-43174D5E26FA}" type="datetime1">
              <a:rPr lang="tr-TR" smtClean="0"/>
              <a:pPr/>
              <a:t>10.07.2023</a:t>
            </a:fld>
            <a:endParaRPr lang="tr-TR"/>
          </a:p>
        </p:txBody>
      </p:sp>
      <p:sp>
        <p:nvSpPr>
          <p:cNvPr id="9" name="Slayt Numarası Yer Tutucusu 8">
            <a:extLst>
              <a:ext uri="{FF2B5EF4-FFF2-40B4-BE49-F238E27FC236}">
                <a16:creationId xmlns:a16="http://schemas.microsoft.com/office/drawing/2014/main" id="{159B3108-5A8B-D75A-3538-B7A2CE9A9B65}"/>
              </a:ext>
            </a:extLst>
          </p:cNvPr>
          <p:cNvSpPr>
            <a:spLocks noGrp="1"/>
          </p:cNvSpPr>
          <p:nvPr>
            <p:ph type="sldNum" sz="quarter" idx="12"/>
          </p:nvPr>
        </p:nvSpPr>
        <p:spPr/>
        <p:txBody>
          <a:bodyPr/>
          <a:lstStyle/>
          <a:p>
            <a:fld id="{A8FFC8D2-7C56-42BF-B4FB-BAA74675582D}" type="slidenum">
              <a:rPr lang="tr-TR" smtClean="0"/>
              <a:pPr/>
              <a:t>7</a:t>
            </a:fld>
            <a:endParaRPr lang="tr-TR"/>
          </a:p>
        </p:txBody>
      </p:sp>
    </p:spTree>
    <p:extLst>
      <p:ext uri="{BB962C8B-B14F-4D97-AF65-F5344CB8AC3E}">
        <p14:creationId xmlns:p14="http://schemas.microsoft.com/office/powerpoint/2010/main" val="3384496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8678587B-5D7E-5DD1-B8DE-5DE6B2D2FA06}"/>
              </a:ext>
            </a:extLst>
          </p:cNvPr>
          <p:cNvSpPr>
            <a:spLocks noGrp="1"/>
          </p:cNvSpPr>
          <p:nvPr>
            <p:ph type="title"/>
          </p:nvPr>
        </p:nvSpPr>
        <p:spPr>
          <a:xfrm>
            <a:off x="841248" y="299920"/>
            <a:ext cx="10509504" cy="1076914"/>
          </a:xfrm>
          <a:solidFill>
            <a:srgbClr val="FFFF00"/>
          </a:solidFill>
        </p:spPr>
        <p:txBody>
          <a:bodyPr anchor="ctr">
            <a:normAutofit/>
          </a:bodyPr>
          <a:lstStyle/>
          <a:p>
            <a:pPr algn="ctr"/>
            <a:r>
              <a:rPr lang="tr-TR" sz="4000" b="1" dirty="0">
                <a:latin typeface="+mn-lt"/>
              </a:rPr>
              <a:t>Ülkemizde Kızamık dolaşımı sürmektedir!</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İçerik Yer Tutucusu 3">
            <a:extLst>
              <a:ext uri="{FF2B5EF4-FFF2-40B4-BE49-F238E27FC236}">
                <a16:creationId xmlns:a16="http://schemas.microsoft.com/office/drawing/2014/main" id="{C6320327-6B9B-B7C4-0B56-6E3B6EC49982}"/>
              </a:ext>
            </a:extLst>
          </p:cNvPr>
          <p:cNvGraphicFramePr>
            <a:graphicFrameLocks noGrp="1"/>
          </p:cNvGraphicFramePr>
          <p:nvPr>
            <p:ph idx="1"/>
          </p:nvPr>
        </p:nvGraphicFramePr>
        <p:xfrm>
          <a:off x="838200" y="1737360"/>
          <a:ext cx="10506456" cy="4535424"/>
        </p:xfrm>
        <a:graphic>
          <a:graphicData uri="http://schemas.openxmlformats.org/drawingml/2006/chart">
            <c:chart xmlns:c="http://schemas.openxmlformats.org/drawingml/2006/chart" xmlns:r="http://schemas.openxmlformats.org/officeDocument/2006/relationships" r:id="rId2"/>
          </a:graphicData>
        </a:graphic>
      </p:graphicFrame>
      <p:sp>
        <p:nvSpPr>
          <p:cNvPr id="3" name="Veri Yer Tutucusu 2">
            <a:extLst>
              <a:ext uri="{FF2B5EF4-FFF2-40B4-BE49-F238E27FC236}">
                <a16:creationId xmlns:a16="http://schemas.microsoft.com/office/drawing/2014/main" id="{BB2B98F0-5D22-95AF-FE2C-00CC158A631F}"/>
              </a:ext>
            </a:extLst>
          </p:cNvPr>
          <p:cNvSpPr>
            <a:spLocks noGrp="1"/>
          </p:cNvSpPr>
          <p:nvPr>
            <p:ph type="dt" sz="half" idx="10"/>
          </p:nvPr>
        </p:nvSpPr>
        <p:spPr/>
        <p:txBody>
          <a:bodyPr/>
          <a:lstStyle/>
          <a:p>
            <a:fld id="{DE0FF88D-AC53-438B-AB94-6AF4BC7E67C7}" type="datetime1">
              <a:rPr lang="tr-TR" smtClean="0"/>
              <a:t>10.07.2023</a:t>
            </a:fld>
            <a:endParaRPr lang="tr-TR"/>
          </a:p>
        </p:txBody>
      </p:sp>
      <p:sp>
        <p:nvSpPr>
          <p:cNvPr id="5" name="Alt Bilgi Yer Tutucusu 4">
            <a:extLst>
              <a:ext uri="{FF2B5EF4-FFF2-40B4-BE49-F238E27FC236}">
                <a16:creationId xmlns:a16="http://schemas.microsoft.com/office/drawing/2014/main" id="{3F9A5E66-0D26-1078-2160-AD56B8BF900D}"/>
              </a:ext>
            </a:extLst>
          </p:cNvPr>
          <p:cNvSpPr>
            <a:spLocks noGrp="1"/>
          </p:cNvSpPr>
          <p:nvPr>
            <p:ph type="ftr" sz="quarter" idx="11"/>
          </p:nvPr>
        </p:nvSpPr>
        <p:spPr>
          <a:xfrm>
            <a:off x="4038600" y="6356350"/>
            <a:ext cx="4572000" cy="365125"/>
          </a:xfrm>
        </p:spPr>
        <p:txBody>
          <a:bodyPr/>
          <a:lstStyle/>
          <a:p>
            <a:r>
              <a:rPr lang="tr-TR" dirty="0" err="1"/>
              <a:t>Prof.Dr.Muzaffer</a:t>
            </a:r>
            <a:r>
              <a:rPr lang="tr-TR" dirty="0"/>
              <a:t> Eskiocak, TTB Aşı Çalışma Grubu. Halk Sağlığı Uzmanı</a:t>
            </a:r>
          </a:p>
        </p:txBody>
      </p:sp>
      <p:sp>
        <p:nvSpPr>
          <p:cNvPr id="6" name="Slayt Numarası Yer Tutucusu 5">
            <a:extLst>
              <a:ext uri="{FF2B5EF4-FFF2-40B4-BE49-F238E27FC236}">
                <a16:creationId xmlns:a16="http://schemas.microsoft.com/office/drawing/2014/main" id="{AA278146-D97C-B8E4-BC9B-73E6C59CBAF1}"/>
              </a:ext>
            </a:extLst>
          </p:cNvPr>
          <p:cNvSpPr>
            <a:spLocks noGrp="1"/>
          </p:cNvSpPr>
          <p:nvPr>
            <p:ph type="sldNum" sz="quarter" idx="12"/>
          </p:nvPr>
        </p:nvSpPr>
        <p:spPr/>
        <p:txBody>
          <a:bodyPr/>
          <a:lstStyle/>
          <a:p>
            <a:fld id="{A8FFC8D2-7C56-42BF-B4FB-BAA74675582D}" type="slidenum">
              <a:rPr lang="tr-TR" smtClean="0"/>
              <a:t>8</a:t>
            </a:fld>
            <a:endParaRPr lang="tr-TR"/>
          </a:p>
        </p:txBody>
      </p:sp>
    </p:spTree>
    <p:extLst>
      <p:ext uri="{BB962C8B-B14F-4D97-AF65-F5344CB8AC3E}">
        <p14:creationId xmlns:p14="http://schemas.microsoft.com/office/powerpoint/2010/main" val="4115230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96BB98AE-A7B3-FF54-02DB-044C66F106CC}"/>
              </a:ext>
            </a:extLst>
          </p:cNvPr>
          <p:cNvPicPr>
            <a:picLocks noChangeAspect="1"/>
          </p:cNvPicPr>
          <p:nvPr/>
        </p:nvPicPr>
        <p:blipFill rotWithShape="1">
          <a:blip r:embed="rId3"/>
          <a:srcRect l="8151" t="12105" r="13670" b="15263"/>
          <a:stretch/>
        </p:blipFill>
        <p:spPr>
          <a:xfrm>
            <a:off x="361207" y="347421"/>
            <a:ext cx="10992594" cy="6382901"/>
          </a:xfrm>
          <a:prstGeom prst="rect">
            <a:avLst/>
          </a:prstGeom>
          <a:ln>
            <a:noFill/>
          </a:ln>
        </p:spPr>
      </p:pic>
      <p:sp>
        <p:nvSpPr>
          <p:cNvPr id="5" name="Başlık 4">
            <a:extLst>
              <a:ext uri="{FF2B5EF4-FFF2-40B4-BE49-F238E27FC236}">
                <a16:creationId xmlns:a16="http://schemas.microsoft.com/office/drawing/2014/main" id="{33DBAF4E-DF93-DE5C-7343-A3648B9A9141}"/>
              </a:ext>
            </a:extLst>
          </p:cNvPr>
          <p:cNvSpPr>
            <a:spLocks noGrp="1"/>
          </p:cNvSpPr>
          <p:nvPr>
            <p:ph type="title"/>
          </p:nvPr>
        </p:nvSpPr>
        <p:spPr>
          <a:xfrm>
            <a:off x="361207" y="347421"/>
            <a:ext cx="8980744" cy="1114667"/>
          </a:xfrm>
          <a:solidFill>
            <a:srgbClr val="FFFF00"/>
          </a:solidFill>
        </p:spPr>
        <p:txBody>
          <a:bodyPr>
            <a:normAutofit/>
          </a:bodyPr>
          <a:lstStyle/>
          <a:p>
            <a:pPr algn="ctr"/>
            <a:r>
              <a:rPr lang="en-US" sz="3600" b="1" dirty="0">
                <a:latin typeface="+mn-lt"/>
              </a:rPr>
              <a:t>DSÖ </a:t>
            </a:r>
            <a:r>
              <a:rPr lang="en-US" sz="3600" b="1" dirty="0" err="1">
                <a:latin typeface="+mn-lt"/>
              </a:rPr>
              <a:t>Avrupa</a:t>
            </a:r>
            <a:r>
              <a:rPr lang="en-US" sz="3600" b="1" dirty="0">
                <a:latin typeface="+mn-lt"/>
              </a:rPr>
              <a:t> </a:t>
            </a:r>
            <a:r>
              <a:rPr lang="en-US" sz="3600" b="1" dirty="0" err="1">
                <a:latin typeface="+mn-lt"/>
              </a:rPr>
              <a:t>Bölgesinde</a:t>
            </a:r>
            <a:r>
              <a:rPr lang="en-US" sz="3600" b="1" dirty="0">
                <a:latin typeface="+mn-lt"/>
              </a:rPr>
              <a:t> </a:t>
            </a:r>
            <a:r>
              <a:rPr lang="en-US" sz="3600" b="1" dirty="0" err="1">
                <a:latin typeface="+mn-lt"/>
              </a:rPr>
              <a:t>Kızamık</a:t>
            </a:r>
            <a:r>
              <a:rPr lang="en-US" sz="3600" b="1" dirty="0">
                <a:latin typeface="+mn-lt"/>
              </a:rPr>
              <a:t> </a:t>
            </a:r>
            <a:r>
              <a:rPr lang="en-US" sz="3600" b="1" dirty="0" err="1">
                <a:latin typeface="+mn-lt"/>
              </a:rPr>
              <a:t>insidansı</a:t>
            </a:r>
            <a:r>
              <a:rPr lang="en-US" sz="3600" b="1" dirty="0">
                <a:latin typeface="+mn-lt"/>
              </a:rPr>
              <a:t>, </a:t>
            </a:r>
            <a:br>
              <a:rPr lang="en-US" sz="3600" b="1" dirty="0">
                <a:latin typeface="+mn-lt"/>
              </a:rPr>
            </a:br>
            <a:r>
              <a:rPr lang="en-US" sz="3600" b="1" dirty="0">
                <a:latin typeface="+mn-lt"/>
              </a:rPr>
              <a:t>1 </a:t>
            </a:r>
            <a:r>
              <a:rPr lang="en-US" sz="3600" b="1" dirty="0" err="1">
                <a:latin typeface="+mn-lt"/>
              </a:rPr>
              <a:t>milyon</a:t>
            </a:r>
            <a:r>
              <a:rPr lang="en-US" sz="3600" b="1" dirty="0">
                <a:latin typeface="+mn-lt"/>
              </a:rPr>
              <a:t> </a:t>
            </a:r>
            <a:r>
              <a:rPr lang="en-US" sz="3600" b="1" dirty="0" err="1">
                <a:latin typeface="+mn-lt"/>
              </a:rPr>
              <a:t>kişide</a:t>
            </a:r>
            <a:r>
              <a:rPr lang="en-US" sz="3600" b="1" dirty="0">
                <a:latin typeface="+mn-lt"/>
              </a:rPr>
              <a:t>, </a:t>
            </a:r>
            <a:r>
              <a:rPr lang="en-US" sz="3600" b="1" dirty="0" err="1">
                <a:latin typeface="+mn-lt"/>
              </a:rPr>
              <a:t>Mayıs</a:t>
            </a:r>
            <a:r>
              <a:rPr lang="en-US" sz="3600" b="1" dirty="0">
                <a:latin typeface="+mn-lt"/>
              </a:rPr>
              <a:t> 2022-Nisan 2023</a:t>
            </a:r>
          </a:p>
        </p:txBody>
      </p:sp>
      <p:sp>
        <p:nvSpPr>
          <p:cNvPr id="2" name="Veri Yer Tutucusu 1">
            <a:extLst>
              <a:ext uri="{FF2B5EF4-FFF2-40B4-BE49-F238E27FC236}">
                <a16:creationId xmlns:a16="http://schemas.microsoft.com/office/drawing/2014/main" id="{8875804A-6D65-5640-37AF-C68AB1F0CF9B}"/>
              </a:ext>
            </a:extLst>
          </p:cNvPr>
          <p:cNvSpPr>
            <a:spLocks noGrp="1"/>
          </p:cNvSpPr>
          <p:nvPr>
            <p:ph type="dt" sz="half" idx="10"/>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B0F6126-09C7-4C6C-AB57-00EE970DB427}"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10.07.2023</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 Bilgi Yer Tutucusu 2">
            <a:extLst>
              <a:ext uri="{FF2B5EF4-FFF2-40B4-BE49-F238E27FC236}">
                <a16:creationId xmlns:a16="http://schemas.microsoft.com/office/drawing/2014/main" id="{E070D9D0-B624-B125-FA6A-5C8CFA62D90B}"/>
              </a:ext>
            </a:extLst>
          </p:cNvPr>
          <p:cNvSpPr>
            <a:spLocks noGrp="1"/>
          </p:cNvSpPr>
          <p:nvPr>
            <p:ph type="ftr" sz="quarter" idx="11"/>
          </p:nvPr>
        </p:nvSpPr>
        <p:spPr>
          <a:xfrm>
            <a:off x="3762982" y="6492875"/>
            <a:ext cx="4114800" cy="365125"/>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tr-TR" sz="10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Prof.Dr.Muzaffer</a:t>
            </a:r>
            <a:r>
              <a:rPr kumimoji="0" lang="tr-TR"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Eskiocak, TTB Aşı Çalışma Grubu. Halk Sağlığı Uzmanı</a:t>
            </a:r>
          </a:p>
        </p:txBody>
      </p:sp>
      <p:sp>
        <p:nvSpPr>
          <p:cNvPr id="4" name="Slayt Numarası Yer Tutucusu 3">
            <a:extLst>
              <a:ext uri="{FF2B5EF4-FFF2-40B4-BE49-F238E27FC236}">
                <a16:creationId xmlns:a16="http://schemas.microsoft.com/office/drawing/2014/main" id="{1B288E03-5234-B1C2-591E-2368E6ABEDAF}"/>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8FFC8D2-7C56-42BF-B4FB-BAA74675582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etin kutusu 7">
            <a:extLst>
              <a:ext uri="{FF2B5EF4-FFF2-40B4-BE49-F238E27FC236}">
                <a16:creationId xmlns:a16="http://schemas.microsoft.com/office/drawing/2014/main" id="{57A86446-637D-64F8-1C0F-039C9E3E275D}"/>
              </a:ext>
            </a:extLst>
          </p:cNvPr>
          <p:cNvSpPr txBox="1"/>
          <p:nvPr/>
        </p:nvSpPr>
        <p:spPr>
          <a:xfrm>
            <a:off x="361207" y="5406883"/>
            <a:ext cx="10676907" cy="707886"/>
          </a:xfrm>
          <a:prstGeom prst="rect">
            <a:avLst/>
          </a:prstGeom>
          <a:solidFill>
            <a:srgbClr val="1515F7"/>
          </a:solidFill>
        </p:spPr>
        <p:txBody>
          <a:bodyPr wrap="square">
            <a:spAutoFit/>
          </a:bodyPr>
          <a:lstStyle/>
          <a:p>
            <a:pPr algn="ctr"/>
            <a:r>
              <a:rPr kumimoji="0" lang="tr-TR" sz="4000" b="1" i="0" u="none" strike="noStrike" kern="1200" cap="none" spc="0" normalizeH="0" baseline="0" noProof="0" dirty="0">
                <a:ln>
                  <a:noFill/>
                </a:ln>
                <a:solidFill>
                  <a:schemeClr val="bg1"/>
                </a:solidFill>
                <a:effectLst/>
                <a:uLnTx/>
                <a:uFillTx/>
                <a:latin typeface="Calibri" panose="020F0502020204030204"/>
                <a:ea typeface="+mj-ea"/>
                <a:cs typeface="+mj-cs"/>
              </a:rPr>
              <a:t>Ülkemizde Kızamık dolaşımı sürmektedir!</a:t>
            </a:r>
            <a:endParaRPr lang="tr-TR" dirty="0">
              <a:solidFill>
                <a:schemeClr val="bg1"/>
              </a:solidFill>
            </a:endParaRPr>
          </a:p>
        </p:txBody>
      </p:sp>
    </p:spTree>
    <p:extLst>
      <p:ext uri="{BB962C8B-B14F-4D97-AF65-F5344CB8AC3E}">
        <p14:creationId xmlns:p14="http://schemas.microsoft.com/office/powerpoint/2010/main" val="212021022"/>
      </p:ext>
    </p:extLst>
  </p:cSld>
  <p:clrMapOvr>
    <a:masterClrMapping/>
  </p:clrMapOvr>
</p:sld>
</file>

<file path=ppt/theme/theme1.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221</TotalTime>
  <Words>2261</Words>
  <Application>Microsoft Office PowerPoint</Application>
  <PresentationFormat>Geniş ekran</PresentationFormat>
  <Paragraphs>361</Paragraphs>
  <Slides>29</Slides>
  <Notes>13</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29</vt:i4>
      </vt:variant>
    </vt:vector>
  </HeadingPairs>
  <TitlesOfParts>
    <vt:vector size="38" baseType="lpstr">
      <vt:lpstr>Arial</vt:lpstr>
      <vt:lpstr>Baskerville</vt:lpstr>
      <vt:lpstr>Baskerville-Italic</vt:lpstr>
      <vt:lpstr>Calibri</vt:lpstr>
      <vt:lpstr>Calibri Light</vt:lpstr>
      <vt:lpstr>Cambria</vt:lpstr>
      <vt:lpstr>Helvetica Neue</vt:lpstr>
      <vt:lpstr>Wingdings</vt:lpstr>
      <vt:lpstr>1_Office Teması</vt:lpstr>
      <vt:lpstr>Aşılar yaşatır! Kızamık öldürür! Yaşayalım! Yaşatalım!</vt:lpstr>
      <vt:lpstr>PowerPoint Sunusu</vt:lpstr>
      <vt:lpstr>Aşılar Yaşatır!</vt:lpstr>
      <vt:lpstr>Aşı içeriği gittikçe daha az antijenle hazırlanıyor! </vt:lpstr>
      <vt:lpstr>Aşı içeriği gittikçe daha az antijenle hazırlanıyor! </vt:lpstr>
      <vt:lpstr>Aşıların Nedensellik Kanıtı olan Yan Etkileri (Plotkin, 2018)</vt:lpstr>
      <vt:lpstr>Çocukluk Çağı Aşı Takvimi Maliyeti Türkiye, 2023</vt:lpstr>
      <vt:lpstr>Ülkemizde Kızamık dolaşımı sürmektedir!</vt:lpstr>
      <vt:lpstr>DSÖ Avrupa Bölgesinde Kızamık insidansı,  1 milyon kişide, Mayıs 2022-Nisan 2023</vt:lpstr>
      <vt:lpstr>PowerPoint Sunusu</vt:lpstr>
      <vt:lpstr>PowerPoint Sunusu</vt:lpstr>
      <vt:lpstr>Salgın, Aşısız ve eksik aşılıların salgınıdır!</vt:lpstr>
      <vt:lpstr>PowerPoint Sunusu</vt:lpstr>
      <vt:lpstr>PowerPoint Sunusu</vt:lpstr>
      <vt:lpstr>Kızamık öldürür! </vt:lpstr>
      <vt:lpstr>Sağlık hizmetlerinin optimal olduğu ülkelerde kızamık komplikasyonları</vt:lpstr>
      <vt:lpstr>Kızamık aşısı kimlere yapılmaz?</vt:lpstr>
      <vt:lpstr>Kızamık aşısı kimlere dikkatle yapılmalı?</vt:lpstr>
      <vt:lpstr>Aşı Sonrası İstenmeyen Etkiler</vt:lpstr>
      <vt:lpstr>Yaşamak ve yaşatmak için: </vt:lpstr>
      <vt:lpstr>Aşı Takviminde Kapsanan Hastalıklar</vt:lpstr>
      <vt:lpstr>Ulusal takvimlerinde HPV aşılaması olan ülkeler</vt:lpstr>
      <vt:lpstr>Dünya’da Rotavirüs aşılmasının durumu</vt:lpstr>
      <vt:lpstr>PowerPoint Sunusu</vt:lpstr>
      <vt:lpstr>PowerPoint Sunusu</vt:lpstr>
      <vt:lpstr>Dünya Sağlık Örgütünden tüm dünya çocukları için aşılama kapsamındaki hastalıklar</vt:lpstr>
      <vt:lpstr>Bağışıklama hizmetlerinin olgunluğu:   Hastalık sıklığı, aşılama oranı ve aşı sonrası istenmeyen etkilere etki</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Aşılar yaşatır! Kızamık öldürür! Yaşayalım! Yaşatalım!</dc:title>
  <dc:creator>Muzaffer Eskiocak</dc:creator>
  <cp:lastModifiedBy>Muzaffer Eskiocak</cp:lastModifiedBy>
  <cp:revision>14</cp:revision>
  <dcterms:created xsi:type="dcterms:W3CDTF">2023-07-06T20:53:31Z</dcterms:created>
  <dcterms:modified xsi:type="dcterms:W3CDTF">2023-07-10T09:36:01Z</dcterms:modified>
</cp:coreProperties>
</file>