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 id="273" r:id="rId19"/>
    <p:sldId id="274" r:id="rId20"/>
    <p:sldId id="275"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9"/>
  </p:normalViewPr>
  <p:slideViewPr>
    <p:cSldViewPr snapToGrid="0">
      <p:cViewPr>
        <p:scale>
          <a:sx n="70" d="100"/>
          <a:sy n="70" d="100"/>
        </p:scale>
        <p:origin x="-906" y="-45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976C2-2A54-FD4F-965D-D209D6009B55}" type="datetimeFigureOut">
              <a:rPr lang="tr-TR" smtClean="0"/>
              <a:pPr/>
              <a:t>7.07.2023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213CB-CB11-6449-88E8-09619E9F4DB0}" type="slidenum">
              <a:rPr lang="tr-TR" smtClean="0"/>
              <a:pPr/>
              <a:t>‹#›</a:t>
            </a:fld>
            <a:endParaRPr lang="tr-TR"/>
          </a:p>
        </p:txBody>
      </p:sp>
    </p:spTree>
    <p:extLst>
      <p:ext uri="{BB962C8B-B14F-4D97-AF65-F5344CB8AC3E}">
        <p14:creationId xmlns:p14="http://schemas.microsoft.com/office/powerpoint/2010/main" xmlns="" val="10988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1</a:t>
            </a:fld>
            <a:endParaRPr lang="tr-TR"/>
          </a:p>
        </p:txBody>
      </p:sp>
    </p:spTree>
    <p:extLst>
      <p:ext uri="{BB962C8B-B14F-4D97-AF65-F5344CB8AC3E}">
        <p14:creationId xmlns:p14="http://schemas.microsoft.com/office/powerpoint/2010/main" xmlns="" val="3672017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Alandan birkaç fotoğraf paylaşmak isterim</a:t>
            </a:r>
            <a:endParaRPr lang="tr-TR" dirty="0"/>
          </a:p>
        </p:txBody>
      </p:sp>
      <p:sp>
        <p:nvSpPr>
          <p:cNvPr id="4" name="Slayt Numarası Yer Tutucusu 3"/>
          <p:cNvSpPr>
            <a:spLocks noGrp="1"/>
          </p:cNvSpPr>
          <p:nvPr>
            <p:ph type="sldNum" sz="quarter" idx="10"/>
          </p:nvPr>
        </p:nvSpPr>
        <p:spPr/>
        <p:txBody>
          <a:bodyPr/>
          <a:lstStyle/>
          <a:p>
            <a:fld id="{3BA213CB-CB11-6449-88E8-09619E9F4DB0}" type="slidenum">
              <a:rPr lang="tr-TR" smtClean="0"/>
              <a:pPr/>
              <a:t>10</a:t>
            </a:fld>
            <a:endParaRPr lang="tr-TR"/>
          </a:p>
        </p:txBody>
      </p:sp>
    </p:spTree>
    <p:extLst>
      <p:ext uri="{BB962C8B-B14F-4D97-AF65-F5344CB8AC3E}">
        <p14:creationId xmlns:p14="http://schemas.microsoft.com/office/powerpoint/2010/main" xmlns="" val="3390037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8</a:t>
            </a:r>
            <a:r>
              <a:rPr lang="tr-TR" baseline="0" dirty="0" smtClean="0"/>
              <a:t> Mart’ı depremden </a:t>
            </a:r>
            <a:r>
              <a:rPr lang="tr-TR" baseline="0" dirty="0" err="1" smtClean="0"/>
              <a:t>heemn</a:t>
            </a:r>
            <a:r>
              <a:rPr lang="tr-TR" baseline="0" dirty="0" smtClean="0"/>
              <a:t> bir ay sonra karşıladık buruk ama umutluyduk. 8 </a:t>
            </a:r>
            <a:r>
              <a:rPr lang="tr-TR" baseline="0" dirty="0" err="1" smtClean="0"/>
              <a:t>mart’ta</a:t>
            </a:r>
            <a:r>
              <a:rPr lang="tr-TR" baseline="0" dirty="0" smtClean="0"/>
              <a:t> olduğu </a:t>
            </a:r>
            <a:r>
              <a:rPr lang="tr-TR" baseline="0" dirty="0" err="1" smtClean="0"/>
              <a:t>gibi</a:t>
            </a:r>
            <a:r>
              <a:rPr lang="tr-TR" dirty="0" err="1" smtClean="0"/>
              <a:t>Kadın</a:t>
            </a:r>
            <a:r>
              <a:rPr lang="tr-TR" dirty="0" smtClean="0"/>
              <a:t> Komisyonlarının aktif olarak çalışma yürüttüğü illerde ülke ve dünya kadın gündemiyle ilgili Kadın Platformlarının eylem ve etkinliklerine katilim sağladık.</a:t>
            </a:r>
          </a:p>
          <a:p>
            <a:endParaRPr lang="tr-TR" dirty="0"/>
          </a:p>
        </p:txBody>
      </p:sp>
      <p:sp>
        <p:nvSpPr>
          <p:cNvPr id="4" name="Slayt Numarası Yer Tutucusu 3"/>
          <p:cNvSpPr>
            <a:spLocks noGrp="1"/>
          </p:cNvSpPr>
          <p:nvPr>
            <p:ph type="sldNum" sz="quarter" idx="10"/>
          </p:nvPr>
        </p:nvSpPr>
        <p:spPr/>
        <p:txBody>
          <a:bodyPr/>
          <a:lstStyle/>
          <a:p>
            <a:fld id="{3BA213CB-CB11-6449-88E8-09619E9F4DB0}" type="slidenum">
              <a:rPr lang="tr-TR" smtClean="0"/>
              <a:pPr/>
              <a:t>15</a:t>
            </a:fld>
            <a:endParaRPr lang="tr-TR"/>
          </a:p>
        </p:txBody>
      </p:sp>
    </p:spTree>
    <p:extLst>
      <p:ext uri="{BB962C8B-B14F-4D97-AF65-F5344CB8AC3E}">
        <p14:creationId xmlns:p14="http://schemas.microsoft.com/office/powerpoint/2010/main" xmlns="" val="1772298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Nisan 2023’de Çanakkale Tabip Odası Başkanı Dr. Ayşe Güneş’in hastane bahçesinde erkek şiddetine maruz kaldı. Şiddete</a:t>
            </a:r>
            <a:r>
              <a:rPr lang="tr-TR" sz="1200" b="0" i="0" kern="1200" baseline="0" dirty="0" smtClean="0">
                <a:solidFill>
                  <a:schemeClr val="tx1"/>
                </a:solidFill>
                <a:effectLst/>
                <a:latin typeface="+mn-lt"/>
                <a:ea typeface="+mn-ea"/>
                <a:cs typeface="+mn-cs"/>
              </a:rPr>
              <a:t> uğradı yerden seslendik «asla yalnız yürümeyeceksin»</a:t>
            </a:r>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16</a:t>
            </a:fld>
            <a:endParaRPr lang="tr-TR"/>
          </a:p>
        </p:txBody>
      </p:sp>
    </p:spTree>
    <p:extLst>
      <p:ext uri="{BB962C8B-B14F-4D97-AF65-F5344CB8AC3E}">
        <p14:creationId xmlns:p14="http://schemas.microsoft.com/office/powerpoint/2010/main" xmlns="" val="253864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kern="1200" baseline="0" dirty="0" smtClean="0">
                <a:solidFill>
                  <a:schemeClr val="tx1"/>
                </a:solidFill>
                <a:effectLst/>
                <a:latin typeface="+mn-lt"/>
                <a:ea typeface="+mn-ea"/>
                <a:cs typeface="+mn-cs"/>
              </a:rPr>
              <a:t>Çok değil bir ay sonra meslektaşımız Melek çalıştığı </a:t>
            </a:r>
            <a:r>
              <a:rPr lang="tr-TR" sz="1200" b="0" i="0" kern="1200" baseline="0" dirty="0" err="1" smtClean="0">
                <a:solidFill>
                  <a:schemeClr val="tx1"/>
                </a:solidFill>
                <a:effectLst/>
                <a:latin typeface="+mn-lt"/>
                <a:ea typeface="+mn-ea"/>
                <a:cs typeface="+mn-cs"/>
              </a:rPr>
              <a:t>ASM’de</a:t>
            </a:r>
            <a:r>
              <a:rPr lang="tr-TR" sz="1200" b="0" i="0" kern="1200" baseline="0" dirty="0" smtClean="0">
                <a:solidFill>
                  <a:schemeClr val="tx1"/>
                </a:solidFill>
                <a:effectLst/>
                <a:latin typeface="+mn-lt"/>
                <a:ea typeface="+mn-ea"/>
                <a:cs typeface="+mn-cs"/>
              </a:rPr>
              <a:t> bir erkek tarafından katledildi. Yaşatmak için gittiğimiz güvensiz çalışma alanları erkekler için cinayet mahalline dönüşüyor. Türkiye’nin dört bir yanından seslendik «alışmıyoruz»</a:t>
            </a:r>
            <a:endParaRPr lang="tr-TR" dirty="0" smtClean="0"/>
          </a:p>
          <a:p>
            <a:endParaRPr lang="tr-TR" dirty="0"/>
          </a:p>
        </p:txBody>
      </p:sp>
      <p:sp>
        <p:nvSpPr>
          <p:cNvPr id="4" name="Slayt Numarası Yer Tutucusu 3"/>
          <p:cNvSpPr>
            <a:spLocks noGrp="1"/>
          </p:cNvSpPr>
          <p:nvPr>
            <p:ph type="sldNum" sz="quarter" idx="10"/>
          </p:nvPr>
        </p:nvSpPr>
        <p:spPr/>
        <p:txBody>
          <a:bodyPr/>
          <a:lstStyle/>
          <a:p>
            <a:fld id="{3BA213CB-CB11-6449-88E8-09619E9F4DB0}" type="slidenum">
              <a:rPr lang="tr-TR" smtClean="0"/>
              <a:pPr/>
              <a:t>17</a:t>
            </a:fld>
            <a:endParaRPr lang="tr-TR"/>
          </a:p>
        </p:txBody>
      </p:sp>
    </p:spTree>
    <p:extLst>
      <p:ext uri="{BB962C8B-B14F-4D97-AF65-F5344CB8AC3E}">
        <p14:creationId xmlns:p14="http://schemas.microsoft.com/office/powerpoint/2010/main" xmlns="" val="412109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Seçim süreci ve sorasında yaşananlar kadın düşmanlığının, gericiliğin artarak devam edeceğini</a:t>
            </a:r>
            <a:r>
              <a:rPr lang="tr-TR" baseline="0" dirty="0" smtClean="0"/>
              <a:t> gösteriyor. Kadınlara karşı yapılan saldırılar büyüdükçe mücadelemizin de büyüyeceğinden kimsenin kuşkusu olmasın. Ama mücadelemiz yalnızca AKP ve destekçisi kadın düşmanlarına karşı değil, </a:t>
            </a:r>
            <a:r>
              <a:rPr lang="tr-TR" baseline="0" dirty="0" err="1" smtClean="0"/>
              <a:t>patriyarkanın</a:t>
            </a:r>
            <a:r>
              <a:rPr lang="tr-TR" baseline="0" dirty="0" smtClean="0"/>
              <a:t> olduğu her yerde;  işte, sokakta, evde, sendikada, meslek örgütünde her yerde büyüyecek.  Her alanda şiddetin, </a:t>
            </a:r>
            <a:r>
              <a:rPr lang="tr-TR" baseline="0" dirty="0" err="1" smtClean="0"/>
              <a:t>patriyarkanın</a:t>
            </a:r>
            <a:r>
              <a:rPr lang="tr-TR" baseline="0" dirty="0" smtClean="0"/>
              <a:t> tam karşısında kadın hekimler mücadele inadıyla duracak diyor umutla başarılı </a:t>
            </a:r>
            <a:r>
              <a:rPr lang="tr-TR" baseline="0" smtClean="0"/>
              <a:t>bir kongre diliyorum.</a:t>
            </a:r>
            <a:endParaRPr lang="tr-TR" dirty="0"/>
          </a:p>
        </p:txBody>
      </p:sp>
      <p:sp>
        <p:nvSpPr>
          <p:cNvPr id="4" name="Slayt Numarası Yer Tutucusu 3"/>
          <p:cNvSpPr>
            <a:spLocks noGrp="1"/>
          </p:cNvSpPr>
          <p:nvPr>
            <p:ph type="sldNum" sz="quarter" idx="10"/>
          </p:nvPr>
        </p:nvSpPr>
        <p:spPr/>
        <p:txBody>
          <a:bodyPr/>
          <a:lstStyle/>
          <a:p>
            <a:fld id="{3BA213CB-CB11-6449-88E8-09619E9F4DB0}" type="slidenum">
              <a:rPr lang="tr-TR" smtClean="0"/>
              <a:pPr/>
              <a:t>19</a:t>
            </a:fld>
            <a:endParaRPr lang="tr-TR"/>
          </a:p>
        </p:txBody>
      </p:sp>
    </p:spTree>
    <p:extLst>
      <p:ext uri="{BB962C8B-B14F-4D97-AF65-F5344CB8AC3E}">
        <p14:creationId xmlns:p14="http://schemas.microsoft.com/office/powerpoint/2010/main" xmlns="" val="382789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1" u="none" strike="noStrike" dirty="0">
                <a:solidFill>
                  <a:srgbClr val="696F6F"/>
                </a:solidFill>
                <a:effectLst/>
                <a:latin typeface="Open Sans" panose="020F0502020204030204" pitchFamily="34" charset="0"/>
              </a:rPr>
              <a:t>Halk sağlığı için en önemli tehditlerden biri olan cinsiyetçi şiddete karşı mücadele etmek hepimizin boynumuzun borcudur”</a:t>
            </a:r>
            <a:r>
              <a:rPr lang="tr-TR" b="0" i="0" u="none" strike="noStrike" dirty="0">
                <a:solidFill>
                  <a:srgbClr val="696F6F"/>
                </a:solidFill>
                <a:effectLst/>
                <a:latin typeface="Open Sans" panose="020B0606030504020204" pitchFamily="34" charset="0"/>
              </a:rPr>
              <a:t> </a:t>
            </a:r>
            <a:r>
              <a:rPr lang="tr-TR" b="0" i="0" u="none" strike="noStrike" dirty="0" smtClean="0">
                <a:solidFill>
                  <a:srgbClr val="696F6F"/>
                </a:solidFill>
                <a:effectLst/>
                <a:latin typeface="Open Sans" panose="020B0606030504020204" pitchFamily="34" charset="0"/>
              </a:rPr>
              <a:t>.</a:t>
            </a:r>
            <a:r>
              <a:rPr lang="tr-TR" b="0" i="0" u="none" strike="noStrike" baseline="0" dirty="0" smtClean="0">
                <a:solidFill>
                  <a:srgbClr val="696F6F"/>
                </a:solidFill>
                <a:effectLst/>
                <a:latin typeface="Open Sans" panose="020B0606030504020204" pitchFamily="34" charset="0"/>
              </a:rPr>
              <a:t> </a:t>
            </a:r>
            <a:r>
              <a:rPr lang="tr-TR" b="0" i="1" u="none" strike="noStrike" dirty="0" smtClean="0">
                <a:solidFill>
                  <a:srgbClr val="696F6F"/>
                </a:solidFill>
                <a:effectLst/>
                <a:latin typeface="Open Sans" panose="020B0606030504020204" pitchFamily="34" charset="0"/>
              </a:rPr>
              <a:t>“</a:t>
            </a:r>
            <a:r>
              <a:rPr lang="tr-TR" b="0" i="1" u="none" strike="noStrike" dirty="0">
                <a:solidFill>
                  <a:srgbClr val="696F6F"/>
                </a:solidFill>
                <a:effectLst/>
                <a:latin typeface="Open Sans" panose="020B0606030504020204" pitchFamily="34" charset="0"/>
              </a:rPr>
              <a:t>Biz sözleşmenin sadece varlığı değil, tüm basamaklarının hayata geçirilmesi için mücadele etmeyi sürdüreceğiz. Susmuyoruz, korkmuyoruz, itaat etmiyoruz”</a:t>
            </a:r>
            <a:r>
              <a:rPr lang="tr-TR" b="0" i="0" u="none" strike="noStrike" dirty="0">
                <a:solidFill>
                  <a:srgbClr val="696F6F"/>
                </a:solidFill>
                <a:effectLst/>
                <a:latin typeface="Open Sans" panose="020B0606030504020204" pitchFamily="34" charset="0"/>
              </a:rPr>
              <a:t> </a:t>
            </a:r>
            <a:r>
              <a:rPr lang="tr-TR" b="0" i="0" u="none" strike="noStrike" baseline="0" dirty="0" smtClean="0">
                <a:solidFill>
                  <a:srgbClr val="696F6F"/>
                </a:solidFill>
                <a:effectLst/>
                <a:latin typeface="Open Sans" panose="020B0606030504020204" pitchFamily="34" charset="0"/>
              </a:rPr>
              <a:t> diyerek Danıştay önündeydik.</a:t>
            </a:r>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2</a:t>
            </a:fld>
            <a:endParaRPr lang="tr-TR"/>
          </a:p>
        </p:txBody>
      </p:sp>
    </p:spTree>
    <p:extLst>
      <p:ext uri="{BB962C8B-B14F-4D97-AF65-F5344CB8AC3E}">
        <p14:creationId xmlns:p14="http://schemas.microsoft.com/office/powerpoint/2010/main" xmlns="" val="377613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Rengimizle, </a:t>
            </a:r>
            <a:r>
              <a:rPr lang="tr-TR" dirty="0" err="1"/>
              <a:t>sloganlarımızla,umudumuzda</a:t>
            </a:r>
            <a:r>
              <a:rPr lang="tr-TR" dirty="0"/>
              <a:t>, direncimizle Büyük Kongredeydik.</a:t>
            </a:r>
          </a:p>
        </p:txBody>
      </p:sp>
      <p:sp>
        <p:nvSpPr>
          <p:cNvPr id="4" name="Slayt Numarası Yer Tutucusu 3"/>
          <p:cNvSpPr>
            <a:spLocks noGrp="1"/>
          </p:cNvSpPr>
          <p:nvPr>
            <p:ph type="sldNum" sz="quarter" idx="5"/>
          </p:nvPr>
        </p:nvSpPr>
        <p:spPr/>
        <p:txBody>
          <a:bodyPr/>
          <a:lstStyle/>
          <a:p>
            <a:fld id="{3BA213CB-CB11-6449-88E8-09619E9F4DB0}" type="slidenum">
              <a:rPr lang="tr-TR" smtClean="0"/>
              <a:pPr/>
              <a:t>3</a:t>
            </a:fld>
            <a:endParaRPr lang="tr-TR"/>
          </a:p>
        </p:txBody>
      </p:sp>
    </p:spTree>
    <p:extLst>
      <p:ext uri="{BB962C8B-B14F-4D97-AF65-F5344CB8AC3E}">
        <p14:creationId xmlns:p14="http://schemas.microsoft.com/office/powerpoint/2010/main" xmlns="" val="11509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Şiddete yaklaşımda ilkyardım eğitimi verildi.</a:t>
            </a:r>
          </a:p>
        </p:txBody>
      </p:sp>
      <p:sp>
        <p:nvSpPr>
          <p:cNvPr id="4" name="Slayt Numarası Yer Tutucusu 3"/>
          <p:cNvSpPr>
            <a:spLocks noGrp="1"/>
          </p:cNvSpPr>
          <p:nvPr>
            <p:ph type="sldNum" sz="quarter" idx="5"/>
          </p:nvPr>
        </p:nvSpPr>
        <p:spPr/>
        <p:txBody>
          <a:bodyPr/>
          <a:lstStyle/>
          <a:p>
            <a:fld id="{3BA213CB-CB11-6449-88E8-09619E9F4DB0}" type="slidenum">
              <a:rPr lang="tr-TR" smtClean="0"/>
              <a:pPr/>
              <a:t>4</a:t>
            </a:fld>
            <a:endParaRPr lang="tr-TR"/>
          </a:p>
        </p:txBody>
      </p:sp>
    </p:spTree>
    <p:extLst>
      <p:ext uri="{BB962C8B-B14F-4D97-AF65-F5344CB8AC3E}">
        <p14:creationId xmlns:p14="http://schemas.microsoft.com/office/powerpoint/2010/main" xmlns="" val="340826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Bizim için simgeleşen günde </a:t>
            </a:r>
            <a:r>
              <a:rPr lang="tr-TR" dirty="0" smtClean="0"/>
              <a:t> 19 </a:t>
            </a:r>
            <a:r>
              <a:rPr lang="tr-TR" dirty="0" err="1" smtClean="0"/>
              <a:t>kasım’da</a:t>
            </a:r>
            <a:r>
              <a:rPr lang="tr-TR" dirty="0" smtClean="0"/>
              <a:t> Aynur </a:t>
            </a:r>
            <a:r>
              <a:rPr lang="tr-TR" dirty="0" err="1"/>
              <a:t>Dağdemir’i</a:t>
            </a:r>
            <a:r>
              <a:rPr lang="tr-TR" dirty="0"/>
              <a:t> andık ve Aynur’un cesaretiyle </a:t>
            </a:r>
            <a:r>
              <a:rPr lang="tr-TR" dirty="0" smtClean="0"/>
              <a:t>kadınlar</a:t>
            </a:r>
            <a:r>
              <a:rPr lang="tr-TR" baseline="0" dirty="0" smtClean="0"/>
              <a:t> cinayetlerine karşı her zaman mücadele edeceğimizin sözünü verdik.</a:t>
            </a:r>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5</a:t>
            </a:fld>
            <a:endParaRPr lang="tr-TR"/>
          </a:p>
        </p:txBody>
      </p:sp>
    </p:spTree>
    <p:extLst>
      <p:ext uri="{BB962C8B-B14F-4D97-AF65-F5344CB8AC3E}">
        <p14:creationId xmlns:p14="http://schemas.microsoft.com/office/powerpoint/2010/main" xmlns="" val="139197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Yoğun bir hazırlık sürecine girdik ve örgüt okulu çalışmalarımıza başladık. Her yıl düzenlediğimiz kadın </a:t>
            </a:r>
            <a:r>
              <a:rPr lang="tr-TR" dirty="0" err="1"/>
              <a:t>çalıştayını</a:t>
            </a:r>
            <a:r>
              <a:rPr lang="tr-TR" dirty="0"/>
              <a:t> bu yıl uzun bir süredir yapmadığımız örgüt </a:t>
            </a:r>
            <a:r>
              <a:rPr lang="tr-TR" dirty="0" smtClean="0"/>
              <a:t>okulu</a:t>
            </a:r>
            <a:r>
              <a:rPr lang="tr-TR" baseline="0" dirty="0" smtClean="0"/>
              <a:t> olarak</a:t>
            </a:r>
            <a:r>
              <a:rPr lang="tr-TR" dirty="0" smtClean="0"/>
              <a:t> yapmaya</a:t>
            </a:r>
            <a:r>
              <a:rPr lang="tr-TR" baseline="0" dirty="0" smtClean="0"/>
              <a:t> karar verdik.</a:t>
            </a:r>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6</a:t>
            </a:fld>
            <a:endParaRPr lang="tr-TR"/>
          </a:p>
        </p:txBody>
      </p:sp>
    </p:spTree>
    <p:extLst>
      <p:ext uri="{BB962C8B-B14F-4D97-AF65-F5344CB8AC3E}">
        <p14:creationId xmlns:p14="http://schemas.microsoft.com/office/powerpoint/2010/main" xmlns="" val="144922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İktidarın ne mesleki özerkliğe ne bilime ne de kendinden olmayana tahammülü olmadığını biliyoruz. Her 8 Mart’ta sokaklarda haykırdığımız gibi başkanımız, meslektaşımız, hocamız, </a:t>
            </a:r>
            <a:r>
              <a:rPr lang="tr-TR" dirty="0" err="1"/>
              <a:t>kızkardeşimiz</a:t>
            </a:r>
            <a:r>
              <a:rPr lang="tr-TR" dirty="0"/>
              <a:t> içinde adliyelerden, sosyal mecralardan, basın toplantılarından seslendik İTAAT ETMİYORUZ, ŞEBNEM KORUR FİNCANCI YALNIZ DEĞİLDİR, </a:t>
            </a:r>
            <a:r>
              <a:rPr lang="tr-TR" dirty="0" smtClean="0"/>
              <a:t>HEKİMLİK</a:t>
            </a:r>
            <a:r>
              <a:rPr lang="tr-TR" baseline="0" dirty="0" smtClean="0"/>
              <a:t> YARGILANAMAZ</a:t>
            </a:r>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7</a:t>
            </a:fld>
            <a:endParaRPr lang="tr-TR"/>
          </a:p>
        </p:txBody>
      </p:sp>
    </p:spTree>
    <p:extLst>
      <p:ext uri="{BB962C8B-B14F-4D97-AF65-F5344CB8AC3E}">
        <p14:creationId xmlns:p14="http://schemas.microsoft.com/office/powerpoint/2010/main" xmlns="" val="191975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Webinarlarımızı</a:t>
            </a:r>
            <a:r>
              <a:rPr lang="tr-TR" dirty="0"/>
              <a:t> </a:t>
            </a:r>
            <a:r>
              <a:rPr lang="tr-TR" dirty="0" err="1" smtClean="0"/>
              <a:t>yaşadığmız</a:t>
            </a:r>
            <a:r>
              <a:rPr lang="tr-TR" dirty="0" smtClean="0"/>
              <a:t> </a:t>
            </a:r>
            <a:r>
              <a:rPr lang="tr-TR" dirty="0"/>
              <a:t>deprem nedeniyle tamamlayamadık, örgüt okulumuzu da erteleme kararı verdik. Buradan sonbaharda ertelediğimiz okulumuzu yapacağımızın duyurusunu da yapmış olmak isteriz.</a:t>
            </a:r>
          </a:p>
        </p:txBody>
      </p:sp>
      <p:sp>
        <p:nvSpPr>
          <p:cNvPr id="4" name="Slayt Numarası Yer Tutucusu 3"/>
          <p:cNvSpPr>
            <a:spLocks noGrp="1"/>
          </p:cNvSpPr>
          <p:nvPr>
            <p:ph type="sldNum" sz="quarter" idx="5"/>
          </p:nvPr>
        </p:nvSpPr>
        <p:spPr/>
        <p:txBody>
          <a:bodyPr/>
          <a:lstStyle/>
          <a:p>
            <a:fld id="{3BA213CB-CB11-6449-88E8-09619E9F4DB0}" type="slidenum">
              <a:rPr lang="tr-TR" smtClean="0"/>
              <a:pPr/>
              <a:t>8</a:t>
            </a:fld>
            <a:endParaRPr lang="tr-TR"/>
          </a:p>
        </p:txBody>
      </p:sp>
    </p:spTree>
    <p:extLst>
      <p:ext uri="{BB962C8B-B14F-4D97-AF65-F5344CB8AC3E}">
        <p14:creationId xmlns:p14="http://schemas.microsoft.com/office/powerpoint/2010/main" xmlns="" val="35171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6 şubat deprem gerçeği bize </a:t>
            </a:r>
            <a:r>
              <a:rPr lang="tr-TR" dirty="0" err="1" smtClean="0"/>
              <a:t>kadin</a:t>
            </a:r>
            <a:r>
              <a:rPr lang="tr-TR" dirty="0" smtClean="0"/>
              <a:t> dayanışmasının ne kadar önemli güçlü olduğunu bir kez daha gösterdi. Bölgede olumsuz koşullarda sürdürülmeye çalışılan yaşamların yükü gene kadınların omuzunda katlandı. Kayıpların yaşı  tutulamadan hayatta kalanların barınma sağlık bakim geçim sorunlarıyla boğuşuyor kadınlar.</a:t>
            </a:r>
            <a:r>
              <a:rPr lang="tr-TR" baseline="0" dirty="0" smtClean="0"/>
              <a:t> Ş</a:t>
            </a:r>
            <a:r>
              <a:rPr lang="tr-TR" dirty="0" smtClean="0"/>
              <a:t>iddet</a:t>
            </a:r>
            <a:r>
              <a:rPr lang="tr-TR" baseline="0" dirty="0" smtClean="0"/>
              <a:t> vakaları artmaya başlarken,</a:t>
            </a:r>
            <a:r>
              <a:rPr lang="tr-TR" dirty="0" smtClean="0"/>
              <a:t> hijyen sorunları, temel</a:t>
            </a:r>
            <a:r>
              <a:rPr lang="tr-TR" baseline="0" dirty="0" smtClean="0"/>
              <a:t> kadın sağlığı hizmetlerine ulaşamama sorunu devam ediyor, </a:t>
            </a:r>
            <a:r>
              <a:rPr lang="tr-TR" dirty="0" smtClean="0"/>
              <a:t>Bölgedeki gerçeklik kadın sağlığı açısından da bize yeni tartışmaların olanaklarını veriyor, bunları hep beraber tartışacağız.</a:t>
            </a:r>
            <a:endParaRPr lang="tr-TR" dirty="0"/>
          </a:p>
        </p:txBody>
      </p:sp>
      <p:sp>
        <p:nvSpPr>
          <p:cNvPr id="4" name="Slayt Numarası Yer Tutucusu 3"/>
          <p:cNvSpPr>
            <a:spLocks noGrp="1"/>
          </p:cNvSpPr>
          <p:nvPr>
            <p:ph type="sldNum" sz="quarter" idx="5"/>
          </p:nvPr>
        </p:nvSpPr>
        <p:spPr/>
        <p:txBody>
          <a:bodyPr/>
          <a:lstStyle/>
          <a:p>
            <a:fld id="{3BA213CB-CB11-6449-88E8-09619E9F4DB0}" type="slidenum">
              <a:rPr lang="tr-TR" smtClean="0"/>
              <a:pPr/>
              <a:t>9</a:t>
            </a:fld>
            <a:endParaRPr lang="tr-TR"/>
          </a:p>
        </p:txBody>
      </p:sp>
    </p:spTree>
    <p:extLst>
      <p:ext uri="{BB962C8B-B14F-4D97-AF65-F5344CB8AC3E}">
        <p14:creationId xmlns:p14="http://schemas.microsoft.com/office/powerpoint/2010/main" xmlns="" val="272162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9370A2E-958A-7547-A56E-A8C46CB96C1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 xmlns:a16="http://schemas.microsoft.com/office/drawing/2014/main" id="{67270549-9061-BAEB-8185-DA3113C70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 xmlns:a16="http://schemas.microsoft.com/office/drawing/2014/main" id="{359030B8-ACEB-75E9-0C7B-7CFA13184246}"/>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5" name="Alt Bilgi Yer Tutucusu 4">
            <a:extLst>
              <a:ext uri="{FF2B5EF4-FFF2-40B4-BE49-F238E27FC236}">
                <a16:creationId xmlns="" xmlns:a16="http://schemas.microsoft.com/office/drawing/2014/main" id="{DE13F89E-5C48-36F6-0E3B-79E473AEDA1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A9460648-9647-3D7E-5A58-C896CE719659}"/>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3263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17E9658-819A-4AF6-2535-FFF5F83B019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805D8440-725A-EB1D-0AA1-7E9E40020973}"/>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1A0C2868-FAFE-C9BB-672F-5FFB6214BA49}"/>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5" name="Alt Bilgi Yer Tutucusu 4">
            <a:extLst>
              <a:ext uri="{FF2B5EF4-FFF2-40B4-BE49-F238E27FC236}">
                <a16:creationId xmlns="" xmlns:a16="http://schemas.microsoft.com/office/drawing/2014/main" id="{1B0B97C4-EBCB-18B8-AD21-0E09F2AE60D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120FD9C3-2A31-1737-CC52-3E2C3C21DB1A}"/>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60450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 xmlns:a16="http://schemas.microsoft.com/office/drawing/2014/main" id="{99BA5C1A-F08B-D367-81DB-F17B8B5540D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6A582904-3358-ABF0-97B5-6A53265A098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818B281D-1CE7-CEB6-52E6-B406CE4DD084}"/>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5" name="Alt Bilgi Yer Tutucusu 4">
            <a:extLst>
              <a:ext uri="{FF2B5EF4-FFF2-40B4-BE49-F238E27FC236}">
                <a16:creationId xmlns="" xmlns:a16="http://schemas.microsoft.com/office/drawing/2014/main" id="{CFC42F24-A106-5CBA-29BB-156A1FBEBC7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4580D5FA-F40C-6B26-FB32-15785313B620}"/>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201526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C6F09FD-6CB2-C227-9B4C-00050E85FE3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EE140064-FF7F-6B1A-2C90-80948E42B88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9DE355BF-3E2A-5FE4-686E-F6BB3F90CE0E}"/>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5" name="Alt Bilgi Yer Tutucusu 4">
            <a:extLst>
              <a:ext uri="{FF2B5EF4-FFF2-40B4-BE49-F238E27FC236}">
                <a16:creationId xmlns="" xmlns:a16="http://schemas.microsoft.com/office/drawing/2014/main" id="{E7D8CC59-E9DC-5FE4-499E-313534B4A4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7D0C94AD-55BD-CA69-5A8F-B8883D4795E5}"/>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04391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6EFBDEE-A60A-1306-AB92-899C44A54B8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 xmlns:a16="http://schemas.microsoft.com/office/drawing/2014/main" id="{85A6A64C-F420-FA29-93F9-D6F3B934F2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 xmlns:a16="http://schemas.microsoft.com/office/drawing/2014/main" id="{0521A8BA-0AD7-BBFE-F4EE-2130A70DECD4}"/>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5" name="Alt Bilgi Yer Tutucusu 4">
            <a:extLst>
              <a:ext uri="{FF2B5EF4-FFF2-40B4-BE49-F238E27FC236}">
                <a16:creationId xmlns="" xmlns:a16="http://schemas.microsoft.com/office/drawing/2014/main" id="{B13FDA39-7FD5-A490-3462-A8B03B7BFF7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1AE153EC-56AC-F66B-42C3-942023C71360}"/>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225672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C866E10-875A-1AE0-E736-B70B269ABE8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F17963CB-02DE-1687-160A-E4A243A0E6D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 xmlns:a16="http://schemas.microsoft.com/office/drawing/2014/main" id="{5286104A-DBBA-786F-5D86-DB5BA377E9F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 xmlns:a16="http://schemas.microsoft.com/office/drawing/2014/main" id="{364DC8D8-A87C-01AB-4D47-1D6ACB641C46}"/>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6" name="Alt Bilgi Yer Tutucusu 5">
            <a:extLst>
              <a:ext uri="{FF2B5EF4-FFF2-40B4-BE49-F238E27FC236}">
                <a16:creationId xmlns="" xmlns:a16="http://schemas.microsoft.com/office/drawing/2014/main" id="{5F1BB0CD-14F4-5C71-6F78-3EC814C5511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0122AA58-317C-1584-A8F5-B3E960265EB7}"/>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81191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1D2C929-D681-186F-30EC-C660DD25635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02A33648-DA80-D655-ED09-175CFE259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 xmlns:a16="http://schemas.microsoft.com/office/drawing/2014/main" id="{8448953E-37C2-53A6-F7C7-7FC4E2E0BE0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 xmlns:a16="http://schemas.microsoft.com/office/drawing/2014/main" id="{7ADF43EA-96BA-E92F-03CD-91F4C88BD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 xmlns:a16="http://schemas.microsoft.com/office/drawing/2014/main" id="{6895C082-EB86-48F6-4C21-9CB6BFFEBC3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 xmlns:a16="http://schemas.microsoft.com/office/drawing/2014/main" id="{A0824582-30D0-FE1C-B4AF-0818A17FD968}"/>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8" name="Alt Bilgi Yer Tutucusu 7">
            <a:extLst>
              <a:ext uri="{FF2B5EF4-FFF2-40B4-BE49-F238E27FC236}">
                <a16:creationId xmlns="" xmlns:a16="http://schemas.microsoft.com/office/drawing/2014/main" id="{AD018078-E9D3-8767-31A5-4D5987C3894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 xmlns:a16="http://schemas.microsoft.com/office/drawing/2014/main" id="{08A2915D-0C51-0EC1-8158-7A05F01DD033}"/>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639197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40CB222-AFF1-D863-9181-B551C671062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 xmlns:a16="http://schemas.microsoft.com/office/drawing/2014/main" id="{B17C9D03-40B3-AB04-48DB-2C33E2C3E8F6}"/>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4" name="Alt Bilgi Yer Tutucusu 3">
            <a:extLst>
              <a:ext uri="{FF2B5EF4-FFF2-40B4-BE49-F238E27FC236}">
                <a16:creationId xmlns="" xmlns:a16="http://schemas.microsoft.com/office/drawing/2014/main" id="{1882205D-FC68-401F-2BC7-A809BCF75C1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 xmlns:a16="http://schemas.microsoft.com/office/drawing/2014/main" id="{A13090E0-9463-503D-C7A7-726EA45690CD}"/>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2259818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 xmlns:a16="http://schemas.microsoft.com/office/drawing/2014/main" id="{521CE0A1-7A29-BBBD-8855-1506D03D7A3C}"/>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3" name="Alt Bilgi Yer Tutucusu 2">
            <a:extLst>
              <a:ext uri="{FF2B5EF4-FFF2-40B4-BE49-F238E27FC236}">
                <a16:creationId xmlns="" xmlns:a16="http://schemas.microsoft.com/office/drawing/2014/main" id="{8FC0F985-E6AF-9032-EFBB-2CE84665AB9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 xmlns:a16="http://schemas.microsoft.com/office/drawing/2014/main" id="{D83C136C-C8E8-5425-272C-0DAE9E01D127}"/>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101168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393CBBB-A7B9-DCDD-32A5-89AB5C77CDA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D5D29DAA-43F1-A5C1-CDDE-01EAE0A94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 xmlns:a16="http://schemas.microsoft.com/office/drawing/2014/main" id="{215DE746-43A5-F0C1-E294-D5B731D06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 xmlns:a16="http://schemas.microsoft.com/office/drawing/2014/main" id="{D0BBE895-DD51-3B01-9A20-BBF905EC167B}"/>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6" name="Alt Bilgi Yer Tutucusu 5">
            <a:extLst>
              <a:ext uri="{FF2B5EF4-FFF2-40B4-BE49-F238E27FC236}">
                <a16:creationId xmlns="" xmlns:a16="http://schemas.microsoft.com/office/drawing/2014/main" id="{3D381857-66FD-391A-26C3-20CCF9476D4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CB6F5C17-C404-A321-91DC-E98C5BE7DFEF}"/>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224707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430905CA-44FB-9204-A7FE-792AC3F0F4D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 xmlns:a16="http://schemas.microsoft.com/office/drawing/2014/main" id="{F38B01DD-F5C6-86BD-9CB8-3344EDFA4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 xmlns:a16="http://schemas.microsoft.com/office/drawing/2014/main" id="{60DFE30E-E7EB-89A3-6C20-AC071CB331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 xmlns:a16="http://schemas.microsoft.com/office/drawing/2014/main" id="{11C61CB4-C19F-2B38-5C3A-8AB10837346A}"/>
              </a:ext>
            </a:extLst>
          </p:cNvPr>
          <p:cNvSpPr>
            <a:spLocks noGrp="1"/>
          </p:cNvSpPr>
          <p:nvPr>
            <p:ph type="dt" sz="half" idx="10"/>
          </p:nvPr>
        </p:nvSpPr>
        <p:spPr/>
        <p:txBody>
          <a:bodyPr/>
          <a:lstStyle/>
          <a:p>
            <a:fld id="{37EE807A-780A-5844-9046-ADD81B939144}" type="datetimeFigureOut">
              <a:rPr lang="tr-TR" smtClean="0"/>
              <a:pPr/>
              <a:t>7.07.2023</a:t>
            </a:fld>
            <a:endParaRPr lang="tr-TR"/>
          </a:p>
        </p:txBody>
      </p:sp>
      <p:sp>
        <p:nvSpPr>
          <p:cNvPr id="6" name="Alt Bilgi Yer Tutucusu 5">
            <a:extLst>
              <a:ext uri="{FF2B5EF4-FFF2-40B4-BE49-F238E27FC236}">
                <a16:creationId xmlns="" xmlns:a16="http://schemas.microsoft.com/office/drawing/2014/main" id="{F5372C09-BA75-E9E6-5663-15F497FADB9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B8517AD9-02DB-7CE1-E184-BC82BF2A1803}"/>
              </a:ext>
            </a:extLst>
          </p:cNvPr>
          <p:cNvSpPr>
            <a:spLocks noGrp="1"/>
          </p:cNvSpPr>
          <p:nvPr>
            <p:ph type="sldNum" sz="quarter" idx="12"/>
          </p:nvPr>
        </p:nvSpPr>
        <p:spPr/>
        <p:txBody>
          <a:body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539461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 xmlns:a16="http://schemas.microsoft.com/office/drawing/2014/main" id="{753B996F-074A-5E80-BE8B-20362934E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DF644BDD-069E-E517-AFB3-22B575D62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A558CD6D-B338-2670-0E1A-5096B69D3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E807A-780A-5844-9046-ADD81B939144}" type="datetimeFigureOut">
              <a:rPr lang="tr-TR" smtClean="0"/>
              <a:pPr/>
              <a:t>7.07.2023</a:t>
            </a:fld>
            <a:endParaRPr lang="tr-TR"/>
          </a:p>
        </p:txBody>
      </p:sp>
      <p:sp>
        <p:nvSpPr>
          <p:cNvPr id="5" name="Alt Bilgi Yer Tutucusu 4">
            <a:extLst>
              <a:ext uri="{FF2B5EF4-FFF2-40B4-BE49-F238E27FC236}">
                <a16:creationId xmlns="" xmlns:a16="http://schemas.microsoft.com/office/drawing/2014/main" id="{2AADFBC2-F155-C284-AD1B-18A1A2D08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 xmlns:a16="http://schemas.microsoft.com/office/drawing/2014/main" id="{5F88161A-C631-FFFA-B6F1-23DE2061AE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1104C-3159-294B-860A-24BE154C0549}" type="slidenum">
              <a:rPr lang="tr-TR" smtClean="0"/>
              <a:pPr/>
              <a:t>‹#›</a:t>
            </a:fld>
            <a:endParaRPr lang="tr-TR"/>
          </a:p>
        </p:txBody>
      </p:sp>
    </p:spTree>
    <p:extLst>
      <p:ext uri="{BB962C8B-B14F-4D97-AF65-F5344CB8AC3E}">
        <p14:creationId xmlns:p14="http://schemas.microsoft.com/office/powerpoint/2010/main" xmlns="" val="3782367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643583DF-AA41-50B4-BBB6-EBF7C2DD335A}"/>
              </a:ext>
            </a:extLst>
          </p:cNvPr>
          <p:cNvSpPr>
            <a:spLocks noGrp="1"/>
          </p:cNvSpPr>
          <p:nvPr>
            <p:ph type="ctrTitle"/>
          </p:nvPr>
        </p:nvSpPr>
        <p:spPr/>
        <p:txBody>
          <a:bodyPr>
            <a:normAutofit/>
          </a:bodyPr>
          <a:lstStyle/>
          <a:p>
            <a:r>
              <a:rPr lang="tr-TR" dirty="0"/>
              <a:t>Kadın Hekimlik ve Kadın Sağlığı Kolu </a:t>
            </a:r>
          </a:p>
        </p:txBody>
      </p:sp>
      <p:sp>
        <p:nvSpPr>
          <p:cNvPr id="3" name="Alt Başlık 2">
            <a:extLst>
              <a:ext uri="{FF2B5EF4-FFF2-40B4-BE49-F238E27FC236}">
                <a16:creationId xmlns="" xmlns:a16="http://schemas.microsoft.com/office/drawing/2014/main" id="{6AADFC84-9C96-3854-6946-BDC94E83510C}"/>
              </a:ext>
            </a:extLst>
          </p:cNvPr>
          <p:cNvSpPr>
            <a:spLocks noGrp="1"/>
          </p:cNvSpPr>
          <p:nvPr>
            <p:ph type="subTitle" idx="1"/>
          </p:nvPr>
        </p:nvSpPr>
        <p:spPr/>
        <p:txBody>
          <a:bodyPr/>
          <a:lstStyle/>
          <a:p>
            <a:endParaRPr lang="tr-TR" dirty="0"/>
          </a:p>
          <a:p>
            <a:r>
              <a:rPr lang="tr-TR" dirty="0"/>
              <a:t>                                                                                     8 Temmuz 2023-Ankara</a:t>
            </a:r>
          </a:p>
        </p:txBody>
      </p:sp>
    </p:spTree>
    <p:extLst>
      <p:ext uri="{BB962C8B-B14F-4D97-AF65-F5344CB8AC3E}">
        <p14:creationId xmlns:p14="http://schemas.microsoft.com/office/powerpoint/2010/main" xmlns="" val="409877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68A874F-CC09-993C-093E-12E05EADA59A}"/>
              </a:ext>
            </a:extLst>
          </p:cNvPr>
          <p:cNvSpPr>
            <a:spLocks noGrp="1"/>
          </p:cNvSpPr>
          <p:nvPr>
            <p:ph type="title"/>
          </p:nvPr>
        </p:nvSpPr>
        <p:spPr/>
        <p:txBody>
          <a:bodyPr/>
          <a:lstStyle/>
          <a:p>
            <a:endParaRPr lang="tr-TR"/>
          </a:p>
        </p:txBody>
      </p:sp>
      <p:pic>
        <p:nvPicPr>
          <p:cNvPr id="5122" name="Picture 2">
            <a:extLst>
              <a:ext uri="{FF2B5EF4-FFF2-40B4-BE49-F238E27FC236}">
                <a16:creationId xmlns="" xmlns:a16="http://schemas.microsoft.com/office/drawing/2014/main" id="{5BBAE582-3DC2-9E9E-5603-EC4A90E8F9E0}"/>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196135" y="1825625"/>
            <a:ext cx="5799729"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663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7BEAAD1-07FB-DC10-D631-64349D7B8D70}"/>
              </a:ext>
            </a:extLst>
          </p:cNvPr>
          <p:cNvSpPr>
            <a:spLocks noGrp="1"/>
          </p:cNvSpPr>
          <p:nvPr>
            <p:ph type="title"/>
          </p:nvPr>
        </p:nvSpPr>
        <p:spPr/>
        <p:txBody>
          <a:bodyPr/>
          <a:lstStyle/>
          <a:p>
            <a:endParaRPr lang="tr-TR"/>
          </a:p>
        </p:txBody>
      </p:sp>
      <p:pic>
        <p:nvPicPr>
          <p:cNvPr id="6146" name="Picture 2">
            <a:extLst>
              <a:ext uri="{FF2B5EF4-FFF2-40B4-BE49-F238E27FC236}">
                <a16:creationId xmlns="" xmlns:a16="http://schemas.microsoft.com/office/drawing/2014/main" id="{985C4CE3-CD13-E035-C36D-298E2F6DD363}"/>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196135" y="1825625"/>
            <a:ext cx="5799729"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865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1A1C22B-0A73-9455-0F16-4789F06218B4}"/>
              </a:ext>
            </a:extLst>
          </p:cNvPr>
          <p:cNvSpPr>
            <a:spLocks noGrp="1"/>
          </p:cNvSpPr>
          <p:nvPr>
            <p:ph type="title"/>
          </p:nvPr>
        </p:nvSpPr>
        <p:spPr/>
        <p:txBody>
          <a:bodyPr/>
          <a:lstStyle/>
          <a:p>
            <a:endParaRPr lang="tr-TR"/>
          </a:p>
        </p:txBody>
      </p:sp>
      <p:pic>
        <p:nvPicPr>
          <p:cNvPr id="7170" name="Picture 2">
            <a:extLst>
              <a:ext uri="{FF2B5EF4-FFF2-40B4-BE49-F238E27FC236}">
                <a16:creationId xmlns="" xmlns:a16="http://schemas.microsoft.com/office/drawing/2014/main" id="{45A482DE-80FE-907C-5945-E8639E882217}"/>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836985" y="1825625"/>
            <a:ext cx="6424245"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4554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23FC3D7-3F7D-9524-44E6-D8566A9E3465}"/>
              </a:ext>
            </a:extLst>
          </p:cNvPr>
          <p:cNvSpPr>
            <a:spLocks noGrp="1"/>
          </p:cNvSpPr>
          <p:nvPr>
            <p:ph type="title"/>
          </p:nvPr>
        </p:nvSpPr>
        <p:spPr/>
        <p:txBody>
          <a:bodyPr/>
          <a:lstStyle/>
          <a:p>
            <a:endParaRPr lang="tr-TR"/>
          </a:p>
        </p:txBody>
      </p:sp>
      <p:pic>
        <p:nvPicPr>
          <p:cNvPr id="8194" name="Picture 2">
            <a:extLst>
              <a:ext uri="{FF2B5EF4-FFF2-40B4-BE49-F238E27FC236}">
                <a16:creationId xmlns="" xmlns:a16="http://schemas.microsoft.com/office/drawing/2014/main" id="{E67C89C4-46C4-BC6A-A8CC-327862A3C2FD}"/>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196135" y="1825625"/>
            <a:ext cx="5799729"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9294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18B8808-8EB1-9AB9-0125-069DC5DFAE3B}"/>
              </a:ext>
            </a:extLst>
          </p:cNvPr>
          <p:cNvSpPr>
            <a:spLocks noGrp="1"/>
          </p:cNvSpPr>
          <p:nvPr>
            <p:ph type="title"/>
          </p:nvPr>
        </p:nvSpPr>
        <p:spPr/>
        <p:txBody>
          <a:bodyPr/>
          <a:lstStyle/>
          <a:p>
            <a:endParaRPr lang="tr-TR"/>
          </a:p>
        </p:txBody>
      </p:sp>
      <p:pic>
        <p:nvPicPr>
          <p:cNvPr id="9218" name="Picture 2">
            <a:extLst>
              <a:ext uri="{FF2B5EF4-FFF2-40B4-BE49-F238E27FC236}">
                <a16:creationId xmlns="" xmlns:a16="http://schemas.microsoft.com/office/drawing/2014/main" id="{4B0B1604-8702-264F-36D0-C99B7480C353}"/>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197186" y="1825625"/>
            <a:ext cx="5797627"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6350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 xmlns:a16="http://schemas.microsoft.com/office/drawing/2014/main" id="{9E9BA435-0701-1E0F-2EDC-B787973E8E57}"/>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781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74B4920-B7D4-E0E2-1302-906ECC368F88}"/>
              </a:ext>
            </a:extLst>
          </p:cNvPr>
          <p:cNvSpPr>
            <a:spLocks noGrp="1"/>
          </p:cNvSpPr>
          <p:nvPr>
            <p:ph type="title"/>
          </p:nvPr>
        </p:nvSpPr>
        <p:spPr/>
        <p:txBody>
          <a:bodyPr/>
          <a:lstStyle/>
          <a:p>
            <a:r>
              <a:rPr lang="tr-TR" b="1" dirty="0"/>
              <a:t>A</a:t>
            </a:r>
            <a:r>
              <a:rPr lang="tr-TR" b="1" dirty="0" smtClean="0"/>
              <a:t>sla </a:t>
            </a:r>
            <a:r>
              <a:rPr lang="tr-TR" b="1" dirty="0"/>
              <a:t>Y</a:t>
            </a:r>
            <a:r>
              <a:rPr lang="tr-TR" b="1" dirty="0" smtClean="0"/>
              <a:t>alnız Yürümeyeceksin</a:t>
            </a:r>
            <a:endParaRPr lang="tr-TR" b="1" dirty="0"/>
          </a:p>
        </p:txBody>
      </p:sp>
      <p:pic>
        <p:nvPicPr>
          <p:cNvPr id="4" name="İçerik Yer Tutucusu 3">
            <a:extLst>
              <a:ext uri="{FF2B5EF4-FFF2-40B4-BE49-F238E27FC236}">
                <a16:creationId xmlns="" xmlns:a16="http://schemas.microsoft.com/office/drawing/2014/main" id="{B2EBF25C-F3DB-518C-3975-6D8B44B7679B}"/>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rcRect t="21496" r="218" b="22556"/>
          <a:stretch>
            <a:fillRect/>
          </a:stretch>
        </p:blipFill>
        <p:spPr bwMode="auto">
          <a:xfrm>
            <a:off x="873459" y="1678675"/>
            <a:ext cx="10494550" cy="4353636"/>
          </a:xfrm>
          <a:prstGeom prst="rect">
            <a:avLst/>
          </a:prstGeom>
          <a:noFill/>
          <a:ln>
            <a:noFill/>
          </a:ln>
        </p:spPr>
      </p:pic>
    </p:spTree>
    <p:extLst>
      <p:ext uri="{BB962C8B-B14F-4D97-AF65-F5344CB8AC3E}">
        <p14:creationId xmlns:p14="http://schemas.microsoft.com/office/powerpoint/2010/main" xmlns="" val="22368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4000" b="1" dirty="0"/>
              <a:t>Dr. Melek </a:t>
            </a:r>
            <a:r>
              <a:rPr lang="tr-TR" sz="4000" b="1" dirty="0" err="1"/>
              <a:t>Bağçe’yi</a:t>
            </a:r>
            <a:r>
              <a:rPr lang="tr-TR" sz="4000" b="1" dirty="0"/>
              <a:t> Unutmayacağız, Kadın Cinayetlerine ve Sağlıkta Şiddete Hayır</a:t>
            </a:r>
            <a:r>
              <a:rPr lang="tr-TR" b="1" dirty="0"/>
              <a:t/>
            </a:r>
            <a:br>
              <a:rPr lang="tr-TR" b="1" dirty="0"/>
            </a:br>
            <a:endParaRPr lang="tr-TR" dirty="0"/>
          </a:p>
        </p:txBody>
      </p:sp>
      <p:pic>
        <p:nvPicPr>
          <p:cNvPr id="4" name="İçerik Yer Tutucusu 3"/>
          <p:cNvPicPr>
            <a:picLocks noGrp="1" noChangeAspect="1"/>
          </p:cNvPicPr>
          <p:nvPr>
            <p:ph idx="1"/>
          </p:nvPr>
        </p:nvPicPr>
        <p:blipFill>
          <a:blip r:embed="rId3"/>
          <a:srcRect t="25046" r="-1197"/>
          <a:stretch>
            <a:fillRect/>
          </a:stretch>
        </p:blipFill>
        <p:spPr>
          <a:xfrm>
            <a:off x="1538643" y="1617741"/>
            <a:ext cx="9114714" cy="4479622"/>
          </a:xfrm>
          <a:prstGeom prst="rect">
            <a:avLst/>
          </a:prstGeom>
        </p:spPr>
      </p:pic>
    </p:spTree>
    <p:extLst>
      <p:ext uri="{BB962C8B-B14F-4D97-AF65-F5344CB8AC3E}">
        <p14:creationId xmlns:p14="http://schemas.microsoft.com/office/powerpoint/2010/main" xmlns="" val="284150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GELECEK DÖNEM</a:t>
            </a:r>
            <a:endParaRPr lang="tr-TR" b="1" dirty="0"/>
          </a:p>
        </p:txBody>
      </p:sp>
      <p:sp>
        <p:nvSpPr>
          <p:cNvPr id="3" name="İçerik Yer Tutucusu 2"/>
          <p:cNvSpPr>
            <a:spLocks noGrp="1"/>
          </p:cNvSpPr>
          <p:nvPr>
            <p:ph idx="1"/>
          </p:nvPr>
        </p:nvSpPr>
        <p:spPr/>
        <p:txBody>
          <a:bodyPr>
            <a:normAutofit/>
          </a:bodyPr>
          <a:lstStyle/>
          <a:p>
            <a:r>
              <a:rPr lang="tr-TR" dirty="0"/>
              <a:t>6 şubat depremi nedeniyle ertelediğimiz "kadınlar için nasıl bir </a:t>
            </a:r>
            <a:r>
              <a:rPr lang="tr-TR" dirty="0" smtClean="0"/>
              <a:t>sağlık </a:t>
            </a:r>
            <a:r>
              <a:rPr lang="tr-TR" dirty="0"/>
              <a:t>sistemi" </a:t>
            </a:r>
            <a:r>
              <a:rPr lang="tr-TR" dirty="0" err="1" smtClean="0"/>
              <a:t>çalıştayımız</a:t>
            </a:r>
            <a:r>
              <a:rPr lang="tr-TR" dirty="0" smtClean="0"/>
              <a:t> </a:t>
            </a:r>
            <a:r>
              <a:rPr lang="tr-TR" dirty="0"/>
              <a:t>bize doğru bir tartışma yolunda olduğumuzu gösteriyor. Tıpkı son kongremizde ekoloji ve </a:t>
            </a:r>
            <a:r>
              <a:rPr lang="tr-TR" dirty="0" smtClean="0"/>
              <a:t>kadın </a:t>
            </a:r>
            <a:r>
              <a:rPr lang="tr-TR" dirty="0"/>
              <a:t>sağlığı </a:t>
            </a:r>
            <a:r>
              <a:rPr lang="tr-TR" dirty="0" smtClean="0"/>
              <a:t>tartışmamızı </a:t>
            </a:r>
            <a:r>
              <a:rPr lang="tr-TR" dirty="0"/>
              <a:t>doğru zamanda </a:t>
            </a:r>
            <a:r>
              <a:rPr lang="tr-TR" dirty="0" smtClean="0"/>
              <a:t>yapmış olmamız gibi</a:t>
            </a:r>
            <a:r>
              <a:rPr lang="tr-TR" dirty="0"/>
              <a:t>. E</a:t>
            </a:r>
            <a:r>
              <a:rPr lang="tr-TR" dirty="0" smtClean="0"/>
              <a:t>rtelediğimiz </a:t>
            </a:r>
            <a:r>
              <a:rPr lang="tr-TR" dirty="0" err="1"/>
              <a:t>çalıştayı</a:t>
            </a:r>
            <a:r>
              <a:rPr lang="tr-TR" dirty="0"/>
              <a:t> sonbaharda gerçekleştirerek </a:t>
            </a:r>
            <a:r>
              <a:rPr lang="tr-TR" dirty="0" smtClean="0"/>
              <a:t>kadın </a:t>
            </a:r>
            <a:r>
              <a:rPr lang="tr-TR" dirty="0"/>
              <a:t>hekimler olarak " kadınlar için nasıl bir sağlık sistemi" </a:t>
            </a:r>
            <a:r>
              <a:rPr lang="tr-TR" dirty="0" err="1"/>
              <a:t>ni</a:t>
            </a:r>
            <a:r>
              <a:rPr lang="tr-TR" dirty="0"/>
              <a:t> </a:t>
            </a:r>
            <a:r>
              <a:rPr lang="tr-TR" dirty="0" smtClean="0"/>
              <a:t>konuşacak buradan çıkan sonuçlar ile çalışma programımızı çıkaracağız. </a:t>
            </a:r>
          </a:p>
          <a:p>
            <a:r>
              <a:rPr lang="tr-TR" dirty="0"/>
              <a:t>Baharda iki yılda bir </a:t>
            </a:r>
            <a:r>
              <a:rPr lang="tr-TR" dirty="0" smtClean="0"/>
              <a:t>düzenlediğimiz kadın kongremizin 8.sini düzenleyeceğiz.</a:t>
            </a:r>
            <a:endParaRPr lang="tr-TR" dirty="0"/>
          </a:p>
          <a:p>
            <a:r>
              <a:rPr lang="tr-TR" dirty="0" smtClean="0"/>
              <a:t>Ve her </a:t>
            </a:r>
            <a:r>
              <a:rPr lang="tr-TR" dirty="0"/>
              <a:t>alanda </a:t>
            </a:r>
            <a:r>
              <a:rPr lang="tr-TR" dirty="0" smtClean="0"/>
              <a:t>var olma mücadelemiz…</a:t>
            </a:r>
          </a:p>
        </p:txBody>
      </p:sp>
    </p:spTree>
    <p:extLst>
      <p:ext uri="{BB962C8B-B14F-4D97-AF65-F5344CB8AC3E}">
        <p14:creationId xmlns:p14="http://schemas.microsoft.com/office/powerpoint/2010/main" xmlns="" val="3166701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3"/>
          <a:stretch>
            <a:fillRect/>
          </a:stretch>
        </p:blipFill>
        <p:spPr>
          <a:xfrm>
            <a:off x="0" y="-95470"/>
            <a:ext cx="12192000" cy="6964804"/>
          </a:xfrm>
          <a:prstGeom prst="rect">
            <a:avLst/>
          </a:prstGeom>
        </p:spPr>
      </p:pic>
    </p:spTree>
    <p:extLst>
      <p:ext uri="{BB962C8B-B14F-4D97-AF65-F5344CB8AC3E}">
        <p14:creationId xmlns:p14="http://schemas.microsoft.com/office/powerpoint/2010/main" xmlns="" val="326117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07F0F90-DCB5-BCA0-3CCA-3DFA6F804259}"/>
              </a:ext>
            </a:extLst>
          </p:cNvPr>
          <p:cNvSpPr>
            <a:spLocks noGrp="1"/>
          </p:cNvSpPr>
          <p:nvPr>
            <p:ph type="title"/>
          </p:nvPr>
        </p:nvSpPr>
        <p:spPr/>
        <p:txBody>
          <a:bodyPr>
            <a:normAutofit fontScale="90000"/>
          </a:bodyPr>
          <a:lstStyle/>
          <a:p>
            <a:r>
              <a:rPr lang="tr-TR" sz="2700" b="1" i="0" u="none" strike="noStrike" dirty="0">
                <a:solidFill>
                  <a:srgbClr val="111111"/>
                </a:solidFill>
                <a:effectLst/>
                <a:latin typeface="Raleway" pitchFamily="2" charset="0"/>
              </a:rPr>
              <a:t>İstanbul Sözleşmesi’nin İptaline Karşı Açılan Davalarda Söz TTB’deydi: “Kadına Yönelik Şiddet Bir Halk Sağlığı Sorunudur!”-23 Haziran 2022</a:t>
            </a:r>
            <a:r>
              <a:rPr lang="tr-TR" b="1" i="0" u="none" strike="noStrike" dirty="0">
                <a:solidFill>
                  <a:srgbClr val="111111"/>
                </a:solidFill>
                <a:effectLst/>
                <a:latin typeface="Raleway" pitchFamily="2" charset="0"/>
              </a:rPr>
              <a:t/>
            </a:r>
            <a:br>
              <a:rPr lang="tr-TR" b="1" i="0" u="none" strike="noStrike" dirty="0">
                <a:solidFill>
                  <a:srgbClr val="111111"/>
                </a:solidFill>
                <a:effectLst/>
                <a:latin typeface="Raleway" pitchFamily="2" charset="0"/>
              </a:rPr>
            </a:br>
            <a:endParaRPr lang="tr-TR" dirty="0"/>
          </a:p>
        </p:txBody>
      </p:sp>
      <p:pic>
        <p:nvPicPr>
          <p:cNvPr id="4" name="İçerik Yer Tutucusu 3">
            <a:extLst>
              <a:ext uri="{FF2B5EF4-FFF2-40B4-BE49-F238E27FC236}">
                <a16:creationId xmlns="" xmlns:a16="http://schemas.microsoft.com/office/drawing/2014/main" id="{29AEF073-5205-381C-F53E-E90CF2DB9AB8}"/>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330419" y="1825625"/>
            <a:ext cx="7531161" cy="4351338"/>
          </a:xfrm>
          <a:prstGeom prst="rect">
            <a:avLst/>
          </a:prstGeom>
        </p:spPr>
      </p:pic>
    </p:spTree>
    <p:extLst>
      <p:ext uri="{BB962C8B-B14F-4D97-AF65-F5344CB8AC3E}">
        <p14:creationId xmlns:p14="http://schemas.microsoft.com/office/powerpoint/2010/main" xmlns="" val="202616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G_2182.JPG"/>
          <p:cNvPicPr>
            <a:picLocks noChangeAspect="1"/>
          </p:cNvPicPr>
          <p:nvPr/>
        </p:nvPicPr>
        <p:blipFill>
          <a:blip r:embed="rId2"/>
          <a:stretch>
            <a:fillRect/>
          </a:stretch>
        </p:blipFill>
        <p:spPr>
          <a:xfrm>
            <a:off x="0" y="-900753"/>
            <a:ext cx="12201098" cy="81340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A9B43DB-D2FC-15B6-4DA5-0007BC22192D}"/>
              </a:ext>
            </a:extLst>
          </p:cNvPr>
          <p:cNvSpPr>
            <a:spLocks noGrp="1"/>
          </p:cNvSpPr>
          <p:nvPr>
            <p:ph type="title"/>
          </p:nvPr>
        </p:nvSpPr>
        <p:spPr/>
        <p:txBody>
          <a:bodyPr/>
          <a:lstStyle/>
          <a:p>
            <a:r>
              <a:rPr lang="tr-TR" sz="2400" b="1" dirty="0">
                <a:solidFill>
                  <a:srgbClr val="0F1419"/>
                </a:solidFill>
                <a:effectLst/>
                <a:latin typeface="Calibri" panose="020F0502020204030204" pitchFamily="34" charset="0"/>
                <a:ea typeface="Calibri" panose="020F0502020204030204" pitchFamily="34" charset="0"/>
                <a:cs typeface="Arial" panose="020B0604020202020204" pitchFamily="34" charset="0"/>
              </a:rPr>
              <a:t>TTB 74.Büyük Kongresi</a:t>
            </a:r>
            <a:r>
              <a:rPr lang="tr-TR" sz="1800" dirty="0">
                <a:effectLst/>
                <a:latin typeface="Calibri" panose="020F0502020204030204" pitchFamily="34" charset="0"/>
                <a:ea typeface="Calibri" panose="020F0502020204030204" pitchFamily="34" charset="0"/>
                <a:cs typeface="Arial" panose="020B0604020202020204" pitchFamily="34" charset="0"/>
              </a:rPr>
              <a:t/>
            </a:r>
            <a:br>
              <a:rPr lang="tr-TR" sz="1800" dirty="0">
                <a:effectLst/>
                <a:latin typeface="Calibri" panose="020F0502020204030204" pitchFamily="34" charset="0"/>
                <a:ea typeface="Calibri" panose="020F0502020204030204" pitchFamily="34" charset="0"/>
                <a:cs typeface="Arial" panose="020B0604020202020204" pitchFamily="34" charset="0"/>
              </a:rPr>
            </a:br>
            <a:endParaRPr lang="tr-TR" dirty="0"/>
          </a:p>
        </p:txBody>
      </p:sp>
      <p:pic>
        <p:nvPicPr>
          <p:cNvPr id="6" name="5 İçerik Yer Tutucusu" descr="ttb_kadin_1.jpg"/>
          <p:cNvPicPr>
            <a:picLocks noGrp="1" noChangeAspect="1"/>
          </p:cNvPicPr>
          <p:nvPr>
            <p:ph idx="1"/>
          </p:nvPr>
        </p:nvPicPr>
        <p:blipFill>
          <a:blip r:embed="rId3"/>
          <a:srcRect t="2684" r="3977" b="19948"/>
          <a:stretch>
            <a:fillRect/>
          </a:stretch>
        </p:blipFill>
        <p:spPr>
          <a:xfrm>
            <a:off x="1683356" y="1173707"/>
            <a:ext cx="8825289" cy="5338633"/>
          </a:xfrm>
        </p:spPr>
      </p:pic>
    </p:spTree>
    <p:extLst>
      <p:ext uri="{BB962C8B-B14F-4D97-AF65-F5344CB8AC3E}">
        <p14:creationId xmlns:p14="http://schemas.microsoft.com/office/powerpoint/2010/main" xmlns="" val="428764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440854E4-E7CD-0A4F-85C2-BA244001968D}"/>
              </a:ext>
            </a:extLst>
          </p:cNvPr>
          <p:cNvSpPr>
            <a:spLocks noGrp="1"/>
          </p:cNvSpPr>
          <p:nvPr>
            <p:ph type="title"/>
          </p:nvPr>
        </p:nvSpPr>
        <p:spPr/>
        <p:txBody>
          <a:bodyPr/>
          <a:lstStyle/>
          <a:p>
            <a:r>
              <a:rPr lang="tr-TR" sz="2400" b="1" dirty="0">
                <a:solidFill>
                  <a:srgbClr val="0F1419"/>
                </a:solidFill>
                <a:effectLst/>
                <a:latin typeface="Calibri" panose="020F0502020204030204" pitchFamily="34" charset="0"/>
                <a:ea typeface="Calibri" panose="020F0502020204030204" pitchFamily="34" charset="0"/>
                <a:cs typeface="Arial" panose="020B0604020202020204" pitchFamily="34" charset="0"/>
              </a:rPr>
              <a:t>“Kadına Yönelik Şiddette Psikolojik İlkyardım (LİVES Yaklaşımı)” </a:t>
            </a:r>
            <a:r>
              <a:rPr lang="tr-TR" sz="2400" b="1" dirty="0">
                <a:solidFill>
                  <a:srgbClr val="0F1419"/>
                </a:solidFill>
                <a:latin typeface="Calibri" panose="020F0502020204030204" pitchFamily="34" charset="0"/>
                <a:ea typeface="Calibri" panose="020F0502020204030204" pitchFamily="34" charset="0"/>
                <a:cs typeface="Arial" panose="020B0604020202020204" pitchFamily="34" charset="0"/>
              </a:rPr>
              <a:t>E</a:t>
            </a:r>
            <a:r>
              <a:rPr lang="tr-TR" sz="2400" b="1" dirty="0">
                <a:solidFill>
                  <a:srgbClr val="0F1419"/>
                </a:solidFill>
                <a:effectLst/>
                <a:latin typeface="Calibri" panose="020F0502020204030204" pitchFamily="34" charset="0"/>
                <a:ea typeface="Calibri" panose="020F0502020204030204" pitchFamily="34" charset="0"/>
                <a:cs typeface="Arial" panose="020B0604020202020204" pitchFamily="34" charset="0"/>
              </a:rPr>
              <a:t>ğitimi -22/29 Haziran 2022</a:t>
            </a:r>
            <a:endParaRPr lang="tr-TR" sz="2400" b="1" dirty="0"/>
          </a:p>
        </p:txBody>
      </p:sp>
      <p:pic>
        <p:nvPicPr>
          <p:cNvPr id="1026" name="Picture 2">
            <a:extLst>
              <a:ext uri="{FF2B5EF4-FFF2-40B4-BE49-F238E27FC236}">
                <a16:creationId xmlns="" xmlns:a16="http://schemas.microsoft.com/office/drawing/2014/main" id="{9ABE2676-242A-8439-A37E-28A15CA55FA7}"/>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406769" y="1473958"/>
            <a:ext cx="9425353" cy="5049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82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4A4C5C71-D940-EEAF-D78F-F5E7EB3F7BD8}"/>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 xmlns:a16="http://schemas.microsoft.com/office/drawing/2014/main" id="{5D10FA5A-63DB-9765-E4B5-4558A063487E}"/>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2291018" y="1825625"/>
            <a:ext cx="7609963" cy="4351338"/>
          </a:xfrm>
          <a:prstGeom prst="rect">
            <a:avLst/>
          </a:prstGeom>
          <a:noFill/>
          <a:ln>
            <a:noFill/>
          </a:ln>
        </p:spPr>
      </p:pic>
    </p:spTree>
    <p:extLst>
      <p:ext uri="{BB962C8B-B14F-4D97-AF65-F5344CB8AC3E}">
        <p14:creationId xmlns:p14="http://schemas.microsoft.com/office/powerpoint/2010/main" xmlns="" val="137523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E80CE03-EBA1-3F30-83E2-5AFEA1ADEA50}"/>
              </a:ext>
            </a:extLst>
          </p:cNvPr>
          <p:cNvSpPr>
            <a:spLocks noGrp="1"/>
          </p:cNvSpPr>
          <p:nvPr>
            <p:ph type="title"/>
          </p:nvPr>
        </p:nvSpPr>
        <p:spPr>
          <a:xfrm>
            <a:off x="428767" y="1402355"/>
            <a:ext cx="6299579" cy="1325563"/>
          </a:xfrm>
        </p:spPr>
        <p:txBody>
          <a:bodyPr>
            <a:normAutofit fontScale="90000"/>
          </a:bodyPr>
          <a:lstStyle/>
          <a:p>
            <a:r>
              <a:rPr lang="tr-TR" b="1" smtClean="0">
                <a:latin typeface="+mn-lt"/>
              </a:rPr>
              <a:t/>
            </a:r>
            <a:br>
              <a:rPr lang="tr-TR" b="1" smtClean="0">
                <a:latin typeface="+mn-lt"/>
              </a:rPr>
            </a:br>
            <a:r>
              <a:rPr lang="tr-TR" sz="2200" b="1" smtClean="0">
                <a:latin typeface="+mn-lt"/>
              </a:rPr>
              <a:t>TTB Kadın Hekimlik ve Kadın Sağlığı Kolu</a:t>
            </a:r>
            <a:br>
              <a:rPr lang="tr-TR" sz="2200" b="1" smtClean="0">
                <a:latin typeface="+mn-lt"/>
              </a:rPr>
            </a:br>
            <a:r>
              <a:rPr lang="tr-TR" sz="2200" b="1" smtClean="0">
                <a:latin typeface="+mn-lt"/>
              </a:rPr>
              <a:t>3. Örgüt Okulu</a:t>
            </a:r>
            <a:r>
              <a:rPr lang="tr-TR" b="1" smtClean="0">
                <a:latin typeface="+mn-lt"/>
              </a:rPr>
              <a:t/>
            </a:r>
            <a:br>
              <a:rPr lang="tr-TR" b="1" smtClean="0">
                <a:latin typeface="+mn-lt"/>
              </a:rPr>
            </a:br>
            <a:r>
              <a:rPr lang="tr-TR" b="1" smtClean="0">
                <a:latin typeface="+mn-lt"/>
              </a:rPr>
              <a:t/>
            </a:r>
            <a:br>
              <a:rPr lang="tr-TR" b="1" smtClean="0">
                <a:latin typeface="+mn-lt"/>
              </a:rPr>
            </a:br>
            <a:r>
              <a:rPr lang="tr-TR" b="1" smtClean="0">
                <a:latin typeface="+mn-lt"/>
              </a:rPr>
              <a:t>KADINLAR İÇİN</a:t>
            </a:r>
            <a:br>
              <a:rPr lang="tr-TR" b="1" smtClean="0">
                <a:latin typeface="+mn-lt"/>
              </a:rPr>
            </a:br>
            <a:r>
              <a:rPr lang="tr-TR" b="1" smtClean="0">
                <a:latin typeface="+mn-lt"/>
              </a:rPr>
              <a:t>NASIL </a:t>
            </a:r>
            <a:r>
              <a:rPr lang="tr-TR" b="1" dirty="0" smtClean="0">
                <a:latin typeface="+mn-lt"/>
              </a:rPr>
              <a:t>BİR SAĞLIK SİSTEMİ</a:t>
            </a:r>
            <a:endParaRPr lang="tr-TR" b="1" dirty="0">
              <a:latin typeface="+mn-lt"/>
            </a:endParaRPr>
          </a:p>
        </p:txBody>
      </p:sp>
      <p:pic>
        <p:nvPicPr>
          <p:cNvPr id="2050" name="Picture 2">
            <a:extLst>
              <a:ext uri="{FF2B5EF4-FFF2-40B4-BE49-F238E27FC236}">
                <a16:creationId xmlns="" xmlns:a16="http://schemas.microsoft.com/office/drawing/2014/main" id="{2CFAB6C9-7286-DFE0-EEA7-93A39B23F3CF}"/>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6728346" y="0"/>
            <a:ext cx="5463654"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0533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8A5A38BF-2C7F-87B3-4729-1A7DEC8B6863}"/>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t="27046" r="-70"/>
          <a:stretch>
            <a:fillRect/>
          </a:stretch>
        </p:blipFill>
        <p:spPr bwMode="auto">
          <a:xfrm>
            <a:off x="2050673" y="1624083"/>
            <a:ext cx="8090654" cy="459929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Başlık 1">
            <a:extLst>
              <a:ext uri="{FF2B5EF4-FFF2-40B4-BE49-F238E27FC236}">
                <a16:creationId xmlns="" xmlns:a16="http://schemas.microsoft.com/office/drawing/2014/main" id="{F262DCC5-959B-4F55-D61D-A6BBCBBABAB2}"/>
              </a:ext>
            </a:extLst>
          </p:cNvPr>
          <p:cNvSpPr>
            <a:spLocks noGrp="1"/>
          </p:cNvSpPr>
          <p:nvPr>
            <p:ph type="title"/>
          </p:nvPr>
        </p:nvSpPr>
        <p:spPr/>
        <p:txBody>
          <a:bodyPr>
            <a:normAutofit/>
          </a:bodyPr>
          <a:lstStyle/>
          <a:p>
            <a:r>
              <a:rPr lang="tr-TR" sz="2400" b="1" i="0" u="none" strike="noStrike" dirty="0">
                <a:solidFill>
                  <a:srgbClr val="696F6F"/>
                </a:solidFill>
                <a:effectLst/>
                <a:latin typeface="+mn-lt"/>
              </a:rPr>
              <a:t>TTB Başkanı Dr. Şebnem Korur </a:t>
            </a:r>
            <a:r>
              <a:rPr lang="tr-TR" sz="2400" b="1" i="0" u="none" strike="noStrike" dirty="0" err="1">
                <a:solidFill>
                  <a:srgbClr val="696F6F"/>
                </a:solidFill>
                <a:effectLst/>
                <a:latin typeface="+mn-lt"/>
              </a:rPr>
              <a:t>Fincancı’nın</a:t>
            </a:r>
            <a:r>
              <a:rPr lang="tr-TR" sz="2400" b="1" i="0" u="none" strike="noStrike" dirty="0">
                <a:solidFill>
                  <a:srgbClr val="696F6F"/>
                </a:solidFill>
                <a:effectLst/>
                <a:latin typeface="+mn-lt"/>
              </a:rPr>
              <a:t> tutuklanması ile topluma ve kadınlara gözdağı verilmeye çalışılıyor. İtaat Etmiyoruz!</a:t>
            </a:r>
            <a:endParaRPr lang="tr-TR" sz="2400" b="1" dirty="0">
              <a:latin typeface="+mn-lt"/>
            </a:endParaRPr>
          </a:p>
        </p:txBody>
      </p:sp>
    </p:spTree>
    <p:extLst>
      <p:ext uri="{BB962C8B-B14F-4D97-AF65-F5344CB8AC3E}">
        <p14:creationId xmlns:p14="http://schemas.microsoft.com/office/powerpoint/2010/main" xmlns="" val="517632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AD9274A-8959-9B9A-DCF5-4BBE4D6FF07E}"/>
              </a:ext>
            </a:extLst>
          </p:cNvPr>
          <p:cNvSpPr>
            <a:spLocks noGrp="1"/>
          </p:cNvSpPr>
          <p:nvPr>
            <p:ph type="title"/>
          </p:nvPr>
        </p:nvSpPr>
        <p:spPr/>
        <p:txBody>
          <a:bodyPr>
            <a:normAutofit/>
          </a:bodyPr>
          <a:lstStyle/>
          <a:p>
            <a:r>
              <a:rPr lang="tr-TR" sz="2400" b="1" dirty="0"/>
              <a:t>3. ÖRGÜT OKULU’NA GİDERKEN WEBİNAR SERİSİ</a:t>
            </a:r>
          </a:p>
        </p:txBody>
      </p:sp>
      <p:pic>
        <p:nvPicPr>
          <p:cNvPr id="4098" name="Picture 2">
            <a:extLst>
              <a:ext uri="{FF2B5EF4-FFF2-40B4-BE49-F238E27FC236}">
                <a16:creationId xmlns="" xmlns:a16="http://schemas.microsoft.com/office/drawing/2014/main" id="{AD9144F4-CE39-3E0E-8AAB-C76A34318024}"/>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048177" y="1966302"/>
            <a:ext cx="4351338" cy="435133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a:extLst>
              <a:ext uri="{FF2B5EF4-FFF2-40B4-BE49-F238E27FC236}">
                <a16:creationId xmlns="" xmlns:a16="http://schemas.microsoft.com/office/drawing/2014/main" id="{376FF539-0A80-858E-E0D7-53A74700B34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21569" y="1966302"/>
            <a:ext cx="5832232"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050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80F1213-789F-273D-09E6-046F9038001B}"/>
              </a:ext>
            </a:extLst>
          </p:cNvPr>
          <p:cNvSpPr>
            <a:spLocks noGrp="1"/>
          </p:cNvSpPr>
          <p:nvPr>
            <p:ph type="title"/>
          </p:nvPr>
        </p:nvSpPr>
        <p:spPr/>
        <p:txBody>
          <a:bodyPr>
            <a:normAutofit/>
          </a:bodyPr>
          <a:lstStyle/>
          <a:p>
            <a:r>
              <a:rPr lang="tr-TR" sz="2800" b="1" dirty="0">
                <a:latin typeface="+mn-lt"/>
              </a:rPr>
              <a:t>6 ŞUBAT DEPREMİ</a:t>
            </a:r>
          </a:p>
        </p:txBody>
      </p:sp>
      <p:sp>
        <p:nvSpPr>
          <p:cNvPr id="3" name="İçerik Yer Tutucusu 2">
            <a:extLst>
              <a:ext uri="{FF2B5EF4-FFF2-40B4-BE49-F238E27FC236}">
                <a16:creationId xmlns="" xmlns:a16="http://schemas.microsoft.com/office/drawing/2014/main" id="{AF8776A9-A142-05C7-EFA2-0D190B983538}"/>
              </a:ext>
            </a:extLst>
          </p:cNvPr>
          <p:cNvSpPr>
            <a:spLocks noGrp="1"/>
          </p:cNvSpPr>
          <p:nvPr>
            <p:ph idx="1"/>
          </p:nvPr>
        </p:nvSpPr>
        <p:spPr/>
        <p:txBody>
          <a:bodyPr/>
          <a:lstStyle/>
          <a:p>
            <a:r>
              <a:rPr lang="tr-TR" dirty="0"/>
              <a:t>Gönüllü listelerine ve çalışmalarına dahil olma,</a:t>
            </a:r>
          </a:p>
          <a:p>
            <a:r>
              <a:rPr lang="tr-TR" dirty="0"/>
              <a:t>Alandan kadın sağlığına yönelik sorunların belirlenmesi,</a:t>
            </a:r>
          </a:p>
          <a:p>
            <a:r>
              <a:rPr lang="tr-TR" dirty="0"/>
              <a:t>TTB tarafından Afette Cinsel Sağlık ve Üreme Sağlığı eğitimi alan üyelerimizle çalışmaya başlama,</a:t>
            </a:r>
          </a:p>
          <a:p>
            <a:r>
              <a:rPr lang="tr-TR" dirty="0"/>
              <a:t>Kadın sağlığı çalışmalarının başlaması,</a:t>
            </a:r>
          </a:p>
          <a:p>
            <a:r>
              <a:rPr lang="tr-TR" dirty="0"/>
              <a:t>Broşür, el ilanı, basın metni, sosyal medya çağrıları ile uyarılar,</a:t>
            </a:r>
          </a:p>
          <a:p>
            <a:r>
              <a:rPr lang="tr-TR" dirty="0"/>
              <a:t>Eğitim toplantıları, kadın buluşmaları, kadın hekimlerle buluşma</a:t>
            </a:r>
          </a:p>
          <a:p>
            <a:endParaRPr lang="tr-TR" dirty="0"/>
          </a:p>
        </p:txBody>
      </p:sp>
    </p:spTree>
    <p:extLst>
      <p:ext uri="{BB962C8B-B14F-4D97-AF65-F5344CB8AC3E}">
        <p14:creationId xmlns:p14="http://schemas.microsoft.com/office/powerpoint/2010/main" xmlns="" val="171253550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648</Words>
  <Application>Microsoft Office PowerPoint</Application>
  <PresentationFormat>Özel</PresentationFormat>
  <Paragraphs>49</Paragraphs>
  <Slides>20</Slides>
  <Notes>14</Notes>
  <HiddenSlides>0</HiddenSlides>
  <MMClips>0</MMClips>
  <ScaleCrop>false</ScaleCrop>
  <HeadingPairs>
    <vt:vector size="4" baseType="variant">
      <vt:variant>
        <vt:lpstr>Tema</vt:lpstr>
      </vt:variant>
      <vt:variant>
        <vt:i4>1</vt:i4>
      </vt:variant>
      <vt:variant>
        <vt:lpstr>Slayt Başlıkları</vt:lpstr>
      </vt:variant>
      <vt:variant>
        <vt:i4>20</vt:i4>
      </vt:variant>
    </vt:vector>
  </HeadingPairs>
  <TitlesOfParts>
    <vt:vector size="21" baseType="lpstr">
      <vt:lpstr>Office Teması</vt:lpstr>
      <vt:lpstr>Kadın Hekimlik ve Kadın Sağlığı Kolu </vt:lpstr>
      <vt:lpstr>İstanbul Sözleşmesi’nin İptaline Karşı Açılan Davalarda Söz TTB’deydi: “Kadına Yönelik Şiddet Bir Halk Sağlığı Sorunudur!”-23 Haziran 2022 </vt:lpstr>
      <vt:lpstr>TTB 74.Büyük Kongresi </vt:lpstr>
      <vt:lpstr>“Kadına Yönelik Şiddette Psikolojik İlkyardım (LİVES Yaklaşımı)” Eğitimi -22/29 Haziran 2022</vt:lpstr>
      <vt:lpstr>Slayt 5</vt:lpstr>
      <vt:lpstr> TTB Kadın Hekimlik ve Kadın Sağlığı Kolu 3. Örgüt Okulu  KADINLAR İÇİN NASIL BİR SAĞLIK SİSTEMİ</vt:lpstr>
      <vt:lpstr>TTB Başkanı Dr. Şebnem Korur Fincancı’nın tutuklanması ile topluma ve kadınlara gözdağı verilmeye çalışılıyor. İtaat Etmiyoruz!</vt:lpstr>
      <vt:lpstr>3. ÖRGÜT OKULU’NA GİDERKEN WEBİNAR SERİSİ</vt:lpstr>
      <vt:lpstr>6 ŞUBAT DEPREMİ</vt:lpstr>
      <vt:lpstr>Slayt 10</vt:lpstr>
      <vt:lpstr>Slayt 11</vt:lpstr>
      <vt:lpstr>Slayt 12</vt:lpstr>
      <vt:lpstr>Slayt 13</vt:lpstr>
      <vt:lpstr>Slayt 14</vt:lpstr>
      <vt:lpstr>Slayt 15</vt:lpstr>
      <vt:lpstr>Asla Yalnız Yürümeyeceksin</vt:lpstr>
      <vt:lpstr>Dr. Melek Bağçe’yi Unutmayacağız, Kadın Cinayetlerine ve Sağlıkta Şiddete Hayır </vt:lpstr>
      <vt:lpstr>GELECEK DÖNEM</vt:lpstr>
      <vt:lpstr>Slayt 19</vt:lpstr>
      <vt:lpstr>Slayt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Kadın Hekimlik ve Kadın Sağlığı Kolu </dc:title>
  <dc:creator>Microsoft Office User</dc:creator>
  <cp:lastModifiedBy>Basin</cp:lastModifiedBy>
  <cp:revision>9</cp:revision>
  <dcterms:created xsi:type="dcterms:W3CDTF">2023-07-06T16:44:18Z</dcterms:created>
  <dcterms:modified xsi:type="dcterms:W3CDTF">2023-07-07T14:27:18Z</dcterms:modified>
</cp:coreProperties>
</file>