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7" r:id="rId2"/>
    <p:sldId id="264" r:id="rId3"/>
    <p:sldId id="387" r:id="rId4"/>
    <p:sldId id="383" r:id="rId5"/>
    <p:sldId id="384" r:id="rId6"/>
    <p:sldId id="385" r:id="rId7"/>
    <p:sldId id="386" r:id="rId8"/>
    <p:sldId id="393" r:id="rId9"/>
    <p:sldId id="394" r:id="rId10"/>
    <p:sldId id="388" r:id="rId11"/>
    <p:sldId id="389" r:id="rId12"/>
    <p:sldId id="390" r:id="rId13"/>
    <p:sldId id="391" r:id="rId14"/>
    <p:sldId id="392" r:id="rId15"/>
    <p:sldId id="258" r:id="rId16"/>
    <p:sldId id="259" r:id="rId17"/>
    <p:sldId id="261" r:id="rId18"/>
    <p:sldId id="262" r:id="rId19"/>
    <p:sldId id="273" r:id="rId20"/>
    <p:sldId id="300" r:id="rId21"/>
    <p:sldId id="314" r:id="rId22"/>
    <p:sldId id="293" r:id="rId23"/>
    <p:sldId id="310" r:id="rId24"/>
    <p:sldId id="395"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zaffer eskiocak" initials="me" lastIdx="13" clrIdx="0">
    <p:extLst>
      <p:ext uri="{19B8F6BF-5375-455C-9EA6-DF929625EA0E}">
        <p15:presenceInfo xmlns:p15="http://schemas.microsoft.com/office/powerpoint/2012/main" userId="4738b063d4c65d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C8A01-560F-EC46-AB2F-CE8F13CF5480}" v="71" dt="2021-01-11T11:54:07.57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7"/>
    <p:restoredTop sz="96327"/>
  </p:normalViewPr>
  <p:slideViewPr>
    <p:cSldViewPr snapToGrid="0" snapToObjects="1">
      <p:cViewPr varScale="1">
        <p:scale>
          <a:sx n="89" d="100"/>
          <a:sy n="89" d="100"/>
        </p:scale>
        <p:origin x="176" y="696"/>
      </p:cViewPr>
      <p:guideLst/>
    </p:cSldViewPr>
  </p:slideViewPr>
  <p:notesTextViewPr>
    <p:cViewPr>
      <p:scale>
        <a:sx n="1" d="1"/>
        <a:sy n="1" d="1"/>
      </p:scale>
      <p:origin x="0" y="0"/>
    </p:cViewPr>
  </p:notesTextViewPr>
  <p:sorterViewPr>
    <p:cViewPr>
      <p:scale>
        <a:sx n="100" d="100"/>
        <a:sy n="100" d="100"/>
      </p:scale>
      <p:origin x="0" y="-205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ownloads\COVI&#775;D19-I&#775;zleme.xlsx" TargetMode="External"/><Relationship Id="rId1" Type="http://schemas.openxmlformats.org/officeDocument/2006/relationships/image" Target="../media/image6.jpeg"/></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Sayfa5!$G$4</c:f>
              <c:strCache>
                <c:ptCount val="1"/>
                <c:pt idx="0">
                  <c:v>Toplam ölüm</c:v>
                </c:pt>
              </c:strCache>
            </c:strRef>
          </c:tx>
          <c:marker>
            <c:symbol val="none"/>
          </c:marker>
          <c:dLbls>
            <c:spPr>
              <a:noFill/>
              <a:ln>
                <a:noFill/>
              </a:ln>
              <a:effectLst/>
            </c:spPr>
            <c:txPr>
              <a:bodyPr/>
              <a:lstStyle/>
              <a:p>
                <a:pPr lvl="0">
                  <a:defRPr sz="16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Sayfa5!$F$5:$F$14</c:f>
              <c:numCache>
                <c:formatCode>d\ mmmm\ yyyy</c:formatCode>
                <c:ptCount val="10"/>
                <c:pt idx="0">
                  <c:v>43921</c:v>
                </c:pt>
                <c:pt idx="1">
                  <c:v>43951</c:v>
                </c:pt>
                <c:pt idx="2">
                  <c:v>43982</c:v>
                </c:pt>
                <c:pt idx="3">
                  <c:v>44012</c:v>
                </c:pt>
                <c:pt idx="4">
                  <c:v>44043</c:v>
                </c:pt>
                <c:pt idx="5">
                  <c:v>44074</c:v>
                </c:pt>
                <c:pt idx="6">
                  <c:v>44104</c:v>
                </c:pt>
                <c:pt idx="7">
                  <c:v>44135</c:v>
                </c:pt>
                <c:pt idx="8">
                  <c:v>44165</c:v>
                </c:pt>
                <c:pt idx="9">
                  <c:v>44196</c:v>
                </c:pt>
              </c:numCache>
            </c:numRef>
          </c:cat>
          <c:val>
            <c:numRef>
              <c:f>Sayfa5!$G$5:$G$14</c:f>
              <c:numCache>
                <c:formatCode>#,##0</c:formatCode>
                <c:ptCount val="10"/>
                <c:pt idx="0">
                  <c:v>214</c:v>
                </c:pt>
                <c:pt idx="1">
                  <c:v>3174</c:v>
                </c:pt>
                <c:pt idx="2" formatCode="General">
                  <c:v>4540</c:v>
                </c:pt>
                <c:pt idx="3" formatCode="General">
                  <c:v>5131</c:v>
                </c:pt>
                <c:pt idx="4" formatCode="General">
                  <c:v>5691</c:v>
                </c:pt>
                <c:pt idx="5" formatCode="General">
                  <c:v>6370</c:v>
                </c:pt>
                <c:pt idx="6" formatCode="General">
                  <c:v>8195</c:v>
                </c:pt>
                <c:pt idx="7" formatCode="General">
                  <c:v>10252</c:v>
                </c:pt>
                <c:pt idx="8" formatCode="General">
                  <c:v>13746</c:v>
                </c:pt>
                <c:pt idx="9" formatCode="General">
                  <c:v>20881</c:v>
                </c:pt>
              </c:numCache>
            </c:numRef>
          </c:val>
          <c:smooth val="0"/>
          <c:extLst>
            <c:ext xmlns:c16="http://schemas.microsoft.com/office/drawing/2014/chart" uri="{C3380CC4-5D6E-409C-BE32-E72D297353CC}">
              <c16:uniqueId val="{00000000-47CD-2545-BF98-A78FE04F627B}"/>
            </c:ext>
          </c:extLst>
        </c:ser>
        <c:ser>
          <c:idx val="1"/>
          <c:order val="1"/>
          <c:tx>
            <c:strRef>
              <c:f>Sayfa5!$H$4</c:f>
              <c:strCache>
                <c:ptCount val="1"/>
                <c:pt idx="0">
                  <c:v>O ay meydana gelen ölüm</c:v>
                </c:pt>
              </c:strCache>
            </c:strRef>
          </c:tx>
          <c:marker>
            <c:symbol val="none"/>
          </c:marker>
          <c:dLbls>
            <c:spPr>
              <a:noFill/>
              <a:ln>
                <a:noFill/>
              </a:ln>
              <a:effectLst/>
            </c:spPr>
            <c:txPr>
              <a:bodyPr/>
              <a:lstStyle/>
              <a:p>
                <a:pPr lvl="0">
                  <a:defRPr sz="16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Sayfa5!$F$5:$F$14</c:f>
              <c:numCache>
                <c:formatCode>d\ mmmm\ yyyy</c:formatCode>
                <c:ptCount val="10"/>
                <c:pt idx="0">
                  <c:v>43921</c:v>
                </c:pt>
                <c:pt idx="1">
                  <c:v>43951</c:v>
                </c:pt>
                <c:pt idx="2">
                  <c:v>43982</c:v>
                </c:pt>
                <c:pt idx="3">
                  <c:v>44012</c:v>
                </c:pt>
                <c:pt idx="4">
                  <c:v>44043</c:v>
                </c:pt>
                <c:pt idx="5">
                  <c:v>44074</c:v>
                </c:pt>
                <c:pt idx="6">
                  <c:v>44104</c:v>
                </c:pt>
                <c:pt idx="7">
                  <c:v>44135</c:v>
                </c:pt>
                <c:pt idx="8">
                  <c:v>44165</c:v>
                </c:pt>
                <c:pt idx="9">
                  <c:v>44196</c:v>
                </c:pt>
              </c:numCache>
            </c:numRef>
          </c:cat>
          <c:val>
            <c:numRef>
              <c:f>Sayfa5!$H$5:$H$14</c:f>
              <c:numCache>
                <c:formatCode>#,##0</c:formatCode>
                <c:ptCount val="10"/>
                <c:pt idx="0" formatCode="General">
                  <c:v>214</c:v>
                </c:pt>
                <c:pt idx="1">
                  <c:v>2960</c:v>
                </c:pt>
                <c:pt idx="2">
                  <c:v>1366</c:v>
                </c:pt>
                <c:pt idx="3" formatCode="General">
                  <c:v>591</c:v>
                </c:pt>
                <c:pt idx="4" formatCode="General">
                  <c:v>560</c:v>
                </c:pt>
                <c:pt idx="5" formatCode="General">
                  <c:v>679</c:v>
                </c:pt>
                <c:pt idx="6" formatCode="General">
                  <c:v>1825</c:v>
                </c:pt>
                <c:pt idx="7" formatCode="General">
                  <c:v>2057</c:v>
                </c:pt>
                <c:pt idx="8" formatCode="General">
                  <c:v>3494</c:v>
                </c:pt>
                <c:pt idx="9" formatCode="General">
                  <c:v>7135</c:v>
                </c:pt>
              </c:numCache>
            </c:numRef>
          </c:val>
          <c:smooth val="0"/>
          <c:extLst>
            <c:ext xmlns:c16="http://schemas.microsoft.com/office/drawing/2014/chart" uri="{C3380CC4-5D6E-409C-BE32-E72D297353CC}">
              <c16:uniqueId val="{00000001-47CD-2545-BF98-A78FE04F627B}"/>
            </c:ext>
          </c:extLst>
        </c:ser>
        <c:dLbls>
          <c:showLegendKey val="0"/>
          <c:showVal val="0"/>
          <c:showCatName val="0"/>
          <c:showSerName val="0"/>
          <c:showPercent val="0"/>
          <c:showBubbleSize val="0"/>
        </c:dLbls>
        <c:smooth val="0"/>
        <c:axId val="100992512"/>
        <c:axId val="100994432"/>
      </c:lineChart>
      <c:dateAx>
        <c:axId val="100992512"/>
        <c:scaling>
          <c:orientation val="minMax"/>
        </c:scaling>
        <c:delete val="0"/>
        <c:axPos val="b"/>
        <c:title>
          <c:tx>
            <c:rich>
              <a:bodyPr/>
              <a:lstStyle/>
              <a:p>
                <a:pPr lvl="0">
                  <a:defRPr b="0">
                    <a:solidFill>
                      <a:srgbClr val="000000"/>
                    </a:solidFill>
                    <a:latin typeface="+mn-lt"/>
                  </a:defRPr>
                </a:pPr>
                <a:r>
                  <a:rPr lang="tr-TR" b="0">
                    <a:solidFill>
                      <a:srgbClr val="000000"/>
                    </a:solidFill>
                    <a:latin typeface="+mn-lt"/>
                  </a:rPr>
                  <a:t>Tarih</a:t>
                </a:r>
              </a:p>
            </c:rich>
          </c:tx>
          <c:overlay val="0"/>
        </c:title>
        <c:numFmt formatCode="d\ mmmm\ yyyy" sourceLinked="1"/>
        <c:majorTickMark val="none"/>
        <c:minorTickMark val="none"/>
        <c:tickLblPos val="nextTo"/>
        <c:txPr>
          <a:bodyPr/>
          <a:lstStyle/>
          <a:p>
            <a:pPr lvl="0">
              <a:defRPr b="0">
                <a:solidFill>
                  <a:srgbClr val="000000"/>
                </a:solidFill>
                <a:latin typeface="+mn-lt"/>
              </a:defRPr>
            </a:pPr>
            <a:endParaRPr lang="tr-TR"/>
          </a:p>
        </c:txPr>
        <c:crossAx val="100994432"/>
        <c:crosses val="autoZero"/>
        <c:auto val="1"/>
        <c:lblOffset val="100"/>
        <c:baseTimeUnit val="months"/>
      </c:dateAx>
      <c:valAx>
        <c:axId val="100994432"/>
        <c:scaling>
          <c:orientation val="minMax"/>
        </c:scaling>
        <c:delete val="0"/>
        <c:axPos val="l"/>
        <c:minorGridlines>
          <c:spPr>
            <a:ln>
              <a:solidFill>
                <a:srgbClr val="CCCCCC"/>
              </a:solidFill>
            </a:ln>
          </c:spPr>
        </c:minorGridlines>
        <c:title>
          <c:tx>
            <c:rich>
              <a:bodyPr/>
              <a:lstStyle/>
              <a:p>
                <a:pPr lvl="0">
                  <a:defRPr b="0">
                    <a:solidFill>
                      <a:srgbClr val="000000"/>
                    </a:solidFill>
                    <a:latin typeface="+mn-lt"/>
                  </a:defRPr>
                </a:pPr>
                <a:endParaRPr lang="tr-TR"/>
              </a:p>
            </c:rich>
          </c:tx>
          <c:overlay val="0"/>
        </c:title>
        <c:numFmt formatCode="#,##0" sourceLinked="1"/>
        <c:majorTickMark val="none"/>
        <c:minorTickMark val="none"/>
        <c:tickLblPos val="nextTo"/>
        <c:spPr>
          <a:ln/>
        </c:spPr>
        <c:txPr>
          <a:bodyPr/>
          <a:lstStyle/>
          <a:p>
            <a:pPr lvl="0">
              <a:defRPr sz="1600" b="1">
                <a:solidFill>
                  <a:srgbClr val="000000"/>
                </a:solidFill>
                <a:latin typeface="+mn-lt"/>
              </a:defRPr>
            </a:pPr>
            <a:endParaRPr lang="tr-TR"/>
          </a:p>
        </c:txPr>
        <c:crossAx val="100992512"/>
        <c:crosses val="autoZero"/>
        <c:crossBetween val="between"/>
      </c:valAx>
    </c:plotArea>
    <c:legend>
      <c:legendPos val="r"/>
      <c:layout>
        <c:manualLayout>
          <c:xMode val="edge"/>
          <c:yMode val="edge"/>
          <c:x val="0.84424309392265173"/>
          <c:y val="0.32092088488938902"/>
          <c:w val="0.1277642725598527"/>
          <c:h val="0.25506299212598432"/>
        </c:manualLayout>
      </c:layout>
      <c:overlay val="0"/>
      <c:txPr>
        <a:bodyPr/>
        <a:lstStyle/>
        <a:p>
          <a:pPr lvl="0">
            <a:defRPr sz="1100" b="0">
              <a:solidFill>
                <a:srgbClr val="1A1A1A"/>
              </a:solidFill>
              <a:latin typeface="+mn-lt"/>
            </a:defRPr>
          </a:pPr>
          <a:endParaRPr lang="tr-TR"/>
        </a:p>
      </c:txPr>
    </c:legend>
    <c:plotVisOnly val="1"/>
    <c:dispBlanksAs val="zero"/>
    <c:showDLblsOverMax val="1"/>
  </c:chart>
  <c:spPr>
    <a:blipFill>
      <a:blip xmlns:r="http://schemas.openxmlformats.org/officeDocument/2006/relationships" r:embed="rId1"/>
      <a:tile tx="0" ty="0" sx="100000" sy="100000" flip="none" algn="tl"/>
    </a:blip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'GENEL (2)'!$A$2</c:f>
              <c:strCache>
                <c:ptCount val="1"/>
                <c:pt idx="0">
                  <c:v>2018</c:v>
                </c:pt>
              </c:strCache>
            </c:strRef>
          </c:tx>
          <c:invertIfNegative val="0"/>
          <c:cat>
            <c:strRef>
              <c:f>'GENEL (2)'!$B$1:$F$1</c:f>
              <c:strCache>
                <c:ptCount val="5"/>
                <c:pt idx="0">
                  <c:v>EYLÜL</c:v>
                </c:pt>
                <c:pt idx="1">
                  <c:v>EKİM</c:v>
                </c:pt>
                <c:pt idx="2">
                  <c:v>KASIM</c:v>
                </c:pt>
                <c:pt idx="3">
                  <c:v>ARALIK</c:v>
                </c:pt>
                <c:pt idx="4">
                  <c:v>TOPLAM</c:v>
                </c:pt>
              </c:strCache>
            </c:strRef>
          </c:cat>
          <c:val>
            <c:numRef>
              <c:f>'GENEL (2)'!$B$2:$F$2</c:f>
              <c:numCache>
                <c:formatCode>General</c:formatCode>
                <c:ptCount val="5"/>
                <c:pt idx="0">
                  <c:v>10232</c:v>
                </c:pt>
                <c:pt idx="1">
                  <c:v>10931</c:v>
                </c:pt>
                <c:pt idx="2">
                  <c:v>11068</c:v>
                </c:pt>
                <c:pt idx="3">
                  <c:v>12147</c:v>
                </c:pt>
                <c:pt idx="4">
                  <c:v>44378</c:v>
                </c:pt>
              </c:numCache>
            </c:numRef>
          </c:val>
          <c:extLst>
            <c:ext xmlns:c16="http://schemas.microsoft.com/office/drawing/2014/chart" uri="{C3380CC4-5D6E-409C-BE32-E72D297353CC}">
              <c16:uniqueId val="{00000000-AD9D-154A-B975-8487AD34FCAD}"/>
            </c:ext>
          </c:extLst>
        </c:ser>
        <c:ser>
          <c:idx val="1"/>
          <c:order val="1"/>
          <c:tx>
            <c:strRef>
              <c:f>'GENEL (2)'!$A$3</c:f>
              <c:strCache>
                <c:ptCount val="1"/>
                <c:pt idx="0">
                  <c:v>2019</c:v>
                </c:pt>
              </c:strCache>
            </c:strRef>
          </c:tx>
          <c:invertIfNegative val="0"/>
          <c:cat>
            <c:strRef>
              <c:f>'GENEL (2)'!$B$1:$F$1</c:f>
              <c:strCache>
                <c:ptCount val="5"/>
                <c:pt idx="0">
                  <c:v>EYLÜL</c:v>
                </c:pt>
                <c:pt idx="1">
                  <c:v>EKİM</c:v>
                </c:pt>
                <c:pt idx="2">
                  <c:v>KASIM</c:v>
                </c:pt>
                <c:pt idx="3">
                  <c:v>ARALIK</c:v>
                </c:pt>
                <c:pt idx="4">
                  <c:v>TOPLAM</c:v>
                </c:pt>
              </c:strCache>
            </c:strRef>
          </c:cat>
          <c:val>
            <c:numRef>
              <c:f>'GENEL (2)'!$B$3:$F$3</c:f>
              <c:numCache>
                <c:formatCode>General</c:formatCode>
                <c:ptCount val="5"/>
                <c:pt idx="0">
                  <c:v>10483</c:v>
                </c:pt>
                <c:pt idx="1">
                  <c:v>10864</c:v>
                </c:pt>
                <c:pt idx="2">
                  <c:v>11227</c:v>
                </c:pt>
                <c:pt idx="3">
                  <c:v>12233</c:v>
                </c:pt>
                <c:pt idx="4">
                  <c:v>44807</c:v>
                </c:pt>
              </c:numCache>
            </c:numRef>
          </c:val>
          <c:extLst>
            <c:ext xmlns:c16="http://schemas.microsoft.com/office/drawing/2014/chart" uri="{C3380CC4-5D6E-409C-BE32-E72D297353CC}">
              <c16:uniqueId val="{00000001-AD9D-154A-B975-8487AD34FCAD}"/>
            </c:ext>
          </c:extLst>
        </c:ser>
        <c:ser>
          <c:idx val="2"/>
          <c:order val="2"/>
          <c:tx>
            <c:strRef>
              <c:f>'GENEL (2)'!$A$4</c:f>
              <c:strCache>
                <c:ptCount val="1"/>
                <c:pt idx="0">
                  <c:v>2020</c:v>
                </c:pt>
              </c:strCache>
            </c:strRef>
          </c:tx>
          <c:invertIfNegative val="0"/>
          <c:dLbls>
            <c:spPr>
              <a:noFill/>
              <a:ln>
                <a:noFill/>
              </a:ln>
              <a:effectLst/>
            </c:spPr>
            <c:txPr>
              <a:bodyPr/>
              <a:lstStyle/>
              <a:p>
                <a:pPr>
                  <a:defRPr sz="24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'GENEL (2)'!$B$1:$F$1</c:f>
              <c:strCache>
                <c:ptCount val="5"/>
                <c:pt idx="0">
                  <c:v>EYLÜL</c:v>
                </c:pt>
                <c:pt idx="1">
                  <c:v>EKİM</c:v>
                </c:pt>
                <c:pt idx="2">
                  <c:v>KASIM</c:v>
                </c:pt>
                <c:pt idx="3">
                  <c:v>ARALIK</c:v>
                </c:pt>
                <c:pt idx="4">
                  <c:v>TOPLAM</c:v>
                </c:pt>
              </c:strCache>
            </c:strRef>
          </c:cat>
          <c:val>
            <c:numRef>
              <c:f>'GENEL (2)'!$B$4:$F$4</c:f>
              <c:numCache>
                <c:formatCode>General</c:formatCode>
                <c:ptCount val="5"/>
                <c:pt idx="0">
                  <c:v>12873</c:v>
                </c:pt>
                <c:pt idx="1">
                  <c:v>13671</c:v>
                </c:pt>
                <c:pt idx="2">
                  <c:v>21865</c:v>
                </c:pt>
                <c:pt idx="3">
                  <c:v>22857</c:v>
                </c:pt>
                <c:pt idx="4">
                  <c:v>71266</c:v>
                </c:pt>
              </c:numCache>
            </c:numRef>
          </c:val>
          <c:extLst>
            <c:ext xmlns:c16="http://schemas.microsoft.com/office/drawing/2014/chart" uri="{C3380CC4-5D6E-409C-BE32-E72D297353CC}">
              <c16:uniqueId val="{00000002-AD9D-154A-B975-8487AD34FCAD}"/>
            </c:ext>
          </c:extLst>
        </c:ser>
        <c:dLbls>
          <c:showLegendKey val="0"/>
          <c:showVal val="0"/>
          <c:showCatName val="0"/>
          <c:showSerName val="0"/>
          <c:showPercent val="0"/>
          <c:showBubbleSize val="0"/>
        </c:dLbls>
        <c:gapWidth val="75"/>
        <c:shape val="box"/>
        <c:axId val="100413824"/>
        <c:axId val="100415744"/>
        <c:axId val="0"/>
      </c:bar3DChart>
      <c:catAx>
        <c:axId val="100413824"/>
        <c:scaling>
          <c:orientation val="minMax"/>
        </c:scaling>
        <c:delete val="0"/>
        <c:axPos val="b"/>
        <c:numFmt formatCode="General" sourceLinked="0"/>
        <c:majorTickMark val="none"/>
        <c:minorTickMark val="none"/>
        <c:tickLblPos val="nextTo"/>
        <c:crossAx val="100415744"/>
        <c:crosses val="autoZero"/>
        <c:auto val="1"/>
        <c:lblAlgn val="ctr"/>
        <c:lblOffset val="100"/>
        <c:noMultiLvlLbl val="0"/>
      </c:catAx>
      <c:valAx>
        <c:axId val="100415744"/>
        <c:scaling>
          <c:orientation val="minMax"/>
        </c:scaling>
        <c:delete val="0"/>
        <c:axPos val="l"/>
        <c:numFmt formatCode="General" sourceLinked="1"/>
        <c:majorTickMark val="none"/>
        <c:minorTickMark val="none"/>
        <c:tickLblPos val="nextTo"/>
        <c:spPr>
          <a:ln w="9525">
            <a:noFill/>
          </a:ln>
        </c:spPr>
        <c:txPr>
          <a:bodyPr/>
          <a:lstStyle/>
          <a:p>
            <a:pPr>
              <a:defRPr sz="1800" b="1"/>
            </a:pPr>
            <a:endParaRPr lang="tr-TR"/>
          </a:p>
        </c:txPr>
        <c:crossAx val="100413824"/>
        <c:crosses val="autoZero"/>
        <c:crossBetween val="between"/>
      </c:valAx>
    </c:plotArea>
    <c:legend>
      <c:legendPos val="b"/>
      <c:overlay val="0"/>
      <c:txPr>
        <a:bodyPr/>
        <a:lstStyle/>
        <a:p>
          <a:pPr>
            <a:defRPr sz="1800" b="1"/>
          </a:pPr>
          <a:endParaRPr lang="tr-TR"/>
        </a:p>
      </c:txPr>
    </c:legend>
    <c:plotVisOnly val="1"/>
    <c:dispBlanksAs val="gap"/>
    <c:showDLblsOverMax val="0"/>
  </c:chart>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5AC1F-D700-466D-93B8-90762ED73E6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1C16DA2-230C-425B-A15A-759D9A11B6C7}">
      <dgm:prSet custT="1"/>
      <dgm:spPr/>
      <dgm:t>
        <a:bodyPr/>
        <a:lstStyle/>
        <a:p>
          <a:r>
            <a:rPr lang="tr-TR" sz="2400" b="1" dirty="0">
              <a:latin typeface="Calibri" panose="020F0502020204030204" pitchFamily="34" charset="0"/>
              <a:cs typeface="Calibri" panose="020F0502020204030204" pitchFamily="34" charset="0"/>
            </a:rPr>
            <a:t>Birinci basamak</a:t>
          </a:r>
        </a:p>
        <a:p>
          <a:r>
            <a:rPr lang="tr-TR" sz="1800" dirty="0">
              <a:latin typeface="Calibri" panose="020F0502020204030204" pitchFamily="34" charset="0"/>
              <a:cs typeface="Calibri" panose="020F0502020204030204" pitchFamily="34" charset="0"/>
            </a:rPr>
            <a:t>Sağlık sistemine ilk giriş noktası olan, hastalığa değil kişiye odaklanan, tüm sağlık hizmetini sürekli sunan ve başka kurumlar tarafından sağlanan hizmetle bütünleştiren sağlık sisteminin en önemli parçasıdır</a:t>
          </a:r>
          <a:endParaRPr lang="tr-TR" sz="1600" dirty="0">
            <a:latin typeface="Calibri" panose="020F0502020204030204" pitchFamily="34" charset="0"/>
            <a:cs typeface="Calibri" panose="020F0502020204030204" pitchFamily="34" charset="0"/>
          </a:endParaRPr>
        </a:p>
      </dgm:t>
    </dgm:pt>
    <dgm:pt modelId="{65F2251E-F12C-4F52-A59D-ECB4FD14D507}" type="parTrans" cxnId="{3853B3B9-369B-403F-8074-E4740D0AA726}">
      <dgm:prSet/>
      <dgm:spPr/>
      <dgm:t>
        <a:bodyPr/>
        <a:lstStyle/>
        <a:p>
          <a:endParaRPr lang="en-US"/>
        </a:p>
      </dgm:t>
    </dgm:pt>
    <dgm:pt modelId="{819777D6-67AC-4EF0-AD5D-5282CE7A1D9F}" type="sibTrans" cxnId="{3853B3B9-369B-403F-8074-E4740D0AA726}">
      <dgm:prSet/>
      <dgm:spPr/>
      <dgm:t>
        <a:bodyPr/>
        <a:lstStyle/>
        <a:p>
          <a:endParaRPr lang="en-US"/>
        </a:p>
      </dgm:t>
    </dgm:pt>
    <dgm:pt modelId="{16DA5302-BE97-4992-9E94-D1366EDD5F37}">
      <dgm:prSet custT="1"/>
      <dgm:spPr/>
      <dgm:t>
        <a:bodyPr/>
        <a:lstStyle/>
        <a:p>
          <a:r>
            <a:rPr lang="tr-TR" sz="2400" b="1" dirty="0">
              <a:latin typeface="Calibri" panose="020F0502020204030204" pitchFamily="34" charset="0"/>
              <a:cs typeface="Calibri" panose="020F0502020204030204" pitchFamily="34" charset="0"/>
            </a:rPr>
            <a:t>Halk Sağlığı</a:t>
          </a:r>
        </a:p>
        <a:p>
          <a:r>
            <a:rPr lang="tr-TR" sz="1800" dirty="0">
              <a:latin typeface="Calibri" panose="020F0502020204030204" pitchFamily="34" charset="0"/>
              <a:cs typeface="Calibri" panose="020F0502020204030204" pitchFamily="34" charset="0"/>
            </a:rPr>
            <a:t>Kolektif toplumsal faaliyetlerle işleyen, tüm insanların sağlığını korumayı, iyileştirmeyi amaçlayan, hizmetleri ve kurumları içeren bilimlerin, becerilerin ve değerlerin birleşimidir. Bir düşünme biçimi, disiplin, toplum kurumu ve  uygulama biçimidir. </a:t>
          </a:r>
          <a:endParaRPr lang="en-US" sz="1800" dirty="0">
            <a:latin typeface="Calibri" panose="020F0502020204030204" pitchFamily="34" charset="0"/>
            <a:cs typeface="Calibri" panose="020F0502020204030204" pitchFamily="34" charset="0"/>
          </a:endParaRPr>
        </a:p>
      </dgm:t>
    </dgm:pt>
    <dgm:pt modelId="{B2CC3776-DFBC-4D6E-AEF6-B6BFB9758A02}" type="parTrans" cxnId="{F8F91038-3394-444C-8292-CCE6F9EF5FBF}">
      <dgm:prSet/>
      <dgm:spPr/>
      <dgm:t>
        <a:bodyPr/>
        <a:lstStyle/>
        <a:p>
          <a:endParaRPr lang="en-US"/>
        </a:p>
      </dgm:t>
    </dgm:pt>
    <dgm:pt modelId="{6A97CDDA-BC94-444D-A296-26224D8E6ECA}" type="sibTrans" cxnId="{F8F91038-3394-444C-8292-CCE6F9EF5FBF}">
      <dgm:prSet/>
      <dgm:spPr/>
      <dgm:t>
        <a:bodyPr/>
        <a:lstStyle/>
        <a:p>
          <a:endParaRPr lang="en-US"/>
        </a:p>
      </dgm:t>
    </dgm:pt>
    <dgm:pt modelId="{8E34598D-74CB-4D89-ABE1-9AC3A8A7AE20}">
      <dgm:prSet custT="1"/>
      <dgm:spPr/>
      <dgm:t>
        <a:bodyPr/>
        <a:lstStyle/>
        <a:p>
          <a:endParaRPr lang="tr-TR" sz="1800" b="1" dirty="0">
            <a:latin typeface="Calibri" panose="020F0502020204030204" pitchFamily="34" charset="0"/>
            <a:cs typeface="Calibri" panose="020F0502020204030204" pitchFamily="34" charset="0"/>
          </a:endParaRPr>
        </a:p>
        <a:p>
          <a:r>
            <a:rPr lang="tr-TR" sz="2400" b="1" dirty="0">
              <a:latin typeface="Calibri" panose="020F0502020204030204" pitchFamily="34" charset="0"/>
              <a:cs typeface="Calibri" panose="020F0502020204030204" pitchFamily="34" charset="0"/>
            </a:rPr>
            <a:t>Entegrasyon</a:t>
          </a:r>
        </a:p>
        <a:p>
          <a:r>
            <a:rPr lang="tr-TR" sz="1800" b="0" dirty="0">
              <a:latin typeface="Calibri" panose="020F0502020204030204" pitchFamily="34" charset="0"/>
              <a:cs typeface="Calibri" panose="020F0502020204030204" pitchFamily="34" charset="0"/>
            </a:rPr>
            <a:t>Sağlık sonuçlarını iyileştirmek için sağlık sistemini kendi içinde(akut, birinci basamak ve Uzmanlık) ve diğer insan hizmetleri sistemleriyle (uzun vadeli bakım, eğitim ve mesleki ve barınma hizmetleri) bağlama arayışı.</a:t>
          </a:r>
        </a:p>
        <a:p>
          <a:endParaRPr lang="en-US" sz="1500" b="1" dirty="0"/>
        </a:p>
      </dgm:t>
    </dgm:pt>
    <dgm:pt modelId="{EF7E0FEA-D4C5-4447-B8CD-F4D042613D3C}" type="parTrans" cxnId="{F8B5781E-D4F3-41C8-9E12-7BE5D51E0429}">
      <dgm:prSet/>
      <dgm:spPr/>
      <dgm:t>
        <a:bodyPr/>
        <a:lstStyle/>
        <a:p>
          <a:endParaRPr lang="en-US"/>
        </a:p>
      </dgm:t>
    </dgm:pt>
    <dgm:pt modelId="{C2425704-F21E-4339-BDB2-77B3A460F6F3}" type="sibTrans" cxnId="{F8B5781E-D4F3-41C8-9E12-7BE5D51E0429}">
      <dgm:prSet/>
      <dgm:spPr/>
      <dgm:t>
        <a:bodyPr/>
        <a:lstStyle/>
        <a:p>
          <a:endParaRPr lang="en-US"/>
        </a:p>
      </dgm:t>
    </dgm:pt>
    <dgm:pt modelId="{68740DB2-4762-46E8-8FDE-DB41F5D8B326}" type="pres">
      <dgm:prSet presAssocID="{0FF5AC1F-D700-466D-93B8-90762ED73E61}" presName="root" presStyleCnt="0">
        <dgm:presLayoutVars>
          <dgm:dir/>
          <dgm:resizeHandles val="exact"/>
        </dgm:presLayoutVars>
      </dgm:prSet>
      <dgm:spPr/>
    </dgm:pt>
    <dgm:pt modelId="{31824659-2D3B-4F08-8094-27C1E3EEB004}" type="pres">
      <dgm:prSet presAssocID="{41C16DA2-230C-425B-A15A-759D9A11B6C7}" presName="compNode" presStyleCnt="0"/>
      <dgm:spPr/>
    </dgm:pt>
    <dgm:pt modelId="{80A8635B-60C5-4938-A274-F7157365C005}" type="pres">
      <dgm:prSet presAssocID="{41C16DA2-230C-425B-A15A-759D9A11B6C7}" presName="bgRect" presStyleLbl="bgShp" presStyleIdx="0" presStyleCnt="3"/>
      <dgm:spPr/>
    </dgm:pt>
    <dgm:pt modelId="{40BB9FF1-60B3-40BD-9C28-21DBB968C3CE}" type="pres">
      <dgm:prSet presAssocID="{41C16DA2-230C-425B-A15A-759D9A11B6C7}" presName="iconRect" presStyleLbl="node1" presStyleIdx="0" presStyleCnt="3" custScaleX="100000" custScaleY="100098" custLinFactNeighborX="-537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ay işareti"/>
        </a:ext>
      </dgm:extLst>
    </dgm:pt>
    <dgm:pt modelId="{46244C2C-776F-4D26-827C-95646BDAA32E}" type="pres">
      <dgm:prSet presAssocID="{41C16DA2-230C-425B-A15A-759D9A11B6C7}" presName="spaceRect" presStyleCnt="0"/>
      <dgm:spPr/>
    </dgm:pt>
    <dgm:pt modelId="{189CB7B8-C4BA-4669-AD02-7DE7CE1E17E0}" type="pres">
      <dgm:prSet presAssocID="{41C16DA2-230C-425B-A15A-759D9A11B6C7}" presName="parTx" presStyleLbl="revTx" presStyleIdx="0" presStyleCnt="3" custScaleX="111098" custLinFactNeighborX="-4482">
        <dgm:presLayoutVars>
          <dgm:chMax val="0"/>
          <dgm:chPref val="0"/>
        </dgm:presLayoutVars>
      </dgm:prSet>
      <dgm:spPr/>
    </dgm:pt>
    <dgm:pt modelId="{7945930A-AFFE-458A-85CD-6EBC35FA61CC}" type="pres">
      <dgm:prSet presAssocID="{819777D6-67AC-4EF0-AD5D-5282CE7A1D9F}" presName="sibTrans" presStyleCnt="0"/>
      <dgm:spPr/>
    </dgm:pt>
    <dgm:pt modelId="{C39A7B9C-F5C0-45DB-B1F6-95DD0F7EF553}" type="pres">
      <dgm:prSet presAssocID="{16DA5302-BE97-4992-9E94-D1366EDD5F37}" presName="compNode" presStyleCnt="0"/>
      <dgm:spPr/>
    </dgm:pt>
    <dgm:pt modelId="{2B337267-7F34-4700-BA14-8F20F28AD5DD}" type="pres">
      <dgm:prSet presAssocID="{16DA5302-BE97-4992-9E94-D1366EDD5F37}" presName="bgRect" presStyleLbl="bgShp" presStyleIdx="1" presStyleCnt="3"/>
      <dgm:spPr/>
    </dgm:pt>
    <dgm:pt modelId="{2AA57C6E-1D7E-4850-91FC-C6E634C5F093}" type="pres">
      <dgm:prSet presAssocID="{16DA5302-BE97-4992-9E94-D1366EDD5F37}" presName="iconRect" presStyleLbl="node1" presStyleIdx="1" presStyleCnt="3" custLinFactNeighborX="-44120"/>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
        </a:ext>
      </dgm:extLst>
    </dgm:pt>
    <dgm:pt modelId="{8788F1EE-56A6-4E5A-8F05-EBF6A9C15B4B}" type="pres">
      <dgm:prSet presAssocID="{16DA5302-BE97-4992-9E94-D1366EDD5F37}" presName="spaceRect" presStyleCnt="0"/>
      <dgm:spPr/>
    </dgm:pt>
    <dgm:pt modelId="{A9D6D306-B002-4BA2-B9CB-0CF67CDF4B51}" type="pres">
      <dgm:prSet presAssocID="{16DA5302-BE97-4992-9E94-D1366EDD5F37}" presName="parTx" presStyleLbl="revTx" presStyleIdx="1" presStyleCnt="3" custScaleX="108987">
        <dgm:presLayoutVars>
          <dgm:chMax val="0"/>
          <dgm:chPref val="0"/>
        </dgm:presLayoutVars>
      </dgm:prSet>
      <dgm:spPr/>
    </dgm:pt>
    <dgm:pt modelId="{623BD863-439B-4159-885E-9320E44B6024}" type="pres">
      <dgm:prSet presAssocID="{6A97CDDA-BC94-444D-A296-26224D8E6ECA}" presName="sibTrans" presStyleCnt="0"/>
      <dgm:spPr/>
    </dgm:pt>
    <dgm:pt modelId="{B04589D2-FA91-4EF8-B215-43AEFEB272C1}" type="pres">
      <dgm:prSet presAssocID="{8E34598D-74CB-4D89-ABE1-9AC3A8A7AE20}" presName="compNode" presStyleCnt="0"/>
      <dgm:spPr/>
    </dgm:pt>
    <dgm:pt modelId="{73106877-45D7-476D-8227-1E0772177058}" type="pres">
      <dgm:prSet presAssocID="{8E34598D-74CB-4D89-ABE1-9AC3A8A7AE20}" presName="bgRect" presStyleLbl="bgShp" presStyleIdx="2" presStyleCnt="3"/>
      <dgm:spPr/>
    </dgm:pt>
    <dgm:pt modelId="{E9DC0CD5-E4CB-471D-ABAD-D1F6F2841FBC}" type="pres">
      <dgm:prSet presAssocID="{8E34598D-74CB-4D89-ABE1-9AC3A8A7AE20}" presName="iconRect" presStyleLbl="node1" presStyleIdx="2" presStyleCnt="3" custLinFactNeighborX="-3098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ğ"/>
        </a:ext>
      </dgm:extLst>
    </dgm:pt>
    <dgm:pt modelId="{2233201B-FAA4-48A1-AA0A-5D8E98AA2B98}" type="pres">
      <dgm:prSet presAssocID="{8E34598D-74CB-4D89-ABE1-9AC3A8A7AE20}" presName="spaceRect" presStyleCnt="0"/>
      <dgm:spPr/>
    </dgm:pt>
    <dgm:pt modelId="{778F9208-6868-4669-8999-925E94538879}" type="pres">
      <dgm:prSet presAssocID="{8E34598D-74CB-4D89-ABE1-9AC3A8A7AE20}" presName="parTx" presStyleLbl="revTx" presStyleIdx="2" presStyleCnt="3" custScaleX="113663">
        <dgm:presLayoutVars>
          <dgm:chMax val="0"/>
          <dgm:chPref val="0"/>
        </dgm:presLayoutVars>
      </dgm:prSet>
      <dgm:spPr/>
    </dgm:pt>
  </dgm:ptLst>
  <dgm:cxnLst>
    <dgm:cxn modelId="{48D0E50B-2120-421F-BB7D-7384D5D16EF1}" type="presOf" srcId="{8E34598D-74CB-4D89-ABE1-9AC3A8A7AE20}" destId="{778F9208-6868-4669-8999-925E94538879}" srcOrd="0" destOrd="0" presId="urn:microsoft.com/office/officeart/2018/2/layout/IconVerticalSolidList"/>
    <dgm:cxn modelId="{F8B5781E-D4F3-41C8-9E12-7BE5D51E0429}" srcId="{0FF5AC1F-D700-466D-93B8-90762ED73E61}" destId="{8E34598D-74CB-4D89-ABE1-9AC3A8A7AE20}" srcOrd="2" destOrd="0" parTransId="{EF7E0FEA-D4C5-4447-B8CD-F4D042613D3C}" sibTransId="{C2425704-F21E-4339-BDB2-77B3A460F6F3}"/>
    <dgm:cxn modelId="{F8F91038-3394-444C-8292-CCE6F9EF5FBF}" srcId="{0FF5AC1F-D700-466D-93B8-90762ED73E61}" destId="{16DA5302-BE97-4992-9E94-D1366EDD5F37}" srcOrd="1" destOrd="0" parTransId="{B2CC3776-DFBC-4D6E-AEF6-B6BFB9758A02}" sibTransId="{6A97CDDA-BC94-444D-A296-26224D8E6ECA}"/>
    <dgm:cxn modelId="{BC2CEE4C-EB4F-4AA9-AB96-86D2235A70B6}" type="presOf" srcId="{0FF5AC1F-D700-466D-93B8-90762ED73E61}" destId="{68740DB2-4762-46E8-8FDE-DB41F5D8B326}" srcOrd="0" destOrd="0" presId="urn:microsoft.com/office/officeart/2018/2/layout/IconVerticalSolidList"/>
    <dgm:cxn modelId="{865BD197-79D6-4969-8A24-0D5F0E912752}" type="presOf" srcId="{41C16DA2-230C-425B-A15A-759D9A11B6C7}" destId="{189CB7B8-C4BA-4669-AD02-7DE7CE1E17E0}" srcOrd="0" destOrd="0" presId="urn:microsoft.com/office/officeart/2018/2/layout/IconVerticalSolidList"/>
    <dgm:cxn modelId="{3853B3B9-369B-403F-8074-E4740D0AA726}" srcId="{0FF5AC1F-D700-466D-93B8-90762ED73E61}" destId="{41C16DA2-230C-425B-A15A-759D9A11B6C7}" srcOrd="0" destOrd="0" parTransId="{65F2251E-F12C-4F52-A59D-ECB4FD14D507}" sibTransId="{819777D6-67AC-4EF0-AD5D-5282CE7A1D9F}"/>
    <dgm:cxn modelId="{8BBF00F1-B20F-4EAF-8A0D-31F90B6225DE}" type="presOf" srcId="{16DA5302-BE97-4992-9E94-D1366EDD5F37}" destId="{A9D6D306-B002-4BA2-B9CB-0CF67CDF4B51}" srcOrd="0" destOrd="0" presId="urn:microsoft.com/office/officeart/2018/2/layout/IconVerticalSolidList"/>
    <dgm:cxn modelId="{7380B1EA-9FDF-4496-A194-D2753C3D7F40}" type="presParOf" srcId="{68740DB2-4762-46E8-8FDE-DB41F5D8B326}" destId="{31824659-2D3B-4F08-8094-27C1E3EEB004}" srcOrd="0" destOrd="0" presId="urn:microsoft.com/office/officeart/2018/2/layout/IconVerticalSolidList"/>
    <dgm:cxn modelId="{F8561C85-9A5E-4606-BCBD-4340D57AC195}" type="presParOf" srcId="{31824659-2D3B-4F08-8094-27C1E3EEB004}" destId="{80A8635B-60C5-4938-A274-F7157365C005}" srcOrd="0" destOrd="0" presId="urn:microsoft.com/office/officeart/2018/2/layout/IconVerticalSolidList"/>
    <dgm:cxn modelId="{38CBFCD5-E6EE-428E-A9E6-553FE3ED1A0D}" type="presParOf" srcId="{31824659-2D3B-4F08-8094-27C1E3EEB004}" destId="{40BB9FF1-60B3-40BD-9C28-21DBB968C3CE}" srcOrd="1" destOrd="0" presId="urn:microsoft.com/office/officeart/2018/2/layout/IconVerticalSolidList"/>
    <dgm:cxn modelId="{8A36F2F3-4EC6-4FF0-9223-716BEBC3CA03}" type="presParOf" srcId="{31824659-2D3B-4F08-8094-27C1E3EEB004}" destId="{46244C2C-776F-4D26-827C-95646BDAA32E}" srcOrd="2" destOrd="0" presId="urn:microsoft.com/office/officeart/2018/2/layout/IconVerticalSolidList"/>
    <dgm:cxn modelId="{4DFF8A5D-E7FF-4CEF-A518-F8D631C65FE6}" type="presParOf" srcId="{31824659-2D3B-4F08-8094-27C1E3EEB004}" destId="{189CB7B8-C4BA-4669-AD02-7DE7CE1E17E0}" srcOrd="3" destOrd="0" presId="urn:microsoft.com/office/officeart/2018/2/layout/IconVerticalSolidList"/>
    <dgm:cxn modelId="{E71E5F23-841B-412E-8FD9-61AAC5C310A6}" type="presParOf" srcId="{68740DB2-4762-46E8-8FDE-DB41F5D8B326}" destId="{7945930A-AFFE-458A-85CD-6EBC35FA61CC}" srcOrd="1" destOrd="0" presId="urn:microsoft.com/office/officeart/2018/2/layout/IconVerticalSolidList"/>
    <dgm:cxn modelId="{1D305D33-7386-43EF-8E3B-54F230485EB3}" type="presParOf" srcId="{68740DB2-4762-46E8-8FDE-DB41F5D8B326}" destId="{C39A7B9C-F5C0-45DB-B1F6-95DD0F7EF553}" srcOrd="2" destOrd="0" presId="urn:microsoft.com/office/officeart/2018/2/layout/IconVerticalSolidList"/>
    <dgm:cxn modelId="{467807F8-DF2A-4B54-82FE-B123BB37B820}" type="presParOf" srcId="{C39A7B9C-F5C0-45DB-B1F6-95DD0F7EF553}" destId="{2B337267-7F34-4700-BA14-8F20F28AD5DD}" srcOrd="0" destOrd="0" presId="urn:microsoft.com/office/officeart/2018/2/layout/IconVerticalSolidList"/>
    <dgm:cxn modelId="{5B44E205-FF1F-4BEE-962F-989B53D5BC2C}" type="presParOf" srcId="{C39A7B9C-F5C0-45DB-B1F6-95DD0F7EF553}" destId="{2AA57C6E-1D7E-4850-91FC-C6E634C5F093}" srcOrd="1" destOrd="0" presId="urn:microsoft.com/office/officeart/2018/2/layout/IconVerticalSolidList"/>
    <dgm:cxn modelId="{C451C73D-C85C-4FD3-9332-59BDEDD3E16D}" type="presParOf" srcId="{C39A7B9C-F5C0-45DB-B1F6-95DD0F7EF553}" destId="{8788F1EE-56A6-4E5A-8F05-EBF6A9C15B4B}" srcOrd="2" destOrd="0" presId="urn:microsoft.com/office/officeart/2018/2/layout/IconVerticalSolidList"/>
    <dgm:cxn modelId="{5EFC0E7D-7E16-47B6-8004-AA6C9114C700}" type="presParOf" srcId="{C39A7B9C-F5C0-45DB-B1F6-95DD0F7EF553}" destId="{A9D6D306-B002-4BA2-B9CB-0CF67CDF4B51}" srcOrd="3" destOrd="0" presId="urn:microsoft.com/office/officeart/2018/2/layout/IconVerticalSolidList"/>
    <dgm:cxn modelId="{36444E00-2C71-4A9B-8B16-D63868F6EBDF}" type="presParOf" srcId="{68740DB2-4762-46E8-8FDE-DB41F5D8B326}" destId="{623BD863-439B-4159-885E-9320E44B6024}" srcOrd="3" destOrd="0" presId="urn:microsoft.com/office/officeart/2018/2/layout/IconVerticalSolidList"/>
    <dgm:cxn modelId="{43A2AD2E-0B01-4FDA-BFA6-41173C1E423A}" type="presParOf" srcId="{68740DB2-4762-46E8-8FDE-DB41F5D8B326}" destId="{B04589D2-FA91-4EF8-B215-43AEFEB272C1}" srcOrd="4" destOrd="0" presId="urn:microsoft.com/office/officeart/2018/2/layout/IconVerticalSolidList"/>
    <dgm:cxn modelId="{E7BE565A-6AD7-4924-85B7-5643CB113F54}" type="presParOf" srcId="{B04589D2-FA91-4EF8-B215-43AEFEB272C1}" destId="{73106877-45D7-476D-8227-1E0772177058}" srcOrd="0" destOrd="0" presId="urn:microsoft.com/office/officeart/2018/2/layout/IconVerticalSolidList"/>
    <dgm:cxn modelId="{A744CB55-E98A-4254-8415-BFA30D25B016}" type="presParOf" srcId="{B04589D2-FA91-4EF8-B215-43AEFEB272C1}" destId="{E9DC0CD5-E4CB-471D-ABAD-D1F6F2841FBC}" srcOrd="1" destOrd="0" presId="urn:microsoft.com/office/officeart/2018/2/layout/IconVerticalSolidList"/>
    <dgm:cxn modelId="{C08CFB1F-FE09-4FDA-9AFD-25C76D0C72B4}" type="presParOf" srcId="{B04589D2-FA91-4EF8-B215-43AEFEB272C1}" destId="{2233201B-FAA4-48A1-AA0A-5D8E98AA2B98}" srcOrd="2" destOrd="0" presId="urn:microsoft.com/office/officeart/2018/2/layout/IconVerticalSolidList"/>
    <dgm:cxn modelId="{E8507D35-DF02-4F47-8E6E-484C5A107914}" type="presParOf" srcId="{B04589D2-FA91-4EF8-B215-43AEFEB272C1}" destId="{778F9208-6868-4669-8999-925E9453887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635B-60C5-4938-A274-F7157365C005}">
      <dsp:nvSpPr>
        <dsp:cNvPr id="0" name=""/>
        <dsp:cNvSpPr/>
      </dsp:nvSpPr>
      <dsp:spPr>
        <a:xfrm>
          <a:off x="-189484" y="10104"/>
          <a:ext cx="8435280" cy="1533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B9FF1-60B3-40BD-9C28-21DBB968C3CE}">
      <dsp:nvSpPr>
        <dsp:cNvPr id="0" name=""/>
        <dsp:cNvSpPr/>
      </dsp:nvSpPr>
      <dsp:spPr>
        <a:xfrm>
          <a:off x="0" y="354749"/>
          <a:ext cx="845125" cy="8443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9CB7B8-C4BA-4669-AD02-7DE7CE1E17E0}">
      <dsp:nvSpPr>
        <dsp:cNvPr id="0" name=""/>
        <dsp:cNvSpPr/>
      </dsp:nvSpPr>
      <dsp:spPr>
        <a:xfrm>
          <a:off x="922317" y="10104"/>
          <a:ext cx="7322506" cy="1535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64" tIns="162464" rIns="162464" bIns="162464" numCol="1" spcCol="1270" anchor="ctr" anchorCtr="0">
          <a:noAutofit/>
        </a:bodyPr>
        <a:lstStyle/>
        <a:p>
          <a:pPr marL="0" lvl="0" indent="0" algn="l" defTabSz="1066800">
            <a:lnSpc>
              <a:spcPct val="90000"/>
            </a:lnSpc>
            <a:spcBef>
              <a:spcPct val="0"/>
            </a:spcBef>
            <a:spcAft>
              <a:spcPct val="35000"/>
            </a:spcAft>
            <a:buNone/>
          </a:pPr>
          <a:r>
            <a:rPr lang="tr-TR" sz="2400" b="1" kern="1200" dirty="0">
              <a:latin typeface="Calibri" panose="020F0502020204030204" pitchFamily="34" charset="0"/>
              <a:cs typeface="Calibri" panose="020F0502020204030204" pitchFamily="34" charset="0"/>
            </a:rPr>
            <a:t>Birinci basamak</a:t>
          </a:r>
        </a:p>
        <a:p>
          <a:pPr marL="0" lvl="0" indent="0" algn="l" defTabSz="1066800">
            <a:lnSpc>
              <a:spcPct val="90000"/>
            </a:lnSpc>
            <a:spcBef>
              <a:spcPct val="0"/>
            </a:spcBef>
            <a:spcAft>
              <a:spcPct val="35000"/>
            </a:spcAft>
            <a:buNone/>
          </a:pPr>
          <a:r>
            <a:rPr lang="tr-TR" sz="1800" kern="1200" dirty="0">
              <a:latin typeface="Calibri" panose="020F0502020204030204" pitchFamily="34" charset="0"/>
              <a:cs typeface="Calibri" panose="020F0502020204030204" pitchFamily="34" charset="0"/>
            </a:rPr>
            <a:t>Sağlık sistemine ilk giriş noktası olan, hastalığa değil kişiye odaklanan, tüm sağlık hizmetini sürekli sunan ve başka kurumlar tarafından sağlanan hizmetle bütünleştiren sağlık sisteminin en önemli parçasıdır</a:t>
          </a:r>
          <a:endParaRPr lang="tr-TR" sz="1600" kern="1200" dirty="0">
            <a:latin typeface="Calibri" panose="020F0502020204030204" pitchFamily="34" charset="0"/>
            <a:cs typeface="Calibri" panose="020F0502020204030204" pitchFamily="34" charset="0"/>
          </a:endParaRPr>
        </a:p>
      </dsp:txBody>
      <dsp:txXfrm>
        <a:off x="922317" y="10104"/>
        <a:ext cx="7322506" cy="1535090"/>
      </dsp:txXfrm>
    </dsp:sp>
    <dsp:sp modelId="{2B337267-7F34-4700-BA14-8F20F28AD5DD}">
      <dsp:nvSpPr>
        <dsp:cNvPr id="0" name=""/>
        <dsp:cNvSpPr/>
      </dsp:nvSpPr>
      <dsp:spPr>
        <a:xfrm>
          <a:off x="-189484" y="1917338"/>
          <a:ext cx="8435280" cy="1533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57C6E-1D7E-4850-91FC-C6E634C5F093}">
      <dsp:nvSpPr>
        <dsp:cNvPr id="0" name=""/>
        <dsp:cNvSpPr/>
      </dsp:nvSpPr>
      <dsp:spPr>
        <a:xfrm>
          <a:off x="0" y="2262396"/>
          <a:ext cx="845125" cy="8434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D6D306-B002-4BA2-B9CB-0CF67CDF4B51}">
      <dsp:nvSpPr>
        <dsp:cNvPr id="0" name=""/>
        <dsp:cNvSpPr/>
      </dsp:nvSpPr>
      <dsp:spPr>
        <a:xfrm>
          <a:off x="1287295" y="1917338"/>
          <a:ext cx="7183370" cy="1535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64" tIns="162464" rIns="162464" bIns="162464" numCol="1" spcCol="1270" anchor="ctr" anchorCtr="0">
          <a:noAutofit/>
        </a:bodyPr>
        <a:lstStyle/>
        <a:p>
          <a:pPr marL="0" lvl="0" indent="0" algn="l" defTabSz="1066800">
            <a:lnSpc>
              <a:spcPct val="90000"/>
            </a:lnSpc>
            <a:spcBef>
              <a:spcPct val="0"/>
            </a:spcBef>
            <a:spcAft>
              <a:spcPct val="35000"/>
            </a:spcAft>
            <a:buNone/>
          </a:pPr>
          <a:r>
            <a:rPr lang="tr-TR" sz="2400" b="1" kern="1200" dirty="0">
              <a:latin typeface="Calibri" panose="020F0502020204030204" pitchFamily="34" charset="0"/>
              <a:cs typeface="Calibri" panose="020F0502020204030204" pitchFamily="34" charset="0"/>
            </a:rPr>
            <a:t>Halk Sağlığı</a:t>
          </a:r>
        </a:p>
        <a:p>
          <a:pPr marL="0" lvl="0" indent="0" algn="l" defTabSz="1066800">
            <a:lnSpc>
              <a:spcPct val="90000"/>
            </a:lnSpc>
            <a:spcBef>
              <a:spcPct val="0"/>
            </a:spcBef>
            <a:spcAft>
              <a:spcPct val="35000"/>
            </a:spcAft>
            <a:buNone/>
          </a:pPr>
          <a:r>
            <a:rPr lang="tr-TR" sz="1800" kern="1200" dirty="0">
              <a:latin typeface="Calibri" panose="020F0502020204030204" pitchFamily="34" charset="0"/>
              <a:cs typeface="Calibri" panose="020F0502020204030204" pitchFamily="34" charset="0"/>
            </a:rPr>
            <a:t>Kolektif toplumsal faaliyetlerle işleyen, tüm insanların sağlığını korumayı, iyileştirmeyi amaçlayan, hizmetleri ve kurumları içeren bilimlerin, becerilerin ve değerlerin birleşimidir. Bir düşünme biçimi, disiplin, toplum kurumu ve  uygulama biçimidir. </a:t>
          </a:r>
          <a:endParaRPr lang="en-US" sz="1800" kern="1200" dirty="0">
            <a:latin typeface="Calibri" panose="020F0502020204030204" pitchFamily="34" charset="0"/>
            <a:cs typeface="Calibri" panose="020F0502020204030204" pitchFamily="34" charset="0"/>
          </a:endParaRPr>
        </a:p>
      </dsp:txBody>
      <dsp:txXfrm>
        <a:off x="1287295" y="1917338"/>
        <a:ext cx="7183370" cy="1535090"/>
      </dsp:txXfrm>
    </dsp:sp>
    <dsp:sp modelId="{73106877-45D7-476D-8227-1E0772177058}">
      <dsp:nvSpPr>
        <dsp:cNvPr id="0" name=""/>
        <dsp:cNvSpPr/>
      </dsp:nvSpPr>
      <dsp:spPr>
        <a:xfrm>
          <a:off x="-189484" y="3824572"/>
          <a:ext cx="8435280" cy="1533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C0CD5-E4CB-471D-ABAD-D1F6F2841FBC}">
      <dsp:nvSpPr>
        <dsp:cNvPr id="0" name=""/>
        <dsp:cNvSpPr/>
      </dsp:nvSpPr>
      <dsp:spPr>
        <a:xfrm>
          <a:off x="12573" y="4169630"/>
          <a:ext cx="845125" cy="84347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F9208-6868-4669-8999-925E94538879}">
      <dsp:nvSpPr>
        <dsp:cNvPr id="0" name=""/>
        <dsp:cNvSpPr/>
      </dsp:nvSpPr>
      <dsp:spPr>
        <a:xfrm>
          <a:off x="1133197" y="3824572"/>
          <a:ext cx="7491566" cy="1535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64" tIns="162464" rIns="162464" bIns="162464" numCol="1" spcCol="1270" anchor="ctr" anchorCtr="0">
          <a:noAutofit/>
        </a:bodyPr>
        <a:lstStyle/>
        <a:p>
          <a:pPr marL="0" lvl="0" indent="0" algn="l" defTabSz="800100">
            <a:lnSpc>
              <a:spcPct val="90000"/>
            </a:lnSpc>
            <a:spcBef>
              <a:spcPct val="0"/>
            </a:spcBef>
            <a:spcAft>
              <a:spcPct val="35000"/>
            </a:spcAft>
            <a:buNone/>
          </a:pPr>
          <a:endParaRPr lang="tr-TR" sz="1800" b="1"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tr-TR" sz="2400" b="1" kern="1200" dirty="0">
              <a:latin typeface="Calibri" panose="020F0502020204030204" pitchFamily="34" charset="0"/>
              <a:cs typeface="Calibri" panose="020F0502020204030204" pitchFamily="34" charset="0"/>
            </a:rPr>
            <a:t>Entegrasyon</a:t>
          </a:r>
        </a:p>
        <a:p>
          <a:pPr marL="0" lvl="0" indent="0" algn="l" defTabSz="800100">
            <a:lnSpc>
              <a:spcPct val="90000"/>
            </a:lnSpc>
            <a:spcBef>
              <a:spcPct val="0"/>
            </a:spcBef>
            <a:spcAft>
              <a:spcPct val="35000"/>
            </a:spcAft>
            <a:buNone/>
          </a:pPr>
          <a:r>
            <a:rPr lang="tr-TR" sz="1800" b="0" kern="1200" dirty="0">
              <a:latin typeface="Calibri" panose="020F0502020204030204" pitchFamily="34" charset="0"/>
              <a:cs typeface="Calibri" panose="020F0502020204030204" pitchFamily="34" charset="0"/>
            </a:rPr>
            <a:t>Sağlık sonuçlarını iyileştirmek için sağlık sistemini kendi içinde(akut, birinci basamak ve Uzmanlık) ve diğer insan hizmetleri sistemleriyle (uzun vadeli bakım, eğitim ve mesleki ve barınma hizmetleri) bağlama arayışı.</a:t>
          </a:r>
        </a:p>
        <a:p>
          <a:pPr marL="0" lvl="0" indent="0" algn="l" defTabSz="800100">
            <a:lnSpc>
              <a:spcPct val="90000"/>
            </a:lnSpc>
            <a:spcBef>
              <a:spcPct val="0"/>
            </a:spcBef>
            <a:spcAft>
              <a:spcPct val="35000"/>
            </a:spcAft>
            <a:buNone/>
          </a:pPr>
          <a:endParaRPr lang="en-US" sz="1500" b="1" kern="1200" dirty="0"/>
        </a:p>
      </dsp:txBody>
      <dsp:txXfrm>
        <a:off x="1133197" y="3824572"/>
        <a:ext cx="7491566" cy="15350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0.42308</cdr:x>
      <cdr:y>0.34933</cdr:y>
    </cdr:from>
    <cdr:to>
      <cdr:x>0.65705</cdr:x>
      <cdr:y>0.44</cdr:y>
    </cdr:to>
    <cdr:sp macro="" textlink="">
      <cdr:nvSpPr>
        <cdr:cNvPr id="2" name="1 Metin kutusu"/>
        <cdr:cNvSpPr txBox="1"/>
      </cdr:nvSpPr>
      <cdr:spPr>
        <a:xfrm xmlns:a="http://schemas.openxmlformats.org/drawingml/2006/main">
          <a:off x="2514600" y="1247775"/>
          <a:ext cx="1390650" cy="32385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tr-TR" sz="1100"/>
        </a:p>
      </cdr:txBody>
    </cdr:sp>
  </cdr:relSizeAnchor>
  <cdr:relSizeAnchor xmlns:cdr="http://schemas.openxmlformats.org/drawingml/2006/chartDrawing">
    <cdr:from>
      <cdr:x>0.11501</cdr:x>
      <cdr:y>0</cdr:y>
    </cdr:from>
    <cdr:to>
      <cdr:x>0.84125</cdr:x>
      <cdr:y>0.49084</cdr:y>
    </cdr:to>
    <cdr:sp macro="" textlink="">
      <cdr:nvSpPr>
        <cdr:cNvPr id="3" name="2 Metin kutusu"/>
        <cdr:cNvSpPr txBox="1"/>
      </cdr:nvSpPr>
      <cdr:spPr>
        <a:xfrm xmlns:a="http://schemas.openxmlformats.org/drawingml/2006/main">
          <a:off x="946486" y="0"/>
          <a:ext cx="5976625" cy="280831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l"/>
          <a:r>
            <a:rPr lang="tr-TR" sz="1800" b="1" dirty="0"/>
            <a:t>Türkiye Nüfusunun % 34,3’ünü (28 583 432</a:t>
          </a:r>
          <a:r>
            <a:rPr lang="tr-TR" sz="1800" dirty="0"/>
            <a:t> kişi)</a:t>
          </a:r>
          <a:r>
            <a:rPr lang="tr-TR" sz="1800" b="1" dirty="0"/>
            <a:t> oluşturan </a:t>
          </a:r>
        </a:p>
        <a:p xmlns:a="http://schemas.openxmlformats.org/drawingml/2006/main">
          <a:pPr algn="l"/>
          <a:r>
            <a:rPr lang="tr-TR" sz="1800" b="1" dirty="0"/>
            <a:t>9 ilin (İstanbul, Bursa, Kocaeli, Denizli, Konya,  </a:t>
          </a:r>
        </a:p>
        <a:p xmlns:a="http://schemas.openxmlformats.org/drawingml/2006/main">
          <a:pPr algn="l"/>
          <a:r>
            <a:rPr lang="tr-TR" sz="1800" b="1" dirty="0"/>
            <a:t>Kahramanmaraş, Erzurum, Mersin, Konya)  2018, 2019,2020</a:t>
          </a:r>
        </a:p>
        <a:p xmlns:a="http://schemas.openxmlformats.org/drawingml/2006/main">
          <a:pPr algn="l"/>
          <a:r>
            <a:rPr lang="tr-TR" sz="1800" b="1" dirty="0"/>
            <a:t>Yılları Eylül, Ekim, Kasım ve Aralık Ayları  Ölüm Sayıları; </a:t>
          </a:r>
        </a:p>
        <a:p xmlns:a="http://schemas.openxmlformats.org/drawingml/2006/main">
          <a:pPr algn="l"/>
          <a:r>
            <a:rPr lang="tr-TR" sz="1800" b="1" dirty="0"/>
            <a:t>belediye e-devlet verileri</a:t>
          </a:r>
        </a:p>
        <a:p xmlns:a="http://schemas.openxmlformats.org/drawingml/2006/main">
          <a:pPr algn="l"/>
          <a:endParaRPr lang="tr-TR" sz="1800" b="1" dirty="0"/>
        </a:p>
        <a:p xmlns:a="http://schemas.openxmlformats.org/drawingml/2006/main">
          <a:pPr algn="just"/>
          <a:r>
            <a:rPr lang="tr-TR" sz="1800" b="1" dirty="0"/>
            <a:t>2019 yılında 2018 Yılına göre belirtilen  4 ayda ölümlerde </a:t>
          </a:r>
        </a:p>
        <a:p xmlns:a="http://schemas.openxmlformats.org/drawingml/2006/main">
          <a:pPr algn="just"/>
          <a:r>
            <a:rPr lang="tr-TR" sz="2800" b="1" dirty="0">
              <a:solidFill>
                <a:srgbClr val="FF0000"/>
              </a:solidFill>
            </a:rPr>
            <a:t>% 0,9 </a:t>
          </a:r>
          <a:r>
            <a:rPr lang="tr-TR" sz="1800" b="1" dirty="0"/>
            <a:t>(</a:t>
          </a:r>
          <a:r>
            <a:rPr lang="tr-TR" sz="2400" b="1" dirty="0">
              <a:solidFill>
                <a:srgbClr val="FF0000"/>
              </a:solidFill>
            </a:rPr>
            <a:t>429 fazladan ölüm</a:t>
          </a:r>
          <a:r>
            <a:rPr lang="tr-TR" sz="2400" b="1" dirty="0"/>
            <a:t>) ;</a:t>
          </a:r>
          <a:r>
            <a:rPr lang="tr-TR" sz="1800" b="1" dirty="0"/>
            <a:t>  2020 yılında </a:t>
          </a:r>
        </a:p>
        <a:p xmlns:a="http://schemas.openxmlformats.org/drawingml/2006/main">
          <a:pPr algn="just"/>
          <a:r>
            <a:rPr lang="tr-TR" sz="1800" b="1" dirty="0"/>
            <a:t>2019 yılına göre </a:t>
          </a:r>
          <a:r>
            <a:rPr lang="tr-TR" sz="2800" b="1" dirty="0">
              <a:solidFill>
                <a:srgbClr val="FF0000"/>
              </a:solidFill>
            </a:rPr>
            <a:t>%  59,0</a:t>
          </a:r>
          <a:r>
            <a:rPr lang="tr-TR" sz="1800" b="1" dirty="0"/>
            <a:t> (</a:t>
          </a:r>
          <a:r>
            <a:rPr lang="tr-TR" sz="2800" b="1" dirty="0">
              <a:solidFill>
                <a:srgbClr val="FF0000"/>
              </a:solidFill>
            </a:rPr>
            <a:t>26 459 ölüm</a:t>
          </a:r>
          <a:r>
            <a:rPr lang="tr-TR" sz="1800" b="1" dirty="0"/>
            <a:t>) </a:t>
          </a:r>
        </a:p>
        <a:p xmlns:a="http://schemas.openxmlformats.org/drawingml/2006/main">
          <a:pPr algn="just"/>
          <a:r>
            <a:rPr lang="tr-TR" sz="1800" b="1" dirty="0"/>
            <a:t> artış oldu</a:t>
          </a:r>
          <a:endParaRPr lang="tr-TR"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0F617-9E29-0246-A1C6-98576EA86F61}" type="datetimeFigureOut">
              <a:rPr lang="x-none" smtClean="0"/>
              <a:t>11.01.2021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9F80C-538D-2540-8D09-BD6501009FDE}" type="slidenum">
              <a:rPr lang="x-none" smtClean="0"/>
              <a:t>‹#›</a:t>
            </a:fld>
            <a:endParaRPr lang="x-none"/>
          </a:p>
        </p:txBody>
      </p:sp>
    </p:spTree>
    <p:extLst>
      <p:ext uri="{BB962C8B-B14F-4D97-AF65-F5344CB8AC3E}">
        <p14:creationId xmlns:p14="http://schemas.microsoft.com/office/powerpoint/2010/main" val="280934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1AE236B-F8F1-4888-B0DF-B6D4BC70957D}" type="slidenum">
              <a:rPr lang="en-US" smtClean="0"/>
              <a:t>19</a:t>
            </a:fld>
            <a:endParaRPr lang="en-US"/>
          </a:p>
        </p:txBody>
      </p:sp>
    </p:spTree>
    <p:extLst>
      <p:ext uri="{BB962C8B-B14F-4D97-AF65-F5344CB8AC3E}">
        <p14:creationId xmlns:p14="http://schemas.microsoft.com/office/powerpoint/2010/main" val="420117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Starfi</a:t>
            </a:r>
            <a:r>
              <a:rPr lang="tr-TR" dirty="0"/>
              <a:t> </a:t>
            </a:r>
            <a:r>
              <a:rPr lang="tr-TR" dirty="0" err="1"/>
              <a:t>eld</a:t>
            </a:r>
            <a:r>
              <a:rPr lang="tr-TR" dirty="0"/>
              <a:t> B. </a:t>
            </a:r>
            <a:r>
              <a:rPr lang="tr-TR" dirty="0" err="1"/>
              <a:t>Primary</a:t>
            </a:r>
            <a:r>
              <a:rPr lang="tr-TR" dirty="0"/>
              <a:t> </a:t>
            </a:r>
            <a:r>
              <a:rPr lang="tr-TR" dirty="0" err="1"/>
              <a:t>care</a:t>
            </a:r>
            <a:r>
              <a:rPr lang="tr-TR" dirty="0"/>
              <a:t>: </a:t>
            </a:r>
            <a:r>
              <a:rPr lang="tr-TR" dirty="0" err="1"/>
              <a:t>balancing</a:t>
            </a:r>
            <a:r>
              <a:rPr lang="tr-TR" dirty="0"/>
              <a:t> </a:t>
            </a:r>
            <a:r>
              <a:rPr lang="tr-TR" dirty="0" err="1"/>
              <a:t>health</a:t>
            </a:r>
            <a:r>
              <a:rPr lang="tr-TR" dirty="0"/>
              <a:t> </a:t>
            </a:r>
            <a:r>
              <a:rPr lang="tr-TR" dirty="0" err="1"/>
              <a:t>needs</a:t>
            </a:r>
            <a:r>
              <a:rPr lang="tr-TR" dirty="0"/>
              <a:t>, </a:t>
            </a:r>
            <a:r>
              <a:rPr lang="tr-TR" dirty="0" err="1"/>
              <a:t>services</a:t>
            </a:r>
            <a:r>
              <a:rPr lang="tr-TR" dirty="0"/>
              <a:t> </a:t>
            </a:r>
            <a:r>
              <a:rPr lang="tr-TR" dirty="0" err="1"/>
              <a:t>and</a:t>
            </a:r>
            <a:r>
              <a:rPr lang="tr-TR" dirty="0"/>
              <a:t> </a:t>
            </a:r>
            <a:r>
              <a:rPr lang="tr-TR" dirty="0" err="1"/>
              <a:t>technology</a:t>
            </a:r>
            <a:r>
              <a:rPr lang="tr-TR" dirty="0"/>
              <a:t>. New York: Oxford </a:t>
            </a:r>
            <a:r>
              <a:rPr lang="tr-TR" dirty="0" err="1"/>
              <a:t>University</a:t>
            </a:r>
            <a:r>
              <a:rPr lang="tr-TR" dirty="0"/>
              <a:t> </a:t>
            </a:r>
            <a:r>
              <a:rPr lang="tr-TR" dirty="0" err="1"/>
              <a:t>Press</a:t>
            </a:r>
            <a:r>
              <a:rPr lang="tr-TR" dirty="0"/>
              <a:t>; 1998.</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libri" panose="020F0502020204030204" pitchFamily="34" charset="0"/>
                <a:ea typeface="Calibri" panose="020F0502020204030204" pitchFamily="34" charset="0"/>
                <a:cs typeface="Times New Roman" panose="02020603050405020304" pitchFamily="18" charset="0"/>
              </a:rPr>
              <a:t>Bireylerin, belirli grupların veya tüm nüfusun sağlığını teşvik etmek, korumak ve iyileştirmek için toplumun organize bir faaliyeti. Kolektif toplumsal faaliyetler yoluyla işleyen ve tüm insanların sağlığını korumayı ve iyileştirmeyi amaçlayan programları, hizmetleri ve kurumları içeren bilimlerin, becerilerin ve değerlerin birleşimidir. "Halk sağlığı" terimi, bir kavramı, bir sosyal kurumu, bir dizi bilimsel ve profesyonel disiplini ve teknolojileri ve bir uygulama biçimini tanımlayabilir. Bir düşünme biçimi, bir dizi disiplin, bir toplum kurumu ve bir uygulama biçimidir. (Kanada Halk Sağlığı Kurumu, 2008) [ 2007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cited</a:t>
            </a:r>
            <a:r>
              <a:rPr lang="tr-TR" sz="1800" dirty="0">
                <a:effectLst/>
                <a:latin typeface="Calibri" panose="020F0502020204030204" pitchFamily="34" charset="0"/>
                <a:ea typeface="Calibri" panose="020F0502020204030204" pitchFamily="34" charset="0"/>
                <a:cs typeface="Times New Roman" panose="02020603050405020304" pitchFamily="18" charset="0"/>
              </a:rPr>
              <a:t> 2008 May 5];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Available</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tr-TR" sz="1800" dirty="0">
                <a:effectLst/>
                <a:latin typeface="Calibri" panose="020F0502020204030204" pitchFamily="34" charset="0"/>
                <a:ea typeface="Calibri" panose="020F0502020204030204" pitchFamily="34" charset="0"/>
                <a:cs typeface="Times New Roman" panose="02020603050405020304" pitchFamily="18" charset="0"/>
              </a:rPr>
              <a:t>: URL:http://www. phac-aspc.gc.ca/</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ccph-cesp</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pdfs</a:t>
            </a:r>
            <a:r>
              <a:rPr lang="tr-TR" sz="1800" dirty="0">
                <a:effectLst/>
                <a:latin typeface="Calibri" panose="020F0502020204030204" pitchFamily="34" charset="0"/>
                <a:ea typeface="Calibri" panose="020F0502020204030204" pitchFamily="34" charset="0"/>
                <a:cs typeface="Times New Roman" panose="02020603050405020304" pitchFamily="18" charset="0"/>
              </a:rPr>
              <a:t>/cc-manual-eng090407.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pdf</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tr-TR" dirty="0"/>
          </a:p>
        </p:txBody>
      </p:sp>
      <p:sp>
        <p:nvSpPr>
          <p:cNvPr id="4" name="Slayt Numarası Yer Tutucusu 3"/>
          <p:cNvSpPr>
            <a:spLocks noGrp="1"/>
          </p:cNvSpPr>
          <p:nvPr>
            <p:ph type="sldNum" sz="quarter" idx="5"/>
          </p:nvPr>
        </p:nvSpPr>
        <p:spPr/>
        <p:txBody>
          <a:bodyPr/>
          <a:lstStyle/>
          <a:p>
            <a:fld id="{C1AE236B-F8F1-4888-B0DF-B6D4BC70957D}" type="slidenum">
              <a:rPr lang="en-US" smtClean="0"/>
              <a:t>20</a:t>
            </a:fld>
            <a:endParaRPr lang="en-US"/>
          </a:p>
        </p:txBody>
      </p:sp>
    </p:spTree>
    <p:extLst>
      <p:ext uri="{BB962C8B-B14F-4D97-AF65-F5344CB8AC3E}">
        <p14:creationId xmlns:p14="http://schemas.microsoft.com/office/powerpoint/2010/main" val="197623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C45B-F77C-5D47-8EE7-C0E60C933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F18A36F1-30B8-C249-A2F2-BAF742709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7" name="Rectangle 6">
            <a:extLst>
              <a:ext uri="{FF2B5EF4-FFF2-40B4-BE49-F238E27FC236}">
                <a16:creationId xmlns:a16="http://schemas.microsoft.com/office/drawing/2014/main" id="{AAC3FB01-C588-7647-B060-A3352F317C9E}"/>
              </a:ext>
            </a:extLst>
          </p:cNvPr>
          <p:cNvSpPr/>
          <p:nvPr userDrawn="1"/>
        </p:nvSpPr>
        <p:spPr>
          <a:xfrm>
            <a:off x="0" y="0"/>
            <a:ext cx="1401288" cy="207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074" name="Picture 2">
            <a:extLst>
              <a:ext uri="{FF2B5EF4-FFF2-40B4-BE49-F238E27FC236}">
                <a16:creationId xmlns:a16="http://schemas.microsoft.com/office/drawing/2014/main" id="{223A981A-111A-0546-9750-BFFDAFFC75C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595010" y="5401644"/>
            <a:ext cx="1001979" cy="667986"/>
          </a:xfrm>
          <a:prstGeom prst="rect">
            <a:avLst/>
          </a:prstGeom>
          <a:noFill/>
          <a:extLst>
            <a:ext uri="{909E8E84-426E-40DD-AFC4-6F175D3DCCD1}">
              <a14:hiddenFill xmlns:a14="http://schemas.microsoft.com/office/drawing/2010/main">
                <a:solidFill>
                  <a:srgbClr val="FFFFFF"/>
                </a:solidFill>
              </a14:hiddenFill>
            </a:ext>
          </a:extLst>
        </p:spPr>
      </p:pic>
      <p:sp>
        <p:nvSpPr>
          <p:cNvPr id="9" name="Altbilgi Yer Tutucusu 4">
            <a:extLst>
              <a:ext uri="{FF2B5EF4-FFF2-40B4-BE49-F238E27FC236}">
                <a16:creationId xmlns:a16="http://schemas.microsoft.com/office/drawing/2014/main" id="{01A05C3D-A8C8-E14A-A65E-AFBD9A08FDA3}"/>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320878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A3A3-0313-2946-A467-F39B9A82ADE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4DBD4E4-1885-D249-9A79-19A40FCDF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Altbilgi Yer Tutucusu 4">
            <a:extLst>
              <a:ext uri="{FF2B5EF4-FFF2-40B4-BE49-F238E27FC236}">
                <a16:creationId xmlns:a16="http://schemas.microsoft.com/office/drawing/2014/main" id="{AD347EDD-144B-324D-A7A2-5F7F5A30FECE}"/>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119781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9C00FF-7AAC-7D43-AB2B-FBF20127D2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E2AF9F08-AB8B-EC45-B72F-F9448047F3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Altbilgi Yer Tutucusu 4">
            <a:extLst>
              <a:ext uri="{FF2B5EF4-FFF2-40B4-BE49-F238E27FC236}">
                <a16:creationId xmlns:a16="http://schemas.microsoft.com/office/drawing/2014/main" id="{F90546E3-EACD-8847-8DEE-5C4D3493C370}"/>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216678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82E5-9AD4-8F48-8F8E-394FD59C408E}"/>
              </a:ext>
            </a:extLst>
          </p:cNvPr>
          <p:cNvSpPr>
            <a:spLocks noGrp="1"/>
          </p:cNvSpPr>
          <p:nvPr>
            <p:ph type="title"/>
          </p:nvPr>
        </p:nvSpPr>
        <p:spPr/>
        <p:txBody>
          <a:bodyPr/>
          <a:lstStyle>
            <a:lvl1pPr>
              <a:defRPr b="1">
                <a:latin typeface="+mn-lt"/>
              </a:defRPr>
            </a:lvl1p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id="{948C4756-AB86-A84C-BD79-F38814CFC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3" name="Altbilgi Yer Tutucusu 4">
            <a:extLst>
              <a:ext uri="{FF2B5EF4-FFF2-40B4-BE49-F238E27FC236}">
                <a16:creationId xmlns:a16="http://schemas.microsoft.com/office/drawing/2014/main" id="{D2517B84-510B-1D43-B0B1-370587059BB6}"/>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217503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604C-4EE6-FD4B-BB86-1E9145B4A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C029822-7D04-9B4D-9390-BE978BB22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Altbilgi Yer Tutucusu 4">
            <a:extLst>
              <a:ext uri="{FF2B5EF4-FFF2-40B4-BE49-F238E27FC236}">
                <a16:creationId xmlns:a16="http://schemas.microsoft.com/office/drawing/2014/main" id="{DFCC2C9D-8188-C845-9AD1-3F146964DBB9}"/>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305730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6D3D-5E0E-124F-AC5F-946ED3F8558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63003FB-EB50-094C-B8C0-5862A7A5BB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AB17FB7E-E0A0-8C47-BB83-879536D857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8" name="Altbilgi Yer Tutucusu 4">
            <a:extLst>
              <a:ext uri="{FF2B5EF4-FFF2-40B4-BE49-F238E27FC236}">
                <a16:creationId xmlns:a16="http://schemas.microsoft.com/office/drawing/2014/main" id="{8FD5EF07-C5F6-AD4F-B170-E2974545B339}"/>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188069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29D5-E567-A34D-859A-54DE73802DBB}"/>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960D3A4C-936D-BF48-8684-4A86D59A6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CBF68-69FA-FF4E-B97C-ED0ABA059C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AA6EFFAB-5680-CF48-A169-A78CEAB25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53240D-2FB2-1844-AAAE-976DA0AF4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 name="Altbilgi Yer Tutucusu 4">
            <a:extLst>
              <a:ext uri="{FF2B5EF4-FFF2-40B4-BE49-F238E27FC236}">
                <a16:creationId xmlns:a16="http://schemas.microsoft.com/office/drawing/2014/main" id="{BD6D1D30-A055-AB42-894D-AB324D2212E3}"/>
              </a:ext>
            </a:extLst>
          </p:cNvPr>
          <p:cNvSpPr>
            <a:spLocks noGrp="1"/>
          </p:cNvSpPr>
          <p:nvPr>
            <p:ph type="ftr" sz="quarter" idx="10"/>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184840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21B7-8172-924F-8644-D250E9A9408C}"/>
              </a:ext>
            </a:extLst>
          </p:cNvPr>
          <p:cNvSpPr>
            <a:spLocks noGrp="1"/>
          </p:cNvSpPr>
          <p:nvPr>
            <p:ph type="title"/>
          </p:nvPr>
        </p:nvSpPr>
        <p:spPr>
          <a:xfrm>
            <a:off x="1021278" y="365125"/>
            <a:ext cx="10332521" cy="1325563"/>
          </a:xfrm>
        </p:spPr>
        <p:txBody>
          <a:bodyPr/>
          <a:lstStyle/>
          <a:p>
            <a:r>
              <a:rPr lang="en-US" dirty="0"/>
              <a:t>Click to edit Master title style</a:t>
            </a:r>
            <a:endParaRPr lang="x-none" dirty="0"/>
          </a:p>
        </p:txBody>
      </p:sp>
      <p:sp>
        <p:nvSpPr>
          <p:cNvPr id="9" name="Altbilgi Yer Tutucusu 4">
            <a:extLst>
              <a:ext uri="{FF2B5EF4-FFF2-40B4-BE49-F238E27FC236}">
                <a16:creationId xmlns:a16="http://schemas.microsoft.com/office/drawing/2014/main" id="{4FD0C4EF-6C48-5B49-B274-446D82BADE19}"/>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353124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Altbilgi Yer Tutucusu 4">
            <a:extLst>
              <a:ext uri="{FF2B5EF4-FFF2-40B4-BE49-F238E27FC236}">
                <a16:creationId xmlns:a16="http://schemas.microsoft.com/office/drawing/2014/main" id="{9EFE9A3D-933A-914F-A958-8FF87949C53F}"/>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84775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EFD4-BC4A-E449-8663-259820FFE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8F97FC7-3EA1-F542-B2B7-37B375F50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4E14A4D3-D6F4-3C4B-8532-194188AEE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Altbilgi Yer Tutucusu 4">
            <a:extLst>
              <a:ext uri="{FF2B5EF4-FFF2-40B4-BE49-F238E27FC236}">
                <a16:creationId xmlns:a16="http://schemas.microsoft.com/office/drawing/2014/main" id="{7A1DA74E-0844-3C4F-8E86-9C4A4742519D}"/>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415666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F8F2A-E9C3-E34B-B9A2-0DD9393515ED}"/>
              </a:ext>
            </a:extLst>
          </p:cNvPr>
          <p:cNvSpPr/>
          <p:nvPr userDrawn="1"/>
        </p:nvSpPr>
        <p:spPr>
          <a:xfrm>
            <a:off x="0" y="0"/>
            <a:ext cx="12192000" cy="275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8" name="Picture 7" descr="A picture containing background pattern&#10;&#10;Description automatically generated">
            <a:extLst>
              <a:ext uri="{FF2B5EF4-FFF2-40B4-BE49-F238E27FC236}">
                <a16:creationId xmlns:a16="http://schemas.microsoft.com/office/drawing/2014/main" id="{E69A1B31-63D7-6B4E-AA6D-007AEBFA2B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80010" y="1256479"/>
            <a:ext cx="6172201" cy="4598277"/>
          </a:xfrm>
          <a:prstGeom prst="rect">
            <a:avLst/>
          </a:prstGeom>
        </p:spPr>
      </p:pic>
      <p:sp>
        <p:nvSpPr>
          <p:cNvPr id="2" name="Title 1">
            <a:extLst>
              <a:ext uri="{FF2B5EF4-FFF2-40B4-BE49-F238E27FC236}">
                <a16:creationId xmlns:a16="http://schemas.microsoft.com/office/drawing/2014/main" id="{DCA2B843-D8CE-4A45-BB55-B3FDA78EDE2E}"/>
              </a:ext>
            </a:extLst>
          </p:cNvPr>
          <p:cNvSpPr>
            <a:spLocks noGrp="1"/>
          </p:cNvSpPr>
          <p:nvPr>
            <p:ph type="title"/>
          </p:nvPr>
        </p:nvSpPr>
        <p:spPr>
          <a:xfrm>
            <a:off x="931720" y="2248496"/>
            <a:ext cx="3698168" cy="1234966"/>
          </a:xfrm>
        </p:spPr>
        <p:txBody>
          <a:bodyPr anchor="ctr" anchorCtr="0"/>
          <a:lstStyle>
            <a:lvl1pPr>
              <a:defRPr sz="3200"/>
            </a:lvl1pPr>
          </a:lstStyle>
          <a:p>
            <a:r>
              <a:rPr lang="en-US" dirty="0"/>
              <a:t>Click to edit Master title style</a:t>
            </a:r>
            <a:endParaRPr lang="x-none" dirty="0"/>
          </a:p>
        </p:txBody>
      </p:sp>
      <p:pic>
        <p:nvPicPr>
          <p:cNvPr id="13" name="Picture 12">
            <a:extLst>
              <a:ext uri="{FF2B5EF4-FFF2-40B4-BE49-F238E27FC236}">
                <a16:creationId xmlns:a16="http://schemas.microsoft.com/office/drawing/2014/main" id="{C211CFA5-025F-5447-ACE4-AB190CBD678D}"/>
              </a:ext>
            </a:extLst>
          </p:cNvPr>
          <p:cNvPicPr>
            <a:picLocks noChangeAspect="1"/>
          </p:cNvPicPr>
          <p:nvPr userDrawn="1"/>
        </p:nvPicPr>
        <p:blipFill>
          <a:blip r:embed="rId3"/>
          <a:stretch>
            <a:fillRect/>
          </a:stretch>
        </p:blipFill>
        <p:spPr>
          <a:xfrm>
            <a:off x="15732" y="2194034"/>
            <a:ext cx="876300" cy="1371600"/>
          </a:xfrm>
          <a:prstGeom prst="rect">
            <a:avLst/>
          </a:prstGeom>
        </p:spPr>
      </p:pic>
      <p:sp>
        <p:nvSpPr>
          <p:cNvPr id="14" name="Rectangle 13">
            <a:extLst>
              <a:ext uri="{FF2B5EF4-FFF2-40B4-BE49-F238E27FC236}">
                <a16:creationId xmlns:a16="http://schemas.microsoft.com/office/drawing/2014/main" id="{586A0460-FEB3-394C-8A83-24EC8BA514E6}"/>
              </a:ext>
            </a:extLst>
          </p:cNvPr>
          <p:cNvSpPr/>
          <p:nvPr userDrawn="1"/>
        </p:nvSpPr>
        <p:spPr>
          <a:xfrm>
            <a:off x="5181600" y="415420"/>
            <a:ext cx="6172200" cy="5439336"/>
          </a:xfrm>
          <a:prstGeom prst="rect">
            <a:avLst/>
          </a:prstGeom>
          <a:solidFill>
            <a:schemeClr val="accent1">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x-none" dirty="0"/>
          </a:p>
        </p:txBody>
      </p:sp>
      <p:sp>
        <p:nvSpPr>
          <p:cNvPr id="10" name="Text Placeholder 3">
            <a:extLst>
              <a:ext uri="{FF2B5EF4-FFF2-40B4-BE49-F238E27FC236}">
                <a16:creationId xmlns:a16="http://schemas.microsoft.com/office/drawing/2014/main" id="{28003643-DD32-A941-B611-A9776466D958}"/>
              </a:ext>
            </a:extLst>
          </p:cNvPr>
          <p:cNvSpPr>
            <a:spLocks noGrp="1"/>
          </p:cNvSpPr>
          <p:nvPr>
            <p:ph type="body" sz="half" idx="2"/>
          </p:nvPr>
        </p:nvSpPr>
        <p:spPr>
          <a:xfrm>
            <a:off x="5569527" y="754885"/>
            <a:ext cx="5417129" cy="3551643"/>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Altbilgi Yer Tutucusu 4">
            <a:extLst>
              <a:ext uri="{FF2B5EF4-FFF2-40B4-BE49-F238E27FC236}">
                <a16:creationId xmlns:a16="http://schemas.microsoft.com/office/drawing/2014/main" id="{5925BB5F-D320-7241-895A-BEE143A116E2}"/>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
        <p:nvSpPr>
          <p:cNvPr id="17" name="Slayt Numarası Yer Tutucusu 5">
            <a:extLst>
              <a:ext uri="{FF2B5EF4-FFF2-40B4-BE49-F238E27FC236}">
                <a16:creationId xmlns:a16="http://schemas.microsoft.com/office/drawing/2014/main" id="{28DF8829-A0EE-3F4E-9F2E-D9D18083B03D}"/>
              </a:ext>
            </a:extLst>
          </p:cNvPr>
          <p:cNvSpPr txBox="1">
            <a:spLocks/>
          </p:cNvSpPr>
          <p:nvPr userDrawn="1"/>
        </p:nvSpPr>
        <p:spPr>
          <a:xfrm>
            <a:off x="11625943" y="6492875"/>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a:t>
            </a:fld>
            <a:endParaRPr lang="tr-TR" sz="1400" dirty="0">
              <a:solidFill>
                <a:schemeClr val="bg1"/>
              </a:solidFill>
            </a:endParaRPr>
          </a:p>
        </p:txBody>
      </p:sp>
    </p:spTree>
    <p:extLst>
      <p:ext uri="{BB962C8B-B14F-4D97-AF65-F5344CB8AC3E}">
        <p14:creationId xmlns:p14="http://schemas.microsoft.com/office/powerpoint/2010/main" val="372809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6FB09219-F7E9-D04C-B587-856918994AB0}"/>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4782057"/>
            <a:ext cx="12192000" cy="2075944"/>
          </a:xfrm>
          <a:prstGeom prst="rect">
            <a:avLst/>
          </a:prstGeom>
        </p:spPr>
      </p:pic>
      <p:pic>
        <p:nvPicPr>
          <p:cNvPr id="11" name="Picture 10">
            <a:extLst>
              <a:ext uri="{FF2B5EF4-FFF2-40B4-BE49-F238E27FC236}">
                <a16:creationId xmlns:a16="http://schemas.microsoft.com/office/drawing/2014/main" id="{90555CF1-CA8C-0D48-9165-C38CD2AB9F2A}"/>
              </a:ext>
            </a:extLst>
          </p:cNvPr>
          <p:cNvPicPr>
            <a:picLocks noChangeAspect="1"/>
          </p:cNvPicPr>
          <p:nvPr userDrawn="1"/>
        </p:nvPicPr>
        <p:blipFill>
          <a:blip r:embed="rId14"/>
          <a:stretch>
            <a:fillRect/>
          </a:stretch>
        </p:blipFill>
        <p:spPr>
          <a:xfrm>
            <a:off x="84611" y="365125"/>
            <a:ext cx="876300" cy="1371600"/>
          </a:xfrm>
          <a:prstGeom prst="rect">
            <a:avLst/>
          </a:prstGeom>
        </p:spPr>
      </p:pic>
      <p:sp>
        <p:nvSpPr>
          <p:cNvPr id="2" name="Title Placeholder 1">
            <a:extLst>
              <a:ext uri="{FF2B5EF4-FFF2-40B4-BE49-F238E27FC236}">
                <a16:creationId xmlns:a16="http://schemas.microsoft.com/office/drawing/2014/main" id="{92D6FAC6-A2EC-3C47-AC00-E008CCE02496}"/>
              </a:ext>
            </a:extLst>
          </p:cNvPr>
          <p:cNvSpPr>
            <a:spLocks noGrp="1"/>
          </p:cNvSpPr>
          <p:nvPr>
            <p:ph type="title"/>
          </p:nvPr>
        </p:nvSpPr>
        <p:spPr>
          <a:xfrm>
            <a:off x="1080654" y="365125"/>
            <a:ext cx="10273145" cy="1325563"/>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CBCAE58B-B5D9-D04A-8B4C-B8BF50DE6ECF}"/>
              </a:ext>
            </a:extLst>
          </p:cNvPr>
          <p:cNvSpPr>
            <a:spLocks noGrp="1"/>
          </p:cNvSpPr>
          <p:nvPr>
            <p:ph type="body" idx="1"/>
          </p:nvPr>
        </p:nvSpPr>
        <p:spPr>
          <a:xfrm>
            <a:off x="1080654" y="1825625"/>
            <a:ext cx="1027314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2" name="Altbilgi Yer Tutucusu 4">
            <a:extLst>
              <a:ext uri="{FF2B5EF4-FFF2-40B4-BE49-F238E27FC236}">
                <a16:creationId xmlns:a16="http://schemas.microsoft.com/office/drawing/2014/main" id="{A80E0E01-C4FA-E542-B30A-55834D93CFF9}"/>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
        <p:nvSpPr>
          <p:cNvPr id="13" name="Slayt Numarası Yer Tutucusu 5">
            <a:extLst>
              <a:ext uri="{FF2B5EF4-FFF2-40B4-BE49-F238E27FC236}">
                <a16:creationId xmlns:a16="http://schemas.microsoft.com/office/drawing/2014/main" id="{FD278716-28C0-594D-9AAA-871AF6665DDA}"/>
              </a:ext>
            </a:extLst>
          </p:cNvPr>
          <p:cNvSpPr txBox="1">
            <a:spLocks/>
          </p:cNvSpPr>
          <p:nvPr userDrawn="1"/>
        </p:nvSpPr>
        <p:spPr>
          <a:xfrm>
            <a:off x="11353799" y="6503721"/>
            <a:ext cx="617517" cy="262328"/>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a:t>
            </a:fld>
            <a:endParaRPr lang="tr-TR" sz="1400" dirty="0">
              <a:solidFill>
                <a:schemeClr val="bg1"/>
              </a:solidFill>
            </a:endParaRPr>
          </a:p>
        </p:txBody>
      </p:sp>
    </p:spTree>
    <p:extLst>
      <p:ext uri="{BB962C8B-B14F-4D97-AF65-F5344CB8AC3E}">
        <p14:creationId xmlns:p14="http://schemas.microsoft.com/office/powerpoint/2010/main" val="40157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ubmed/?term=van%20Weel%20C%5bAuthor%5d&amp;cauthor=true&amp;cauthor_uid=32985278" TargetMode="External"/><Relationship Id="rId3" Type="http://schemas.openxmlformats.org/officeDocument/2006/relationships/hyperlink" Target="https://www.ncbi.nlm.nih.gov/pubmed/?term=Rawaf%20S%5bAuthor%5d&amp;cauthor=true&amp;cauthor_uid=32985278" TargetMode="External"/><Relationship Id="rId7" Type="http://schemas.openxmlformats.org/officeDocument/2006/relationships/hyperlink" Target="https://www.ncbi.nlm.nih.gov/pubmed/?term=Quezada%20Yamamoto%20H%5bAuthor%5d&amp;cauthor=true&amp;cauthor_uid=3298527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cbi.nlm.nih.gov/pubmed/?term=Kringos%20D%5bAuthor%5d&amp;cauthor=true&amp;cauthor_uid=32985278" TargetMode="External"/><Relationship Id="rId5" Type="http://schemas.openxmlformats.org/officeDocument/2006/relationships/hyperlink" Target="https://www.ncbi.nlm.nih.gov/pubmed/?term=Stigler%20FL%5bAuthor%5d&amp;cauthor=true&amp;cauthor_uid=32985278" TargetMode="External"/><Relationship Id="rId4" Type="http://schemas.openxmlformats.org/officeDocument/2006/relationships/hyperlink" Target="https://www.ncbi.nlm.nih.gov/pubmed/?term=Allen%20LN%5bAuthor%5d&amp;cauthor=true&amp;cauthor_uid=32985278" TargetMode="External"/><Relationship Id="rId9" Type="http://schemas.openxmlformats.org/officeDocument/2006/relationships/hyperlink" Target="https://www.ncbi.nlm.nih.gov/pmc/articles/PMC7534357/"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antoloji.com/bertolt-brecht/"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38201" y="1456832"/>
            <a:ext cx="10439399" cy="2387600"/>
          </a:xfrm>
        </p:spPr>
        <p:txBody>
          <a:bodyPr>
            <a:noAutofit/>
          </a:bodyPr>
          <a:lstStyle/>
          <a:p>
            <a:r>
              <a:rPr lang="tr-TR" sz="4000" dirty="0"/>
              <a:t>COVID-19 PANDEMİSİ  </a:t>
            </a:r>
            <a:br>
              <a:rPr lang="tr-TR" sz="4000" dirty="0"/>
            </a:br>
            <a:r>
              <a:rPr lang="tr-TR" sz="4000" dirty="0"/>
              <a:t>10.AY DEĞERLENDİRMESİ</a:t>
            </a:r>
            <a:br>
              <a:rPr lang="tr-TR" sz="4000" dirty="0"/>
            </a:br>
            <a:r>
              <a:rPr lang="tr-TR" sz="4000" dirty="0"/>
              <a:t>11 Ocak 2020</a:t>
            </a:r>
            <a:endParaRPr lang="tr-TR" sz="5400" b="1" dirty="0">
              <a:solidFill>
                <a:srgbClr val="C00000"/>
              </a:solidFill>
              <a:latin typeface="+mn-lt"/>
            </a:endParaRPr>
          </a:p>
        </p:txBody>
      </p:sp>
      <p:sp>
        <p:nvSpPr>
          <p:cNvPr id="3" name="Alt Başlık 2"/>
          <p:cNvSpPr>
            <a:spLocks noGrp="1"/>
          </p:cNvSpPr>
          <p:nvPr>
            <p:ph type="subTitle" idx="1"/>
          </p:nvPr>
        </p:nvSpPr>
        <p:spPr>
          <a:xfrm>
            <a:off x="1080247" y="4698124"/>
            <a:ext cx="9897035" cy="1230148"/>
          </a:xfrm>
        </p:spPr>
        <p:txBody>
          <a:bodyPr>
            <a:normAutofit/>
          </a:bodyPr>
          <a:lstStyle/>
          <a:p>
            <a:r>
              <a:rPr lang="tr-TR" sz="3600" b="1" dirty="0"/>
              <a:t>Türk Tabipleri Birliği</a:t>
            </a:r>
          </a:p>
        </p:txBody>
      </p:sp>
      <p:sp>
        <p:nvSpPr>
          <p:cNvPr id="7" name="Altbilgi Yer Tutucusu 4">
            <a:extLst>
              <a:ext uri="{FF2B5EF4-FFF2-40B4-BE49-F238E27FC236}">
                <a16:creationId xmlns:a16="http://schemas.microsoft.com/office/drawing/2014/main" id="{E6FB718A-C389-5649-BB16-5CAF214E36DC}"/>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353675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033523" cy="3551643"/>
          </a:xfrm>
        </p:spPr>
        <p:txBody>
          <a:bodyPr>
            <a:normAutofit lnSpcReduction="10000"/>
          </a:bodyPr>
          <a:lstStyle/>
          <a:p>
            <a:pPr lvl="1">
              <a:lnSpc>
                <a:spcPct val="160000"/>
              </a:lnSpc>
            </a:pPr>
            <a:r>
              <a:rPr lang="tr-TR" sz="2000" b="1" dirty="0"/>
              <a:t>ATEŞİN DÜŞTÜĞÜ YER -ACİLLER</a:t>
            </a:r>
          </a:p>
          <a:p>
            <a:pPr lvl="1">
              <a:lnSpc>
                <a:spcPct val="160000"/>
              </a:lnSpc>
            </a:pPr>
            <a:r>
              <a:rPr lang="en-US" sz="2000" b="1" dirty="0" err="1"/>
              <a:t>Zaten</a:t>
            </a:r>
            <a:r>
              <a:rPr lang="en-US" sz="2000" b="1" dirty="0"/>
              <a:t> hep </a:t>
            </a:r>
            <a:r>
              <a:rPr lang="en-US" sz="2000" b="1" dirty="0" err="1"/>
              <a:t>afetteydik</a:t>
            </a:r>
            <a:r>
              <a:rPr lang="en-US" sz="2000" b="1" dirty="0"/>
              <a:t>!</a:t>
            </a:r>
            <a:r>
              <a:rPr lang="en-US" sz="2000" dirty="0"/>
              <a:t> </a:t>
            </a:r>
          </a:p>
          <a:p>
            <a:pPr lvl="1">
              <a:lnSpc>
                <a:spcPct val="160000"/>
              </a:lnSpc>
            </a:pPr>
            <a:r>
              <a:rPr lang="en-US" sz="2000" dirty="0" err="1"/>
              <a:t>Ülkemiz</a:t>
            </a:r>
            <a:r>
              <a:rPr lang="en-US" sz="2000" dirty="0"/>
              <a:t> </a:t>
            </a:r>
            <a:r>
              <a:rPr lang="en-US" sz="2000" dirty="0" err="1"/>
              <a:t>sağlık</a:t>
            </a:r>
            <a:r>
              <a:rPr lang="en-US" sz="2000" dirty="0"/>
              <a:t> </a:t>
            </a:r>
            <a:r>
              <a:rPr lang="en-US" sz="2000" dirty="0" err="1"/>
              <a:t>kurumları</a:t>
            </a:r>
            <a:r>
              <a:rPr lang="en-US" sz="2000" dirty="0"/>
              <a:t> </a:t>
            </a:r>
            <a:r>
              <a:rPr lang="en-US" sz="2000" dirty="0" err="1"/>
              <a:t>pandemi</a:t>
            </a:r>
            <a:r>
              <a:rPr lang="en-US" sz="2000" dirty="0"/>
              <a:t> </a:t>
            </a:r>
            <a:r>
              <a:rPr lang="en-US" sz="2000" dirty="0" err="1"/>
              <a:t>öncesindeki</a:t>
            </a:r>
            <a:r>
              <a:rPr lang="en-US" sz="2000" dirty="0"/>
              <a:t> </a:t>
            </a:r>
            <a:r>
              <a:rPr lang="en-US" sz="2000" dirty="0" err="1"/>
              <a:t>dönemde</a:t>
            </a:r>
            <a:r>
              <a:rPr lang="en-US" sz="2000" dirty="0"/>
              <a:t> </a:t>
            </a:r>
            <a:r>
              <a:rPr lang="en-US" sz="2000" dirty="0" err="1"/>
              <a:t>oldukça</a:t>
            </a:r>
            <a:r>
              <a:rPr lang="en-US" sz="2000" dirty="0"/>
              <a:t> </a:t>
            </a:r>
            <a:r>
              <a:rPr lang="en-US" sz="2000" dirty="0" err="1"/>
              <a:t>antrenmanlıdır</a:t>
            </a:r>
            <a:r>
              <a:rPr lang="en-US" sz="2000" dirty="0"/>
              <a:t>. </a:t>
            </a:r>
            <a:r>
              <a:rPr lang="en-US" sz="2000" dirty="0" err="1"/>
              <a:t>Örneğin</a:t>
            </a:r>
            <a:r>
              <a:rPr lang="en-US" sz="2000" dirty="0"/>
              <a:t> </a:t>
            </a:r>
            <a:r>
              <a:rPr lang="en-US" sz="2000" dirty="0" err="1"/>
              <a:t>Sağlık</a:t>
            </a:r>
            <a:r>
              <a:rPr lang="en-US" sz="2000" dirty="0"/>
              <a:t> </a:t>
            </a:r>
            <a:r>
              <a:rPr lang="en-US" sz="2000" dirty="0" err="1"/>
              <a:t>Bakanlığı</a:t>
            </a:r>
            <a:r>
              <a:rPr lang="en-US" sz="2000" dirty="0"/>
              <a:t> </a:t>
            </a:r>
            <a:r>
              <a:rPr lang="en-US" sz="2000" dirty="0" err="1"/>
              <a:t>ve</a:t>
            </a:r>
            <a:r>
              <a:rPr lang="en-US" sz="2000" dirty="0"/>
              <a:t> TTB </a:t>
            </a:r>
            <a:r>
              <a:rPr lang="en-US" sz="2000" dirty="0" err="1"/>
              <a:t>verilerine</a:t>
            </a:r>
            <a:r>
              <a:rPr lang="en-US" sz="2000" dirty="0"/>
              <a:t> </a:t>
            </a:r>
            <a:r>
              <a:rPr lang="en-US" sz="2000" dirty="0" err="1"/>
              <a:t>göre</a:t>
            </a:r>
            <a:r>
              <a:rPr lang="en-US" sz="2000" dirty="0"/>
              <a:t> “normal </a:t>
            </a:r>
            <a:r>
              <a:rPr lang="en-US" sz="2000" dirty="0" err="1"/>
              <a:t>zamanda</a:t>
            </a:r>
            <a:r>
              <a:rPr lang="en-US" sz="2000" dirty="0"/>
              <a:t>” </a:t>
            </a:r>
            <a:r>
              <a:rPr lang="en-US" sz="2000" dirty="0" err="1"/>
              <a:t>acil</a:t>
            </a:r>
            <a:r>
              <a:rPr lang="en-US" sz="2000" dirty="0"/>
              <a:t> </a:t>
            </a:r>
            <a:r>
              <a:rPr lang="en-US" sz="2000" dirty="0" err="1"/>
              <a:t>servislerine</a:t>
            </a:r>
            <a:r>
              <a:rPr lang="en-US" sz="2000" dirty="0"/>
              <a:t> </a:t>
            </a:r>
            <a:r>
              <a:rPr lang="en-US" sz="2000" dirty="0" err="1"/>
              <a:t>günde</a:t>
            </a:r>
            <a:r>
              <a:rPr lang="en-US" sz="2000" dirty="0"/>
              <a:t> 1000’den </a:t>
            </a:r>
            <a:r>
              <a:rPr lang="en-US" sz="2000" dirty="0" err="1"/>
              <a:t>fazla</a:t>
            </a:r>
            <a:r>
              <a:rPr lang="en-US" sz="2000" dirty="0"/>
              <a:t> hasta </a:t>
            </a:r>
            <a:r>
              <a:rPr lang="en-US" sz="2000" dirty="0" err="1"/>
              <a:t>başvurusu</a:t>
            </a:r>
            <a:r>
              <a:rPr lang="en-US" sz="2000" dirty="0"/>
              <a:t> </a:t>
            </a:r>
            <a:r>
              <a:rPr lang="en-US" sz="2000" dirty="0" err="1"/>
              <a:t>olan</a:t>
            </a:r>
            <a:r>
              <a:rPr lang="en-US" sz="2000" dirty="0"/>
              <a:t> </a:t>
            </a:r>
            <a:r>
              <a:rPr lang="en-US" sz="2000" dirty="0" err="1"/>
              <a:t>onlarca</a:t>
            </a:r>
            <a:r>
              <a:rPr lang="en-US" sz="2000" dirty="0"/>
              <a:t> 2. </a:t>
            </a:r>
            <a:r>
              <a:rPr lang="en-US" sz="2000" dirty="0" err="1"/>
              <a:t>ve</a:t>
            </a:r>
            <a:r>
              <a:rPr lang="en-US" sz="2000" dirty="0"/>
              <a:t> 3. </a:t>
            </a:r>
            <a:r>
              <a:rPr lang="en-US" sz="2000" dirty="0" err="1"/>
              <a:t>Basamak</a:t>
            </a:r>
            <a:r>
              <a:rPr lang="en-US" sz="2000" dirty="0"/>
              <a:t> </a:t>
            </a:r>
            <a:r>
              <a:rPr lang="en-US" sz="2000" dirty="0" err="1"/>
              <a:t>hastanemiz</a:t>
            </a:r>
            <a:r>
              <a:rPr lang="en-US" sz="2000" dirty="0"/>
              <a:t> </a:t>
            </a:r>
            <a:r>
              <a:rPr lang="en-US" sz="2000" dirty="0" err="1"/>
              <a:t>vardır</a:t>
            </a:r>
            <a:r>
              <a:rPr lang="en-US" sz="2000" dirty="0"/>
              <a:t>. </a:t>
            </a:r>
            <a:endParaRPr lang="tr-TR" sz="2000" dirty="0"/>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10</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3594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11</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graphicFrame>
        <p:nvGraphicFramePr>
          <p:cNvPr id="4" name="Tablo 3">
            <a:extLst>
              <a:ext uri="{FF2B5EF4-FFF2-40B4-BE49-F238E27FC236}">
                <a16:creationId xmlns:a16="http://schemas.microsoft.com/office/drawing/2014/main" id="{5FB8008E-9ED4-C242-A477-5D72DF5E9951}"/>
              </a:ext>
            </a:extLst>
          </p:cNvPr>
          <p:cNvGraphicFramePr>
            <a:graphicFrameLocks noGrp="1"/>
          </p:cNvGraphicFramePr>
          <p:nvPr>
            <p:extLst>
              <p:ext uri="{D42A27DB-BD31-4B8C-83A1-F6EECF244321}">
                <p14:modId xmlns:p14="http://schemas.microsoft.com/office/powerpoint/2010/main" val="3571201939"/>
              </p:ext>
            </p:extLst>
          </p:nvPr>
        </p:nvGraphicFramePr>
        <p:xfrm>
          <a:off x="5280885" y="1376360"/>
          <a:ext cx="5979160" cy="2052640"/>
        </p:xfrm>
        <a:graphic>
          <a:graphicData uri="http://schemas.openxmlformats.org/drawingml/2006/table">
            <a:tbl>
              <a:tblPr firstRow="1" firstCol="1" bandRow="1">
                <a:tableStyleId>{5C22544A-7EE6-4342-B048-85BDC9FD1C3A}</a:tableStyleId>
              </a:tblPr>
              <a:tblGrid>
                <a:gridCol w="2989580">
                  <a:extLst>
                    <a:ext uri="{9D8B030D-6E8A-4147-A177-3AD203B41FA5}">
                      <a16:colId xmlns:a16="http://schemas.microsoft.com/office/drawing/2014/main" val="2757583597"/>
                    </a:ext>
                  </a:extLst>
                </a:gridCol>
                <a:gridCol w="2989580">
                  <a:extLst>
                    <a:ext uri="{9D8B030D-6E8A-4147-A177-3AD203B41FA5}">
                      <a16:colId xmlns:a16="http://schemas.microsoft.com/office/drawing/2014/main" val="1412913198"/>
                    </a:ext>
                  </a:extLst>
                </a:gridCol>
              </a:tblGrid>
              <a:tr h="0">
                <a:tc rowSpan="5">
                  <a:txBody>
                    <a:bodyPr/>
                    <a:lstStyle/>
                    <a:p>
                      <a:pPr>
                        <a:lnSpc>
                          <a:spcPct val="150000"/>
                        </a:lnSpc>
                        <a:spcAft>
                          <a:spcPts val="1000"/>
                        </a:spcAft>
                      </a:pPr>
                      <a:r>
                        <a:rPr lang="en-US" sz="1200" dirty="0">
                          <a:effectLst/>
                        </a:rPr>
                        <a:t>Hasta-</a:t>
                      </a:r>
                      <a:r>
                        <a:rPr lang="en-US" sz="1200" dirty="0" err="1">
                          <a:effectLst/>
                        </a:rPr>
                        <a:t>ilişkili</a:t>
                      </a:r>
                      <a:r>
                        <a:rPr lang="en-US" sz="1200" dirty="0">
                          <a:effectLst/>
                        </a:rPr>
                        <a:t> </a:t>
                      </a:r>
                      <a:r>
                        <a:rPr lang="en-US" sz="1200" dirty="0" err="1">
                          <a:effectLst/>
                        </a:rPr>
                        <a:t>nedenler</a:t>
                      </a:r>
                      <a:r>
                        <a:rPr lang="en-US" sz="12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US" sz="1200">
                          <a:effectLst/>
                        </a:rPr>
                        <a:t>İlaç kullanımı ve kontrollerdeki aksamalar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8993622"/>
                  </a:ext>
                </a:extLst>
              </a:tr>
              <a:tr h="0">
                <a:tc vMerge="1">
                  <a:txBody>
                    <a:bodyPr/>
                    <a:lstStyle/>
                    <a:p>
                      <a:endParaRPr lang="tr-TR"/>
                    </a:p>
                  </a:txBody>
                  <a:tcPr/>
                </a:tc>
                <a:tc>
                  <a:txBody>
                    <a:bodyPr/>
                    <a:lstStyle/>
                    <a:p>
                      <a:pPr algn="just">
                        <a:lnSpc>
                          <a:spcPct val="150000"/>
                        </a:lnSpc>
                        <a:spcAft>
                          <a:spcPts val="1000"/>
                        </a:spcAft>
                      </a:pPr>
                      <a:r>
                        <a:rPr lang="en-US" sz="1200">
                          <a:effectLst/>
                        </a:rPr>
                        <a:t>COVID-19 korkusu ile hastaneye gitmeme/ gidememe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852754"/>
                  </a:ext>
                </a:extLst>
              </a:tr>
              <a:tr h="0">
                <a:tc vMerge="1">
                  <a:txBody>
                    <a:bodyPr/>
                    <a:lstStyle/>
                    <a:p>
                      <a:endParaRPr lang="tr-TR"/>
                    </a:p>
                  </a:txBody>
                  <a:tcPr/>
                </a:tc>
                <a:tc>
                  <a:txBody>
                    <a:bodyPr/>
                    <a:lstStyle/>
                    <a:p>
                      <a:pPr algn="just">
                        <a:lnSpc>
                          <a:spcPct val="150000"/>
                        </a:lnSpc>
                        <a:spcAft>
                          <a:spcPts val="1000"/>
                        </a:spcAft>
                      </a:pPr>
                      <a:r>
                        <a:rPr lang="en-US" sz="1200" dirty="0" err="1">
                          <a:effectLst/>
                        </a:rPr>
                        <a:t>Randevu</a:t>
                      </a:r>
                      <a:r>
                        <a:rPr lang="en-US" sz="1200" dirty="0">
                          <a:effectLst/>
                        </a:rPr>
                        <a:t> </a:t>
                      </a:r>
                      <a:r>
                        <a:rPr lang="en-US" sz="1200" dirty="0" err="1">
                          <a:effectLst/>
                        </a:rPr>
                        <a:t>almada</a:t>
                      </a:r>
                      <a:r>
                        <a:rPr lang="en-US" sz="1200" dirty="0">
                          <a:effectLst/>
                        </a:rPr>
                        <a:t> </a:t>
                      </a:r>
                      <a:r>
                        <a:rPr lang="en-US" sz="1200" dirty="0" err="1">
                          <a:effectLst/>
                        </a:rPr>
                        <a:t>zorluklar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132528"/>
                  </a:ext>
                </a:extLst>
              </a:tr>
              <a:tr h="0">
                <a:tc vMerge="1">
                  <a:txBody>
                    <a:bodyPr/>
                    <a:lstStyle/>
                    <a:p>
                      <a:endParaRPr lang="tr-TR"/>
                    </a:p>
                  </a:txBody>
                  <a:tcPr/>
                </a:tc>
                <a:tc>
                  <a:txBody>
                    <a:bodyPr/>
                    <a:lstStyle/>
                    <a:p>
                      <a:pPr algn="just">
                        <a:lnSpc>
                          <a:spcPct val="150000"/>
                        </a:lnSpc>
                        <a:spcAft>
                          <a:spcPts val="1000"/>
                        </a:spcAft>
                      </a:pPr>
                      <a:r>
                        <a:rPr lang="en-US" sz="1200">
                          <a:effectLst/>
                        </a:rPr>
                        <a:t>Soru sormada, acilen danışmada yaşanan zorluklar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0953546"/>
                  </a:ext>
                </a:extLst>
              </a:tr>
              <a:tr h="0">
                <a:tc vMerge="1">
                  <a:txBody>
                    <a:bodyPr/>
                    <a:lstStyle/>
                    <a:p>
                      <a:endParaRPr lang="tr-TR"/>
                    </a:p>
                  </a:txBody>
                  <a:tcPr/>
                </a:tc>
                <a:tc>
                  <a:txBody>
                    <a:bodyPr/>
                    <a:lstStyle/>
                    <a:p>
                      <a:pPr algn="just">
                        <a:lnSpc>
                          <a:spcPct val="150000"/>
                        </a:lnSpc>
                        <a:spcAft>
                          <a:spcPts val="1000"/>
                        </a:spcAft>
                      </a:pPr>
                      <a:r>
                        <a:rPr lang="en-US" sz="1200" dirty="0" err="1">
                          <a:effectLst/>
                        </a:rPr>
                        <a:t>Bakımına</a:t>
                      </a:r>
                      <a:r>
                        <a:rPr lang="en-US" sz="1200" dirty="0">
                          <a:effectLst/>
                        </a:rPr>
                        <a:t> </a:t>
                      </a:r>
                      <a:r>
                        <a:rPr lang="en-US" sz="1200" dirty="0" err="1">
                          <a:effectLst/>
                        </a:rPr>
                        <a:t>yardım</a:t>
                      </a:r>
                      <a:r>
                        <a:rPr lang="en-US" sz="1200" dirty="0">
                          <a:effectLst/>
                        </a:rPr>
                        <a:t> </a:t>
                      </a:r>
                      <a:r>
                        <a:rPr lang="en-US" sz="1200" dirty="0" err="1">
                          <a:effectLst/>
                        </a:rPr>
                        <a:t>eden</a:t>
                      </a:r>
                      <a:r>
                        <a:rPr lang="en-US" sz="1200" dirty="0">
                          <a:effectLst/>
                        </a:rPr>
                        <a:t> </a:t>
                      </a:r>
                      <a:r>
                        <a:rPr lang="en-US" sz="1200" dirty="0" err="1">
                          <a:effectLst/>
                        </a:rPr>
                        <a:t>yakını</a:t>
                      </a:r>
                      <a:r>
                        <a:rPr lang="en-US" sz="1200" dirty="0">
                          <a:effectLst/>
                        </a:rPr>
                        <a:t> </a:t>
                      </a:r>
                      <a:r>
                        <a:rPr lang="en-US" sz="1200" dirty="0" err="1">
                          <a:effectLst/>
                        </a:rPr>
                        <a:t>veya</a:t>
                      </a:r>
                      <a:r>
                        <a:rPr lang="en-US" sz="1200" dirty="0">
                          <a:effectLst/>
                        </a:rPr>
                        <a:t> </a:t>
                      </a:r>
                      <a:r>
                        <a:rPr lang="en-US" sz="1200" dirty="0" err="1">
                          <a:effectLst/>
                        </a:rPr>
                        <a:t>bakıcısının</a:t>
                      </a:r>
                      <a:r>
                        <a:rPr lang="en-US" sz="1200" dirty="0">
                          <a:effectLst/>
                        </a:rPr>
                        <a:t> COVID-19 </a:t>
                      </a:r>
                      <a:r>
                        <a:rPr lang="en-US" sz="1200" dirty="0" err="1">
                          <a:effectLst/>
                        </a:rPr>
                        <a:t>nedeniyle</a:t>
                      </a:r>
                      <a:r>
                        <a:rPr lang="en-US" sz="1200" dirty="0">
                          <a:effectLst/>
                        </a:rPr>
                        <a:t> </a:t>
                      </a:r>
                      <a:r>
                        <a:rPr lang="en-US" sz="1200" dirty="0" err="1">
                          <a:effectLst/>
                        </a:rPr>
                        <a:t>sorun</a:t>
                      </a:r>
                      <a:r>
                        <a:rPr lang="en-US" sz="1200" dirty="0">
                          <a:effectLst/>
                        </a:rPr>
                        <a:t> </a:t>
                      </a:r>
                      <a:r>
                        <a:rPr lang="en-US" sz="1200" dirty="0" err="1">
                          <a:effectLst/>
                        </a:rPr>
                        <a:t>yaşaması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3683333"/>
                  </a:ext>
                </a:extLst>
              </a:tr>
            </a:tbl>
          </a:graphicData>
        </a:graphic>
      </p:graphicFrame>
      <p:sp>
        <p:nvSpPr>
          <p:cNvPr id="6" name="Metin Yer Tutucusu 5">
            <a:extLst>
              <a:ext uri="{FF2B5EF4-FFF2-40B4-BE49-F238E27FC236}">
                <a16:creationId xmlns:a16="http://schemas.microsoft.com/office/drawing/2014/main" id="{5F9933C5-046F-6244-A542-018008252718}"/>
              </a:ext>
            </a:extLst>
          </p:cNvPr>
          <p:cNvSpPr>
            <a:spLocks noGrp="1"/>
          </p:cNvSpPr>
          <p:nvPr>
            <p:ph type="body" sz="half" idx="2"/>
          </p:nvPr>
        </p:nvSpPr>
        <p:spPr>
          <a:xfrm>
            <a:off x="5569527" y="528639"/>
            <a:ext cx="5417129" cy="3777890"/>
          </a:xfrm>
        </p:spPr>
        <p:txBody>
          <a:bodyPr/>
          <a:lstStyle/>
          <a:p>
            <a:r>
              <a:rPr lang="en-US" b="1" dirty="0"/>
              <a:t>Hasta </a:t>
            </a:r>
            <a:r>
              <a:rPr lang="en-US" b="1" dirty="0" err="1"/>
              <a:t>bakımında</a:t>
            </a:r>
            <a:r>
              <a:rPr lang="en-US" b="1" dirty="0"/>
              <a:t> </a:t>
            </a:r>
            <a:r>
              <a:rPr lang="en-US" b="1" dirty="0" err="1"/>
              <a:t>pandemi</a:t>
            </a:r>
            <a:r>
              <a:rPr lang="en-US" b="1" dirty="0"/>
              <a:t> </a:t>
            </a:r>
            <a:r>
              <a:rPr lang="en-US" b="1" dirty="0" err="1"/>
              <a:t>sürecinde</a:t>
            </a:r>
            <a:r>
              <a:rPr lang="en-US" b="1" dirty="0"/>
              <a:t> </a:t>
            </a:r>
            <a:r>
              <a:rPr lang="en-US" b="1" dirty="0" err="1"/>
              <a:t>karşılaşılan</a:t>
            </a:r>
            <a:r>
              <a:rPr lang="en-US" b="1" dirty="0"/>
              <a:t> </a:t>
            </a:r>
            <a:r>
              <a:rPr lang="en-US" b="1" dirty="0" err="1"/>
              <a:t>sorunlar</a:t>
            </a:r>
            <a:r>
              <a:rPr lang="en-US" b="1" dirty="0"/>
              <a:t> </a:t>
            </a:r>
            <a:endParaRPr lang="tr-TR" dirty="0"/>
          </a:p>
        </p:txBody>
      </p:sp>
    </p:spTree>
    <p:extLst>
      <p:ext uri="{BB962C8B-B14F-4D97-AF65-F5344CB8AC3E}">
        <p14:creationId xmlns:p14="http://schemas.microsoft.com/office/powerpoint/2010/main" val="1334867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12</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
        <p:nvSpPr>
          <p:cNvPr id="6" name="Metin Yer Tutucusu 5">
            <a:extLst>
              <a:ext uri="{FF2B5EF4-FFF2-40B4-BE49-F238E27FC236}">
                <a16:creationId xmlns:a16="http://schemas.microsoft.com/office/drawing/2014/main" id="{5F9933C5-046F-6244-A542-018008252718}"/>
              </a:ext>
            </a:extLst>
          </p:cNvPr>
          <p:cNvSpPr>
            <a:spLocks noGrp="1"/>
          </p:cNvSpPr>
          <p:nvPr>
            <p:ph type="body" sz="half" idx="2"/>
          </p:nvPr>
        </p:nvSpPr>
        <p:spPr>
          <a:xfrm>
            <a:off x="5569527" y="528639"/>
            <a:ext cx="5417129" cy="3777890"/>
          </a:xfrm>
        </p:spPr>
        <p:txBody>
          <a:bodyPr/>
          <a:lstStyle/>
          <a:p>
            <a:r>
              <a:rPr lang="en-US" b="1" dirty="0"/>
              <a:t>Hasta </a:t>
            </a:r>
            <a:r>
              <a:rPr lang="en-US" b="1" dirty="0" err="1"/>
              <a:t>bakımında</a:t>
            </a:r>
            <a:r>
              <a:rPr lang="en-US" b="1" dirty="0"/>
              <a:t> </a:t>
            </a:r>
            <a:r>
              <a:rPr lang="en-US" b="1" dirty="0" err="1"/>
              <a:t>pandemi</a:t>
            </a:r>
            <a:r>
              <a:rPr lang="en-US" b="1" dirty="0"/>
              <a:t> </a:t>
            </a:r>
            <a:r>
              <a:rPr lang="en-US" b="1" dirty="0" err="1"/>
              <a:t>sürecinde</a:t>
            </a:r>
            <a:r>
              <a:rPr lang="en-US" b="1" dirty="0"/>
              <a:t> </a:t>
            </a:r>
            <a:r>
              <a:rPr lang="en-US" b="1" dirty="0" err="1"/>
              <a:t>karşılaşılan</a:t>
            </a:r>
            <a:r>
              <a:rPr lang="en-US" b="1" dirty="0"/>
              <a:t> </a:t>
            </a:r>
            <a:r>
              <a:rPr lang="en-US" b="1" dirty="0" err="1"/>
              <a:t>sorunlar</a:t>
            </a:r>
            <a:r>
              <a:rPr lang="en-US" b="1" dirty="0"/>
              <a:t> </a:t>
            </a:r>
            <a:endParaRPr lang="tr-TR" dirty="0"/>
          </a:p>
        </p:txBody>
      </p:sp>
      <p:graphicFrame>
        <p:nvGraphicFramePr>
          <p:cNvPr id="3" name="Tablo 2">
            <a:extLst>
              <a:ext uri="{FF2B5EF4-FFF2-40B4-BE49-F238E27FC236}">
                <a16:creationId xmlns:a16="http://schemas.microsoft.com/office/drawing/2014/main" id="{0E8A4D71-C768-904A-B367-FB30AD05DC21}"/>
              </a:ext>
            </a:extLst>
          </p:cNvPr>
          <p:cNvGraphicFramePr>
            <a:graphicFrameLocks noGrp="1"/>
          </p:cNvGraphicFramePr>
          <p:nvPr>
            <p:extLst>
              <p:ext uri="{D42A27DB-BD31-4B8C-83A1-F6EECF244321}">
                <p14:modId xmlns:p14="http://schemas.microsoft.com/office/powerpoint/2010/main" val="3952842885"/>
              </p:ext>
            </p:extLst>
          </p:nvPr>
        </p:nvGraphicFramePr>
        <p:xfrm>
          <a:off x="5725497" y="1425575"/>
          <a:ext cx="5105188" cy="4351338"/>
        </p:xfrm>
        <a:graphic>
          <a:graphicData uri="http://schemas.openxmlformats.org/drawingml/2006/table">
            <a:tbl>
              <a:tblPr firstRow="1" firstCol="1" bandRow="1">
                <a:tableStyleId>{5C22544A-7EE6-4342-B048-85BDC9FD1C3A}</a:tableStyleId>
              </a:tblPr>
              <a:tblGrid>
                <a:gridCol w="2552594">
                  <a:extLst>
                    <a:ext uri="{9D8B030D-6E8A-4147-A177-3AD203B41FA5}">
                      <a16:colId xmlns:a16="http://schemas.microsoft.com/office/drawing/2014/main" val="3824821082"/>
                    </a:ext>
                  </a:extLst>
                </a:gridCol>
                <a:gridCol w="2552594">
                  <a:extLst>
                    <a:ext uri="{9D8B030D-6E8A-4147-A177-3AD203B41FA5}">
                      <a16:colId xmlns:a16="http://schemas.microsoft.com/office/drawing/2014/main" val="197915031"/>
                    </a:ext>
                  </a:extLst>
                </a:gridCol>
              </a:tblGrid>
              <a:tr h="912167">
                <a:tc rowSpan="4">
                  <a:txBody>
                    <a:bodyPr/>
                    <a:lstStyle/>
                    <a:p>
                      <a:pPr>
                        <a:lnSpc>
                          <a:spcPct val="150000"/>
                        </a:lnSpc>
                        <a:spcAft>
                          <a:spcPts val="1000"/>
                        </a:spcAft>
                      </a:pPr>
                      <a:r>
                        <a:rPr lang="en-US" sz="1000">
                          <a:effectLst/>
                        </a:rPr>
                        <a:t>Hastane/hekim ilişkili nedenler: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8556" marR="58556" marT="0" marB="0"/>
                </a:tc>
                <a:tc>
                  <a:txBody>
                    <a:bodyPr/>
                    <a:lstStyle/>
                    <a:p>
                      <a:pPr algn="just">
                        <a:lnSpc>
                          <a:spcPct val="150000"/>
                        </a:lnSpc>
                        <a:spcAft>
                          <a:spcPts val="1000"/>
                        </a:spcAft>
                      </a:pPr>
                      <a:r>
                        <a:rPr lang="en-US" sz="1000">
                          <a:effectLst/>
                        </a:rPr>
                        <a:t>Hastanın sürekli hekimi ve bakım ekibinin değişmesi, hastalanması, servisin COVID servisine çevrilmesi gibi aksamalar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8556" marR="58556" marT="0" marB="0"/>
                </a:tc>
                <a:extLst>
                  <a:ext uri="{0D108BD9-81ED-4DB2-BD59-A6C34878D82A}">
                    <a16:rowId xmlns:a16="http://schemas.microsoft.com/office/drawing/2014/main" val="3587525882"/>
                  </a:ext>
                </a:extLst>
              </a:tr>
              <a:tr h="1146390">
                <a:tc vMerge="1">
                  <a:txBody>
                    <a:bodyPr/>
                    <a:lstStyle/>
                    <a:p>
                      <a:endParaRPr lang="tr-TR"/>
                    </a:p>
                  </a:txBody>
                  <a:tcPr/>
                </a:tc>
                <a:tc>
                  <a:txBody>
                    <a:bodyPr/>
                    <a:lstStyle/>
                    <a:p>
                      <a:pPr algn="just">
                        <a:lnSpc>
                          <a:spcPct val="150000"/>
                        </a:lnSpc>
                        <a:spcAft>
                          <a:spcPts val="1000"/>
                        </a:spcAft>
                      </a:pPr>
                      <a:r>
                        <a:rPr lang="en-US" sz="1000">
                          <a:effectLst/>
                        </a:rPr>
                        <a:t>Teması azaltma çabasıyla yapılan değişiklikler (USG yerine tomografi istenmesi, muayene yerine laboratuar/radyolojik incelemelere göre karar verilmesi)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8556" marR="58556" marT="0" marB="0"/>
                </a:tc>
                <a:extLst>
                  <a:ext uri="{0D108BD9-81ED-4DB2-BD59-A6C34878D82A}">
                    <a16:rowId xmlns:a16="http://schemas.microsoft.com/office/drawing/2014/main" val="53214848"/>
                  </a:ext>
                </a:extLst>
              </a:tr>
              <a:tr h="1614836">
                <a:tc vMerge="1">
                  <a:txBody>
                    <a:bodyPr/>
                    <a:lstStyle/>
                    <a:p>
                      <a:endParaRPr lang="tr-TR"/>
                    </a:p>
                  </a:txBody>
                  <a:tcPr/>
                </a:tc>
                <a:tc>
                  <a:txBody>
                    <a:bodyPr/>
                    <a:lstStyle/>
                    <a:p>
                      <a:pPr algn="just">
                        <a:lnSpc>
                          <a:spcPct val="150000"/>
                        </a:lnSpc>
                        <a:spcAft>
                          <a:spcPts val="1000"/>
                        </a:spcAft>
                      </a:pPr>
                      <a:r>
                        <a:rPr lang="en-US" sz="1000">
                          <a:effectLst/>
                        </a:rPr>
                        <a:t>COVID-19 bulaş endişesi ile tanı ve tedavi protokollerindeki yoruma açık noktalardaki değişiklikler (PKG yapılması /endovaskuler tedaviler yerine fibrinolitik uygulanması, hastanın girişimden uzak tutulması gibi)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8556" marR="58556" marT="0" marB="0"/>
                </a:tc>
                <a:extLst>
                  <a:ext uri="{0D108BD9-81ED-4DB2-BD59-A6C34878D82A}">
                    <a16:rowId xmlns:a16="http://schemas.microsoft.com/office/drawing/2014/main" val="781099390"/>
                  </a:ext>
                </a:extLst>
              </a:tr>
              <a:tr h="677945">
                <a:tc vMerge="1">
                  <a:txBody>
                    <a:bodyPr/>
                    <a:lstStyle/>
                    <a:p>
                      <a:endParaRPr lang="tr-TR"/>
                    </a:p>
                  </a:txBody>
                  <a:tcPr/>
                </a:tc>
                <a:tc>
                  <a:txBody>
                    <a:bodyPr/>
                    <a:lstStyle/>
                    <a:p>
                      <a:pPr algn="just">
                        <a:lnSpc>
                          <a:spcPct val="150000"/>
                        </a:lnSpc>
                        <a:spcAft>
                          <a:spcPts val="1000"/>
                        </a:spcAft>
                      </a:pPr>
                      <a:r>
                        <a:rPr lang="en-US" sz="1000" dirty="0" err="1">
                          <a:effectLst/>
                        </a:rPr>
                        <a:t>Malzeme</a:t>
                      </a:r>
                      <a:r>
                        <a:rPr lang="en-US" sz="1000" dirty="0">
                          <a:effectLst/>
                        </a:rPr>
                        <a:t> </a:t>
                      </a:r>
                      <a:r>
                        <a:rPr lang="en-US" sz="1000" dirty="0" err="1">
                          <a:effectLst/>
                        </a:rPr>
                        <a:t>temini</a:t>
                      </a:r>
                      <a:r>
                        <a:rPr lang="en-US" sz="1000" dirty="0">
                          <a:effectLst/>
                        </a:rPr>
                        <a:t> </a:t>
                      </a:r>
                      <a:r>
                        <a:rPr lang="en-US" sz="1000" dirty="0" err="1">
                          <a:effectLst/>
                        </a:rPr>
                        <a:t>ve</a:t>
                      </a:r>
                      <a:r>
                        <a:rPr lang="en-US" sz="1000" dirty="0">
                          <a:effectLst/>
                        </a:rPr>
                        <a:t> </a:t>
                      </a:r>
                      <a:r>
                        <a:rPr lang="en-US" sz="1000" dirty="0" err="1">
                          <a:effectLst/>
                        </a:rPr>
                        <a:t>angio</a:t>
                      </a:r>
                      <a:r>
                        <a:rPr lang="en-US" sz="1000" dirty="0">
                          <a:effectLst/>
                        </a:rPr>
                        <a:t> </a:t>
                      </a:r>
                      <a:r>
                        <a:rPr lang="en-US" sz="1000" dirty="0" err="1">
                          <a:effectLst/>
                        </a:rPr>
                        <a:t>laboratuarı</a:t>
                      </a:r>
                      <a:r>
                        <a:rPr lang="en-US" sz="1000" dirty="0">
                          <a:effectLst/>
                        </a:rPr>
                        <a:t> </a:t>
                      </a:r>
                      <a:r>
                        <a:rPr lang="en-US" sz="1000" dirty="0" err="1">
                          <a:effectLst/>
                        </a:rPr>
                        <a:t>ekibi</a:t>
                      </a:r>
                      <a:r>
                        <a:rPr lang="en-US" sz="1000" dirty="0">
                          <a:effectLst/>
                        </a:rPr>
                        <a:t> </a:t>
                      </a:r>
                      <a:r>
                        <a:rPr lang="en-US" sz="1000" dirty="0" err="1">
                          <a:effectLst/>
                        </a:rPr>
                        <a:t>gibi</a:t>
                      </a:r>
                      <a:r>
                        <a:rPr lang="en-US" sz="1000" dirty="0">
                          <a:effectLst/>
                        </a:rPr>
                        <a:t> </a:t>
                      </a:r>
                      <a:r>
                        <a:rPr lang="en-US" sz="1000" dirty="0" err="1">
                          <a:effectLst/>
                        </a:rPr>
                        <a:t>sistem</a:t>
                      </a:r>
                      <a:r>
                        <a:rPr lang="en-US" sz="1000" dirty="0">
                          <a:effectLst/>
                        </a:rPr>
                        <a:t>/</a:t>
                      </a:r>
                      <a:r>
                        <a:rPr lang="en-US" sz="1000" dirty="0" err="1">
                          <a:effectLst/>
                        </a:rPr>
                        <a:t>organizasyon</a:t>
                      </a:r>
                      <a:r>
                        <a:rPr lang="en-US" sz="1000" dirty="0">
                          <a:effectLst/>
                        </a:rPr>
                        <a:t> </a:t>
                      </a:r>
                      <a:r>
                        <a:rPr lang="en-US" sz="1000" dirty="0" err="1">
                          <a:effectLst/>
                        </a:rPr>
                        <a:t>sorunları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56" marR="58556" marT="0" marB="0"/>
                </a:tc>
                <a:extLst>
                  <a:ext uri="{0D108BD9-81ED-4DB2-BD59-A6C34878D82A}">
                    <a16:rowId xmlns:a16="http://schemas.microsoft.com/office/drawing/2014/main" val="2435437117"/>
                  </a:ext>
                </a:extLst>
              </a:tr>
            </a:tbl>
          </a:graphicData>
        </a:graphic>
      </p:graphicFrame>
    </p:spTree>
    <p:extLst>
      <p:ext uri="{BB962C8B-B14F-4D97-AF65-F5344CB8AC3E}">
        <p14:creationId xmlns:p14="http://schemas.microsoft.com/office/powerpoint/2010/main" val="278169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13</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
        <p:nvSpPr>
          <p:cNvPr id="6" name="Metin Yer Tutucusu 5">
            <a:extLst>
              <a:ext uri="{FF2B5EF4-FFF2-40B4-BE49-F238E27FC236}">
                <a16:creationId xmlns:a16="http://schemas.microsoft.com/office/drawing/2014/main" id="{5F9933C5-046F-6244-A542-018008252718}"/>
              </a:ext>
            </a:extLst>
          </p:cNvPr>
          <p:cNvSpPr>
            <a:spLocks noGrp="1"/>
          </p:cNvSpPr>
          <p:nvPr>
            <p:ph type="body" sz="half" idx="2"/>
          </p:nvPr>
        </p:nvSpPr>
        <p:spPr>
          <a:xfrm>
            <a:off x="5569527" y="528639"/>
            <a:ext cx="5417129" cy="3777890"/>
          </a:xfrm>
        </p:spPr>
        <p:txBody>
          <a:bodyPr/>
          <a:lstStyle/>
          <a:p>
            <a:r>
              <a:rPr lang="en-US" b="1" dirty="0"/>
              <a:t>Hasta </a:t>
            </a:r>
            <a:r>
              <a:rPr lang="en-US" b="1" dirty="0" err="1"/>
              <a:t>bakımında</a:t>
            </a:r>
            <a:r>
              <a:rPr lang="en-US" b="1" dirty="0"/>
              <a:t> </a:t>
            </a:r>
            <a:r>
              <a:rPr lang="en-US" b="1" dirty="0" err="1"/>
              <a:t>pandemi</a:t>
            </a:r>
            <a:r>
              <a:rPr lang="en-US" b="1" dirty="0"/>
              <a:t> </a:t>
            </a:r>
            <a:r>
              <a:rPr lang="en-US" b="1" dirty="0" err="1"/>
              <a:t>sürecinde</a:t>
            </a:r>
            <a:r>
              <a:rPr lang="en-US" b="1" dirty="0"/>
              <a:t> </a:t>
            </a:r>
            <a:r>
              <a:rPr lang="en-US" b="1" dirty="0" err="1"/>
              <a:t>karşılaşılan</a:t>
            </a:r>
            <a:r>
              <a:rPr lang="en-US" b="1" dirty="0"/>
              <a:t> </a:t>
            </a:r>
            <a:r>
              <a:rPr lang="en-US" b="1" dirty="0" err="1"/>
              <a:t>sorunlar</a:t>
            </a:r>
            <a:r>
              <a:rPr lang="en-US" b="1" dirty="0"/>
              <a:t> </a:t>
            </a:r>
            <a:endParaRPr lang="tr-TR" dirty="0"/>
          </a:p>
        </p:txBody>
      </p:sp>
      <p:graphicFrame>
        <p:nvGraphicFramePr>
          <p:cNvPr id="4" name="Tablo 3">
            <a:extLst>
              <a:ext uri="{FF2B5EF4-FFF2-40B4-BE49-F238E27FC236}">
                <a16:creationId xmlns:a16="http://schemas.microsoft.com/office/drawing/2014/main" id="{0048361F-077C-7148-8C35-61F7658E86A1}"/>
              </a:ext>
            </a:extLst>
          </p:cNvPr>
          <p:cNvGraphicFramePr>
            <a:graphicFrameLocks noGrp="1"/>
          </p:cNvGraphicFramePr>
          <p:nvPr>
            <p:extLst>
              <p:ext uri="{D42A27DB-BD31-4B8C-83A1-F6EECF244321}">
                <p14:modId xmlns:p14="http://schemas.microsoft.com/office/powerpoint/2010/main" val="352365960"/>
              </p:ext>
            </p:extLst>
          </p:nvPr>
        </p:nvGraphicFramePr>
        <p:xfrm>
          <a:off x="5262070" y="1565339"/>
          <a:ext cx="5979160" cy="2601280"/>
        </p:xfrm>
        <a:graphic>
          <a:graphicData uri="http://schemas.openxmlformats.org/drawingml/2006/table">
            <a:tbl>
              <a:tblPr firstRow="1" firstCol="1" bandRow="1">
                <a:tableStyleId>{5C22544A-7EE6-4342-B048-85BDC9FD1C3A}</a:tableStyleId>
              </a:tblPr>
              <a:tblGrid>
                <a:gridCol w="2989580">
                  <a:extLst>
                    <a:ext uri="{9D8B030D-6E8A-4147-A177-3AD203B41FA5}">
                      <a16:colId xmlns:a16="http://schemas.microsoft.com/office/drawing/2014/main" val="1888890185"/>
                    </a:ext>
                  </a:extLst>
                </a:gridCol>
                <a:gridCol w="2989580">
                  <a:extLst>
                    <a:ext uri="{9D8B030D-6E8A-4147-A177-3AD203B41FA5}">
                      <a16:colId xmlns:a16="http://schemas.microsoft.com/office/drawing/2014/main" val="1413181838"/>
                    </a:ext>
                  </a:extLst>
                </a:gridCol>
              </a:tblGrid>
              <a:tr h="0">
                <a:tc rowSpan="5">
                  <a:txBody>
                    <a:bodyPr/>
                    <a:lstStyle/>
                    <a:p>
                      <a:pPr>
                        <a:lnSpc>
                          <a:spcPct val="150000"/>
                        </a:lnSpc>
                        <a:spcAft>
                          <a:spcPts val="1000"/>
                        </a:spcAft>
                      </a:pPr>
                      <a:r>
                        <a:rPr lang="en-US" sz="1200">
                          <a:effectLst/>
                        </a:rPr>
                        <a:t>Sistemden kaynaklanan nedenler: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US" sz="1200">
                          <a:effectLst/>
                        </a:rPr>
                        <a:t>KKE sağlamada sorunlar nedeniyle hekim ve hastayı yeterince koruyamamak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9750957"/>
                  </a:ext>
                </a:extLst>
              </a:tr>
              <a:tr h="0">
                <a:tc vMerge="1">
                  <a:txBody>
                    <a:bodyPr/>
                    <a:lstStyle/>
                    <a:p>
                      <a:endParaRPr lang="tr-TR"/>
                    </a:p>
                  </a:txBody>
                  <a:tcPr/>
                </a:tc>
                <a:tc>
                  <a:txBody>
                    <a:bodyPr/>
                    <a:lstStyle/>
                    <a:p>
                      <a:pPr algn="just">
                        <a:lnSpc>
                          <a:spcPct val="150000"/>
                        </a:lnSpc>
                        <a:spcAft>
                          <a:spcPts val="1000"/>
                        </a:spcAft>
                      </a:pPr>
                      <a:r>
                        <a:rPr lang="en-US" sz="1200">
                          <a:effectLst/>
                        </a:rPr>
                        <a:t>Güvenli girişim yapılacak sistem organizasyonunun, malzemelerin sağlanamaması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5167431"/>
                  </a:ext>
                </a:extLst>
              </a:tr>
              <a:tr h="0">
                <a:tc vMerge="1">
                  <a:txBody>
                    <a:bodyPr/>
                    <a:lstStyle/>
                    <a:p>
                      <a:endParaRPr lang="tr-TR"/>
                    </a:p>
                  </a:txBody>
                  <a:tcPr/>
                </a:tc>
                <a:tc>
                  <a:txBody>
                    <a:bodyPr/>
                    <a:lstStyle/>
                    <a:p>
                      <a:pPr algn="just">
                        <a:lnSpc>
                          <a:spcPct val="150000"/>
                        </a:lnSpc>
                        <a:spcAft>
                          <a:spcPts val="1000"/>
                        </a:spcAft>
                      </a:pPr>
                      <a:r>
                        <a:rPr lang="en-US" sz="1200">
                          <a:effectLst/>
                        </a:rPr>
                        <a:t>Koruyucu hekimliğin değil, tedavinin öne çıkarılması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7090190"/>
                  </a:ext>
                </a:extLst>
              </a:tr>
              <a:tr h="0">
                <a:tc vMerge="1">
                  <a:txBody>
                    <a:bodyPr/>
                    <a:lstStyle/>
                    <a:p>
                      <a:endParaRPr lang="tr-TR"/>
                    </a:p>
                  </a:txBody>
                  <a:tcPr/>
                </a:tc>
                <a:tc>
                  <a:txBody>
                    <a:bodyPr/>
                    <a:lstStyle/>
                    <a:p>
                      <a:pPr algn="just">
                        <a:lnSpc>
                          <a:spcPct val="150000"/>
                        </a:lnSpc>
                        <a:spcAft>
                          <a:spcPts val="1000"/>
                        </a:spcAft>
                      </a:pPr>
                      <a:r>
                        <a:rPr lang="en-US" sz="1200">
                          <a:effectLst/>
                        </a:rPr>
                        <a:t>Evde bakım sistemleri geliştirilmemesi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285756"/>
                  </a:ext>
                </a:extLst>
              </a:tr>
              <a:tr h="0">
                <a:tc vMerge="1">
                  <a:txBody>
                    <a:bodyPr/>
                    <a:lstStyle/>
                    <a:p>
                      <a:endParaRPr lang="tr-TR"/>
                    </a:p>
                  </a:txBody>
                  <a:tcPr/>
                </a:tc>
                <a:tc>
                  <a:txBody>
                    <a:bodyPr/>
                    <a:lstStyle/>
                    <a:p>
                      <a:pPr algn="just">
                        <a:lnSpc>
                          <a:spcPct val="150000"/>
                        </a:lnSpc>
                        <a:spcAft>
                          <a:spcPts val="1000"/>
                        </a:spcAft>
                      </a:pPr>
                      <a:r>
                        <a:rPr lang="en-US" sz="1200" dirty="0" err="1">
                          <a:effectLst/>
                        </a:rPr>
                        <a:t>Danışmayı</a:t>
                      </a:r>
                      <a:r>
                        <a:rPr lang="en-US" sz="1200" dirty="0">
                          <a:effectLst/>
                        </a:rPr>
                        <a:t>, </a:t>
                      </a:r>
                      <a:r>
                        <a:rPr lang="en-US" sz="1200" dirty="0" err="1">
                          <a:effectLst/>
                        </a:rPr>
                        <a:t>soru</a:t>
                      </a:r>
                      <a:r>
                        <a:rPr lang="en-US" sz="1200" dirty="0">
                          <a:effectLst/>
                        </a:rPr>
                        <a:t> </a:t>
                      </a:r>
                      <a:r>
                        <a:rPr lang="en-US" sz="1200" dirty="0" err="1">
                          <a:effectLst/>
                        </a:rPr>
                        <a:t>sormayı</a:t>
                      </a:r>
                      <a:r>
                        <a:rPr lang="en-US" sz="1200" dirty="0">
                          <a:effectLst/>
                        </a:rPr>
                        <a:t> </a:t>
                      </a:r>
                      <a:r>
                        <a:rPr lang="en-US" sz="1200" dirty="0" err="1">
                          <a:effectLst/>
                        </a:rPr>
                        <a:t>vb</a:t>
                      </a:r>
                      <a:r>
                        <a:rPr lang="en-US" sz="1200" dirty="0">
                          <a:effectLst/>
                        </a:rPr>
                        <a:t> </a:t>
                      </a:r>
                      <a:r>
                        <a:rPr lang="en-US" sz="1200" dirty="0" err="1">
                          <a:effectLst/>
                        </a:rPr>
                        <a:t>kolaylaştıracak</a:t>
                      </a:r>
                      <a:r>
                        <a:rPr lang="en-US" sz="1200" dirty="0">
                          <a:effectLst/>
                        </a:rPr>
                        <a:t> </a:t>
                      </a:r>
                      <a:r>
                        <a:rPr lang="en-US" sz="1200" dirty="0" err="1">
                          <a:effectLst/>
                        </a:rPr>
                        <a:t>çevrimiçi</a:t>
                      </a:r>
                      <a:r>
                        <a:rPr lang="en-US" sz="1200" dirty="0">
                          <a:effectLst/>
                        </a:rPr>
                        <a:t> </a:t>
                      </a:r>
                      <a:r>
                        <a:rPr lang="en-US" sz="1200" dirty="0" err="1">
                          <a:effectLst/>
                        </a:rPr>
                        <a:t>sistemlerdeki</a:t>
                      </a:r>
                      <a:r>
                        <a:rPr lang="en-US" sz="1200" dirty="0">
                          <a:effectLst/>
                        </a:rPr>
                        <a:t> </a:t>
                      </a:r>
                      <a:r>
                        <a:rPr lang="en-US" sz="1200" dirty="0" err="1">
                          <a:effectLst/>
                        </a:rPr>
                        <a:t>yetersizlik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1348478"/>
                  </a:ext>
                </a:extLst>
              </a:tr>
            </a:tbl>
          </a:graphicData>
        </a:graphic>
      </p:graphicFrame>
    </p:spTree>
    <p:extLst>
      <p:ext uri="{BB962C8B-B14F-4D97-AF65-F5344CB8AC3E}">
        <p14:creationId xmlns:p14="http://schemas.microsoft.com/office/powerpoint/2010/main" val="394883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129866" cy="3551643"/>
          </a:xfrm>
        </p:spPr>
        <p:txBody>
          <a:bodyPr>
            <a:noAutofit/>
          </a:bodyPr>
          <a:lstStyle/>
          <a:p>
            <a:pPr lvl="1">
              <a:lnSpc>
                <a:spcPct val="100000"/>
              </a:lnSpc>
            </a:pPr>
            <a:r>
              <a:rPr lang="en-US" sz="2000" dirty="0" err="1">
                <a:solidFill>
                  <a:srgbClr val="C00000"/>
                </a:solidFill>
              </a:rPr>
              <a:t>Bilim</a:t>
            </a:r>
            <a:r>
              <a:rPr lang="en-US" sz="2000" dirty="0">
                <a:solidFill>
                  <a:srgbClr val="C00000"/>
                </a:solidFill>
              </a:rPr>
              <a:t> </a:t>
            </a:r>
            <a:r>
              <a:rPr lang="en-US" sz="2000" dirty="0" err="1">
                <a:solidFill>
                  <a:srgbClr val="C00000"/>
                </a:solidFill>
              </a:rPr>
              <a:t>kurulu</a:t>
            </a:r>
            <a:r>
              <a:rPr lang="en-US" sz="2000" dirty="0">
                <a:solidFill>
                  <a:srgbClr val="C00000"/>
                </a:solidFill>
              </a:rPr>
              <a:t> </a:t>
            </a:r>
            <a:r>
              <a:rPr lang="en-US" sz="2000" dirty="0" err="1">
                <a:solidFill>
                  <a:srgbClr val="C00000"/>
                </a:solidFill>
              </a:rPr>
              <a:t>oluşumlarında</a:t>
            </a:r>
            <a:r>
              <a:rPr lang="en-US" sz="2000" dirty="0">
                <a:solidFill>
                  <a:srgbClr val="C00000"/>
                </a:solidFill>
              </a:rPr>
              <a:t> TTB, </a:t>
            </a:r>
            <a:r>
              <a:rPr lang="en-US" sz="2000" dirty="0" err="1">
                <a:solidFill>
                  <a:srgbClr val="C00000"/>
                </a:solidFill>
              </a:rPr>
              <a:t>uzmanlık</a:t>
            </a:r>
            <a:r>
              <a:rPr lang="en-US" sz="2000" dirty="0">
                <a:solidFill>
                  <a:srgbClr val="C00000"/>
                </a:solidFill>
              </a:rPr>
              <a:t> </a:t>
            </a:r>
            <a:r>
              <a:rPr lang="en-US" sz="2000" dirty="0" err="1">
                <a:solidFill>
                  <a:srgbClr val="C00000"/>
                </a:solidFill>
              </a:rPr>
              <a:t>dernekleri</a:t>
            </a:r>
            <a:r>
              <a:rPr lang="en-US" sz="2000" dirty="0">
                <a:solidFill>
                  <a:srgbClr val="C00000"/>
                </a:solidFill>
              </a:rPr>
              <a:t>, </a:t>
            </a:r>
            <a:r>
              <a:rPr lang="en-US" sz="2000" dirty="0" err="1">
                <a:solidFill>
                  <a:srgbClr val="C00000"/>
                </a:solidFill>
              </a:rPr>
              <a:t>STK’lar</a:t>
            </a:r>
            <a:r>
              <a:rPr lang="en-US" sz="2000" dirty="0">
                <a:solidFill>
                  <a:srgbClr val="C00000"/>
                </a:solidFill>
              </a:rPr>
              <a:t>, </a:t>
            </a:r>
            <a:r>
              <a:rPr lang="en-US" sz="2000" dirty="0" err="1">
                <a:solidFill>
                  <a:srgbClr val="C00000"/>
                </a:solidFill>
              </a:rPr>
              <a:t>sendikalar</a:t>
            </a:r>
            <a:r>
              <a:rPr lang="en-US" sz="2000" dirty="0">
                <a:solidFill>
                  <a:srgbClr val="C00000"/>
                </a:solidFill>
              </a:rPr>
              <a:t>, hasta </a:t>
            </a:r>
            <a:r>
              <a:rPr lang="en-US" sz="2000" dirty="0" err="1">
                <a:solidFill>
                  <a:srgbClr val="C00000"/>
                </a:solidFill>
              </a:rPr>
              <a:t>hakları</a:t>
            </a:r>
            <a:r>
              <a:rPr lang="en-US" sz="2000" dirty="0">
                <a:solidFill>
                  <a:srgbClr val="C00000"/>
                </a:solidFill>
              </a:rPr>
              <a:t> </a:t>
            </a:r>
            <a:r>
              <a:rPr lang="en-US" sz="2000" dirty="0" err="1">
                <a:solidFill>
                  <a:srgbClr val="C00000"/>
                </a:solidFill>
              </a:rPr>
              <a:t>dernekleri</a:t>
            </a:r>
            <a:r>
              <a:rPr lang="en-US" sz="2000" dirty="0">
                <a:solidFill>
                  <a:srgbClr val="C00000"/>
                </a:solidFill>
              </a:rPr>
              <a:t> </a:t>
            </a:r>
            <a:r>
              <a:rPr lang="en-US" sz="2000" dirty="0" err="1">
                <a:solidFill>
                  <a:srgbClr val="C00000"/>
                </a:solidFill>
              </a:rPr>
              <a:t>gibi</a:t>
            </a:r>
            <a:r>
              <a:rPr lang="en-US" sz="2000" dirty="0">
                <a:solidFill>
                  <a:srgbClr val="C00000"/>
                </a:solidFill>
              </a:rPr>
              <a:t> </a:t>
            </a:r>
            <a:r>
              <a:rPr lang="en-US" sz="2000" dirty="0" err="1">
                <a:solidFill>
                  <a:srgbClr val="C00000"/>
                </a:solidFill>
              </a:rPr>
              <a:t>kuruluşların</a:t>
            </a:r>
            <a:r>
              <a:rPr lang="en-US" sz="2000" dirty="0">
                <a:solidFill>
                  <a:srgbClr val="C00000"/>
                </a:solidFill>
              </a:rPr>
              <a:t> </a:t>
            </a:r>
            <a:r>
              <a:rPr lang="en-US" sz="2000" dirty="0" err="1">
                <a:solidFill>
                  <a:srgbClr val="C00000"/>
                </a:solidFill>
              </a:rPr>
              <a:t>katkısı</a:t>
            </a:r>
            <a:r>
              <a:rPr lang="en-US" sz="2000" dirty="0">
                <a:solidFill>
                  <a:srgbClr val="C00000"/>
                </a:solidFill>
              </a:rPr>
              <a:t> </a:t>
            </a:r>
          </a:p>
          <a:p>
            <a:pPr lvl="1">
              <a:lnSpc>
                <a:spcPct val="100000"/>
              </a:lnSpc>
            </a:pPr>
            <a:r>
              <a:rPr lang="en-US" sz="2000" dirty="0" err="1"/>
              <a:t>Halkın</a:t>
            </a:r>
            <a:r>
              <a:rPr lang="en-US" sz="2000" dirty="0"/>
              <a:t> </a:t>
            </a:r>
            <a:r>
              <a:rPr lang="en-US" sz="2000" dirty="0" err="1"/>
              <a:t>sağlık</a:t>
            </a:r>
            <a:r>
              <a:rPr lang="en-US" sz="2000" dirty="0"/>
              <a:t> </a:t>
            </a:r>
            <a:r>
              <a:rPr lang="en-US" sz="2000" dirty="0" err="1"/>
              <a:t>çalışanları</a:t>
            </a:r>
            <a:r>
              <a:rPr lang="en-US" sz="2000" dirty="0"/>
              <a:t> </a:t>
            </a:r>
            <a:r>
              <a:rPr lang="en-US" sz="2000" dirty="0" err="1"/>
              <a:t>ve</a:t>
            </a:r>
            <a:r>
              <a:rPr lang="en-US" sz="2000" dirty="0"/>
              <a:t> </a:t>
            </a:r>
            <a:r>
              <a:rPr lang="en-US" sz="2000" dirty="0" err="1"/>
              <a:t>kurumlarıyla</a:t>
            </a:r>
            <a:r>
              <a:rPr lang="en-US" sz="2000" dirty="0"/>
              <a:t> </a:t>
            </a:r>
            <a:r>
              <a:rPr lang="en-US" sz="2000" dirty="0" err="1"/>
              <a:t>işbirliği</a:t>
            </a:r>
            <a:r>
              <a:rPr lang="en-US" sz="2000" dirty="0"/>
              <a:t> </a:t>
            </a:r>
            <a:r>
              <a:rPr lang="en-US" sz="2000" dirty="0" err="1"/>
              <a:t>halinde</a:t>
            </a:r>
            <a:r>
              <a:rPr lang="en-US" sz="2000" dirty="0"/>
              <a:t> </a:t>
            </a:r>
            <a:r>
              <a:rPr lang="en-US" sz="2000" dirty="0" err="1"/>
              <a:t>olması</a:t>
            </a:r>
            <a:endParaRPr lang="en-US" sz="2000" dirty="0"/>
          </a:p>
          <a:p>
            <a:pPr lvl="1">
              <a:lnSpc>
                <a:spcPct val="100000"/>
              </a:lnSpc>
            </a:pPr>
            <a:r>
              <a:rPr lang="en-US" sz="2000" dirty="0" err="1">
                <a:solidFill>
                  <a:srgbClr val="C00000"/>
                </a:solidFill>
              </a:rPr>
              <a:t>Buyurgan</a:t>
            </a:r>
            <a:r>
              <a:rPr lang="en-US" sz="2000" dirty="0">
                <a:solidFill>
                  <a:srgbClr val="C00000"/>
                </a:solidFill>
              </a:rPr>
              <a:t>, </a:t>
            </a:r>
            <a:r>
              <a:rPr lang="en-US" sz="2000" dirty="0" err="1">
                <a:solidFill>
                  <a:srgbClr val="C00000"/>
                </a:solidFill>
              </a:rPr>
              <a:t>halkın</a:t>
            </a:r>
            <a:r>
              <a:rPr lang="en-US" sz="2000" dirty="0">
                <a:solidFill>
                  <a:srgbClr val="C00000"/>
                </a:solidFill>
              </a:rPr>
              <a:t> da </a:t>
            </a:r>
            <a:r>
              <a:rPr lang="en-US" sz="2000" dirty="0" err="1">
                <a:solidFill>
                  <a:srgbClr val="C00000"/>
                </a:solidFill>
              </a:rPr>
              <a:t>bunlara</a:t>
            </a:r>
            <a:r>
              <a:rPr lang="en-US" sz="2000" dirty="0">
                <a:solidFill>
                  <a:srgbClr val="C00000"/>
                </a:solidFill>
              </a:rPr>
              <a:t> </a:t>
            </a:r>
            <a:r>
              <a:rPr lang="en-US" sz="2000" dirty="0" err="1">
                <a:solidFill>
                  <a:srgbClr val="C00000"/>
                </a:solidFill>
              </a:rPr>
              <a:t>uymasını</a:t>
            </a:r>
            <a:r>
              <a:rPr lang="en-US" sz="2000" dirty="0">
                <a:solidFill>
                  <a:srgbClr val="C00000"/>
                </a:solidFill>
              </a:rPr>
              <a:t> </a:t>
            </a:r>
            <a:r>
              <a:rPr lang="en-US" sz="2000" dirty="0" err="1">
                <a:solidFill>
                  <a:srgbClr val="C00000"/>
                </a:solidFill>
              </a:rPr>
              <a:t>bekleyen</a:t>
            </a:r>
            <a:r>
              <a:rPr lang="en-US" sz="2000" dirty="0">
                <a:solidFill>
                  <a:srgbClr val="C00000"/>
                </a:solidFill>
              </a:rPr>
              <a:t> </a:t>
            </a:r>
            <a:r>
              <a:rPr lang="en-US" sz="2000" dirty="0" err="1">
                <a:solidFill>
                  <a:srgbClr val="C00000"/>
                </a:solidFill>
              </a:rPr>
              <a:t>devlet</a:t>
            </a:r>
            <a:r>
              <a:rPr lang="en-US" sz="2000" dirty="0">
                <a:solidFill>
                  <a:srgbClr val="C00000"/>
                </a:solidFill>
              </a:rPr>
              <a:t> </a:t>
            </a:r>
            <a:r>
              <a:rPr lang="en-US" sz="2000" dirty="0" err="1">
                <a:solidFill>
                  <a:srgbClr val="C00000"/>
                </a:solidFill>
              </a:rPr>
              <a:t>geleneği</a:t>
            </a:r>
            <a:r>
              <a:rPr lang="en-US" sz="2000" dirty="0">
                <a:solidFill>
                  <a:srgbClr val="C00000"/>
                </a:solidFill>
              </a:rPr>
              <a:t> </a:t>
            </a:r>
            <a:r>
              <a:rPr lang="en-US" sz="2000" dirty="0" err="1">
                <a:solidFill>
                  <a:srgbClr val="C00000"/>
                </a:solidFill>
              </a:rPr>
              <a:t>yerine</a:t>
            </a:r>
            <a:r>
              <a:rPr lang="en-US" sz="2000" dirty="0">
                <a:solidFill>
                  <a:srgbClr val="C00000"/>
                </a:solidFill>
              </a:rPr>
              <a:t> </a:t>
            </a:r>
            <a:r>
              <a:rPr lang="en-US" sz="2000" dirty="0" err="1">
                <a:solidFill>
                  <a:srgbClr val="C00000"/>
                </a:solidFill>
              </a:rPr>
              <a:t>yerelden</a:t>
            </a:r>
            <a:r>
              <a:rPr lang="en-US" sz="2000" dirty="0">
                <a:solidFill>
                  <a:srgbClr val="C00000"/>
                </a:solidFill>
              </a:rPr>
              <a:t> </a:t>
            </a:r>
            <a:r>
              <a:rPr lang="en-US" sz="2000" dirty="0" err="1">
                <a:solidFill>
                  <a:srgbClr val="C00000"/>
                </a:solidFill>
              </a:rPr>
              <a:t>merkeze</a:t>
            </a:r>
            <a:r>
              <a:rPr lang="en-US" sz="2000" dirty="0">
                <a:solidFill>
                  <a:srgbClr val="C00000"/>
                </a:solidFill>
              </a:rPr>
              <a:t> </a:t>
            </a:r>
            <a:r>
              <a:rPr lang="en-US" sz="2000" dirty="0" err="1">
                <a:solidFill>
                  <a:srgbClr val="C00000"/>
                </a:solidFill>
              </a:rPr>
              <a:t>tüm</a:t>
            </a:r>
            <a:r>
              <a:rPr lang="en-US" sz="2000" dirty="0">
                <a:solidFill>
                  <a:srgbClr val="C00000"/>
                </a:solidFill>
              </a:rPr>
              <a:t> </a:t>
            </a:r>
            <a:r>
              <a:rPr lang="en-US" sz="2000" dirty="0" err="1">
                <a:solidFill>
                  <a:srgbClr val="C00000"/>
                </a:solidFill>
              </a:rPr>
              <a:t>kararların</a:t>
            </a:r>
            <a:r>
              <a:rPr lang="en-US" sz="2000" dirty="0">
                <a:solidFill>
                  <a:srgbClr val="C00000"/>
                </a:solidFill>
              </a:rPr>
              <a:t> </a:t>
            </a:r>
            <a:r>
              <a:rPr lang="en-US" sz="2000" dirty="0" err="1">
                <a:solidFill>
                  <a:srgbClr val="C00000"/>
                </a:solidFill>
              </a:rPr>
              <a:t>alınması</a:t>
            </a:r>
            <a:r>
              <a:rPr lang="en-US" sz="2000" dirty="0">
                <a:solidFill>
                  <a:srgbClr val="C00000"/>
                </a:solidFill>
              </a:rPr>
              <a:t> </a:t>
            </a:r>
            <a:r>
              <a:rPr lang="en-US" sz="2000" dirty="0" err="1">
                <a:solidFill>
                  <a:srgbClr val="C00000"/>
                </a:solidFill>
              </a:rPr>
              <a:t>ve</a:t>
            </a:r>
            <a:r>
              <a:rPr lang="en-US" sz="2000" dirty="0">
                <a:solidFill>
                  <a:srgbClr val="C00000"/>
                </a:solidFill>
              </a:rPr>
              <a:t> </a:t>
            </a:r>
            <a:r>
              <a:rPr lang="en-US" sz="2000" dirty="0" err="1">
                <a:solidFill>
                  <a:srgbClr val="C00000"/>
                </a:solidFill>
              </a:rPr>
              <a:t>uygulanmasında</a:t>
            </a:r>
            <a:r>
              <a:rPr lang="en-US" sz="2000" dirty="0">
                <a:solidFill>
                  <a:srgbClr val="C00000"/>
                </a:solidFill>
              </a:rPr>
              <a:t> </a:t>
            </a:r>
            <a:r>
              <a:rPr lang="en-US" sz="2000" dirty="0" err="1">
                <a:solidFill>
                  <a:srgbClr val="C00000"/>
                </a:solidFill>
              </a:rPr>
              <a:t>toplumun</a:t>
            </a:r>
            <a:r>
              <a:rPr lang="en-US" sz="2000" dirty="0">
                <a:solidFill>
                  <a:srgbClr val="C00000"/>
                </a:solidFill>
              </a:rPr>
              <a:t> </a:t>
            </a:r>
            <a:r>
              <a:rPr lang="en-US" sz="2000" dirty="0" err="1">
                <a:solidFill>
                  <a:srgbClr val="C00000"/>
                </a:solidFill>
              </a:rPr>
              <a:t>katılımını</a:t>
            </a:r>
            <a:r>
              <a:rPr lang="en-US" sz="2000" dirty="0">
                <a:solidFill>
                  <a:srgbClr val="C00000"/>
                </a:solidFill>
              </a:rPr>
              <a:t> </a:t>
            </a:r>
            <a:r>
              <a:rPr lang="en-US" sz="2000" dirty="0" err="1">
                <a:solidFill>
                  <a:srgbClr val="C00000"/>
                </a:solidFill>
              </a:rPr>
              <a:t>önceleme</a:t>
            </a:r>
            <a:r>
              <a:rPr lang="en-US" sz="2000" dirty="0">
                <a:solidFill>
                  <a:srgbClr val="C00000"/>
                </a:solidFill>
              </a:rPr>
              <a:t> </a:t>
            </a:r>
          </a:p>
          <a:p>
            <a:pPr lvl="1">
              <a:lnSpc>
                <a:spcPct val="100000"/>
              </a:lnSpc>
            </a:pPr>
            <a:r>
              <a:rPr lang="en-US" sz="2000" dirty="0"/>
              <a:t>o zaman </a:t>
            </a:r>
            <a:r>
              <a:rPr lang="en-US" sz="2000" dirty="0" err="1"/>
              <a:t>maskeler</a:t>
            </a:r>
            <a:r>
              <a:rPr lang="en-US" sz="2000" dirty="0"/>
              <a:t> </a:t>
            </a:r>
            <a:r>
              <a:rPr lang="en-US" sz="2000" dirty="0" err="1"/>
              <a:t>çenede</a:t>
            </a:r>
            <a:r>
              <a:rPr lang="en-US" sz="2000" dirty="0"/>
              <a:t> </a:t>
            </a:r>
            <a:r>
              <a:rPr lang="en-US" sz="2000" dirty="0" err="1"/>
              <a:t>veya</a:t>
            </a:r>
            <a:r>
              <a:rPr lang="en-US" sz="2000" dirty="0"/>
              <a:t> </a:t>
            </a:r>
            <a:r>
              <a:rPr lang="en-US" sz="2000" dirty="0" err="1"/>
              <a:t>dirsekte</a:t>
            </a:r>
            <a:r>
              <a:rPr lang="en-US" sz="2000" dirty="0"/>
              <a:t> </a:t>
            </a:r>
            <a:r>
              <a:rPr lang="en-US" sz="2000" dirty="0" err="1"/>
              <a:t>kalmayacaktır</a:t>
            </a:r>
            <a:r>
              <a:rPr lang="en-US" sz="2000" dirty="0"/>
              <a:t>. </a:t>
            </a:r>
            <a:endParaRPr lang="tr-TR" sz="2000" dirty="0"/>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14</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403048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2201"/>
            <a:ext cx="8229600" cy="989034"/>
          </a:xfrm>
        </p:spPr>
        <p:txBody>
          <a:bodyPr>
            <a:normAutofit fontScale="90000"/>
          </a:bodyPr>
          <a:lstStyle/>
          <a:p>
            <a:pPr algn="ctr"/>
            <a:br>
              <a:rPr lang="tr-TR" sz="2000" dirty="0"/>
            </a:br>
            <a:r>
              <a:rPr lang="tr-TR" sz="2200" dirty="0">
                <a:solidFill>
                  <a:srgbClr val="FF0000"/>
                </a:solidFill>
              </a:rPr>
              <a:t> </a:t>
            </a:r>
            <a:r>
              <a:rPr lang="tr-TR" sz="2700" dirty="0">
                <a:solidFill>
                  <a:srgbClr val="002060"/>
                </a:solidFill>
              </a:rPr>
              <a:t>Türk Tabipler Birliği’nin ‘Fazladan </a:t>
            </a:r>
            <a:r>
              <a:rPr lang="tr-TR" sz="2700" dirty="0" err="1">
                <a:solidFill>
                  <a:srgbClr val="002060"/>
                </a:solidFill>
              </a:rPr>
              <a:t>Ölümler’e</a:t>
            </a:r>
            <a:r>
              <a:rPr lang="tr-TR" sz="2700" dirty="0">
                <a:solidFill>
                  <a:srgbClr val="002060"/>
                </a:solidFill>
              </a:rPr>
              <a:t> İlişkin</a:t>
            </a:r>
            <a:br>
              <a:rPr lang="tr-TR" sz="2700" dirty="0">
                <a:solidFill>
                  <a:srgbClr val="002060"/>
                </a:solidFill>
              </a:rPr>
            </a:br>
            <a:r>
              <a:rPr lang="tr-TR" sz="2700" dirty="0">
                <a:solidFill>
                  <a:srgbClr val="002060"/>
                </a:solidFill>
              </a:rPr>
              <a:t>28.10.2020 tarihli Açıklaması</a:t>
            </a:r>
          </a:p>
        </p:txBody>
      </p:sp>
      <p:pic>
        <p:nvPicPr>
          <p:cNvPr id="5" name="4 İçerik Yer Tutucus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720" y="1056025"/>
            <a:ext cx="8501122" cy="5000660"/>
          </a:xfrm>
          <a:prstGeom prst="rect">
            <a:avLst/>
          </a:prstGeom>
          <a:noFill/>
        </p:spPr>
      </p:pic>
      <p:sp>
        <p:nvSpPr>
          <p:cNvPr id="4" name="Metin kutusu 3"/>
          <p:cNvSpPr txBox="1"/>
          <p:nvPr/>
        </p:nvSpPr>
        <p:spPr>
          <a:xfrm>
            <a:off x="8544272" y="6165304"/>
            <a:ext cx="1715150" cy="369332"/>
          </a:xfrm>
          <a:prstGeom prst="rect">
            <a:avLst/>
          </a:prstGeom>
          <a:noFill/>
        </p:spPr>
        <p:txBody>
          <a:bodyPr wrap="none" rtlCol="0">
            <a:spAutoFit/>
          </a:bodyPr>
          <a:lstStyle/>
          <a:p>
            <a:r>
              <a:rPr lang="tr-TR" b="1" dirty="0"/>
              <a:t>11.12.2020, TTB</a:t>
            </a:r>
          </a:p>
        </p:txBody>
      </p:sp>
    </p:spTree>
    <p:extLst>
      <p:ext uri="{BB962C8B-B14F-4D97-AF65-F5344CB8AC3E}">
        <p14:creationId xmlns:p14="http://schemas.microsoft.com/office/powerpoint/2010/main" val="91225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80654" y="150634"/>
            <a:ext cx="10273145" cy="1325563"/>
          </a:xfrm>
        </p:spPr>
        <p:txBody>
          <a:bodyPr>
            <a:normAutofit/>
          </a:bodyPr>
          <a:lstStyle/>
          <a:p>
            <a:pPr algn="ctr"/>
            <a:r>
              <a:rPr lang="tr-TR" sz="2400" dirty="0">
                <a:solidFill>
                  <a:srgbClr val="002060"/>
                </a:solidFill>
              </a:rPr>
              <a:t>Sağlık Bakanlığına Göre Türkiye’de COVID-19 Bağlı Ölümler  (Aylık ve Toplam; 10 Mart ile 31 Aralık 2020 Arası)</a:t>
            </a:r>
          </a:p>
        </p:txBody>
      </p:sp>
      <p:graphicFrame>
        <p:nvGraphicFramePr>
          <p:cNvPr id="4" name="Chart 2">
            <a:extLst>
              <a:ext uri="{FF2B5EF4-FFF2-40B4-BE49-F238E27FC236}">
                <a16:creationId xmlns:a16="http://schemas.microsoft.com/office/drawing/2014/main" id="{00000000-0008-0000-0200-000003000000}"/>
              </a:ext>
            </a:extLst>
          </p:cNvPr>
          <p:cNvGraphicFramePr>
            <a:graphicFrameLocks noGrp="1"/>
          </p:cNvGraphicFramePr>
          <p:nvPr>
            <p:ph idx="1"/>
            <p:extLst>
              <p:ext uri="{D42A27DB-BD31-4B8C-83A1-F6EECF244321}">
                <p14:modId xmlns:p14="http://schemas.microsoft.com/office/powerpoint/2010/main" val="1132386399"/>
              </p:ext>
            </p:extLst>
          </p:nvPr>
        </p:nvGraphicFramePr>
        <p:xfrm>
          <a:off x="1847528" y="1232152"/>
          <a:ext cx="8496944"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p:cNvSpPr txBox="1"/>
          <p:nvPr/>
        </p:nvSpPr>
        <p:spPr>
          <a:xfrm>
            <a:off x="2135560" y="5455282"/>
            <a:ext cx="7920880" cy="646331"/>
          </a:xfrm>
          <a:prstGeom prst="rect">
            <a:avLst/>
          </a:prstGeom>
          <a:noFill/>
        </p:spPr>
        <p:txBody>
          <a:bodyPr wrap="square" rtlCol="0">
            <a:spAutoFit/>
          </a:bodyPr>
          <a:lstStyle/>
          <a:p>
            <a:r>
              <a:rPr lang="tr-TR" b="1" dirty="0">
                <a:solidFill>
                  <a:srgbClr val="FF0000"/>
                </a:solidFill>
              </a:rPr>
              <a:t>Büyükşehir e-devlet verilerine göre sadece İstanbul’da 12 Mart-31 Aralık 2020 arasında 18259 fazladan ölüm oldu (2015-2019 ortalamasına kıyasla)</a:t>
            </a:r>
          </a:p>
        </p:txBody>
      </p:sp>
      <p:sp>
        <p:nvSpPr>
          <p:cNvPr id="5" name="Metin kutusu 4"/>
          <p:cNvSpPr txBox="1"/>
          <p:nvPr/>
        </p:nvSpPr>
        <p:spPr>
          <a:xfrm>
            <a:off x="8544272" y="6165304"/>
            <a:ext cx="1715150" cy="369332"/>
          </a:xfrm>
          <a:prstGeom prst="rect">
            <a:avLst/>
          </a:prstGeom>
          <a:noFill/>
        </p:spPr>
        <p:txBody>
          <a:bodyPr wrap="none" rtlCol="0">
            <a:spAutoFit/>
          </a:bodyPr>
          <a:lstStyle/>
          <a:p>
            <a:r>
              <a:rPr lang="tr-TR" b="1" dirty="0"/>
              <a:t>11.12.2020, TTB</a:t>
            </a:r>
          </a:p>
        </p:txBody>
      </p:sp>
    </p:spTree>
    <p:extLst>
      <p:ext uri="{BB962C8B-B14F-4D97-AF65-F5344CB8AC3E}">
        <p14:creationId xmlns:p14="http://schemas.microsoft.com/office/powerpoint/2010/main" val="270649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afik"/>
          <p:cNvGraphicFramePr>
            <a:graphicFrameLocks noGrp="1"/>
          </p:cNvGraphicFramePr>
          <p:nvPr>
            <p:ph idx="1"/>
          </p:nvPr>
        </p:nvGraphicFramePr>
        <p:xfrm>
          <a:off x="1981200" y="404665"/>
          <a:ext cx="8229600" cy="5721499"/>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p:cNvSpPr txBox="1"/>
          <p:nvPr/>
        </p:nvSpPr>
        <p:spPr>
          <a:xfrm>
            <a:off x="8544272" y="6165304"/>
            <a:ext cx="1715150" cy="369332"/>
          </a:xfrm>
          <a:prstGeom prst="rect">
            <a:avLst/>
          </a:prstGeom>
          <a:noFill/>
        </p:spPr>
        <p:txBody>
          <a:bodyPr wrap="none" rtlCol="0">
            <a:spAutoFit/>
          </a:bodyPr>
          <a:lstStyle/>
          <a:p>
            <a:r>
              <a:rPr lang="tr-TR" b="1" dirty="0"/>
              <a:t>11.12.2020, TTB</a:t>
            </a:r>
          </a:p>
        </p:txBody>
      </p:sp>
    </p:spTree>
    <p:extLst>
      <p:ext uri="{BB962C8B-B14F-4D97-AF65-F5344CB8AC3E}">
        <p14:creationId xmlns:p14="http://schemas.microsoft.com/office/powerpoint/2010/main" val="241082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0654" y="-97722"/>
            <a:ext cx="10908146" cy="1325563"/>
          </a:xfrm>
        </p:spPr>
        <p:txBody>
          <a:bodyPr>
            <a:normAutofit/>
          </a:bodyPr>
          <a:lstStyle/>
          <a:p>
            <a:pPr marL="38100" marR="38100" algn="ctr">
              <a:lnSpc>
                <a:spcPts val="1600"/>
              </a:lnSpc>
            </a:pPr>
            <a:r>
              <a:rPr lang="tr-TR" sz="2000" dirty="0">
                <a:solidFill>
                  <a:srgbClr val="FF0000"/>
                </a:solidFill>
              </a:rPr>
              <a:t>COVID-19 Bağlı Ölümlerin Mesleklerine Göre Dağılımı (11 Mart 2020 ile 8 Ocak 2021 Tarihleri arası)</a:t>
            </a:r>
            <a:endParaRPr lang="tr-TR" sz="2000" dirty="0">
              <a:solidFill>
                <a:srgbClr val="FF0000"/>
              </a:solidFill>
              <a:ea typeface="Times New Roman"/>
              <a:cs typeface="Times New Roman"/>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17502868"/>
              </p:ext>
            </p:extLst>
          </p:nvPr>
        </p:nvGraphicFramePr>
        <p:xfrm>
          <a:off x="2063553" y="969770"/>
          <a:ext cx="8136903" cy="4797081"/>
        </p:xfrm>
        <a:graphic>
          <a:graphicData uri="http://schemas.openxmlformats.org/drawingml/2006/table">
            <a:tbl>
              <a:tblPr>
                <a:tableStyleId>{5C22544A-7EE6-4342-B048-85BDC9FD1C3A}</a:tableStyleId>
              </a:tblPr>
              <a:tblGrid>
                <a:gridCol w="4176464">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728191">
                  <a:extLst>
                    <a:ext uri="{9D8B030D-6E8A-4147-A177-3AD203B41FA5}">
                      <a16:colId xmlns:a16="http://schemas.microsoft.com/office/drawing/2014/main" val="20002"/>
                    </a:ext>
                  </a:extLst>
                </a:gridCol>
              </a:tblGrid>
              <a:tr h="368455">
                <a:tc>
                  <a:txBody>
                    <a:bodyPr/>
                    <a:lstStyle/>
                    <a:p>
                      <a:pPr>
                        <a:lnSpc>
                          <a:spcPct val="115000"/>
                        </a:lnSpc>
                        <a:spcAft>
                          <a:spcPts val="0"/>
                        </a:spcAft>
                      </a:pPr>
                      <a:r>
                        <a:rPr lang="tr-TR" sz="2000" dirty="0">
                          <a:effectLst/>
                        </a:rPr>
                        <a:t> </a:t>
                      </a:r>
                      <a:endParaRPr lang="tr-TR" sz="2000" dirty="0">
                        <a:effectLst/>
                        <a:latin typeface="Calibri"/>
                        <a:ea typeface="Times New Roman"/>
                        <a:cs typeface="Times New Roman"/>
                      </a:endParaRPr>
                    </a:p>
                  </a:txBody>
                  <a:tcPr marL="0" marR="0" marT="0" marB="0"/>
                </a:tc>
                <a:tc>
                  <a:txBody>
                    <a:bodyPr/>
                    <a:lstStyle/>
                    <a:p>
                      <a:pPr marL="38100" marR="38100" algn="ctr">
                        <a:lnSpc>
                          <a:spcPts val="1600"/>
                        </a:lnSpc>
                        <a:spcAft>
                          <a:spcPts val="0"/>
                        </a:spcAft>
                      </a:pPr>
                      <a:r>
                        <a:rPr lang="tr-TR" sz="2000">
                          <a:effectLst/>
                        </a:rPr>
                        <a:t>Sayı</a:t>
                      </a:r>
                      <a:endParaRPr lang="tr-TR" sz="2000">
                        <a:effectLst/>
                        <a:latin typeface="Calibri"/>
                        <a:ea typeface="Times New Roman"/>
                        <a:cs typeface="Times New Roman"/>
                      </a:endParaRPr>
                    </a:p>
                  </a:txBody>
                  <a:tcPr marL="0" marR="0" marT="0" marB="0"/>
                </a:tc>
                <a:tc>
                  <a:txBody>
                    <a:bodyPr/>
                    <a:lstStyle/>
                    <a:p>
                      <a:pPr marL="38100" marR="38100" algn="ctr">
                        <a:lnSpc>
                          <a:spcPts val="1600"/>
                        </a:lnSpc>
                        <a:spcAft>
                          <a:spcPts val="0"/>
                        </a:spcAft>
                      </a:pPr>
                      <a:r>
                        <a:rPr lang="tr-TR" sz="2000">
                          <a:effectLst/>
                        </a:rPr>
                        <a:t>%</a:t>
                      </a:r>
                      <a:endParaRPr lang="tr-TR" sz="2000">
                        <a:effectLst/>
                        <a:latin typeface="Calibri"/>
                        <a:ea typeface="Times New Roman"/>
                        <a:cs typeface="Times New Roman"/>
                      </a:endParaRPr>
                    </a:p>
                  </a:txBody>
                  <a:tcPr marL="0" marR="0" marT="0" marB="0"/>
                </a:tc>
                <a:extLst>
                  <a:ext uri="{0D108BD9-81ED-4DB2-BD59-A6C34878D82A}">
                    <a16:rowId xmlns:a16="http://schemas.microsoft.com/office/drawing/2014/main" val="10000"/>
                  </a:ext>
                </a:extLst>
              </a:tr>
              <a:tr h="403978">
                <a:tc>
                  <a:txBody>
                    <a:bodyPr/>
                    <a:lstStyle/>
                    <a:p>
                      <a:pPr marL="38100" marR="38100" algn="ctr">
                        <a:lnSpc>
                          <a:spcPts val="1600"/>
                        </a:lnSpc>
                        <a:spcAft>
                          <a:spcPts val="0"/>
                        </a:spcAft>
                      </a:pPr>
                      <a:r>
                        <a:rPr lang="tr-TR" sz="2000" dirty="0">
                          <a:effectLst/>
                        </a:rPr>
                        <a:t>Hekim</a:t>
                      </a:r>
                      <a:endParaRPr lang="tr-TR" sz="2000" dirty="0">
                        <a:effectLst/>
                        <a:latin typeface="Calibri"/>
                        <a:ea typeface="Times New Roman"/>
                        <a:cs typeface="Times New Roman"/>
                      </a:endParaRPr>
                    </a:p>
                  </a:txBody>
                  <a:tcPr marL="0" marR="0" marT="0" marB="0" anchor="ctr"/>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131</a:t>
                      </a:r>
                      <a:endParaRPr lang="tr-TR" sz="2000" dirty="0">
                        <a:effectLst/>
                        <a:latin typeface="Calibri"/>
                        <a:ea typeface="Times New Roman"/>
                        <a:cs typeface="Times New Roman"/>
                      </a:endParaRPr>
                    </a:p>
                  </a:txBody>
                  <a:tcPr marL="0" marR="0" marT="0" marB="0"/>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38,9</a:t>
                      </a:r>
                      <a:endParaRPr lang="tr-TR" sz="2000" dirty="0">
                        <a:effectLst/>
                        <a:latin typeface="Calibri"/>
                        <a:ea typeface="Times New Roman"/>
                        <a:cs typeface="Times New Roman"/>
                      </a:endParaRPr>
                    </a:p>
                  </a:txBody>
                  <a:tcPr marL="0" marR="0" marT="0" marB="0"/>
                </a:tc>
                <a:extLst>
                  <a:ext uri="{0D108BD9-81ED-4DB2-BD59-A6C34878D82A}">
                    <a16:rowId xmlns:a16="http://schemas.microsoft.com/office/drawing/2014/main" val="10001"/>
                  </a:ext>
                </a:extLst>
              </a:tr>
              <a:tr h="1852318">
                <a:tc>
                  <a:txBody>
                    <a:bodyPr/>
                    <a:lstStyle/>
                    <a:p>
                      <a:pPr marL="38100" marR="38100" algn="ctr">
                        <a:lnSpc>
                          <a:spcPts val="1600"/>
                        </a:lnSpc>
                        <a:spcAft>
                          <a:spcPts val="0"/>
                        </a:spcAft>
                      </a:pPr>
                      <a:r>
                        <a:rPr lang="tr-TR" sz="2000" dirty="0">
                          <a:effectLst/>
                        </a:rPr>
                        <a:t>sağlık çalışanı (veteriner hekim, Eczacı, eczacı teknikeri, </a:t>
                      </a:r>
                      <a:r>
                        <a:rPr lang="tr-TR" sz="2000" dirty="0" err="1">
                          <a:effectLst/>
                        </a:rPr>
                        <a:t>paramedik</a:t>
                      </a:r>
                      <a:r>
                        <a:rPr lang="tr-TR" sz="2000" dirty="0">
                          <a:effectLst/>
                        </a:rPr>
                        <a:t>, Hemşire, ebe, sağlık memuru, diş teknisyeni, röntgen teknisyeni, laboratuvar teknisyeni, biyolog,</a:t>
                      </a:r>
                      <a:r>
                        <a:rPr lang="tr-TR" sz="2000" baseline="0" dirty="0">
                          <a:effectLst/>
                        </a:rPr>
                        <a:t> acil tıp </a:t>
                      </a:r>
                      <a:r>
                        <a:rPr lang="tr-TR" sz="2000" baseline="0" dirty="0" err="1">
                          <a:effectLst/>
                        </a:rPr>
                        <a:t>teknisyeni,aneztezi</a:t>
                      </a:r>
                      <a:r>
                        <a:rPr lang="tr-TR" sz="2000" baseline="0" dirty="0">
                          <a:effectLst/>
                        </a:rPr>
                        <a:t> teknisyeni)</a:t>
                      </a:r>
                      <a:endParaRPr lang="tr-TR" sz="2000" dirty="0">
                        <a:effectLst/>
                        <a:latin typeface="Calibri"/>
                        <a:ea typeface="Times New Roman"/>
                        <a:cs typeface="Times New Roman"/>
                      </a:endParaRPr>
                    </a:p>
                  </a:txBody>
                  <a:tcPr marL="0" marR="0" marT="0" marB="0" anchor="ctr"/>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endParaRPr lang="tr-TR" sz="2000" dirty="0">
                        <a:effectLst/>
                      </a:endParaRPr>
                    </a:p>
                    <a:p>
                      <a:pPr marL="38100" marR="38100" algn="ctr">
                        <a:lnSpc>
                          <a:spcPts val="1600"/>
                        </a:lnSpc>
                        <a:spcAft>
                          <a:spcPts val="0"/>
                        </a:spcAft>
                      </a:pPr>
                      <a:endParaRPr lang="tr-TR" sz="2000" dirty="0">
                        <a:effectLst/>
                      </a:endParaRPr>
                    </a:p>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103</a:t>
                      </a:r>
                      <a:r>
                        <a:rPr lang="tr-TR" sz="2000" dirty="0">
                          <a:solidFill>
                            <a:srgbClr val="FF0000"/>
                          </a:solidFill>
                          <a:effectLst/>
                        </a:rPr>
                        <a:t>*</a:t>
                      </a:r>
                      <a:endParaRPr lang="tr-TR" sz="2000" dirty="0">
                        <a:solidFill>
                          <a:srgbClr val="FF0000"/>
                        </a:solidFill>
                        <a:effectLst/>
                        <a:latin typeface="Calibri"/>
                        <a:ea typeface="Times New Roman"/>
                        <a:cs typeface="Times New Roman"/>
                      </a:endParaRPr>
                    </a:p>
                  </a:txBody>
                  <a:tcPr marL="0" marR="0" marT="0" marB="0"/>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endParaRPr lang="tr-TR" sz="2000" dirty="0">
                        <a:effectLst/>
                      </a:endParaRPr>
                    </a:p>
                    <a:p>
                      <a:pPr marL="38100" marR="38100" algn="ctr">
                        <a:lnSpc>
                          <a:spcPts val="1600"/>
                        </a:lnSpc>
                        <a:spcAft>
                          <a:spcPts val="0"/>
                        </a:spcAft>
                      </a:pPr>
                      <a:endParaRPr lang="tr-TR" sz="2000" dirty="0">
                        <a:effectLst/>
                      </a:endParaRPr>
                    </a:p>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30,6</a:t>
                      </a:r>
                      <a:endParaRPr lang="tr-TR" sz="2000" dirty="0">
                        <a:effectLst/>
                        <a:latin typeface="Calibri"/>
                        <a:ea typeface="Times New Roman"/>
                        <a:cs typeface="Times New Roman"/>
                      </a:endParaRPr>
                    </a:p>
                  </a:txBody>
                  <a:tcPr marL="0" marR="0" marT="0" marB="0"/>
                </a:tc>
                <a:extLst>
                  <a:ext uri="{0D108BD9-81ED-4DB2-BD59-A6C34878D82A}">
                    <a16:rowId xmlns:a16="http://schemas.microsoft.com/office/drawing/2014/main" val="10003"/>
                  </a:ext>
                </a:extLst>
              </a:tr>
              <a:tr h="717884">
                <a:tc>
                  <a:txBody>
                    <a:bodyPr/>
                    <a:lstStyle/>
                    <a:p>
                      <a:pPr marL="38100" marR="38100" algn="ctr">
                        <a:lnSpc>
                          <a:spcPts val="1600"/>
                        </a:lnSpc>
                        <a:spcAft>
                          <a:spcPts val="0"/>
                        </a:spcAft>
                      </a:pPr>
                      <a:r>
                        <a:rPr lang="tr-TR" sz="2000" dirty="0">
                          <a:effectLst/>
                        </a:rPr>
                        <a:t>Destek çalışanları (memur, işçi, güvenlik </a:t>
                      </a:r>
                      <a:r>
                        <a:rPr lang="tr-TR" sz="2000" dirty="0" err="1">
                          <a:effectLst/>
                        </a:rPr>
                        <a:t>görevlisi,teknisyen,kimyager</a:t>
                      </a:r>
                      <a:r>
                        <a:rPr lang="tr-TR" sz="2000" dirty="0">
                          <a:effectLst/>
                        </a:rPr>
                        <a:t>)</a:t>
                      </a:r>
                      <a:endParaRPr lang="tr-TR" sz="2000" dirty="0">
                        <a:effectLst/>
                        <a:latin typeface="Calibri"/>
                        <a:ea typeface="Times New Roman"/>
                        <a:cs typeface="Times New Roman"/>
                      </a:endParaRPr>
                    </a:p>
                  </a:txBody>
                  <a:tcPr marL="0" marR="0" marT="0" marB="0" anchor="ctr"/>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  88</a:t>
                      </a:r>
                      <a:r>
                        <a:rPr lang="tr-TR" sz="2000" dirty="0">
                          <a:solidFill>
                            <a:srgbClr val="FF0000"/>
                          </a:solidFill>
                          <a:effectLst/>
                        </a:rPr>
                        <a:t>**</a:t>
                      </a:r>
                    </a:p>
                    <a:p>
                      <a:pPr marL="38100" marR="38100" algn="ctr">
                        <a:lnSpc>
                          <a:spcPts val="1600"/>
                        </a:lnSpc>
                        <a:spcAft>
                          <a:spcPts val="0"/>
                        </a:spcAft>
                      </a:pPr>
                      <a:endParaRPr lang="tr-TR" sz="2000" dirty="0">
                        <a:effectLst/>
                        <a:latin typeface="Calibri"/>
                        <a:ea typeface="Times New Roman"/>
                        <a:cs typeface="Times New Roman"/>
                      </a:endParaRPr>
                    </a:p>
                  </a:txBody>
                  <a:tcPr marL="0" marR="0" marT="0" marB="0"/>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26,1</a:t>
                      </a:r>
                      <a:endParaRPr lang="tr-TR" sz="2000" dirty="0">
                        <a:effectLst/>
                        <a:latin typeface="Calibri"/>
                        <a:ea typeface="Times New Roman"/>
                        <a:cs typeface="Times New Roman"/>
                      </a:endParaRPr>
                    </a:p>
                  </a:txBody>
                  <a:tcPr marL="0" marR="0" marT="0" marB="0"/>
                </a:tc>
                <a:extLst>
                  <a:ext uri="{0D108BD9-81ED-4DB2-BD59-A6C34878D82A}">
                    <a16:rowId xmlns:a16="http://schemas.microsoft.com/office/drawing/2014/main" val="10004"/>
                  </a:ext>
                </a:extLst>
              </a:tr>
              <a:tr h="717884">
                <a:tc>
                  <a:txBody>
                    <a:bodyPr/>
                    <a:lstStyle/>
                    <a:p>
                      <a:pPr marL="38100" marR="38100" algn="ctr">
                        <a:lnSpc>
                          <a:spcPts val="1600"/>
                        </a:lnSpc>
                        <a:spcAft>
                          <a:spcPts val="0"/>
                        </a:spcAft>
                      </a:pPr>
                      <a:r>
                        <a:rPr lang="tr-TR" sz="2000" dirty="0">
                          <a:effectLst/>
                        </a:rPr>
                        <a:t>Diş hekimi</a:t>
                      </a:r>
                      <a:endParaRPr lang="tr-TR" sz="2000" dirty="0">
                        <a:effectLst/>
                        <a:latin typeface="Calibri"/>
                        <a:ea typeface="Times New Roman"/>
                        <a:cs typeface="Times New Roman"/>
                      </a:endParaRPr>
                    </a:p>
                  </a:txBody>
                  <a:tcPr marL="0" marR="0" marT="0" marB="0" anchor="ctr"/>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15</a:t>
                      </a:r>
                      <a:endParaRPr lang="tr-TR" sz="2000" dirty="0">
                        <a:effectLst/>
                        <a:latin typeface="Calibri"/>
                        <a:ea typeface="Times New Roman"/>
                        <a:cs typeface="Times New Roman"/>
                      </a:endParaRPr>
                    </a:p>
                  </a:txBody>
                  <a:tcPr marL="0" marR="0" marT="0" marB="0"/>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4,5</a:t>
                      </a:r>
                      <a:endParaRPr lang="tr-TR" sz="2000" dirty="0">
                        <a:effectLst/>
                        <a:latin typeface="Calibri"/>
                        <a:ea typeface="Times New Roman"/>
                        <a:cs typeface="Times New Roman"/>
                      </a:endParaRPr>
                    </a:p>
                  </a:txBody>
                  <a:tcPr marL="0" marR="0" marT="0" marB="0"/>
                </a:tc>
                <a:extLst>
                  <a:ext uri="{0D108BD9-81ED-4DB2-BD59-A6C34878D82A}">
                    <a16:rowId xmlns:a16="http://schemas.microsoft.com/office/drawing/2014/main" val="458220744"/>
                  </a:ext>
                </a:extLst>
              </a:tr>
              <a:tr h="717884">
                <a:tc>
                  <a:txBody>
                    <a:bodyPr/>
                    <a:lstStyle/>
                    <a:p>
                      <a:pPr marL="38100" marR="38100" algn="ctr">
                        <a:lnSpc>
                          <a:spcPts val="1600"/>
                        </a:lnSpc>
                        <a:spcAft>
                          <a:spcPts val="0"/>
                        </a:spcAft>
                      </a:pPr>
                      <a:r>
                        <a:rPr lang="tr-TR" sz="2000" dirty="0">
                          <a:effectLst/>
                        </a:rPr>
                        <a:t>Toplam</a:t>
                      </a:r>
                      <a:endParaRPr lang="tr-TR" sz="2000" dirty="0">
                        <a:effectLst/>
                        <a:latin typeface="Calibri"/>
                        <a:ea typeface="Times New Roman"/>
                        <a:cs typeface="Times New Roman"/>
                      </a:endParaRPr>
                    </a:p>
                  </a:txBody>
                  <a:tcPr marL="0" marR="0" marT="0" marB="0" anchor="ctr"/>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337</a:t>
                      </a:r>
                      <a:endParaRPr lang="tr-TR" sz="2000" dirty="0">
                        <a:effectLst/>
                        <a:latin typeface="Calibri"/>
                        <a:ea typeface="Times New Roman"/>
                        <a:cs typeface="Times New Roman"/>
                      </a:endParaRPr>
                    </a:p>
                  </a:txBody>
                  <a:tcPr marL="0" marR="0" marT="0" marB="0"/>
                </a:tc>
                <a:tc>
                  <a:txBody>
                    <a:bodyPr/>
                    <a:lstStyle/>
                    <a:p>
                      <a:pPr marL="38100" marR="38100" algn="ctr">
                        <a:lnSpc>
                          <a:spcPts val="1600"/>
                        </a:lnSpc>
                        <a:spcAft>
                          <a:spcPts val="0"/>
                        </a:spcAft>
                      </a:pPr>
                      <a:endParaRPr lang="tr-TR" sz="2000" dirty="0">
                        <a:effectLst/>
                      </a:endParaRPr>
                    </a:p>
                    <a:p>
                      <a:pPr marL="38100" marR="38100" algn="ctr">
                        <a:lnSpc>
                          <a:spcPts val="1600"/>
                        </a:lnSpc>
                        <a:spcAft>
                          <a:spcPts val="0"/>
                        </a:spcAft>
                      </a:pPr>
                      <a:r>
                        <a:rPr lang="tr-TR" sz="2000" dirty="0">
                          <a:effectLst/>
                        </a:rPr>
                        <a:t>100,0</a:t>
                      </a:r>
                      <a:endParaRPr lang="tr-TR" sz="2000" dirty="0">
                        <a:effectLst/>
                        <a:latin typeface="Calibri"/>
                        <a:ea typeface="Times New Roman"/>
                        <a:cs typeface="Times New Roman"/>
                      </a:endParaRPr>
                    </a:p>
                  </a:txBody>
                  <a:tcPr marL="0" marR="0" marT="0" marB="0"/>
                </a:tc>
                <a:extLst>
                  <a:ext uri="{0D108BD9-81ED-4DB2-BD59-A6C34878D82A}">
                    <a16:rowId xmlns:a16="http://schemas.microsoft.com/office/drawing/2014/main" val="10005"/>
                  </a:ext>
                </a:extLst>
              </a:tr>
            </a:tbl>
          </a:graphicData>
        </a:graphic>
      </p:graphicFrame>
      <p:sp>
        <p:nvSpPr>
          <p:cNvPr id="5" name="Dikdörtgen 4"/>
          <p:cNvSpPr/>
          <p:nvPr/>
        </p:nvSpPr>
        <p:spPr>
          <a:xfrm rot="10800000" flipH="1" flipV="1">
            <a:off x="2999656" y="5574004"/>
            <a:ext cx="6840760" cy="646331"/>
          </a:xfrm>
          <a:prstGeom prst="rect">
            <a:avLst/>
          </a:prstGeom>
        </p:spPr>
        <p:txBody>
          <a:bodyPr wrap="square">
            <a:spAutoFit/>
          </a:bodyPr>
          <a:lstStyle/>
          <a:p>
            <a:r>
              <a:rPr lang="tr-TR" b="1" dirty="0">
                <a:solidFill>
                  <a:srgbClr val="FF0000"/>
                </a:solidFill>
              </a:rPr>
              <a:t>*</a:t>
            </a:r>
            <a:r>
              <a:rPr lang="tr-TR" b="1" dirty="0"/>
              <a:t>103 kişinin 46’sı eczacı, 18’i Hemşire, 10 eczacı teknikeri</a:t>
            </a:r>
            <a:endParaRPr lang="tr-TR" dirty="0"/>
          </a:p>
          <a:p>
            <a:r>
              <a:rPr lang="tr-TR" b="1" dirty="0">
                <a:solidFill>
                  <a:srgbClr val="FF0000"/>
                </a:solidFill>
              </a:rPr>
              <a:t>** </a:t>
            </a:r>
            <a:r>
              <a:rPr lang="tr-TR" b="1" dirty="0"/>
              <a:t>88 kişinin 63’ü işçi</a:t>
            </a:r>
            <a:endParaRPr lang="tr-TR" dirty="0"/>
          </a:p>
        </p:txBody>
      </p:sp>
    </p:spTree>
    <p:extLst>
      <p:ext uri="{BB962C8B-B14F-4D97-AF65-F5344CB8AC3E}">
        <p14:creationId xmlns:p14="http://schemas.microsoft.com/office/powerpoint/2010/main" val="355572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09800" y="1628801"/>
            <a:ext cx="7772400" cy="1470025"/>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p:spPr>
        <p:txBody>
          <a:bodyPr/>
          <a:lstStyle/>
          <a:p>
            <a:pPr algn="ctr"/>
            <a:r>
              <a:rPr lang="tr-TR" sz="2800" dirty="0" err="1">
                <a:solidFill>
                  <a:srgbClr val="333333"/>
                </a:solidFill>
                <a:latin typeface="Calibri" panose="020F0502020204030204" pitchFamily="34" charset="0"/>
                <a:ea typeface="Calibri" panose="020F0502020204030204" pitchFamily="34" charset="0"/>
                <a:cs typeface="Calibri" panose="020F0502020204030204" pitchFamily="34" charset="0"/>
              </a:rPr>
              <a:t>Bİrİncİ</a:t>
            </a:r>
            <a:r>
              <a:rPr lang="tr-TR" sz="2800" dirty="0">
                <a:solidFill>
                  <a:srgbClr val="333333"/>
                </a:solidFill>
                <a:latin typeface="Calibri" panose="020F0502020204030204" pitchFamily="34" charset="0"/>
                <a:ea typeface="Calibri" panose="020F0502020204030204" pitchFamily="34" charset="0"/>
                <a:cs typeface="Calibri" panose="020F0502020204030204" pitchFamily="34" charset="0"/>
              </a:rPr>
              <a:t> basamak </a:t>
            </a:r>
            <a:r>
              <a:rPr lang="tr-TR" sz="2800" dirty="0" err="1">
                <a:solidFill>
                  <a:srgbClr val="333333"/>
                </a:solidFill>
                <a:latin typeface="Calibri" panose="020F0502020204030204" pitchFamily="34" charset="0"/>
                <a:ea typeface="Calibri" panose="020F0502020204030204" pitchFamily="34" charset="0"/>
                <a:cs typeface="Calibri" panose="020F0502020204030204" pitchFamily="34" charset="0"/>
              </a:rPr>
              <a:t>pandemİ</a:t>
            </a:r>
            <a:r>
              <a:rPr lang="tr-TR" sz="2800" dirty="0">
                <a:solidFill>
                  <a:srgbClr val="333333"/>
                </a:solidFill>
                <a:latin typeface="Calibri" panose="020F0502020204030204" pitchFamily="34" charset="0"/>
                <a:ea typeface="Calibri" panose="020F0502020204030204" pitchFamily="34" charset="0"/>
                <a:cs typeface="Calibri" panose="020F0502020204030204" pitchFamily="34" charset="0"/>
              </a:rPr>
              <a:t> süreciyle </a:t>
            </a:r>
            <a:br>
              <a:rPr lang="tr-TR" sz="2800" dirty="0">
                <a:solidFill>
                  <a:srgbClr val="333333"/>
                </a:solidFill>
                <a:latin typeface="Calibri" panose="020F0502020204030204" pitchFamily="34" charset="0"/>
                <a:ea typeface="Calibri" panose="020F0502020204030204" pitchFamily="34" charset="0"/>
                <a:cs typeface="Calibri" panose="020F0502020204030204" pitchFamily="34" charset="0"/>
              </a:rPr>
            </a:br>
            <a:r>
              <a:rPr lang="tr-TR" sz="3200" dirty="0">
                <a:solidFill>
                  <a:srgbClr val="C00000"/>
                </a:solidFill>
                <a:latin typeface="Calibri" panose="020F0502020204030204" pitchFamily="34" charset="0"/>
                <a:ea typeface="Calibri" panose="020F0502020204030204" pitchFamily="34" charset="0"/>
                <a:cs typeface="Calibri" panose="020F0502020204030204" pitchFamily="34" charset="0"/>
              </a:rPr>
              <a:t>İlk </a:t>
            </a:r>
            <a:r>
              <a:rPr lang="tr-TR" sz="3200" dirty="0" err="1">
                <a:solidFill>
                  <a:srgbClr val="C00000"/>
                </a:solidFill>
                <a:latin typeface="Calibri" panose="020F0502020204030204" pitchFamily="34" charset="0"/>
                <a:ea typeface="Calibri" panose="020F0502020204030204" pitchFamily="34" charset="0"/>
                <a:cs typeface="Calibri" panose="020F0502020204030204" pitchFamily="34" charset="0"/>
              </a:rPr>
              <a:t>karşılaşandIr</a:t>
            </a:r>
            <a:r>
              <a:rPr lang="tr-TR" sz="3200" dirty="0">
                <a:solidFill>
                  <a:srgbClr val="C00000"/>
                </a:solidFill>
                <a:latin typeface="Calibri" panose="020F0502020204030204" pitchFamily="34" charset="0"/>
                <a:ea typeface="Calibri" panose="020F0502020204030204" pitchFamily="34" charset="0"/>
                <a:cs typeface="Calibri" panose="020F0502020204030204" pitchFamily="34" charset="0"/>
              </a:rPr>
              <a:t>  ve son çıkan</a:t>
            </a:r>
            <a:br>
              <a:rPr lang="tr-TR" sz="2800" dirty="0">
                <a:solidFill>
                  <a:srgbClr val="333333"/>
                </a:solidFill>
                <a:latin typeface="Calibri" panose="020F0502020204030204" pitchFamily="34" charset="0"/>
                <a:ea typeface="Calibri" panose="020F0502020204030204" pitchFamily="34" charset="0"/>
                <a:cs typeface="Calibri" panose="020F0502020204030204" pitchFamily="34" charset="0"/>
              </a:rPr>
            </a:br>
            <a:r>
              <a:rPr lang="tr-TR" sz="2800" dirty="0">
                <a:solidFill>
                  <a:srgbClr val="333333"/>
                </a:solidFill>
                <a:latin typeface="Calibri" panose="020F0502020204030204" pitchFamily="34" charset="0"/>
                <a:ea typeface="Calibri" panose="020F0502020204030204" pitchFamily="34" charset="0"/>
                <a:cs typeface="Calibri" panose="020F0502020204030204" pitchFamily="34" charset="0"/>
              </a:rPr>
              <a:t>olacaktır </a:t>
            </a:r>
          </a:p>
        </p:txBody>
      </p:sp>
      <p:sp>
        <p:nvSpPr>
          <p:cNvPr id="3" name="Alt Başlık 2"/>
          <p:cNvSpPr>
            <a:spLocks noGrp="1"/>
          </p:cNvSpPr>
          <p:nvPr>
            <p:ph type="subTitle" idx="1"/>
          </p:nvPr>
        </p:nvSpPr>
        <p:spPr>
          <a:xfrm>
            <a:off x="2209800" y="3573016"/>
            <a:ext cx="7990656" cy="936104"/>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p:spPr>
        <p:txBody>
          <a:bodyPr>
            <a:normAutofit/>
          </a:bodyPr>
          <a:lstStyle/>
          <a:p>
            <a:r>
              <a:rPr lang="tr-TR" sz="1800" dirty="0" err="1">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Rawaf</a:t>
            </a:r>
            <a:r>
              <a:rPr lang="tr-TR" sz="1800" dirty="0">
                <a:latin typeface="Calibri" panose="020F0502020204030204" pitchFamily="34" charset="0"/>
                <a:cs typeface="Calibri" panose="020F0502020204030204" pitchFamily="34" charset="0"/>
              </a:rPr>
              <a:t> S. </a:t>
            </a:r>
            <a:r>
              <a:rPr lang="tr-TR" sz="18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tr-TR" sz="1800" dirty="0" err="1">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Allen</a:t>
            </a:r>
            <a:r>
              <a:rPr lang="tr-TR" sz="1800" dirty="0">
                <a:latin typeface="Calibri" panose="020F0502020204030204" pitchFamily="34" charset="0"/>
                <a:cs typeface="Calibri" panose="020F0502020204030204" pitchFamily="34" charset="0"/>
              </a:rPr>
              <a:t> L. </a:t>
            </a:r>
            <a:r>
              <a:rPr lang="tr-TR" sz="1800" dirty="0" err="1">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Florian</a:t>
            </a:r>
            <a:r>
              <a:rPr lang="tr-TR" sz="18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L. </a:t>
            </a:r>
            <a:r>
              <a:rPr lang="tr-TR" sz="1800" dirty="0" err="1">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Stigler</a:t>
            </a:r>
            <a:r>
              <a:rPr lang="tr-TR" sz="1800" dirty="0">
                <a:latin typeface="Calibri" panose="020F0502020204030204" pitchFamily="34" charset="0"/>
                <a:cs typeface="Calibri" panose="020F0502020204030204" pitchFamily="34" charset="0"/>
              </a:rPr>
              <a:t> F L.,</a:t>
            </a:r>
            <a:r>
              <a:rPr lang="tr-TR" sz="1800" dirty="0" err="1">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Kringos</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D.</a:t>
            </a:r>
            <a:r>
              <a:rPr lang="tr-TR" sz="1800" dirty="0" err="1">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Yamamoto</a:t>
            </a:r>
            <a:r>
              <a:rPr lang="tr-TR" sz="1800" dirty="0">
                <a:latin typeface="Calibri" panose="020F0502020204030204" pitchFamily="34" charset="0"/>
                <a:cs typeface="Calibri" panose="020F0502020204030204" pitchFamily="34" charset="0"/>
              </a:rPr>
              <a:t> H Q, </a:t>
            </a:r>
            <a:r>
              <a:rPr lang="tr-TR" sz="1800" dirty="0" err="1">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Chris</a:t>
            </a:r>
            <a:r>
              <a:rPr lang="tr-TR" sz="1800"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tr-TR" sz="1800" dirty="0">
                <a:latin typeface="Calibri" panose="020F0502020204030204" pitchFamily="34" charset="0"/>
                <a:cs typeface="Calibri" panose="020F0502020204030204" pitchFamily="34" charset="0"/>
              </a:rPr>
              <a:t>C.,</a:t>
            </a:r>
            <a:r>
              <a:rPr lang="en-US" sz="1800" dirty="0">
                <a:solidFill>
                  <a:srgbClr val="000000"/>
                </a:solidFill>
                <a:latin typeface="Calibri" panose="020F0502020204030204" pitchFamily="34" charset="0"/>
                <a:cs typeface="Calibri" panose="020F0502020204030204" pitchFamily="34" charset="0"/>
              </a:rPr>
              <a:t>Lessons on the COVID-19 pandemic, for and by primary care professionals worldwide</a:t>
            </a:r>
            <a:r>
              <a:rPr lang="tr-TR" sz="1800" dirty="0">
                <a:solidFill>
                  <a:srgbClr val="000000"/>
                </a:solidFill>
                <a:latin typeface="Calibri" panose="020F0502020204030204" pitchFamily="34" charset="0"/>
                <a:cs typeface="Calibri" panose="020F0502020204030204" pitchFamily="34" charset="0"/>
              </a:rPr>
              <a:t> </a:t>
            </a:r>
            <a:r>
              <a:rPr lang="nl-NL" sz="1800" dirty="0">
                <a:solidFill>
                  <a:srgbClr val="642A8F"/>
                </a:solidFill>
                <a:latin typeface="Calibri" panose="020F0502020204030204" pitchFamily="34" charset="0"/>
                <a:cs typeface="Calibri" panose="020F0502020204030204" pitchFamily="34" charset="0"/>
                <a:hlinkClick r:id="rId9"/>
              </a:rPr>
              <a:t>Eur J Gen Pract</a:t>
            </a:r>
            <a:r>
              <a:rPr lang="nl-NL" sz="1800" dirty="0">
                <a:solidFill>
                  <a:srgbClr val="000000"/>
                </a:solidFill>
                <a:latin typeface="Calibri" panose="020F0502020204030204" pitchFamily="34" charset="0"/>
                <a:cs typeface="Calibri" panose="020F0502020204030204" pitchFamily="34" charset="0"/>
              </a:rPr>
              <a:t>. 2020; 26(1): 129–133.</a:t>
            </a:r>
            <a:endParaRPr lang="en-US" sz="1800" dirty="0"/>
          </a:p>
        </p:txBody>
      </p:sp>
      <p:sp>
        <p:nvSpPr>
          <p:cNvPr id="45" name="Metin kutusu 44">
            <a:extLst>
              <a:ext uri="{FF2B5EF4-FFF2-40B4-BE49-F238E27FC236}">
                <a16:creationId xmlns:a16="http://schemas.microsoft.com/office/drawing/2014/main" id="{B0DC17AE-61F7-4946-9F7A-D0B3B829DCCC}"/>
              </a:ext>
            </a:extLst>
          </p:cNvPr>
          <p:cNvSpPr txBox="1"/>
          <p:nvPr/>
        </p:nvSpPr>
        <p:spPr>
          <a:xfrm>
            <a:off x="7943909" y="5305147"/>
            <a:ext cx="205505" cy="184666"/>
          </a:xfrm>
          <a:prstGeom prst="rect">
            <a:avLst/>
          </a:prstGeom>
          <a:noFill/>
        </p:spPr>
        <p:txBody>
          <a:bodyPr wrap="none" rtlCol="0" anchor="ctr" anchorCtr="1">
            <a:spAutoFit/>
          </a:bodyPr>
          <a:lstStyle/>
          <a:p>
            <a:pPr algn="ctr"/>
            <a:r>
              <a:rPr lang="tr-TR" sz="600">
                <a:solidFill>
                  <a:srgbClr val="CC99FF"/>
                </a:solidFill>
              </a:rPr>
              <a:t>.</a:t>
            </a:r>
          </a:p>
        </p:txBody>
      </p:sp>
      <p:sp>
        <p:nvSpPr>
          <p:cNvPr id="31" name="İkizkenar Üçgen 30">
            <a:extLst>
              <a:ext uri="{FF2B5EF4-FFF2-40B4-BE49-F238E27FC236}">
                <a16:creationId xmlns:a16="http://schemas.microsoft.com/office/drawing/2014/main" id="{AAB09C86-B52B-450D-82C7-CD02D82BDA89}"/>
              </a:ext>
            </a:extLst>
          </p:cNvPr>
          <p:cNvSpPr/>
          <p:nvPr/>
        </p:nvSpPr>
        <p:spPr>
          <a:xfrm>
            <a:off x="8037445" y="5330831"/>
            <a:ext cx="0" cy="0"/>
          </a:xfrm>
          <a:prstGeom prst="triangle">
            <a:avLst/>
          </a:prstGeom>
          <a:solidFill>
            <a:srgbClr val="CC99FF">
              <a:alpha val="5000"/>
            </a:srgbClr>
          </a:solidFill>
          <a:ln w="1080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r-FR">
              <a:solidFill>
                <a:srgbClr val="CC99FF"/>
              </a:solidFill>
            </a:endParaRPr>
          </a:p>
        </p:txBody>
      </p:sp>
      <p:sp>
        <p:nvSpPr>
          <p:cNvPr id="4" name="Dikdörtgen 3">
            <a:extLst>
              <a:ext uri="{FF2B5EF4-FFF2-40B4-BE49-F238E27FC236}">
                <a16:creationId xmlns:a16="http://schemas.microsoft.com/office/drawing/2014/main" id="{23B2E32B-EE7F-0B41-AABD-C7F46DC5A1E7}"/>
              </a:ext>
            </a:extLst>
          </p:cNvPr>
          <p:cNvSpPr/>
          <p:nvPr/>
        </p:nvSpPr>
        <p:spPr>
          <a:xfrm>
            <a:off x="6616378" y="5489813"/>
            <a:ext cx="5480218" cy="523220"/>
          </a:xfrm>
          <a:prstGeom prst="rect">
            <a:avLst/>
          </a:prstGeom>
        </p:spPr>
        <p:txBody>
          <a:bodyPr wrap="none">
            <a:spAutoFit/>
          </a:bodyPr>
          <a:lstStyle/>
          <a:p>
            <a:r>
              <a:rPr lang="tr-TR" sz="1400" dirty="0"/>
              <a:t>Meltem </a:t>
            </a:r>
            <a:r>
              <a:rPr lang="tr-TR" sz="1400" dirty="0" err="1"/>
              <a:t>Çiçeklioğlu</a:t>
            </a:r>
            <a:r>
              <a:rPr lang="tr-TR" sz="1400" dirty="0"/>
              <a:t>, Birinci basamak Sağlık Hizmeti ve Bulaşıcı Hastalıklar</a:t>
            </a:r>
          </a:p>
          <a:p>
            <a:r>
              <a:rPr lang="tr-TR" sz="1400" dirty="0"/>
              <a:t>24. Ata Soyer Halk Sağlığı Güz Okulu</a:t>
            </a:r>
          </a:p>
        </p:txBody>
      </p:sp>
    </p:spTree>
    <p:extLst>
      <p:ext uri="{BB962C8B-B14F-4D97-AF65-F5344CB8AC3E}">
        <p14:creationId xmlns:p14="http://schemas.microsoft.com/office/powerpoint/2010/main" val="244147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38044" y="337193"/>
            <a:ext cx="6022235" cy="3551643"/>
          </a:xfrm>
        </p:spPr>
        <p:txBody>
          <a:bodyPr>
            <a:noAutofit/>
          </a:bodyPr>
          <a:lstStyle/>
          <a:p>
            <a:pPr fontAlgn="base"/>
            <a:r>
              <a:rPr lang="en-US" sz="2000" dirty="0" err="1"/>
              <a:t>Tankınız</a:t>
            </a:r>
            <a:r>
              <a:rPr lang="en-US" sz="2000" dirty="0"/>
              <a:t> ne </a:t>
            </a:r>
            <a:r>
              <a:rPr lang="en-US" sz="2000" dirty="0" err="1"/>
              <a:t>güçlü</a:t>
            </a:r>
            <a:r>
              <a:rPr lang="en-US" sz="2000" dirty="0"/>
              <a:t> </a:t>
            </a:r>
            <a:r>
              <a:rPr lang="en-US" sz="2000" dirty="0" err="1"/>
              <a:t>generalim</a:t>
            </a:r>
            <a:r>
              <a:rPr lang="en-US" sz="2000" dirty="0"/>
              <a:t>,</a:t>
            </a:r>
            <a:br>
              <a:rPr lang="en-US" sz="2000" dirty="0"/>
            </a:br>
            <a:r>
              <a:rPr lang="en-US" sz="2000" dirty="0"/>
              <a:t>Siler </a:t>
            </a:r>
            <a:r>
              <a:rPr lang="en-US" sz="2000" dirty="0" err="1"/>
              <a:t>süpürür</a:t>
            </a:r>
            <a:r>
              <a:rPr lang="en-US" sz="2000" dirty="0"/>
              <a:t> </a:t>
            </a:r>
            <a:r>
              <a:rPr lang="en-US" sz="2000" dirty="0" err="1"/>
              <a:t>bir</a:t>
            </a:r>
            <a:r>
              <a:rPr lang="en-US" sz="2000" dirty="0"/>
              <a:t> </a:t>
            </a:r>
            <a:r>
              <a:rPr lang="en-US" sz="2000" dirty="0" err="1"/>
              <a:t>ormanı</a:t>
            </a:r>
            <a:r>
              <a:rPr lang="en-US" sz="2000" dirty="0"/>
              <a:t>,</a:t>
            </a:r>
            <a:br>
              <a:rPr lang="en-US" sz="2000" dirty="0"/>
            </a:br>
            <a:r>
              <a:rPr lang="en-US" sz="2000" dirty="0" err="1"/>
              <a:t>Yüz</a:t>
            </a:r>
            <a:r>
              <a:rPr lang="en-US" sz="2000" dirty="0"/>
              <a:t> </a:t>
            </a:r>
            <a:r>
              <a:rPr lang="en-US" sz="2000" dirty="0" err="1"/>
              <a:t>insanı</a:t>
            </a:r>
            <a:r>
              <a:rPr lang="en-US" sz="2000" dirty="0"/>
              <a:t> </a:t>
            </a:r>
            <a:r>
              <a:rPr lang="en-US" sz="2000" dirty="0" err="1"/>
              <a:t>ezer</a:t>
            </a:r>
            <a:r>
              <a:rPr lang="en-US" sz="2000" dirty="0"/>
              <a:t> </a:t>
            </a:r>
            <a:r>
              <a:rPr lang="en-US" sz="2000" dirty="0" err="1"/>
              <a:t>geçer</a:t>
            </a:r>
            <a:r>
              <a:rPr lang="en-US" sz="2000" dirty="0"/>
              <a:t>.</a:t>
            </a:r>
            <a:br>
              <a:rPr lang="en-US" sz="2000" dirty="0"/>
            </a:br>
            <a:r>
              <a:rPr lang="en-US" sz="2000" dirty="0"/>
              <a:t>Ama </a:t>
            </a:r>
            <a:r>
              <a:rPr lang="en-US" sz="2000" dirty="0" err="1"/>
              <a:t>bir</a:t>
            </a:r>
            <a:r>
              <a:rPr lang="en-US" sz="2000" dirty="0"/>
              <a:t> </a:t>
            </a:r>
            <a:r>
              <a:rPr lang="en-US" sz="2000" dirty="0" err="1"/>
              <a:t>kusurcuğu</a:t>
            </a:r>
            <a:r>
              <a:rPr lang="en-US" sz="2000" dirty="0"/>
              <a:t> var;</a:t>
            </a:r>
            <a:br>
              <a:rPr lang="en-US" sz="2000" dirty="0"/>
            </a:br>
            <a:r>
              <a:rPr lang="en-US" sz="2000" dirty="0" err="1"/>
              <a:t>İster</a:t>
            </a:r>
            <a:r>
              <a:rPr lang="en-US" sz="2000" dirty="0"/>
              <a:t> </a:t>
            </a:r>
            <a:r>
              <a:rPr lang="en-US" sz="2000" dirty="0" err="1"/>
              <a:t>bir</a:t>
            </a:r>
            <a:r>
              <a:rPr lang="en-US" sz="2000" dirty="0"/>
              <a:t> </a:t>
            </a:r>
            <a:r>
              <a:rPr lang="en-US" sz="2000" dirty="0" err="1"/>
              <a:t>sürücü</a:t>
            </a:r>
            <a:r>
              <a:rPr lang="en-US" sz="2000" dirty="0"/>
              <a:t>.</a:t>
            </a:r>
            <a:endParaRPr lang="tr-TR" sz="2000" dirty="0"/>
          </a:p>
          <a:p>
            <a:pPr fontAlgn="base"/>
            <a:r>
              <a:rPr lang="en-US" sz="2000" dirty="0" err="1"/>
              <a:t>Bombardıman</a:t>
            </a:r>
            <a:r>
              <a:rPr lang="en-US" sz="2000" dirty="0"/>
              <a:t> </a:t>
            </a:r>
            <a:r>
              <a:rPr lang="en-US" sz="2000" dirty="0" err="1"/>
              <a:t>uçağınız</a:t>
            </a:r>
            <a:r>
              <a:rPr lang="en-US" sz="2000" dirty="0"/>
              <a:t> ne </a:t>
            </a:r>
            <a:r>
              <a:rPr lang="en-US" sz="2000" dirty="0" err="1"/>
              <a:t>güçlü</a:t>
            </a:r>
            <a:r>
              <a:rPr lang="en-US" sz="2000" dirty="0"/>
              <a:t> </a:t>
            </a:r>
            <a:r>
              <a:rPr lang="en-US" sz="2000" dirty="0" err="1"/>
              <a:t>generalim</a:t>
            </a:r>
            <a:r>
              <a:rPr lang="en-US" sz="2000" dirty="0"/>
              <a:t>,</a:t>
            </a:r>
            <a:br>
              <a:rPr lang="en-US" sz="2000" dirty="0"/>
            </a:br>
            <a:r>
              <a:rPr lang="en-US" sz="2000" dirty="0" err="1"/>
              <a:t>Fırtınadan</a:t>
            </a:r>
            <a:r>
              <a:rPr lang="en-US" sz="2000" dirty="0"/>
              <a:t> </a:t>
            </a:r>
            <a:r>
              <a:rPr lang="en-US" sz="2000" dirty="0" err="1"/>
              <a:t>tez</a:t>
            </a:r>
            <a:r>
              <a:rPr lang="en-US" sz="2000" dirty="0"/>
              <a:t> </a:t>
            </a:r>
            <a:r>
              <a:rPr lang="en-US" sz="2000" dirty="0" err="1"/>
              <a:t>gider</a:t>
            </a:r>
            <a:r>
              <a:rPr lang="en-US" sz="2000" dirty="0"/>
              <a:t>, </a:t>
            </a:r>
            <a:r>
              <a:rPr lang="en-US" sz="2000" dirty="0" err="1"/>
              <a:t>filden</a:t>
            </a:r>
            <a:r>
              <a:rPr lang="en-US" sz="2000" dirty="0"/>
              <a:t> </a:t>
            </a:r>
            <a:r>
              <a:rPr lang="en-US" sz="2000" dirty="0" err="1"/>
              <a:t>zorlu</a:t>
            </a:r>
            <a:r>
              <a:rPr lang="en-US" sz="2000" dirty="0"/>
              <a:t>.</a:t>
            </a:r>
            <a:br>
              <a:rPr lang="en-US" sz="2000" dirty="0"/>
            </a:br>
            <a:r>
              <a:rPr lang="en-US" sz="2000" dirty="0"/>
              <a:t>Ama </a:t>
            </a:r>
            <a:r>
              <a:rPr lang="en-US" sz="2000" dirty="0" err="1"/>
              <a:t>bir</a:t>
            </a:r>
            <a:r>
              <a:rPr lang="en-US" sz="2000" dirty="0"/>
              <a:t> </a:t>
            </a:r>
            <a:r>
              <a:rPr lang="en-US" sz="2000" dirty="0" err="1"/>
              <a:t>kusurcuğu</a:t>
            </a:r>
            <a:r>
              <a:rPr lang="en-US" sz="2000" dirty="0"/>
              <a:t> var;</a:t>
            </a:r>
            <a:br>
              <a:rPr lang="en-US" sz="2000" dirty="0"/>
            </a:br>
            <a:r>
              <a:rPr lang="en-US" sz="2000" dirty="0" err="1"/>
              <a:t>Usta</a:t>
            </a:r>
            <a:r>
              <a:rPr lang="en-US" sz="2000" dirty="0"/>
              <a:t> </a:t>
            </a:r>
            <a:r>
              <a:rPr lang="en-US" sz="2000" dirty="0" err="1"/>
              <a:t>ister</a:t>
            </a:r>
            <a:r>
              <a:rPr lang="en-US" sz="2000" dirty="0"/>
              <a:t> </a:t>
            </a:r>
            <a:r>
              <a:rPr lang="en-US" sz="2000" dirty="0" err="1"/>
              <a:t>yapacak</a:t>
            </a:r>
            <a:r>
              <a:rPr lang="en-US" sz="2000" dirty="0"/>
              <a:t>.</a:t>
            </a:r>
            <a:endParaRPr lang="tr-TR" sz="2000" dirty="0"/>
          </a:p>
          <a:p>
            <a:pPr fontAlgn="base"/>
            <a:r>
              <a:rPr lang="en-US" sz="2000" dirty="0" err="1"/>
              <a:t>İnsan</a:t>
            </a:r>
            <a:r>
              <a:rPr lang="en-US" sz="2000" dirty="0"/>
              <a:t> </a:t>
            </a:r>
            <a:r>
              <a:rPr lang="en-US" sz="2000" dirty="0" err="1"/>
              <a:t>dediğin</a:t>
            </a:r>
            <a:r>
              <a:rPr lang="en-US" sz="2000" dirty="0"/>
              <a:t> nice </a:t>
            </a:r>
            <a:r>
              <a:rPr lang="en-US" sz="2000" dirty="0" err="1"/>
              <a:t>işler</a:t>
            </a:r>
            <a:r>
              <a:rPr lang="en-US" sz="2000" dirty="0"/>
              <a:t> </a:t>
            </a:r>
            <a:r>
              <a:rPr lang="en-US" sz="2000" dirty="0" err="1"/>
              <a:t>görür</a:t>
            </a:r>
            <a:r>
              <a:rPr lang="en-US" sz="2000" dirty="0"/>
              <a:t>, </a:t>
            </a:r>
            <a:r>
              <a:rPr lang="en-US" sz="2000" dirty="0" err="1"/>
              <a:t>generalim</a:t>
            </a:r>
            <a:r>
              <a:rPr lang="en-US" sz="2000" dirty="0"/>
              <a:t>,</a:t>
            </a:r>
            <a:br>
              <a:rPr lang="en-US" sz="2000" dirty="0"/>
            </a:br>
            <a:r>
              <a:rPr lang="en-US" sz="2000" dirty="0" err="1"/>
              <a:t>Bilir</a:t>
            </a:r>
            <a:r>
              <a:rPr lang="en-US" sz="2000" dirty="0"/>
              <a:t> </a:t>
            </a:r>
            <a:r>
              <a:rPr lang="en-US" sz="2000" dirty="0" err="1"/>
              <a:t>uçurmasını</a:t>
            </a:r>
            <a:r>
              <a:rPr lang="en-US" sz="2000" dirty="0"/>
              <a:t>, </a:t>
            </a:r>
            <a:r>
              <a:rPr lang="en-US" sz="2000" dirty="0" err="1"/>
              <a:t>öldürmesini</a:t>
            </a:r>
            <a:r>
              <a:rPr lang="en-US" sz="2000" dirty="0"/>
              <a:t>, </a:t>
            </a:r>
            <a:r>
              <a:rPr lang="en-US" sz="2000" dirty="0" err="1"/>
              <a:t>insan</a:t>
            </a:r>
            <a:r>
              <a:rPr lang="en-US" sz="2000" dirty="0"/>
              <a:t> </a:t>
            </a:r>
            <a:r>
              <a:rPr lang="en-US" sz="2000" dirty="0" err="1"/>
              <a:t>dediğin</a:t>
            </a:r>
            <a:r>
              <a:rPr lang="en-US" sz="2000" dirty="0"/>
              <a:t>.</a:t>
            </a:r>
            <a:br>
              <a:rPr lang="en-US" sz="2000" dirty="0"/>
            </a:br>
            <a:r>
              <a:rPr lang="en-US" sz="2000" dirty="0"/>
              <a:t>Ama </a:t>
            </a:r>
            <a:r>
              <a:rPr lang="en-US" sz="2000" dirty="0" err="1"/>
              <a:t>bir</a:t>
            </a:r>
            <a:r>
              <a:rPr lang="en-US" sz="2000" dirty="0"/>
              <a:t> </a:t>
            </a:r>
            <a:r>
              <a:rPr lang="en-US" sz="2000" dirty="0" err="1"/>
              <a:t>kusurcuğu</a:t>
            </a:r>
            <a:r>
              <a:rPr lang="en-US" sz="2000" dirty="0"/>
              <a:t> var;</a:t>
            </a:r>
            <a:br>
              <a:rPr lang="en-US" sz="2000" dirty="0"/>
            </a:br>
            <a:r>
              <a:rPr lang="en-US" sz="2000" dirty="0" err="1"/>
              <a:t>Bilir</a:t>
            </a:r>
            <a:r>
              <a:rPr lang="en-US" sz="2000" dirty="0"/>
              <a:t> </a:t>
            </a:r>
            <a:r>
              <a:rPr lang="en-US" sz="2000" dirty="0" err="1"/>
              <a:t>düşünmesini</a:t>
            </a:r>
            <a:r>
              <a:rPr lang="en-US" sz="2000" dirty="0"/>
              <a:t> de.</a:t>
            </a:r>
            <a:r>
              <a:rPr lang="tr-TR" sz="2000" dirty="0"/>
              <a:t>  </a:t>
            </a:r>
            <a:r>
              <a:rPr lang="en-US" sz="2000" dirty="0">
                <a:hlinkClick r:id="rId2"/>
              </a:rPr>
              <a:t>Bertolt Brecht</a:t>
            </a:r>
            <a:endParaRPr lang="tr-TR" sz="2000" dirty="0"/>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2</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148753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18B5B4-F5E5-4FC0-B242-06D5390D36D1}"/>
              </a:ext>
            </a:extLst>
          </p:cNvPr>
          <p:cNvSpPr>
            <a:spLocks noGrp="1"/>
          </p:cNvSpPr>
          <p:nvPr>
            <p:ph type="title"/>
          </p:nvPr>
        </p:nvSpPr>
        <p:spPr>
          <a:xfrm>
            <a:off x="1981200" y="37609"/>
            <a:ext cx="8229600" cy="990600"/>
          </a:xfrm>
        </p:spPr>
        <p:txBody>
          <a:bodyPr anchor="ctr">
            <a:normAutofit/>
          </a:bodyPr>
          <a:lstStyle/>
          <a:p>
            <a:r>
              <a:rPr lang="tr-TR" dirty="0"/>
              <a:t>Tanımlar</a:t>
            </a:r>
          </a:p>
        </p:txBody>
      </p:sp>
      <p:graphicFrame>
        <p:nvGraphicFramePr>
          <p:cNvPr id="5" name="İçerik Yer Tutucusu 2">
            <a:extLst>
              <a:ext uri="{FF2B5EF4-FFF2-40B4-BE49-F238E27FC236}">
                <a16:creationId xmlns:a16="http://schemas.microsoft.com/office/drawing/2014/main" id="{4F46EBFF-C639-4423-82EF-D25FD727CBAA}"/>
              </a:ext>
            </a:extLst>
          </p:cNvPr>
          <p:cNvGraphicFramePr>
            <a:graphicFrameLocks noGrp="1"/>
          </p:cNvGraphicFramePr>
          <p:nvPr>
            <p:ph idx="1"/>
            <p:extLst>
              <p:ext uri="{D42A27DB-BD31-4B8C-83A1-F6EECF244321}">
                <p14:modId xmlns:p14="http://schemas.microsoft.com/office/powerpoint/2010/main" val="3595499723"/>
              </p:ext>
            </p:extLst>
          </p:nvPr>
        </p:nvGraphicFramePr>
        <p:xfrm>
          <a:off x="1775520" y="1039498"/>
          <a:ext cx="8435280" cy="5369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a:extLst>
              <a:ext uri="{FF2B5EF4-FFF2-40B4-BE49-F238E27FC236}">
                <a16:creationId xmlns:a16="http://schemas.microsoft.com/office/drawing/2014/main" id="{05CAD06E-1C86-456A-A06D-91F8CB1FEAA6}"/>
              </a:ext>
            </a:extLst>
          </p:cNvPr>
          <p:cNvSpPr txBox="1"/>
          <p:nvPr/>
        </p:nvSpPr>
        <p:spPr>
          <a:xfrm>
            <a:off x="1631504" y="2719954"/>
            <a:ext cx="8939336" cy="307777"/>
          </a:xfrm>
          <a:prstGeom prst="rect">
            <a:avLst/>
          </a:prstGeom>
          <a:noFill/>
        </p:spPr>
        <p:txBody>
          <a:bodyPr wrap="square" rtlCol="0">
            <a:spAutoFit/>
          </a:bodyPr>
          <a:lstStyle/>
          <a:p>
            <a:r>
              <a:rPr lang="tr-TR" sz="1400" dirty="0" err="1"/>
              <a:t>Starfield</a:t>
            </a:r>
            <a:r>
              <a:rPr lang="tr-TR" sz="1400" dirty="0"/>
              <a:t> </a:t>
            </a:r>
            <a:r>
              <a:rPr lang="tr-TR" sz="1400" dirty="0" err="1"/>
              <a:t>B.Primary</a:t>
            </a:r>
            <a:r>
              <a:rPr lang="tr-TR" sz="1400" dirty="0"/>
              <a:t> </a:t>
            </a:r>
            <a:r>
              <a:rPr lang="tr-TR" sz="1400" dirty="0" err="1"/>
              <a:t>care</a:t>
            </a:r>
            <a:r>
              <a:rPr lang="tr-TR" sz="1400" dirty="0"/>
              <a:t>: </a:t>
            </a:r>
            <a:r>
              <a:rPr lang="tr-TR" sz="1400" dirty="0" err="1"/>
              <a:t>balancing</a:t>
            </a:r>
            <a:r>
              <a:rPr lang="tr-TR" sz="1400" dirty="0"/>
              <a:t> </a:t>
            </a:r>
            <a:r>
              <a:rPr lang="tr-TR" sz="1400" dirty="0" err="1"/>
              <a:t>health</a:t>
            </a:r>
            <a:r>
              <a:rPr lang="tr-TR" sz="1400" dirty="0"/>
              <a:t> </a:t>
            </a:r>
            <a:r>
              <a:rPr lang="tr-TR" sz="1400" dirty="0" err="1"/>
              <a:t>needs</a:t>
            </a:r>
            <a:r>
              <a:rPr lang="tr-TR" sz="1400" dirty="0"/>
              <a:t>, </a:t>
            </a:r>
            <a:r>
              <a:rPr lang="tr-TR" sz="1400" dirty="0" err="1"/>
              <a:t>services</a:t>
            </a:r>
            <a:r>
              <a:rPr lang="tr-TR" sz="1400" dirty="0"/>
              <a:t> </a:t>
            </a:r>
            <a:r>
              <a:rPr lang="tr-TR" sz="1400" dirty="0" err="1"/>
              <a:t>and</a:t>
            </a:r>
            <a:r>
              <a:rPr lang="tr-TR" sz="1400" dirty="0"/>
              <a:t> </a:t>
            </a:r>
            <a:r>
              <a:rPr lang="tr-TR" sz="1400" dirty="0" err="1"/>
              <a:t>technology.New</a:t>
            </a:r>
            <a:r>
              <a:rPr lang="tr-TR" sz="1400" dirty="0"/>
              <a:t> </a:t>
            </a:r>
            <a:r>
              <a:rPr lang="tr-TR" sz="1400" dirty="0" err="1"/>
              <a:t>York:Oxford</a:t>
            </a:r>
            <a:r>
              <a:rPr lang="tr-TR" sz="1400" dirty="0"/>
              <a:t> Un. </a:t>
            </a:r>
            <a:r>
              <a:rPr lang="tr-TR" sz="1400" dirty="0" err="1"/>
              <a:t>Press</a:t>
            </a:r>
            <a:r>
              <a:rPr lang="tr-TR" sz="1400" dirty="0"/>
              <a:t>; 1998</a:t>
            </a:r>
          </a:p>
        </p:txBody>
      </p:sp>
      <p:sp>
        <p:nvSpPr>
          <p:cNvPr id="7" name="Metin kutusu 6">
            <a:extLst>
              <a:ext uri="{FF2B5EF4-FFF2-40B4-BE49-F238E27FC236}">
                <a16:creationId xmlns:a16="http://schemas.microsoft.com/office/drawing/2014/main" id="{5E9176B5-3331-4377-94FA-A525CB93C679}"/>
              </a:ext>
            </a:extLst>
          </p:cNvPr>
          <p:cNvSpPr txBox="1"/>
          <p:nvPr/>
        </p:nvSpPr>
        <p:spPr>
          <a:xfrm>
            <a:off x="2495601" y="4581128"/>
            <a:ext cx="7244997" cy="338554"/>
          </a:xfrm>
          <a:prstGeom prst="rect">
            <a:avLst/>
          </a:prstGeom>
          <a:noFill/>
        </p:spPr>
        <p:txBody>
          <a:bodyPr wrap="none" rtlCol="0">
            <a:spAutoFit/>
          </a:bodyPr>
          <a:lstStyle/>
          <a:p>
            <a:r>
              <a:rPr lang="tr-TR" sz="1600" dirty="0" err="1">
                <a:latin typeface="Calibri" panose="020F0502020204030204" pitchFamily="34" charset="0"/>
                <a:ea typeface="Calibri" panose="020F0502020204030204" pitchFamily="34" charset="0"/>
                <a:cs typeface="Times New Roman" panose="02020603050405020304" pitchFamily="18" charset="0"/>
              </a:rPr>
              <a:t>Public</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Health</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Agency</a:t>
            </a:r>
            <a:r>
              <a:rPr lang="tr-TR" sz="1600" dirty="0">
                <a:latin typeface="Calibri" panose="020F0502020204030204" pitchFamily="34" charset="0"/>
                <a:ea typeface="Calibri" panose="020F0502020204030204" pitchFamily="34" charset="0"/>
                <a:cs typeface="Times New Roman" panose="02020603050405020304" pitchFamily="18" charset="0"/>
              </a:rPr>
              <a:t> of </a:t>
            </a:r>
            <a:r>
              <a:rPr lang="tr-TR" sz="1600" dirty="0" err="1">
                <a:latin typeface="Calibri" panose="020F0502020204030204" pitchFamily="34" charset="0"/>
                <a:ea typeface="Calibri" panose="020F0502020204030204" pitchFamily="34" charset="0"/>
                <a:cs typeface="Times New Roman" panose="02020603050405020304" pitchFamily="18" charset="0"/>
              </a:rPr>
              <a:t>Canada</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Core</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competencies</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for</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public</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health</a:t>
            </a:r>
            <a:r>
              <a:rPr lang="tr-TR" sz="1600" dirty="0">
                <a:latin typeface="Calibri" panose="020F0502020204030204" pitchFamily="34" charset="0"/>
                <a:ea typeface="Calibri" panose="020F0502020204030204" pitchFamily="34" charset="0"/>
                <a:cs typeface="Times New Roman" panose="02020603050405020304" pitchFamily="18" charset="0"/>
              </a:rPr>
              <a:t> in </a:t>
            </a:r>
            <a:r>
              <a:rPr lang="tr-TR" sz="1600" dirty="0" err="1">
                <a:latin typeface="Calibri" panose="020F0502020204030204" pitchFamily="34" charset="0"/>
                <a:ea typeface="Calibri" panose="020F0502020204030204" pitchFamily="34" charset="0"/>
                <a:cs typeface="Times New Roman" panose="02020603050405020304" pitchFamily="18" charset="0"/>
              </a:rPr>
              <a:t>Canada</a:t>
            </a:r>
            <a:r>
              <a:rPr lang="tr-TR" sz="1600" dirty="0">
                <a:latin typeface="Calibri" panose="020F0502020204030204" pitchFamily="34" charset="0"/>
                <a:ea typeface="Calibri" panose="020F0502020204030204" pitchFamily="34" charset="0"/>
                <a:cs typeface="Times New Roman" panose="02020603050405020304" pitchFamily="18" charset="0"/>
              </a:rPr>
              <a:t> 2018</a:t>
            </a:r>
            <a:endParaRPr lang="tr-TR" dirty="0"/>
          </a:p>
        </p:txBody>
      </p:sp>
      <p:sp>
        <p:nvSpPr>
          <p:cNvPr id="8" name="Metin kutusu 7">
            <a:extLst>
              <a:ext uri="{FF2B5EF4-FFF2-40B4-BE49-F238E27FC236}">
                <a16:creationId xmlns:a16="http://schemas.microsoft.com/office/drawing/2014/main" id="{E7C4D975-40FC-4A02-9C83-93B9C22C8AB5}"/>
              </a:ext>
            </a:extLst>
          </p:cNvPr>
          <p:cNvSpPr txBox="1"/>
          <p:nvPr/>
        </p:nvSpPr>
        <p:spPr>
          <a:xfrm>
            <a:off x="1847528" y="6403394"/>
            <a:ext cx="8363272" cy="553998"/>
          </a:xfrm>
          <a:prstGeom prst="rect">
            <a:avLst/>
          </a:prstGeom>
          <a:noFill/>
        </p:spPr>
        <p:txBody>
          <a:bodyPr wrap="square">
            <a:spAutoFit/>
          </a:bodyPr>
          <a:lstStyle/>
          <a:p>
            <a:r>
              <a:rPr lang="en-US" sz="1200" dirty="0" err="1"/>
              <a:t>Leutz</a:t>
            </a:r>
            <a:r>
              <a:rPr lang="en-US" sz="1200" dirty="0"/>
              <a:t> WN. Five laws for integrating medical and social services: lessons from the United States and the United Kingdom. Milbank Quarterly 1999;77(1):77–110</a:t>
            </a:r>
            <a:r>
              <a:rPr lang="en-US" dirty="0"/>
              <a:t>.</a:t>
            </a:r>
            <a:endParaRPr lang="tr-TR" dirty="0"/>
          </a:p>
        </p:txBody>
      </p:sp>
      <p:sp>
        <p:nvSpPr>
          <p:cNvPr id="9" name="Dikdörtgen 8">
            <a:extLst>
              <a:ext uri="{FF2B5EF4-FFF2-40B4-BE49-F238E27FC236}">
                <a16:creationId xmlns:a16="http://schemas.microsoft.com/office/drawing/2014/main" id="{C1649465-7EE5-6547-9903-05189A74F39B}"/>
              </a:ext>
            </a:extLst>
          </p:cNvPr>
          <p:cNvSpPr/>
          <p:nvPr/>
        </p:nvSpPr>
        <p:spPr>
          <a:xfrm>
            <a:off x="5993160" y="271299"/>
            <a:ext cx="5480218" cy="523220"/>
          </a:xfrm>
          <a:prstGeom prst="rect">
            <a:avLst/>
          </a:prstGeom>
        </p:spPr>
        <p:txBody>
          <a:bodyPr wrap="none">
            <a:spAutoFit/>
          </a:bodyPr>
          <a:lstStyle/>
          <a:p>
            <a:r>
              <a:rPr lang="tr-TR" sz="1400" dirty="0"/>
              <a:t>Meltem </a:t>
            </a:r>
            <a:r>
              <a:rPr lang="tr-TR" sz="1400" dirty="0" err="1"/>
              <a:t>Çiçeklioğlu</a:t>
            </a:r>
            <a:r>
              <a:rPr lang="tr-TR" sz="1400" dirty="0"/>
              <a:t>, Birinci basamak Sağlık Hizmeti ve Bulaşıcı Hastalıklar</a:t>
            </a:r>
          </a:p>
          <a:p>
            <a:r>
              <a:rPr lang="tr-TR" sz="1400" dirty="0"/>
              <a:t>24. Ata Soyer Halk Sağlığı Güz Okulu</a:t>
            </a:r>
          </a:p>
        </p:txBody>
      </p:sp>
    </p:spTree>
    <p:extLst>
      <p:ext uri="{BB962C8B-B14F-4D97-AF65-F5344CB8AC3E}">
        <p14:creationId xmlns:p14="http://schemas.microsoft.com/office/powerpoint/2010/main" val="417668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8C2659-DD1C-47FA-8734-A699EAFABEEB}"/>
              </a:ext>
            </a:extLst>
          </p:cNvPr>
          <p:cNvSpPr>
            <a:spLocks noGrp="1"/>
          </p:cNvSpPr>
          <p:nvPr>
            <p:ph type="ctrTitle"/>
          </p:nvPr>
        </p:nvSpPr>
        <p:spPr>
          <a:xfrm>
            <a:off x="2209800" y="1371601"/>
            <a:ext cx="8134672" cy="1927225"/>
          </a:xfrm>
        </p:spPr>
        <p:txBody>
          <a:bodyPr/>
          <a:lstStyle/>
          <a:p>
            <a:br>
              <a:rPr lang="tr-TR" sz="2800" dirty="0"/>
            </a:br>
            <a:r>
              <a:rPr lang="tr-TR" sz="2400" dirty="0">
                <a:latin typeface="Calibri" panose="020F0502020204030204" pitchFamily="34" charset="0"/>
                <a:cs typeface="Calibri" panose="020F0502020204030204" pitchFamily="34" charset="0"/>
              </a:rPr>
              <a:t>Birinci basamağın entegrasyonu</a:t>
            </a:r>
            <a:br>
              <a:rPr lang="tr-TR" sz="2400" dirty="0">
                <a:latin typeface="Calibri" panose="020F0502020204030204" pitchFamily="34" charset="0"/>
                <a:cs typeface="Calibri" panose="020F0502020204030204" pitchFamily="34" charset="0"/>
              </a:rPr>
            </a:br>
            <a:br>
              <a:rPr lang="tr-TR" sz="2400" dirty="0">
                <a:latin typeface="Calibri" panose="020F0502020204030204" pitchFamily="34" charset="0"/>
                <a:cs typeface="Calibri" panose="020F0502020204030204" pitchFamily="34" charset="0"/>
              </a:rPr>
            </a:br>
            <a:r>
              <a:rPr lang="tr-TR" sz="2400" dirty="0">
                <a:latin typeface="Calibri" panose="020F0502020204030204" pitchFamily="34" charset="0"/>
                <a:cs typeface="Calibri" panose="020F0502020204030204" pitchFamily="34" charset="0"/>
              </a:rPr>
              <a:t>Topluma dayalı birinci basamak hizmeti gerektiriyor</a:t>
            </a:r>
            <a:br>
              <a:rPr lang="tr-TR" sz="2400" dirty="0">
                <a:latin typeface="Calibri" panose="020F0502020204030204" pitchFamily="34" charset="0"/>
                <a:cs typeface="Calibri" panose="020F0502020204030204" pitchFamily="34" charset="0"/>
              </a:rPr>
            </a:br>
            <a:br>
              <a:rPr lang="tr-TR" sz="2400" dirty="0">
                <a:latin typeface="Calibri" panose="020F0502020204030204" pitchFamily="34" charset="0"/>
                <a:cs typeface="Calibri" panose="020F0502020204030204" pitchFamily="34" charset="0"/>
              </a:rPr>
            </a:br>
            <a:r>
              <a:rPr lang="tr-TR" sz="2400" dirty="0">
                <a:latin typeface="Calibri" panose="020F0502020204030204" pitchFamily="34" charset="0"/>
                <a:cs typeface="Calibri" panose="020F0502020204030204" pitchFamily="34" charset="0"/>
              </a:rPr>
              <a:t>Halk sağlığı işlevlerini de içermeli</a:t>
            </a:r>
            <a:endParaRPr lang="tr-TR" sz="2800" dirty="0">
              <a:latin typeface="Calibri" panose="020F0502020204030204" pitchFamily="34" charset="0"/>
              <a:cs typeface="Calibri" panose="020F0502020204030204" pitchFamily="34" charset="0"/>
            </a:endParaRPr>
          </a:p>
        </p:txBody>
      </p:sp>
      <p:sp>
        <p:nvSpPr>
          <p:cNvPr id="3" name="Alt Başlık 2">
            <a:extLst>
              <a:ext uri="{FF2B5EF4-FFF2-40B4-BE49-F238E27FC236}">
                <a16:creationId xmlns:a16="http://schemas.microsoft.com/office/drawing/2014/main" id="{523C7B15-9253-4852-A09E-377723D588B9}"/>
              </a:ext>
            </a:extLst>
          </p:cNvPr>
          <p:cNvSpPr>
            <a:spLocks noGrp="1"/>
          </p:cNvSpPr>
          <p:nvPr>
            <p:ph type="subTitle" idx="1"/>
          </p:nvPr>
        </p:nvSpPr>
        <p:spPr>
          <a:xfrm>
            <a:off x="2209800" y="3505200"/>
            <a:ext cx="7630616" cy="1752600"/>
          </a:xfrm>
        </p:spPr>
        <p:txBody>
          <a:bodyPr>
            <a:normAutofit/>
          </a:bodyPr>
          <a:lstStyle/>
          <a:p>
            <a:r>
              <a:rPr lang="tr-TR" sz="2000" dirty="0">
                <a:latin typeface="Calibri" panose="020F0502020204030204" pitchFamily="34" charset="0"/>
                <a:cs typeface="Calibri" panose="020F0502020204030204" pitchFamily="34" charset="0"/>
              </a:rPr>
              <a:t>Birinci  basamak ve halk sağlığı işlevleri nerde ayrışır nerde birleşir?</a:t>
            </a:r>
          </a:p>
          <a:p>
            <a:r>
              <a:rPr lang="tr-TR" sz="2000" dirty="0">
                <a:latin typeface="Calibri" panose="020F0502020204030204" pitchFamily="34" charset="0"/>
                <a:cs typeface="Calibri" panose="020F0502020204030204" pitchFamily="34" charset="0"/>
              </a:rPr>
              <a:t>Ya da </a:t>
            </a:r>
          </a:p>
          <a:p>
            <a:r>
              <a:rPr lang="tr-TR" sz="2000" dirty="0">
                <a:latin typeface="Calibri" panose="020F0502020204030204" pitchFamily="34" charset="0"/>
                <a:cs typeface="Calibri" panose="020F0502020204030204" pitchFamily="34" charset="0"/>
              </a:rPr>
              <a:t>Topluma dayalı bir birinci basamak hizmeti hangi halk sağlığı işlevlerini de yerine getirmeli ?</a:t>
            </a:r>
          </a:p>
        </p:txBody>
      </p:sp>
      <p:sp>
        <p:nvSpPr>
          <p:cNvPr id="4" name="Ok: Sağa Bükülü 3">
            <a:extLst>
              <a:ext uri="{FF2B5EF4-FFF2-40B4-BE49-F238E27FC236}">
                <a16:creationId xmlns:a16="http://schemas.microsoft.com/office/drawing/2014/main" id="{4F774C53-0FAA-4C2F-9388-AE70CF7B3DE6}"/>
              </a:ext>
            </a:extLst>
          </p:cNvPr>
          <p:cNvSpPr/>
          <p:nvPr/>
        </p:nvSpPr>
        <p:spPr>
          <a:xfrm>
            <a:off x="1991544" y="1600200"/>
            <a:ext cx="218256" cy="6766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Ok: Sağa Bükülü 5">
            <a:extLst>
              <a:ext uri="{FF2B5EF4-FFF2-40B4-BE49-F238E27FC236}">
                <a16:creationId xmlns:a16="http://schemas.microsoft.com/office/drawing/2014/main" id="{ACA4C6A9-373E-4A12-86B3-869F3904FAEA}"/>
              </a:ext>
            </a:extLst>
          </p:cNvPr>
          <p:cNvSpPr/>
          <p:nvPr/>
        </p:nvSpPr>
        <p:spPr>
          <a:xfrm>
            <a:off x="1991544" y="2464296"/>
            <a:ext cx="218256" cy="6766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7" name="Grafik 6" descr="Düz dolgulu sinirli yüz düz dolguyla">
            <a:extLst>
              <a:ext uri="{FF2B5EF4-FFF2-40B4-BE49-F238E27FC236}">
                <a16:creationId xmlns:a16="http://schemas.microsoft.com/office/drawing/2014/main" id="{698D2C7A-36E3-403A-ABCC-07C9667703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0416" y="4060514"/>
            <a:ext cx="914400" cy="914400"/>
          </a:xfrm>
          <a:prstGeom prst="rect">
            <a:avLst/>
          </a:prstGeom>
        </p:spPr>
      </p:pic>
      <p:pic>
        <p:nvPicPr>
          <p:cNvPr id="9" name="Grafik 8" descr="Düşünce baloncuğu ana hat">
            <a:extLst>
              <a:ext uri="{FF2B5EF4-FFF2-40B4-BE49-F238E27FC236}">
                <a16:creationId xmlns:a16="http://schemas.microsoft.com/office/drawing/2014/main" id="{22E4E746-A089-43AB-AC35-87E3E21C67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4816" y="3231194"/>
            <a:ext cx="1103326" cy="1103326"/>
          </a:xfrm>
          <a:prstGeom prst="rect">
            <a:avLst/>
          </a:prstGeom>
        </p:spPr>
      </p:pic>
      <p:sp>
        <p:nvSpPr>
          <p:cNvPr id="8" name="Dikdörtgen 7">
            <a:extLst>
              <a:ext uri="{FF2B5EF4-FFF2-40B4-BE49-F238E27FC236}">
                <a16:creationId xmlns:a16="http://schemas.microsoft.com/office/drawing/2014/main" id="{676D7754-F84C-3D4C-AFFC-1843C19A2A99}"/>
              </a:ext>
            </a:extLst>
          </p:cNvPr>
          <p:cNvSpPr/>
          <p:nvPr/>
        </p:nvSpPr>
        <p:spPr>
          <a:xfrm>
            <a:off x="6616378" y="5489813"/>
            <a:ext cx="5480218" cy="523220"/>
          </a:xfrm>
          <a:prstGeom prst="rect">
            <a:avLst/>
          </a:prstGeom>
        </p:spPr>
        <p:txBody>
          <a:bodyPr wrap="none">
            <a:spAutoFit/>
          </a:bodyPr>
          <a:lstStyle/>
          <a:p>
            <a:r>
              <a:rPr lang="tr-TR" sz="1400" dirty="0"/>
              <a:t>Meltem </a:t>
            </a:r>
            <a:r>
              <a:rPr lang="tr-TR" sz="1400" dirty="0" err="1"/>
              <a:t>Çiçeklioğlu</a:t>
            </a:r>
            <a:r>
              <a:rPr lang="tr-TR" sz="1400" dirty="0"/>
              <a:t>, Birinci basamak Sağlık Hizmeti ve Bulaşıcı Hastalıklar</a:t>
            </a:r>
          </a:p>
          <a:p>
            <a:r>
              <a:rPr lang="tr-TR" sz="1400" dirty="0"/>
              <a:t>24. Ata Soyer Halk Sağlığı Güz Okulu</a:t>
            </a:r>
          </a:p>
        </p:txBody>
      </p:sp>
    </p:spTree>
    <p:extLst>
      <p:ext uri="{BB962C8B-B14F-4D97-AF65-F5344CB8AC3E}">
        <p14:creationId xmlns:p14="http://schemas.microsoft.com/office/powerpoint/2010/main" val="1829081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ABAF898-A1B4-4DDD-85D8-283965F69128}"/>
              </a:ext>
            </a:extLst>
          </p:cNvPr>
          <p:cNvPicPr>
            <a:picLocks noChangeAspect="1"/>
          </p:cNvPicPr>
          <p:nvPr/>
        </p:nvPicPr>
        <p:blipFill rotWithShape="1">
          <a:blip r:embed="rId2"/>
          <a:srcRect l="22196" t="20455" r="26415" b="10227"/>
          <a:stretch/>
        </p:blipFill>
        <p:spPr>
          <a:xfrm>
            <a:off x="1524000" y="1"/>
            <a:ext cx="9144000" cy="7199233"/>
          </a:xfrm>
          <a:prstGeom prst="rect">
            <a:avLst/>
          </a:prstGeom>
        </p:spPr>
      </p:pic>
      <p:sp>
        <p:nvSpPr>
          <p:cNvPr id="6" name="Metin kutusu 5">
            <a:extLst>
              <a:ext uri="{FF2B5EF4-FFF2-40B4-BE49-F238E27FC236}">
                <a16:creationId xmlns:a16="http://schemas.microsoft.com/office/drawing/2014/main" id="{A59EA11C-58C9-42BE-9719-A5CCE7506E40}"/>
              </a:ext>
            </a:extLst>
          </p:cNvPr>
          <p:cNvSpPr txBox="1"/>
          <p:nvPr/>
        </p:nvSpPr>
        <p:spPr>
          <a:xfrm>
            <a:off x="7896201" y="2617748"/>
            <a:ext cx="1586084" cy="523220"/>
          </a:xfrm>
          <a:prstGeom prst="rect">
            <a:avLst/>
          </a:prstGeom>
          <a:solidFill>
            <a:srgbClr val="CCECFF"/>
          </a:solidFill>
        </p:spPr>
        <p:txBody>
          <a:bodyPr wrap="square" rtlCol="0">
            <a:spAutoFit/>
          </a:bodyPr>
          <a:lstStyle/>
          <a:p>
            <a:r>
              <a:rPr lang="tr-TR" sz="1400" dirty="0"/>
              <a:t>Sağlığı geliştirme</a:t>
            </a:r>
          </a:p>
          <a:p>
            <a:r>
              <a:rPr lang="tr-TR" sz="1400" dirty="0"/>
              <a:t>Savunuculuk</a:t>
            </a:r>
          </a:p>
        </p:txBody>
      </p:sp>
      <p:sp>
        <p:nvSpPr>
          <p:cNvPr id="7" name="Metin kutusu 6">
            <a:extLst>
              <a:ext uri="{FF2B5EF4-FFF2-40B4-BE49-F238E27FC236}">
                <a16:creationId xmlns:a16="http://schemas.microsoft.com/office/drawing/2014/main" id="{52511E8F-E68A-419B-BAD0-8FD2EFB2804B}"/>
              </a:ext>
            </a:extLst>
          </p:cNvPr>
          <p:cNvSpPr txBox="1"/>
          <p:nvPr/>
        </p:nvSpPr>
        <p:spPr>
          <a:xfrm>
            <a:off x="8326340" y="5858108"/>
            <a:ext cx="1514077" cy="523220"/>
          </a:xfrm>
          <a:prstGeom prst="rect">
            <a:avLst/>
          </a:prstGeom>
          <a:solidFill>
            <a:srgbClr val="CCECFF"/>
          </a:solidFill>
        </p:spPr>
        <p:txBody>
          <a:bodyPr wrap="square" rtlCol="0">
            <a:spAutoFit/>
          </a:bodyPr>
          <a:lstStyle/>
          <a:p>
            <a:r>
              <a:rPr lang="tr-TR" sz="1400" dirty="0"/>
              <a:t>Enfeksiyon </a:t>
            </a:r>
            <a:r>
              <a:rPr lang="tr-TR" sz="1400" dirty="0" err="1"/>
              <a:t>Hast</a:t>
            </a:r>
            <a:r>
              <a:rPr lang="tr-TR" sz="1400" dirty="0"/>
              <a:t>. tedavisi</a:t>
            </a:r>
          </a:p>
        </p:txBody>
      </p:sp>
      <p:sp>
        <p:nvSpPr>
          <p:cNvPr id="8" name="Metin kutusu 7">
            <a:extLst>
              <a:ext uri="{FF2B5EF4-FFF2-40B4-BE49-F238E27FC236}">
                <a16:creationId xmlns:a16="http://schemas.microsoft.com/office/drawing/2014/main" id="{E1F57B48-91D5-4C59-9E65-275D4EC681D4}"/>
              </a:ext>
            </a:extLst>
          </p:cNvPr>
          <p:cNvSpPr txBox="1"/>
          <p:nvPr/>
        </p:nvSpPr>
        <p:spPr>
          <a:xfrm>
            <a:off x="5951985" y="5589240"/>
            <a:ext cx="1514077" cy="523220"/>
          </a:xfrm>
          <a:prstGeom prst="rect">
            <a:avLst/>
          </a:prstGeom>
          <a:solidFill>
            <a:srgbClr val="CCECFF"/>
          </a:solidFill>
        </p:spPr>
        <p:txBody>
          <a:bodyPr wrap="square" rtlCol="0">
            <a:spAutoFit/>
          </a:bodyPr>
          <a:lstStyle/>
          <a:p>
            <a:r>
              <a:rPr lang="tr-TR" sz="1400" dirty="0"/>
              <a:t>Sık görülen Hst. değerlendirilme</a:t>
            </a:r>
          </a:p>
        </p:txBody>
      </p:sp>
      <p:sp>
        <p:nvSpPr>
          <p:cNvPr id="9" name="Metin kutusu 8">
            <a:extLst>
              <a:ext uri="{FF2B5EF4-FFF2-40B4-BE49-F238E27FC236}">
                <a16:creationId xmlns:a16="http://schemas.microsoft.com/office/drawing/2014/main" id="{33442909-0647-4A34-9ACB-0F9775DD8561}"/>
              </a:ext>
            </a:extLst>
          </p:cNvPr>
          <p:cNvSpPr txBox="1"/>
          <p:nvPr/>
        </p:nvSpPr>
        <p:spPr>
          <a:xfrm>
            <a:off x="7320137" y="4994012"/>
            <a:ext cx="1296144" cy="523220"/>
          </a:xfrm>
          <a:prstGeom prst="rect">
            <a:avLst/>
          </a:prstGeom>
          <a:solidFill>
            <a:srgbClr val="CCECFF"/>
          </a:solidFill>
        </p:spPr>
        <p:txBody>
          <a:bodyPr wrap="square" rtlCol="0">
            <a:spAutoFit/>
          </a:bodyPr>
          <a:lstStyle/>
          <a:p>
            <a:r>
              <a:rPr lang="tr-TR" sz="1400" dirty="0"/>
              <a:t> Tedavi ve rehabilitasyon</a:t>
            </a:r>
          </a:p>
        </p:txBody>
      </p:sp>
      <p:sp>
        <p:nvSpPr>
          <p:cNvPr id="10" name="Metin kutusu 9">
            <a:extLst>
              <a:ext uri="{FF2B5EF4-FFF2-40B4-BE49-F238E27FC236}">
                <a16:creationId xmlns:a16="http://schemas.microsoft.com/office/drawing/2014/main" id="{8FFE334F-4BBE-4BDE-8F64-E668D221B11E}"/>
              </a:ext>
            </a:extLst>
          </p:cNvPr>
          <p:cNvSpPr txBox="1"/>
          <p:nvPr/>
        </p:nvSpPr>
        <p:spPr>
          <a:xfrm>
            <a:off x="8758388" y="5229200"/>
            <a:ext cx="1370061" cy="523220"/>
          </a:xfrm>
          <a:prstGeom prst="rect">
            <a:avLst/>
          </a:prstGeom>
          <a:solidFill>
            <a:srgbClr val="CCECFF"/>
          </a:solidFill>
        </p:spPr>
        <p:txBody>
          <a:bodyPr wrap="square" rtlCol="0">
            <a:spAutoFit/>
          </a:bodyPr>
          <a:lstStyle/>
          <a:p>
            <a:r>
              <a:rPr lang="tr-TR" sz="1400" dirty="0"/>
              <a:t>Palyatif bakım ve destek</a:t>
            </a:r>
          </a:p>
        </p:txBody>
      </p:sp>
      <p:sp>
        <p:nvSpPr>
          <p:cNvPr id="11" name="Metin kutusu 10">
            <a:extLst>
              <a:ext uri="{FF2B5EF4-FFF2-40B4-BE49-F238E27FC236}">
                <a16:creationId xmlns:a16="http://schemas.microsoft.com/office/drawing/2014/main" id="{46BFA8D4-11F0-406B-A37B-42A79F72AB99}"/>
              </a:ext>
            </a:extLst>
          </p:cNvPr>
          <p:cNvSpPr txBox="1"/>
          <p:nvPr/>
        </p:nvSpPr>
        <p:spPr>
          <a:xfrm>
            <a:off x="8614372" y="4561964"/>
            <a:ext cx="1514077" cy="523220"/>
          </a:xfrm>
          <a:prstGeom prst="rect">
            <a:avLst/>
          </a:prstGeom>
          <a:solidFill>
            <a:srgbClr val="CCECFF"/>
          </a:solidFill>
        </p:spPr>
        <p:txBody>
          <a:bodyPr wrap="square" rtlCol="0">
            <a:spAutoFit/>
          </a:bodyPr>
          <a:lstStyle/>
          <a:p>
            <a:r>
              <a:rPr lang="tr-TR" sz="1400" dirty="0"/>
              <a:t>Enfeksiyon Hst. Erken tanısı</a:t>
            </a:r>
          </a:p>
        </p:txBody>
      </p:sp>
      <p:sp>
        <p:nvSpPr>
          <p:cNvPr id="12" name="Metin kutusu 11">
            <a:extLst>
              <a:ext uri="{FF2B5EF4-FFF2-40B4-BE49-F238E27FC236}">
                <a16:creationId xmlns:a16="http://schemas.microsoft.com/office/drawing/2014/main" id="{30336741-E6D9-470F-96B4-C00427E85140}"/>
              </a:ext>
            </a:extLst>
          </p:cNvPr>
          <p:cNvSpPr txBox="1"/>
          <p:nvPr/>
        </p:nvSpPr>
        <p:spPr>
          <a:xfrm>
            <a:off x="8758388" y="3913892"/>
            <a:ext cx="1298053" cy="523220"/>
          </a:xfrm>
          <a:prstGeom prst="rect">
            <a:avLst/>
          </a:prstGeom>
          <a:solidFill>
            <a:srgbClr val="CCECFF"/>
          </a:solidFill>
        </p:spPr>
        <p:txBody>
          <a:bodyPr wrap="square" rtlCol="0">
            <a:spAutoFit/>
          </a:bodyPr>
          <a:lstStyle/>
          <a:p>
            <a:r>
              <a:rPr lang="tr-TR" sz="1400" dirty="0" err="1"/>
              <a:t>İnterdisipliner</a:t>
            </a:r>
            <a:r>
              <a:rPr lang="tr-TR" sz="1400" dirty="0"/>
              <a:t> hizmet</a:t>
            </a:r>
          </a:p>
        </p:txBody>
      </p:sp>
      <p:sp>
        <p:nvSpPr>
          <p:cNvPr id="13" name="Metin kutusu 12">
            <a:extLst>
              <a:ext uri="{FF2B5EF4-FFF2-40B4-BE49-F238E27FC236}">
                <a16:creationId xmlns:a16="http://schemas.microsoft.com/office/drawing/2014/main" id="{45C16EDF-8D50-4635-95CB-B4C90DD732A4}"/>
              </a:ext>
            </a:extLst>
          </p:cNvPr>
          <p:cNvSpPr txBox="1"/>
          <p:nvPr/>
        </p:nvSpPr>
        <p:spPr>
          <a:xfrm>
            <a:off x="7968209" y="3481264"/>
            <a:ext cx="1514077" cy="307777"/>
          </a:xfrm>
          <a:prstGeom prst="rect">
            <a:avLst/>
          </a:prstGeom>
          <a:solidFill>
            <a:srgbClr val="CCECFF"/>
          </a:solidFill>
        </p:spPr>
        <p:txBody>
          <a:bodyPr wrap="square" rtlCol="0">
            <a:spAutoFit/>
          </a:bodyPr>
          <a:lstStyle/>
          <a:p>
            <a:r>
              <a:rPr lang="tr-TR" sz="1400" dirty="0"/>
              <a:t>Koordine hizmet</a:t>
            </a:r>
          </a:p>
        </p:txBody>
      </p:sp>
      <p:sp>
        <p:nvSpPr>
          <p:cNvPr id="14" name="Metin kutusu 13">
            <a:extLst>
              <a:ext uri="{FF2B5EF4-FFF2-40B4-BE49-F238E27FC236}">
                <a16:creationId xmlns:a16="http://schemas.microsoft.com/office/drawing/2014/main" id="{E8CE345B-25EF-464C-ACAE-82EC16E72CF5}"/>
              </a:ext>
            </a:extLst>
          </p:cNvPr>
          <p:cNvSpPr txBox="1"/>
          <p:nvPr/>
        </p:nvSpPr>
        <p:spPr>
          <a:xfrm>
            <a:off x="7320138" y="4221088"/>
            <a:ext cx="1158601" cy="523220"/>
          </a:xfrm>
          <a:prstGeom prst="rect">
            <a:avLst/>
          </a:prstGeom>
          <a:solidFill>
            <a:srgbClr val="CCECFF"/>
          </a:solidFill>
        </p:spPr>
        <p:txBody>
          <a:bodyPr wrap="square" rtlCol="0">
            <a:spAutoFit/>
          </a:bodyPr>
          <a:lstStyle/>
          <a:p>
            <a:r>
              <a:rPr lang="tr-TR" sz="1400" dirty="0"/>
              <a:t>Kronik </a:t>
            </a:r>
            <a:r>
              <a:rPr lang="tr-TR" sz="1400" dirty="0" err="1"/>
              <a:t>hst.</a:t>
            </a:r>
            <a:endParaRPr lang="tr-TR" sz="1400" dirty="0"/>
          </a:p>
          <a:p>
            <a:r>
              <a:rPr lang="tr-TR" sz="1400" dirty="0"/>
              <a:t>kontrolü</a:t>
            </a:r>
          </a:p>
        </p:txBody>
      </p:sp>
      <p:sp>
        <p:nvSpPr>
          <p:cNvPr id="15" name="Metin kutusu 14">
            <a:extLst>
              <a:ext uri="{FF2B5EF4-FFF2-40B4-BE49-F238E27FC236}">
                <a16:creationId xmlns:a16="http://schemas.microsoft.com/office/drawing/2014/main" id="{DF943181-08FE-4633-BE8E-30E28413D713}"/>
              </a:ext>
            </a:extLst>
          </p:cNvPr>
          <p:cNvSpPr txBox="1"/>
          <p:nvPr/>
        </p:nvSpPr>
        <p:spPr>
          <a:xfrm>
            <a:off x="4511825" y="4581128"/>
            <a:ext cx="1440160" cy="523220"/>
          </a:xfrm>
          <a:prstGeom prst="rect">
            <a:avLst/>
          </a:prstGeom>
          <a:solidFill>
            <a:srgbClr val="9966FF"/>
          </a:solidFill>
        </p:spPr>
        <p:txBody>
          <a:bodyPr wrap="square" rtlCol="0">
            <a:spAutoFit/>
          </a:bodyPr>
          <a:lstStyle/>
          <a:p>
            <a:r>
              <a:rPr lang="tr-TR" sz="1400" dirty="0"/>
              <a:t>Sağlıklı yaşam tarzı geliştirme</a:t>
            </a:r>
          </a:p>
        </p:txBody>
      </p:sp>
      <p:sp>
        <p:nvSpPr>
          <p:cNvPr id="16" name="Metin kutusu 15">
            <a:extLst>
              <a:ext uri="{FF2B5EF4-FFF2-40B4-BE49-F238E27FC236}">
                <a16:creationId xmlns:a16="http://schemas.microsoft.com/office/drawing/2014/main" id="{E1DBF36D-C0B9-411E-B4A5-E4BD6FB80679}"/>
              </a:ext>
            </a:extLst>
          </p:cNvPr>
          <p:cNvSpPr txBox="1"/>
          <p:nvPr/>
        </p:nvSpPr>
        <p:spPr>
          <a:xfrm>
            <a:off x="4871865" y="3985900"/>
            <a:ext cx="1649709" cy="523220"/>
          </a:xfrm>
          <a:prstGeom prst="rect">
            <a:avLst/>
          </a:prstGeom>
          <a:solidFill>
            <a:srgbClr val="9966FF"/>
          </a:solidFill>
        </p:spPr>
        <p:txBody>
          <a:bodyPr wrap="square" rtlCol="0">
            <a:spAutoFit/>
          </a:bodyPr>
          <a:lstStyle/>
          <a:p>
            <a:r>
              <a:rPr lang="tr-TR" sz="1400" dirty="0"/>
              <a:t>Tarama, erken önleyici müdahale</a:t>
            </a:r>
          </a:p>
        </p:txBody>
      </p:sp>
      <p:sp>
        <p:nvSpPr>
          <p:cNvPr id="18" name="Metin kutusu 17">
            <a:extLst>
              <a:ext uri="{FF2B5EF4-FFF2-40B4-BE49-F238E27FC236}">
                <a16:creationId xmlns:a16="http://schemas.microsoft.com/office/drawing/2014/main" id="{C388AD43-5DD0-477F-B651-9AE48ED59C2A}"/>
              </a:ext>
            </a:extLst>
          </p:cNvPr>
          <p:cNvSpPr txBox="1"/>
          <p:nvPr/>
        </p:nvSpPr>
        <p:spPr>
          <a:xfrm>
            <a:off x="5879976" y="3265820"/>
            <a:ext cx="2016225" cy="523220"/>
          </a:xfrm>
          <a:prstGeom prst="rect">
            <a:avLst/>
          </a:prstGeom>
          <a:solidFill>
            <a:srgbClr val="9966FF"/>
          </a:solidFill>
        </p:spPr>
        <p:txBody>
          <a:bodyPr wrap="square" rtlCol="0">
            <a:spAutoFit/>
          </a:bodyPr>
          <a:lstStyle/>
          <a:p>
            <a:r>
              <a:rPr lang="tr-TR" sz="1400" dirty="0"/>
              <a:t>Sağlıklı toplum, eşitlik  erişim savunuculuğu</a:t>
            </a:r>
          </a:p>
        </p:txBody>
      </p:sp>
      <p:sp>
        <p:nvSpPr>
          <p:cNvPr id="19" name="Metin kutusu 18">
            <a:extLst>
              <a:ext uri="{FF2B5EF4-FFF2-40B4-BE49-F238E27FC236}">
                <a16:creationId xmlns:a16="http://schemas.microsoft.com/office/drawing/2014/main" id="{D27718F0-A749-4103-AA98-EDDA6A44B261}"/>
              </a:ext>
            </a:extLst>
          </p:cNvPr>
          <p:cNvSpPr txBox="1"/>
          <p:nvPr/>
        </p:nvSpPr>
        <p:spPr>
          <a:xfrm>
            <a:off x="4223792" y="3429000"/>
            <a:ext cx="1584176" cy="523220"/>
          </a:xfrm>
          <a:prstGeom prst="rect">
            <a:avLst/>
          </a:prstGeom>
          <a:solidFill>
            <a:srgbClr val="9966FF"/>
          </a:solidFill>
        </p:spPr>
        <p:txBody>
          <a:bodyPr wrap="square" rtlCol="0">
            <a:spAutoFit/>
          </a:bodyPr>
          <a:lstStyle/>
          <a:p>
            <a:r>
              <a:rPr lang="tr-TR" sz="1400" dirty="0"/>
              <a:t>Bağışıklama programları org.</a:t>
            </a:r>
          </a:p>
        </p:txBody>
      </p:sp>
      <p:sp>
        <p:nvSpPr>
          <p:cNvPr id="20" name="Metin kutusu 19">
            <a:extLst>
              <a:ext uri="{FF2B5EF4-FFF2-40B4-BE49-F238E27FC236}">
                <a16:creationId xmlns:a16="http://schemas.microsoft.com/office/drawing/2014/main" id="{2BB8255A-02E8-4D8F-97B0-BEC201AF4C78}"/>
              </a:ext>
            </a:extLst>
          </p:cNvPr>
          <p:cNvSpPr txBox="1"/>
          <p:nvPr/>
        </p:nvSpPr>
        <p:spPr>
          <a:xfrm>
            <a:off x="5591944" y="2060848"/>
            <a:ext cx="2016224" cy="523220"/>
          </a:xfrm>
          <a:prstGeom prst="rect">
            <a:avLst/>
          </a:prstGeom>
          <a:solidFill>
            <a:srgbClr val="9966FF"/>
          </a:solidFill>
        </p:spPr>
        <p:txBody>
          <a:bodyPr wrap="square" rtlCol="0">
            <a:spAutoFit/>
          </a:bodyPr>
          <a:lstStyle/>
          <a:p>
            <a:r>
              <a:rPr lang="tr-TR" sz="1400" dirty="0"/>
              <a:t>Toplum gereksinimine  hizmet planlaması</a:t>
            </a:r>
          </a:p>
        </p:txBody>
      </p:sp>
      <p:sp>
        <p:nvSpPr>
          <p:cNvPr id="21" name="Metin kutusu 20">
            <a:extLst>
              <a:ext uri="{FF2B5EF4-FFF2-40B4-BE49-F238E27FC236}">
                <a16:creationId xmlns:a16="http://schemas.microsoft.com/office/drawing/2014/main" id="{AEB56316-1696-4B90-83EB-9876062A77D2}"/>
              </a:ext>
            </a:extLst>
          </p:cNvPr>
          <p:cNvSpPr txBox="1"/>
          <p:nvPr/>
        </p:nvSpPr>
        <p:spPr>
          <a:xfrm>
            <a:off x="4878340" y="2636912"/>
            <a:ext cx="1649708" cy="523220"/>
          </a:xfrm>
          <a:prstGeom prst="rect">
            <a:avLst/>
          </a:prstGeom>
          <a:solidFill>
            <a:srgbClr val="9966FF"/>
          </a:solidFill>
        </p:spPr>
        <p:txBody>
          <a:bodyPr wrap="square" rtlCol="0">
            <a:spAutoFit/>
          </a:bodyPr>
          <a:lstStyle/>
          <a:p>
            <a:r>
              <a:rPr lang="tr-TR" sz="1400" dirty="0"/>
              <a:t>Hizmetin etkisinin değerlendirilmesi</a:t>
            </a:r>
          </a:p>
        </p:txBody>
      </p:sp>
      <p:sp>
        <p:nvSpPr>
          <p:cNvPr id="22" name="Metin kutusu 21">
            <a:extLst>
              <a:ext uri="{FF2B5EF4-FFF2-40B4-BE49-F238E27FC236}">
                <a16:creationId xmlns:a16="http://schemas.microsoft.com/office/drawing/2014/main" id="{1AA04D8B-F69B-4B81-9918-9F45597CCF9B}"/>
              </a:ext>
            </a:extLst>
          </p:cNvPr>
          <p:cNvSpPr txBox="1"/>
          <p:nvPr/>
        </p:nvSpPr>
        <p:spPr>
          <a:xfrm>
            <a:off x="2495600" y="3284984"/>
            <a:ext cx="1215750" cy="738664"/>
          </a:xfrm>
          <a:prstGeom prst="rect">
            <a:avLst/>
          </a:prstGeom>
          <a:solidFill>
            <a:srgbClr val="FF3300"/>
          </a:solidFill>
        </p:spPr>
        <p:txBody>
          <a:bodyPr wrap="square" rtlCol="0">
            <a:spAutoFit/>
          </a:bodyPr>
          <a:lstStyle/>
          <a:p>
            <a:r>
              <a:rPr lang="tr-TR" sz="1400" dirty="0"/>
              <a:t>Salgın inceleme Rapor.</a:t>
            </a:r>
          </a:p>
        </p:txBody>
      </p:sp>
      <p:sp>
        <p:nvSpPr>
          <p:cNvPr id="23" name="Metin kutusu 22">
            <a:extLst>
              <a:ext uri="{FF2B5EF4-FFF2-40B4-BE49-F238E27FC236}">
                <a16:creationId xmlns:a16="http://schemas.microsoft.com/office/drawing/2014/main" id="{16946CAF-339B-4D30-B57A-27E832F91D42}"/>
              </a:ext>
            </a:extLst>
          </p:cNvPr>
          <p:cNvSpPr txBox="1"/>
          <p:nvPr/>
        </p:nvSpPr>
        <p:spPr>
          <a:xfrm>
            <a:off x="2351584" y="2564904"/>
            <a:ext cx="1863826" cy="523220"/>
          </a:xfrm>
          <a:prstGeom prst="rect">
            <a:avLst/>
          </a:prstGeom>
          <a:solidFill>
            <a:srgbClr val="FF3300"/>
          </a:solidFill>
        </p:spPr>
        <p:txBody>
          <a:bodyPr wrap="square" rtlCol="0">
            <a:spAutoFit/>
          </a:bodyPr>
          <a:lstStyle/>
          <a:p>
            <a:r>
              <a:rPr lang="tr-TR" sz="1400" dirty="0"/>
              <a:t>Epidemiyolojik analiz ve </a:t>
            </a:r>
            <a:r>
              <a:rPr lang="tr-TR" sz="1400" dirty="0" err="1"/>
              <a:t>sürveyans</a:t>
            </a:r>
            <a:endParaRPr lang="tr-TR" sz="1400" dirty="0"/>
          </a:p>
        </p:txBody>
      </p:sp>
      <p:sp>
        <p:nvSpPr>
          <p:cNvPr id="24" name="Metin kutusu 23">
            <a:extLst>
              <a:ext uri="{FF2B5EF4-FFF2-40B4-BE49-F238E27FC236}">
                <a16:creationId xmlns:a16="http://schemas.microsoft.com/office/drawing/2014/main" id="{C19A206E-CA5F-4608-A66F-9C12DD176049}"/>
              </a:ext>
            </a:extLst>
          </p:cNvPr>
          <p:cNvSpPr txBox="1"/>
          <p:nvPr/>
        </p:nvSpPr>
        <p:spPr>
          <a:xfrm>
            <a:off x="2648000" y="1897668"/>
            <a:ext cx="2482875" cy="523220"/>
          </a:xfrm>
          <a:prstGeom prst="rect">
            <a:avLst/>
          </a:prstGeom>
          <a:solidFill>
            <a:srgbClr val="FF3300"/>
          </a:solidFill>
        </p:spPr>
        <p:txBody>
          <a:bodyPr wrap="square" rtlCol="0">
            <a:spAutoFit/>
          </a:bodyPr>
          <a:lstStyle/>
          <a:p>
            <a:r>
              <a:rPr lang="tr-TR" sz="1400" dirty="0"/>
              <a:t>Toplum tabanlı tarama ve bağışıklamanın planlanması</a:t>
            </a:r>
          </a:p>
        </p:txBody>
      </p:sp>
      <p:sp>
        <p:nvSpPr>
          <p:cNvPr id="25" name="Metin kutusu 24">
            <a:extLst>
              <a:ext uri="{FF2B5EF4-FFF2-40B4-BE49-F238E27FC236}">
                <a16:creationId xmlns:a16="http://schemas.microsoft.com/office/drawing/2014/main" id="{9642374A-1207-48ED-92E0-44956CA63FEB}"/>
              </a:ext>
            </a:extLst>
          </p:cNvPr>
          <p:cNvSpPr txBox="1"/>
          <p:nvPr/>
        </p:nvSpPr>
        <p:spPr>
          <a:xfrm>
            <a:off x="2351584" y="1124744"/>
            <a:ext cx="2431502" cy="523220"/>
          </a:xfrm>
          <a:prstGeom prst="rect">
            <a:avLst/>
          </a:prstGeom>
          <a:solidFill>
            <a:srgbClr val="FF3300"/>
          </a:solidFill>
        </p:spPr>
        <p:txBody>
          <a:bodyPr wrap="square" rtlCol="0">
            <a:spAutoFit/>
          </a:bodyPr>
          <a:lstStyle/>
          <a:p>
            <a:r>
              <a:rPr lang="tr-TR" sz="1400" dirty="0"/>
              <a:t>Halk sağlığı </a:t>
            </a:r>
            <a:r>
              <a:rPr lang="tr-TR" sz="1400" dirty="0" err="1"/>
              <a:t>politiklarının</a:t>
            </a:r>
            <a:r>
              <a:rPr lang="tr-TR" sz="1400" dirty="0"/>
              <a:t> etkisinin değerlendirilmesi</a:t>
            </a:r>
          </a:p>
        </p:txBody>
      </p:sp>
      <p:sp>
        <p:nvSpPr>
          <p:cNvPr id="27" name="Metin kutusu 26">
            <a:extLst>
              <a:ext uri="{FF2B5EF4-FFF2-40B4-BE49-F238E27FC236}">
                <a16:creationId xmlns:a16="http://schemas.microsoft.com/office/drawing/2014/main" id="{C39802F9-FE1F-4C18-9AAA-09D71A87C26B}"/>
              </a:ext>
            </a:extLst>
          </p:cNvPr>
          <p:cNvSpPr txBox="1"/>
          <p:nvPr/>
        </p:nvSpPr>
        <p:spPr>
          <a:xfrm>
            <a:off x="1631505" y="6525344"/>
            <a:ext cx="7594426" cy="553998"/>
          </a:xfrm>
          <a:prstGeom prst="rect">
            <a:avLst/>
          </a:prstGeom>
          <a:solidFill>
            <a:schemeClr val="bg1"/>
          </a:solidFill>
        </p:spPr>
        <p:txBody>
          <a:bodyPr wrap="square" rtlCol="0">
            <a:spAutoFit/>
          </a:bodyPr>
          <a:lstStyle/>
          <a:p>
            <a:r>
              <a:rPr lang="tr-TR" dirty="0"/>
              <a:t>Toplum    </a:t>
            </a:r>
            <a:r>
              <a:rPr lang="en-US" sz="1200" dirty="0"/>
              <a:t>Levesque JF et al. (2013). The interaction of public health and primary care: functional </a:t>
            </a:r>
            <a:r>
              <a:rPr lang="tr-TR" sz="1200" dirty="0"/>
              <a:t>   	</a:t>
            </a:r>
            <a:r>
              <a:rPr lang="en-US" sz="1200" dirty="0"/>
              <a:t>roles and organizational models that bridge individual and population perspectives. Public Health </a:t>
            </a:r>
            <a:r>
              <a:rPr lang="tr-TR" sz="1200" dirty="0"/>
              <a:t>	</a:t>
            </a:r>
            <a:r>
              <a:rPr lang="en-US" sz="1200" dirty="0"/>
              <a:t>Reviews, 35(1):1–27. </a:t>
            </a:r>
            <a:endParaRPr lang="tr-TR" dirty="0"/>
          </a:p>
        </p:txBody>
      </p:sp>
      <p:sp>
        <p:nvSpPr>
          <p:cNvPr id="28" name="Metin kutusu 27">
            <a:extLst>
              <a:ext uri="{FF2B5EF4-FFF2-40B4-BE49-F238E27FC236}">
                <a16:creationId xmlns:a16="http://schemas.microsoft.com/office/drawing/2014/main" id="{0C97FB0B-D6E1-4569-AF06-27C1C68F2B5D}"/>
              </a:ext>
            </a:extLst>
          </p:cNvPr>
          <p:cNvSpPr txBox="1"/>
          <p:nvPr/>
        </p:nvSpPr>
        <p:spPr>
          <a:xfrm>
            <a:off x="9225932" y="6525344"/>
            <a:ext cx="1118541" cy="369332"/>
          </a:xfrm>
          <a:prstGeom prst="rect">
            <a:avLst/>
          </a:prstGeom>
          <a:solidFill>
            <a:schemeClr val="bg1"/>
          </a:solidFill>
        </p:spPr>
        <p:txBody>
          <a:bodyPr wrap="square" rtlCol="0">
            <a:spAutoFit/>
          </a:bodyPr>
          <a:lstStyle/>
          <a:p>
            <a:r>
              <a:rPr lang="tr-TR" dirty="0"/>
              <a:t>Bireyler</a:t>
            </a:r>
          </a:p>
        </p:txBody>
      </p:sp>
      <p:sp>
        <p:nvSpPr>
          <p:cNvPr id="29" name="Metin kutusu 28">
            <a:extLst>
              <a:ext uri="{FF2B5EF4-FFF2-40B4-BE49-F238E27FC236}">
                <a16:creationId xmlns:a16="http://schemas.microsoft.com/office/drawing/2014/main" id="{B14F2EEE-8BA6-4F31-82B8-EA2D7780E041}"/>
              </a:ext>
            </a:extLst>
          </p:cNvPr>
          <p:cNvSpPr txBox="1"/>
          <p:nvPr/>
        </p:nvSpPr>
        <p:spPr>
          <a:xfrm rot="16200000">
            <a:off x="802957" y="5400383"/>
            <a:ext cx="1863826" cy="369332"/>
          </a:xfrm>
          <a:prstGeom prst="rect">
            <a:avLst/>
          </a:prstGeom>
          <a:solidFill>
            <a:schemeClr val="bg1"/>
          </a:solidFill>
        </p:spPr>
        <p:txBody>
          <a:bodyPr wrap="square" rtlCol="0">
            <a:spAutoFit/>
          </a:bodyPr>
          <a:lstStyle/>
          <a:p>
            <a:r>
              <a:rPr lang="tr-TR" dirty="0"/>
              <a:t>Alan/Uygulama</a:t>
            </a:r>
          </a:p>
        </p:txBody>
      </p:sp>
      <p:sp>
        <p:nvSpPr>
          <p:cNvPr id="30" name="Metin kutusu 29">
            <a:extLst>
              <a:ext uri="{FF2B5EF4-FFF2-40B4-BE49-F238E27FC236}">
                <a16:creationId xmlns:a16="http://schemas.microsoft.com/office/drawing/2014/main" id="{3E0C04CD-A65B-41D7-AC8E-1108F5A34437}"/>
              </a:ext>
            </a:extLst>
          </p:cNvPr>
          <p:cNvSpPr txBox="1"/>
          <p:nvPr/>
        </p:nvSpPr>
        <p:spPr>
          <a:xfrm rot="16200000">
            <a:off x="412014" y="2056203"/>
            <a:ext cx="2520282" cy="369332"/>
          </a:xfrm>
          <a:prstGeom prst="rect">
            <a:avLst/>
          </a:prstGeom>
          <a:solidFill>
            <a:schemeClr val="bg1"/>
          </a:solidFill>
        </p:spPr>
        <p:txBody>
          <a:bodyPr wrap="square" rtlCol="0">
            <a:spAutoFit/>
          </a:bodyPr>
          <a:lstStyle/>
          <a:p>
            <a:r>
              <a:rPr lang="tr-TR" dirty="0"/>
              <a:t>Planlama/Örgütlenme</a:t>
            </a:r>
          </a:p>
        </p:txBody>
      </p:sp>
      <p:sp>
        <p:nvSpPr>
          <p:cNvPr id="32" name="Metin kutusu 31">
            <a:extLst>
              <a:ext uri="{FF2B5EF4-FFF2-40B4-BE49-F238E27FC236}">
                <a16:creationId xmlns:a16="http://schemas.microsoft.com/office/drawing/2014/main" id="{BC1370F4-B25C-4856-A7E2-496501EF3B45}"/>
              </a:ext>
            </a:extLst>
          </p:cNvPr>
          <p:cNvSpPr txBox="1"/>
          <p:nvPr/>
        </p:nvSpPr>
        <p:spPr>
          <a:xfrm>
            <a:off x="1559496" y="44624"/>
            <a:ext cx="8280920" cy="400110"/>
          </a:xfrm>
          <a:prstGeom prst="rect">
            <a:avLst/>
          </a:prstGeom>
          <a:solidFill>
            <a:schemeClr val="bg1"/>
          </a:solidFill>
        </p:spPr>
        <p:txBody>
          <a:bodyPr wrap="square" rtlCol="0">
            <a:spAutoFit/>
          </a:bodyPr>
          <a:lstStyle/>
          <a:p>
            <a:r>
              <a:rPr lang="tr-TR" sz="2000" b="1" dirty="0">
                <a:solidFill>
                  <a:srgbClr val="C00000"/>
                </a:solidFill>
              </a:rPr>
              <a:t>Halk Sağlığı ve Birinci Basamak Sağlık Hizmet Arasındaki Etkileşim</a:t>
            </a:r>
          </a:p>
        </p:txBody>
      </p:sp>
      <p:sp>
        <p:nvSpPr>
          <p:cNvPr id="33" name="Metin kutusu 32">
            <a:extLst>
              <a:ext uri="{FF2B5EF4-FFF2-40B4-BE49-F238E27FC236}">
                <a16:creationId xmlns:a16="http://schemas.microsoft.com/office/drawing/2014/main" id="{F0941C59-0D57-46B1-B56E-625071891FE5}"/>
              </a:ext>
            </a:extLst>
          </p:cNvPr>
          <p:cNvSpPr txBox="1"/>
          <p:nvPr/>
        </p:nvSpPr>
        <p:spPr>
          <a:xfrm>
            <a:off x="2359968" y="548680"/>
            <a:ext cx="1503784" cy="338554"/>
          </a:xfrm>
          <a:prstGeom prst="rect">
            <a:avLst/>
          </a:prstGeom>
          <a:solidFill>
            <a:srgbClr val="FF3300"/>
          </a:solidFill>
        </p:spPr>
        <p:txBody>
          <a:bodyPr wrap="square" rtlCol="0">
            <a:spAutoFit/>
          </a:bodyPr>
          <a:lstStyle/>
          <a:p>
            <a:r>
              <a:rPr lang="tr-TR" sz="1600" b="1" dirty="0"/>
              <a:t>Halk sağlığı</a:t>
            </a:r>
          </a:p>
        </p:txBody>
      </p:sp>
      <p:sp>
        <p:nvSpPr>
          <p:cNvPr id="34" name="Metin kutusu 33">
            <a:extLst>
              <a:ext uri="{FF2B5EF4-FFF2-40B4-BE49-F238E27FC236}">
                <a16:creationId xmlns:a16="http://schemas.microsoft.com/office/drawing/2014/main" id="{5972B40D-EFF0-49D4-AAB7-6549A8DFC9D0}"/>
              </a:ext>
            </a:extLst>
          </p:cNvPr>
          <p:cNvSpPr txBox="1"/>
          <p:nvPr/>
        </p:nvSpPr>
        <p:spPr>
          <a:xfrm>
            <a:off x="5456312" y="548680"/>
            <a:ext cx="1503784" cy="338554"/>
          </a:xfrm>
          <a:prstGeom prst="rect">
            <a:avLst/>
          </a:prstGeom>
          <a:solidFill>
            <a:srgbClr val="9966FF"/>
          </a:solidFill>
        </p:spPr>
        <p:txBody>
          <a:bodyPr wrap="square" rtlCol="0">
            <a:spAutoFit/>
          </a:bodyPr>
          <a:lstStyle/>
          <a:p>
            <a:r>
              <a:rPr lang="tr-TR" sz="1600" b="1" dirty="0"/>
              <a:t>Entegrasyon</a:t>
            </a:r>
          </a:p>
        </p:txBody>
      </p:sp>
      <p:sp>
        <p:nvSpPr>
          <p:cNvPr id="35" name="Metin kutusu 34">
            <a:extLst>
              <a:ext uri="{FF2B5EF4-FFF2-40B4-BE49-F238E27FC236}">
                <a16:creationId xmlns:a16="http://schemas.microsoft.com/office/drawing/2014/main" id="{4CDC077B-1466-4117-BF46-BBE3B8BFBC5E}"/>
              </a:ext>
            </a:extLst>
          </p:cNvPr>
          <p:cNvSpPr txBox="1"/>
          <p:nvPr/>
        </p:nvSpPr>
        <p:spPr>
          <a:xfrm>
            <a:off x="8264624" y="548680"/>
            <a:ext cx="1791816" cy="338554"/>
          </a:xfrm>
          <a:prstGeom prst="rect">
            <a:avLst/>
          </a:prstGeom>
          <a:solidFill>
            <a:srgbClr val="CCECFF"/>
          </a:solidFill>
        </p:spPr>
        <p:txBody>
          <a:bodyPr wrap="square" rtlCol="0">
            <a:spAutoFit/>
          </a:bodyPr>
          <a:lstStyle/>
          <a:p>
            <a:r>
              <a:rPr lang="tr-TR" sz="1600" b="1" dirty="0"/>
              <a:t>Birinci Basamak</a:t>
            </a:r>
          </a:p>
        </p:txBody>
      </p:sp>
      <p:sp>
        <p:nvSpPr>
          <p:cNvPr id="31" name="Dikdörtgen 30">
            <a:extLst>
              <a:ext uri="{FF2B5EF4-FFF2-40B4-BE49-F238E27FC236}">
                <a16:creationId xmlns:a16="http://schemas.microsoft.com/office/drawing/2014/main" id="{D2CC89D9-D57B-5643-9BA1-C62EF648BC31}"/>
              </a:ext>
            </a:extLst>
          </p:cNvPr>
          <p:cNvSpPr/>
          <p:nvPr/>
        </p:nvSpPr>
        <p:spPr>
          <a:xfrm>
            <a:off x="111726" y="5693188"/>
            <a:ext cx="5480218" cy="523220"/>
          </a:xfrm>
          <a:prstGeom prst="rect">
            <a:avLst/>
          </a:prstGeom>
        </p:spPr>
        <p:txBody>
          <a:bodyPr wrap="none">
            <a:spAutoFit/>
          </a:bodyPr>
          <a:lstStyle/>
          <a:p>
            <a:r>
              <a:rPr lang="tr-TR" sz="1400" dirty="0"/>
              <a:t>Meltem </a:t>
            </a:r>
            <a:r>
              <a:rPr lang="tr-TR" sz="1400" dirty="0" err="1"/>
              <a:t>Çiçeklioğlu</a:t>
            </a:r>
            <a:r>
              <a:rPr lang="tr-TR" sz="1400" dirty="0"/>
              <a:t>, Birinci basamak Sağlık Hizmeti ve Bulaşıcı Hastalıklar</a:t>
            </a:r>
          </a:p>
          <a:p>
            <a:r>
              <a:rPr lang="tr-TR" sz="1400" dirty="0"/>
              <a:t>24. Ata Soyer Halk Sağlığı Güz Okulu</a:t>
            </a:r>
          </a:p>
        </p:txBody>
      </p:sp>
    </p:spTree>
    <p:extLst>
      <p:ext uri="{BB962C8B-B14F-4D97-AF65-F5344CB8AC3E}">
        <p14:creationId xmlns:p14="http://schemas.microsoft.com/office/powerpoint/2010/main" val="116887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2B88A68-FCDE-418B-A052-07D2963E4A3C}"/>
              </a:ext>
            </a:extLst>
          </p:cNvPr>
          <p:cNvSpPr>
            <a:spLocks noGrp="1"/>
          </p:cNvSpPr>
          <p:nvPr>
            <p:ph idx="1"/>
          </p:nvPr>
        </p:nvSpPr>
        <p:spPr>
          <a:xfrm>
            <a:off x="1981200" y="1700808"/>
            <a:ext cx="8229600" cy="3528392"/>
          </a:xfrm>
        </p:spPr>
        <p:txBody>
          <a:bodyPr>
            <a:normAutofit/>
          </a:bodyPr>
          <a:lstStyle/>
          <a:p>
            <a:pPr marL="285750" indent="-285750"/>
            <a:endParaRPr lang="tr-TR" sz="9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tr-TR" sz="2800"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Pandemi</a:t>
            </a:r>
            <a:r>
              <a:rPr lang="tr-TR"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süreci </a:t>
            </a:r>
          </a:p>
          <a:p>
            <a:pPr marL="0" indent="0" algn="ctr">
              <a:buNone/>
            </a:pPr>
            <a:r>
              <a:rPr lang="tr-TR"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topluma dayalı bölge tabanlı </a:t>
            </a:r>
          </a:p>
          <a:p>
            <a:pPr marL="0" indent="0" algn="ctr">
              <a:buNone/>
            </a:pPr>
            <a:r>
              <a:rPr lang="tr-TR"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birinci basamak sağlık hizmetine </a:t>
            </a:r>
          </a:p>
          <a:p>
            <a:pPr marL="0" indent="0" algn="ctr">
              <a:buNone/>
            </a:pPr>
            <a:r>
              <a:rPr lang="tr-TR"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geçiş için bir politika penceresi</a:t>
            </a:r>
          </a:p>
          <a:p>
            <a:pPr marL="285750" indent="-285750"/>
            <a:endParaRPr lang="tr-TR"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endParaRPr lang="tr-TR" sz="2000" dirty="0">
              <a:solidFill>
                <a:srgbClr val="C00000"/>
              </a:solidFill>
            </a:endParaRPr>
          </a:p>
          <a:p>
            <a:endParaRPr lang="tr-TR" sz="2000" dirty="0">
              <a:solidFill>
                <a:srgbClr val="C00000"/>
              </a:solidFill>
            </a:endParaRPr>
          </a:p>
          <a:p>
            <a:pPr lvl="1"/>
            <a:endParaRPr lang="tr-TR" sz="1600" dirty="0">
              <a:solidFill>
                <a:srgbClr val="C00000"/>
              </a:solidFill>
            </a:endParaRPr>
          </a:p>
          <a:p>
            <a:pPr marL="0" indent="0">
              <a:buNone/>
            </a:pPr>
            <a:endParaRPr lang="tr-TR" dirty="0">
              <a:solidFill>
                <a:srgbClr val="C00000"/>
              </a:solidFill>
            </a:endParaRPr>
          </a:p>
        </p:txBody>
      </p:sp>
      <p:sp>
        <p:nvSpPr>
          <p:cNvPr id="4" name="Dikdörtgen 3">
            <a:extLst>
              <a:ext uri="{FF2B5EF4-FFF2-40B4-BE49-F238E27FC236}">
                <a16:creationId xmlns:a16="http://schemas.microsoft.com/office/drawing/2014/main" id="{A43A2029-B2F0-5F4F-9351-5A064F8720A8}"/>
              </a:ext>
            </a:extLst>
          </p:cNvPr>
          <p:cNvSpPr/>
          <p:nvPr/>
        </p:nvSpPr>
        <p:spPr>
          <a:xfrm>
            <a:off x="6616378" y="5489813"/>
            <a:ext cx="5480218" cy="523220"/>
          </a:xfrm>
          <a:prstGeom prst="rect">
            <a:avLst/>
          </a:prstGeom>
        </p:spPr>
        <p:txBody>
          <a:bodyPr wrap="none">
            <a:spAutoFit/>
          </a:bodyPr>
          <a:lstStyle/>
          <a:p>
            <a:r>
              <a:rPr lang="tr-TR" sz="1400" dirty="0"/>
              <a:t>Meltem </a:t>
            </a:r>
            <a:r>
              <a:rPr lang="tr-TR" sz="1400" dirty="0" err="1"/>
              <a:t>Çiçeklioğlu</a:t>
            </a:r>
            <a:r>
              <a:rPr lang="tr-TR" sz="1400" dirty="0"/>
              <a:t>, Birinci basamak Sağlık Hizmeti ve Bulaşıcı Hastalıklar</a:t>
            </a:r>
          </a:p>
          <a:p>
            <a:r>
              <a:rPr lang="tr-TR" sz="1400" dirty="0"/>
              <a:t>24. Ata Soyer Halk Sağlığı Güz Okulu</a:t>
            </a:r>
          </a:p>
        </p:txBody>
      </p:sp>
    </p:spTree>
    <p:extLst>
      <p:ext uri="{BB962C8B-B14F-4D97-AF65-F5344CB8AC3E}">
        <p14:creationId xmlns:p14="http://schemas.microsoft.com/office/powerpoint/2010/main" val="175188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F00295-66E5-1642-BEF9-473FE191F386}"/>
              </a:ext>
            </a:extLst>
          </p:cNvPr>
          <p:cNvSpPr>
            <a:spLocks noGrp="1"/>
          </p:cNvSpPr>
          <p:nvPr>
            <p:ph type="title"/>
          </p:nvPr>
        </p:nvSpPr>
        <p:spPr/>
        <p:txBody>
          <a:bodyPr/>
          <a:lstStyle/>
          <a:p>
            <a:r>
              <a:rPr lang="tr-TR" dirty="0"/>
              <a:t>BAĞIŞIKLAMA</a:t>
            </a:r>
          </a:p>
        </p:txBody>
      </p:sp>
      <p:sp>
        <p:nvSpPr>
          <p:cNvPr id="3" name="İçerik Yer Tutucusu 2">
            <a:extLst>
              <a:ext uri="{FF2B5EF4-FFF2-40B4-BE49-F238E27FC236}">
                <a16:creationId xmlns:a16="http://schemas.microsoft.com/office/drawing/2014/main" id="{5F5DC5EB-C315-574A-8E5D-2826FB481C79}"/>
              </a:ext>
            </a:extLst>
          </p:cNvPr>
          <p:cNvSpPr>
            <a:spLocks noGrp="1"/>
          </p:cNvSpPr>
          <p:nvPr>
            <p:ph idx="1"/>
          </p:nvPr>
        </p:nvSpPr>
        <p:spPr/>
        <p:txBody>
          <a:bodyPr>
            <a:normAutofit/>
          </a:bodyPr>
          <a:lstStyle/>
          <a:p>
            <a:pPr marL="0" indent="0" algn="ctr">
              <a:buNone/>
            </a:pPr>
            <a:r>
              <a:rPr lang="tr-TR" sz="4000" dirty="0">
                <a:solidFill>
                  <a:srgbClr val="C00000"/>
                </a:solidFill>
              </a:rPr>
              <a:t>DAYANIŞMADIR</a:t>
            </a:r>
          </a:p>
        </p:txBody>
      </p:sp>
      <p:sp>
        <p:nvSpPr>
          <p:cNvPr id="4" name="Alt Bilgi Yer Tutucusu 3">
            <a:extLst>
              <a:ext uri="{FF2B5EF4-FFF2-40B4-BE49-F238E27FC236}">
                <a16:creationId xmlns:a16="http://schemas.microsoft.com/office/drawing/2014/main" id="{DA51F6DF-B4E7-5F41-ABDA-AC52FE05F7F8}"/>
              </a:ext>
            </a:extLst>
          </p:cNvPr>
          <p:cNvSpPr>
            <a:spLocks noGrp="1"/>
          </p:cNvSpPr>
          <p:nvPr>
            <p:ph type="ftr" sz="quarter" idx="3"/>
          </p:nvPr>
        </p:nvSpPr>
        <p:spPr/>
        <p:txBody>
          <a:bodyPr/>
          <a:lstStyle/>
          <a:p>
            <a:r>
              <a:rPr lang="tr-TR"/>
              <a:t>TTB COVID-19 Pandemisi 10.Ay Değerlendirmesi; 11.01.2021</a:t>
            </a:r>
            <a:endParaRPr lang="tr-TR" dirty="0"/>
          </a:p>
        </p:txBody>
      </p:sp>
      <p:pic>
        <p:nvPicPr>
          <p:cNvPr id="7170" name="Picture 2" descr="Dayanışma Fonu Duyurusu | Barış İçin Akademisyenler">
            <a:extLst>
              <a:ext uri="{FF2B5EF4-FFF2-40B4-BE49-F238E27FC236}">
                <a16:creationId xmlns:a16="http://schemas.microsoft.com/office/drawing/2014/main" id="{3A00155C-6E91-EF42-A1BE-B75B92F36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650" y="2671592"/>
            <a:ext cx="28067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7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384800" y="337193"/>
            <a:ext cx="5875479" cy="3551643"/>
          </a:xfrm>
        </p:spPr>
        <p:txBody>
          <a:bodyPr>
            <a:normAutofit lnSpcReduction="10000"/>
          </a:bodyPr>
          <a:lstStyle/>
          <a:p>
            <a:pPr>
              <a:lnSpc>
                <a:spcPct val="160000"/>
              </a:lnSpc>
            </a:pPr>
            <a:r>
              <a:rPr lang="tr-TR" dirty="0"/>
              <a:t>Eğitimde eşitsizlikler ve </a:t>
            </a:r>
            <a:r>
              <a:rPr lang="tr-TR" dirty="0" err="1"/>
              <a:t>pandemi</a:t>
            </a:r>
            <a:endParaRPr lang="tr-TR" sz="1800" dirty="0"/>
          </a:p>
          <a:p>
            <a:pPr>
              <a:lnSpc>
                <a:spcPct val="160000"/>
              </a:lnSpc>
            </a:pPr>
            <a:r>
              <a:rPr lang="tr-TR" dirty="0" err="1"/>
              <a:t>Pandemi</a:t>
            </a:r>
            <a:r>
              <a:rPr lang="tr-TR" dirty="0"/>
              <a:t> ve kadın (üreme sağlığı)</a:t>
            </a:r>
          </a:p>
          <a:p>
            <a:pPr>
              <a:lnSpc>
                <a:spcPct val="160000"/>
              </a:lnSpc>
            </a:pPr>
            <a:r>
              <a:rPr lang="tr-TR" dirty="0"/>
              <a:t>Acil servislerde COVID-19: Ateşin düştüğü yer</a:t>
            </a:r>
            <a:endParaRPr lang="tr-TR" sz="1800" dirty="0"/>
          </a:p>
          <a:p>
            <a:pPr>
              <a:lnSpc>
                <a:spcPct val="160000"/>
              </a:lnSpc>
            </a:pPr>
            <a:r>
              <a:rPr lang="tr-TR" dirty="0"/>
              <a:t>Fazladan ölümler</a:t>
            </a:r>
          </a:p>
          <a:p>
            <a:pPr>
              <a:lnSpc>
                <a:spcPct val="160000"/>
              </a:lnSpc>
            </a:pPr>
            <a:r>
              <a:rPr lang="tr-TR" dirty="0"/>
              <a:t>Birinci basamak koruyucu sağlık hizmetleri </a:t>
            </a:r>
          </a:p>
          <a:p>
            <a:pPr>
              <a:lnSpc>
                <a:spcPct val="160000"/>
              </a:lnSpc>
            </a:pPr>
            <a:r>
              <a:rPr lang="tr-TR" dirty="0"/>
              <a:t>BAĞIŞIKLAMA (AŞI)</a:t>
            </a:r>
            <a:endParaRPr lang="tr-TR" sz="1800" dirty="0"/>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3</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70541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033523" cy="3551643"/>
          </a:xfrm>
        </p:spPr>
        <p:txBody>
          <a:bodyPr>
            <a:normAutofit lnSpcReduction="10000"/>
          </a:bodyPr>
          <a:lstStyle/>
          <a:p>
            <a:pPr>
              <a:lnSpc>
                <a:spcPct val="160000"/>
              </a:lnSpc>
            </a:pPr>
            <a:r>
              <a:rPr lang="tr-TR" sz="1800" dirty="0"/>
              <a:t>COVID-19 - </a:t>
            </a:r>
            <a:r>
              <a:rPr lang="tr-TR" sz="1800" dirty="0" err="1"/>
              <a:t>neoliberalizm</a:t>
            </a:r>
            <a:r>
              <a:rPr lang="tr-TR" sz="1800" dirty="0"/>
              <a:t> </a:t>
            </a:r>
            <a:r>
              <a:rPr lang="tr-TR" sz="1800" dirty="0" err="1"/>
              <a:t>pandemisi</a:t>
            </a:r>
            <a:r>
              <a:rPr lang="tr-TR" sz="1800" dirty="0"/>
              <a:t> </a:t>
            </a:r>
          </a:p>
          <a:p>
            <a:pPr>
              <a:lnSpc>
                <a:spcPct val="160000"/>
              </a:lnSpc>
            </a:pPr>
            <a:r>
              <a:rPr lang="tr-TR" sz="1800" dirty="0"/>
              <a:t>Kapitalizmin doğrusal büyüme ve sermaye birikimi hızı </a:t>
            </a:r>
          </a:p>
          <a:p>
            <a:pPr>
              <a:lnSpc>
                <a:spcPct val="160000"/>
              </a:lnSpc>
            </a:pPr>
            <a:r>
              <a:rPr lang="tr-TR" sz="1800" dirty="0"/>
              <a:t>Emeği ve doğayı sınırsızca sömürme ve </a:t>
            </a:r>
            <a:r>
              <a:rPr lang="tr-TR" sz="1800" dirty="0" err="1"/>
              <a:t>araçsallaştırma</a:t>
            </a:r>
            <a:r>
              <a:rPr lang="tr-TR" sz="1800" dirty="0"/>
              <a:t> mantığı</a:t>
            </a:r>
          </a:p>
          <a:p>
            <a:pPr>
              <a:lnSpc>
                <a:spcPct val="160000"/>
              </a:lnSpc>
            </a:pPr>
            <a:r>
              <a:rPr lang="tr-TR" sz="1800" dirty="0"/>
              <a:t>Bir virüs, insanî ilişkilerde ve insan-nesne etkileşiminde fiziksel mesafeyi dayattı. </a:t>
            </a:r>
          </a:p>
          <a:p>
            <a:pPr>
              <a:lnSpc>
                <a:spcPct val="160000"/>
              </a:lnSpc>
            </a:pPr>
            <a:r>
              <a:rPr lang="tr-TR" sz="1800" dirty="0"/>
              <a:t>Kapitalizmin ekolojik tahribat, yaban hayatına müdahale ve denetimsiz kentleşmesine bir tokat</a:t>
            </a:r>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4</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57152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033523" cy="3551643"/>
          </a:xfrm>
        </p:spPr>
        <p:txBody>
          <a:bodyPr>
            <a:normAutofit lnSpcReduction="10000"/>
          </a:bodyPr>
          <a:lstStyle/>
          <a:p>
            <a:pPr lvl="1">
              <a:lnSpc>
                <a:spcPct val="160000"/>
              </a:lnSpc>
            </a:pPr>
            <a:r>
              <a:rPr lang="tr-TR" sz="2400" b="1" dirty="0"/>
              <a:t>EĞİTİM</a:t>
            </a:r>
          </a:p>
          <a:p>
            <a:pPr lvl="1">
              <a:lnSpc>
                <a:spcPct val="160000"/>
              </a:lnSpc>
            </a:pPr>
            <a:r>
              <a:rPr lang="tr-TR" sz="2400" dirty="0">
                <a:solidFill>
                  <a:srgbClr val="C00000"/>
                </a:solidFill>
              </a:rPr>
              <a:t>MEB, uzaktan eğitime erişim -“tıklama”</a:t>
            </a:r>
          </a:p>
          <a:p>
            <a:pPr lvl="1">
              <a:lnSpc>
                <a:spcPct val="160000"/>
              </a:lnSpc>
            </a:pPr>
            <a:r>
              <a:rPr lang="tr-TR" sz="2400" dirty="0"/>
              <a:t>Elektrik Mühendisleri Odası -Çocukların maksimum yüzde 48.5`inin evinde sabit interneti var</a:t>
            </a:r>
          </a:p>
          <a:p>
            <a:pPr lvl="1">
              <a:lnSpc>
                <a:spcPct val="160000"/>
              </a:lnSpc>
            </a:pPr>
            <a:endParaRPr lang="tr-TR" sz="2400" dirty="0"/>
          </a:p>
          <a:p>
            <a:pPr lvl="1">
              <a:lnSpc>
                <a:spcPct val="160000"/>
              </a:lnSpc>
            </a:pPr>
            <a:endParaRPr lang="tr-TR" sz="2400" dirty="0"/>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5</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24491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033523" cy="3551643"/>
          </a:xfrm>
        </p:spPr>
        <p:txBody>
          <a:bodyPr>
            <a:normAutofit lnSpcReduction="10000"/>
          </a:bodyPr>
          <a:lstStyle/>
          <a:p>
            <a:pPr lvl="1">
              <a:lnSpc>
                <a:spcPct val="160000"/>
              </a:lnSpc>
            </a:pPr>
            <a:r>
              <a:rPr lang="tr-TR" sz="2400" b="1" dirty="0"/>
              <a:t>EĞİTİM</a:t>
            </a:r>
          </a:p>
          <a:p>
            <a:pPr lvl="1">
              <a:lnSpc>
                <a:spcPct val="160000"/>
              </a:lnSpc>
            </a:pPr>
            <a:endParaRPr lang="tr-TR" sz="2400" dirty="0"/>
          </a:p>
          <a:p>
            <a:pPr lvl="1">
              <a:lnSpc>
                <a:spcPct val="160000"/>
              </a:lnSpc>
            </a:pPr>
            <a:endParaRPr lang="tr-TR" sz="2400" dirty="0"/>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6</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
        <p:nvSpPr>
          <p:cNvPr id="4" name="Dikdörtgen 3">
            <a:extLst>
              <a:ext uri="{FF2B5EF4-FFF2-40B4-BE49-F238E27FC236}">
                <a16:creationId xmlns:a16="http://schemas.microsoft.com/office/drawing/2014/main" id="{7E326F3D-92F5-8048-8C44-97073D51F6A8}"/>
              </a:ext>
            </a:extLst>
          </p:cNvPr>
          <p:cNvSpPr/>
          <p:nvPr/>
        </p:nvSpPr>
        <p:spPr>
          <a:xfrm>
            <a:off x="5260623" y="1123812"/>
            <a:ext cx="6096000" cy="2862322"/>
          </a:xfrm>
          <a:prstGeom prst="rect">
            <a:avLst/>
          </a:prstGeom>
        </p:spPr>
        <p:txBody>
          <a:bodyPr>
            <a:spAutoFit/>
          </a:bodyPr>
          <a:lstStyle/>
          <a:p>
            <a:r>
              <a:rPr lang="tr-TR" dirty="0"/>
              <a:t>Yasaklarla çocukları eve kapattık. </a:t>
            </a:r>
          </a:p>
          <a:p>
            <a:r>
              <a:rPr lang="tr-TR" dirty="0"/>
              <a:t>kas ve kemik erimesi, </a:t>
            </a:r>
            <a:r>
              <a:rPr lang="tr-TR" dirty="0" err="1"/>
              <a:t>obezitede</a:t>
            </a:r>
            <a:r>
              <a:rPr lang="tr-TR" dirty="0"/>
              <a:t> artış … </a:t>
            </a:r>
          </a:p>
          <a:p>
            <a:r>
              <a:rPr lang="tr-TR" dirty="0"/>
              <a:t>çocukların gelişimlerinde duraklama ve gerileme </a:t>
            </a:r>
          </a:p>
          <a:p>
            <a:r>
              <a:rPr lang="tr-TR" dirty="0"/>
              <a:t>sağlıklı gelişim için temel ihtiyaçlardan biri fiziksel aktivite ve oyun. Bu dönemde çocuk parkları bile kapatıldı</a:t>
            </a:r>
          </a:p>
          <a:p>
            <a:endParaRPr lang="tr-TR" dirty="0"/>
          </a:p>
          <a:p>
            <a:r>
              <a:rPr lang="tr-TR" dirty="0"/>
              <a:t>Okul öncesi dönem çocukların dil, zekâ, sembolik oyun oynama, sezgilerle akıl yürütebilme, konsantrasyon, sorun çözme yeteneklerinin geliştiği yaşlar. Bunları ‘uzaktan </a:t>
            </a:r>
            <a:r>
              <a:rPr lang="tr-TR" dirty="0" err="1"/>
              <a:t>ders’lerle</a:t>
            </a:r>
            <a:r>
              <a:rPr lang="tr-TR" dirty="0"/>
              <a:t> kazandırmamız mümkün değil.</a:t>
            </a:r>
          </a:p>
        </p:txBody>
      </p:sp>
    </p:spTree>
    <p:extLst>
      <p:ext uri="{BB962C8B-B14F-4D97-AF65-F5344CB8AC3E}">
        <p14:creationId xmlns:p14="http://schemas.microsoft.com/office/powerpoint/2010/main" val="150497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033523" cy="3551643"/>
          </a:xfrm>
        </p:spPr>
        <p:txBody>
          <a:bodyPr>
            <a:normAutofit lnSpcReduction="10000"/>
          </a:bodyPr>
          <a:lstStyle/>
          <a:p>
            <a:pPr lvl="1">
              <a:lnSpc>
                <a:spcPct val="160000"/>
              </a:lnSpc>
            </a:pPr>
            <a:r>
              <a:rPr lang="tr-TR" sz="2400" b="1" dirty="0"/>
              <a:t>EĞİTİM</a:t>
            </a:r>
          </a:p>
          <a:p>
            <a:pPr lvl="1">
              <a:lnSpc>
                <a:spcPct val="160000"/>
              </a:lnSpc>
            </a:pPr>
            <a:r>
              <a:rPr lang="tr-TR" sz="2400" dirty="0">
                <a:solidFill>
                  <a:srgbClr val="C00000"/>
                </a:solidFill>
              </a:rPr>
              <a:t>yeni öğretmen istihdamı, </a:t>
            </a:r>
          </a:p>
          <a:p>
            <a:pPr lvl="1">
              <a:lnSpc>
                <a:spcPct val="160000"/>
              </a:lnSpc>
            </a:pPr>
            <a:r>
              <a:rPr lang="tr-TR" sz="2400" dirty="0">
                <a:solidFill>
                  <a:srgbClr val="C00000"/>
                </a:solidFill>
              </a:rPr>
              <a:t>fiziksel mesafeye uygun derslikler, </a:t>
            </a:r>
          </a:p>
          <a:p>
            <a:pPr lvl="1">
              <a:lnSpc>
                <a:spcPct val="160000"/>
              </a:lnSpc>
            </a:pPr>
            <a:r>
              <a:rPr lang="tr-TR" sz="2400" dirty="0">
                <a:solidFill>
                  <a:srgbClr val="C00000"/>
                </a:solidFill>
              </a:rPr>
              <a:t>Dönüşümlü, kısa süreli eğitim modelleri</a:t>
            </a:r>
          </a:p>
          <a:p>
            <a:pPr lvl="1">
              <a:lnSpc>
                <a:spcPct val="160000"/>
              </a:lnSpc>
            </a:pPr>
            <a:r>
              <a:rPr lang="tr-TR" sz="2400" dirty="0">
                <a:solidFill>
                  <a:srgbClr val="C00000"/>
                </a:solidFill>
              </a:rPr>
              <a:t>ücretsiz maske dağıtımı, hijyen</a:t>
            </a:r>
            <a:endParaRPr lang="tr-TR" sz="2400" dirty="0"/>
          </a:p>
          <a:p>
            <a:pPr lvl="1">
              <a:lnSpc>
                <a:spcPct val="160000"/>
              </a:lnSpc>
            </a:pPr>
            <a:endParaRPr lang="tr-TR" sz="2400" dirty="0"/>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7</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32200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643468"/>
            <a:ext cx="6033523" cy="4058170"/>
          </a:xfrm>
        </p:spPr>
        <p:txBody>
          <a:bodyPr>
            <a:normAutofit lnSpcReduction="10000"/>
          </a:bodyPr>
          <a:lstStyle/>
          <a:p>
            <a:r>
              <a:rPr lang="tr-TR" sz="2000" b="1" dirty="0">
                <a:solidFill>
                  <a:srgbClr val="C00000"/>
                </a:solidFill>
              </a:rPr>
              <a:t>KADIN</a:t>
            </a:r>
          </a:p>
          <a:p>
            <a:r>
              <a:rPr lang="tr-TR" sz="2000" dirty="0" err="1"/>
              <a:t>Pandemi</a:t>
            </a:r>
            <a:r>
              <a:rPr lang="tr-TR" sz="2000" dirty="0"/>
              <a:t> dönemi sokağa çıkma yasakları, okulların kapatılması, ev içinde daha fazla zaman geçirilmesi, ekonomik kaygılar, belirsizlikler ve kadınların bakım yükünün artması, </a:t>
            </a:r>
          </a:p>
          <a:p>
            <a:r>
              <a:rPr lang="tr-TR" sz="2000" dirty="0"/>
              <a:t>Nisan 2020’de Türkiye’nin 28 kentinde 1873 kadına ulaşılarak yapılan bir çalışma, </a:t>
            </a:r>
            <a:r>
              <a:rPr lang="tr-TR" sz="2000" dirty="0" err="1"/>
              <a:t>pandemi</a:t>
            </a:r>
            <a:r>
              <a:rPr lang="tr-TR" sz="2000" dirty="0"/>
              <a:t> sürecinde kadına yönelik şiddetin %43’e yükseldiğini ortaya koymaktadır. </a:t>
            </a:r>
          </a:p>
          <a:p>
            <a:r>
              <a:rPr lang="tr-TR" sz="2000" dirty="0"/>
              <a:t>Kadınların %64,2’si karantina sürecinin ruhsal durumunu olumsuz etkilediğini, %83’ü karantina sürecinin kadına ve çocuğa yönelik şiddeti tetiklediğini düşünmektedir. </a:t>
            </a:r>
          </a:p>
          <a:p>
            <a:pPr lvl="1">
              <a:lnSpc>
                <a:spcPct val="160000"/>
              </a:lnSpc>
            </a:pPr>
            <a:endParaRPr lang="tr-TR" sz="2000" dirty="0"/>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8</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283836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428977"/>
            <a:ext cx="6033523" cy="4058170"/>
          </a:xfrm>
        </p:spPr>
        <p:txBody>
          <a:bodyPr>
            <a:normAutofit lnSpcReduction="10000"/>
          </a:bodyPr>
          <a:lstStyle/>
          <a:p>
            <a:r>
              <a:rPr lang="tr-TR" sz="2000" b="1" dirty="0">
                <a:solidFill>
                  <a:srgbClr val="C00000"/>
                </a:solidFill>
              </a:rPr>
              <a:t>KADIN</a:t>
            </a:r>
          </a:p>
          <a:p>
            <a:r>
              <a:rPr lang="tr-TR" sz="2000" dirty="0"/>
              <a:t>Kadınların %23,7’si psikolojik şiddete, %10,3’ü ekonomik şiddete, %4,8’i dijital şiddete, %1,7’si fiziksel şiddete, %1,4’ü cinsel şiddete maruz kaldığını, %1,1’i ısrarlı takibe uğradığını söylemiştir</a:t>
            </a:r>
          </a:p>
          <a:p>
            <a:r>
              <a:rPr lang="tr-TR" sz="2000" dirty="0">
                <a:solidFill>
                  <a:srgbClr val="C00000"/>
                </a:solidFill>
              </a:rPr>
              <a:t>Dokuz Eylül Üniversitesi Tıp Fakültesi Acil Servisi’ne 2020 yılı Mart ve Nisan aylarında başvuran ev içi şiddete uğrayan kadın hasta sayısının 2019 yılının aynı dönemine göre 3 kat arttığı </a:t>
            </a:r>
          </a:p>
          <a:p>
            <a:r>
              <a:rPr lang="tr-TR" sz="2000" dirty="0"/>
              <a:t>İstanbul Emniyet Müdürlüğü verilerinde geçen yıla göre aile içi şiddette %38,2 artış olduğu, şiddete maruz kalanların başvuru mekanizmalarının (destek hatları, güvenlik güçleri, sığınaklar vb.) çalışmadığı, kadınların virüs kapma korkusuyla şiddeti belgelemek için sağlık kurumlarına </a:t>
            </a:r>
            <a:r>
              <a:rPr lang="tr-TR" sz="2000" dirty="0">
                <a:solidFill>
                  <a:srgbClr val="C00000"/>
                </a:solidFill>
              </a:rPr>
              <a:t>BAŞVURMADIĞI</a:t>
            </a:r>
            <a:endParaRPr lang="tr-TR" sz="1800" dirty="0">
              <a:solidFill>
                <a:srgbClr val="C00000"/>
              </a:solidFill>
            </a:endParaRPr>
          </a:p>
          <a:p>
            <a:pPr lvl="1">
              <a:lnSpc>
                <a:spcPct val="160000"/>
              </a:lnSpc>
            </a:pPr>
            <a:endParaRPr lang="tr-TR" sz="2000" dirty="0"/>
          </a:p>
        </p:txBody>
      </p:sp>
      <p:sp>
        <p:nvSpPr>
          <p:cNvPr id="2" name="Unvan 1"/>
          <p:cNvSpPr>
            <a:spLocks noGrp="1"/>
          </p:cNvSpPr>
          <p:nvPr>
            <p:ph type="title"/>
          </p:nvPr>
        </p:nvSpPr>
        <p:spPr/>
        <p:txBody>
          <a:bodyPr/>
          <a:lstStyle/>
          <a:p>
            <a:pPr algn="ctr"/>
            <a:r>
              <a:rPr lang="tr-TR" b="1" dirty="0">
                <a:latin typeface="+mn-lt"/>
              </a:rPr>
              <a:t>10. AY</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9</a:t>
            </a:fld>
            <a:endParaRPr lang="tr-TR" sz="1400" dirty="0">
              <a:solidFill>
                <a:schemeClr val="bg1"/>
              </a:solidFill>
            </a:endParaRPr>
          </a:p>
        </p:txBody>
      </p:sp>
      <p:sp>
        <p:nvSpPr>
          <p:cNvPr id="20" name="Altbilgi Yer Tutucusu 4">
            <a:extLst>
              <a:ext uri="{FF2B5EF4-FFF2-40B4-BE49-F238E27FC236}">
                <a16:creationId xmlns:a16="http://schemas.microsoft.com/office/drawing/2014/main" id="{6DE4DC23-EF13-B64F-8137-E537F0C7FFB1}"/>
              </a:ext>
            </a:extLst>
          </p:cNvPr>
          <p:cNvSpPr txBox="1">
            <a:spLocks/>
          </p:cNvSpPr>
          <p:nvPr/>
        </p:nvSpPr>
        <p:spPr>
          <a:xfrm>
            <a:off x="194872" y="6492875"/>
            <a:ext cx="4676931" cy="262328"/>
          </a:xfrm>
          <a:prstGeom prst="rect">
            <a:avLst/>
          </a:prstGeom>
          <a:solidFill>
            <a:schemeClr val="accent1">
              <a:alpha val="45000"/>
            </a:schemeClr>
          </a:solidFill>
        </p:spPr>
        <p:txBody>
          <a:bodyPr anchor="ctr" anchorCtr="0"/>
          <a:lstStyle>
            <a:defPPr>
              <a:defRPr lang="x-non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3790783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1851</Words>
  <Application>Microsoft Macintosh PowerPoint</Application>
  <PresentationFormat>Geniş ekran</PresentationFormat>
  <Paragraphs>232</Paragraphs>
  <Slides>24</Slides>
  <Notes>2</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24</vt:i4>
      </vt:variant>
    </vt:vector>
  </HeadingPairs>
  <TitlesOfParts>
    <vt:vector size="27" baseType="lpstr">
      <vt:lpstr>Arial</vt:lpstr>
      <vt:lpstr>Calibri</vt:lpstr>
      <vt:lpstr>Office Theme</vt:lpstr>
      <vt:lpstr>COVID-19 PANDEMİSİ   10.AY DEĞERLENDİRMESİ 11 Ocak 2020</vt:lpstr>
      <vt:lpstr>10. AY</vt:lpstr>
      <vt:lpstr>10. AY</vt:lpstr>
      <vt:lpstr>10. AY</vt:lpstr>
      <vt:lpstr>10. AY</vt:lpstr>
      <vt:lpstr>10. AY</vt:lpstr>
      <vt:lpstr>10. AY</vt:lpstr>
      <vt:lpstr>10. AY</vt:lpstr>
      <vt:lpstr>10. AY</vt:lpstr>
      <vt:lpstr>10. AY</vt:lpstr>
      <vt:lpstr>10. AY</vt:lpstr>
      <vt:lpstr>10. AY</vt:lpstr>
      <vt:lpstr>10. AY</vt:lpstr>
      <vt:lpstr>10. AY</vt:lpstr>
      <vt:lpstr>  Türk Tabipler Birliği’nin ‘Fazladan Ölümler’e İlişkin 28.10.2020 tarihli Açıklaması</vt:lpstr>
      <vt:lpstr>Sağlık Bakanlığına Göre Türkiye’de COVID-19 Bağlı Ölümler  (Aylık ve Toplam; 10 Mart ile 31 Aralık 2020 Arası)</vt:lpstr>
      <vt:lpstr>PowerPoint Sunusu</vt:lpstr>
      <vt:lpstr>COVID-19 Bağlı Ölümlerin Mesleklerine Göre Dağılımı (11 Mart 2020 ile 8 Ocak 2021 Tarihleri arası)</vt:lpstr>
      <vt:lpstr>Bİrİncİ basamak pandemİ süreciyle  İlk karşılaşandIr  ve son çıkan olacaktır </vt:lpstr>
      <vt:lpstr>Tanımlar</vt:lpstr>
      <vt:lpstr> Birinci basamağın entegrasyonu  Topluma dayalı birinci basamak hizmeti gerektiriyor  Halk sağlığı işlevlerini de içermeli</vt:lpstr>
      <vt:lpstr>PowerPoint Sunusu</vt:lpstr>
      <vt:lpstr>PowerPoint Sunusu</vt:lpstr>
      <vt:lpstr>BAĞIŞIKLAMA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CAGRI KALACA</dc:creator>
  <cp:lastModifiedBy>Sebnem Korur Fincanci</cp:lastModifiedBy>
  <cp:revision>28</cp:revision>
  <dcterms:created xsi:type="dcterms:W3CDTF">2021-01-10T10:35:44Z</dcterms:created>
  <dcterms:modified xsi:type="dcterms:W3CDTF">2021-01-11T11:54:31Z</dcterms:modified>
</cp:coreProperties>
</file>