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sldIdLst>
    <p:sldId id="257" r:id="rId2"/>
    <p:sldId id="266" r:id="rId3"/>
    <p:sldId id="264" r:id="rId4"/>
    <p:sldId id="265" r:id="rId5"/>
    <p:sldId id="267" r:id="rId6"/>
    <p:sldId id="260" r:id="rId7"/>
    <p:sldId id="354" r:id="rId8"/>
    <p:sldId id="331" r:id="rId9"/>
    <p:sldId id="339" r:id="rId10"/>
    <p:sldId id="343" r:id="rId11"/>
    <p:sldId id="277" r:id="rId12"/>
    <p:sldId id="292" r:id="rId13"/>
    <p:sldId id="293" r:id="rId14"/>
    <p:sldId id="355" r:id="rId15"/>
    <p:sldId id="295" r:id="rId16"/>
    <p:sldId id="356" r:id="rId17"/>
    <p:sldId id="361" r:id="rId18"/>
    <p:sldId id="284" r:id="rId19"/>
    <p:sldId id="362" r:id="rId20"/>
    <p:sldId id="301" r:id="rId21"/>
    <p:sldId id="379" r:id="rId22"/>
    <p:sldId id="380" r:id="rId23"/>
    <p:sldId id="381" r:id="rId24"/>
    <p:sldId id="382" r:id="rId25"/>
    <p:sldId id="342" r:id="rId26"/>
    <p:sldId id="363" r:id="rId27"/>
    <p:sldId id="337" r:id="rId28"/>
    <p:sldId id="336" r:id="rId29"/>
    <p:sldId id="341" r:id="rId30"/>
    <p:sldId id="364" r:id="rId31"/>
    <p:sldId id="319" r:id="rId32"/>
    <p:sldId id="365" r:id="rId33"/>
    <p:sldId id="367" r:id="rId34"/>
    <p:sldId id="368" r:id="rId35"/>
    <p:sldId id="321" r:id="rId36"/>
    <p:sldId id="369" r:id="rId37"/>
    <p:sldId id="370" r:id="rId38"/>
    <p:sldId id="280" r:id="rId39"/>
    <p:sldId id="291" r:id="rId40"/>
    <p:sldId id="281" r:id="rId41"/>
    <p:sldId id="282" r:id="rId42"/>
    <p:sldId id="283" r:id="rId43"/>
    <p:sldId id="371" r:id="rId44"/>
    <p:sldId id="330" r:id="rId45"/>
    <p:sldId id="329" r:id="rId46"/>
    <p:sldId id="372" r:id="rId47"/>
    <p:sldId id="373" r:id="rId48"/>
    <p:sldId id="298" r:id="rId49"/>
    <p:sldId id="299" r:id="rId50"/>
    <p:sldId id="300" r:id="rId51"/>
    <p:sldId id="376" r:id="rId52"/>
    <p:sldId id="377" r:id="rId53"/>
    <p:sldId id="378" r:id="rId54"/>
    <p:sldId id="287" r:id="rId55"/>
    <p:sldId id="263" r:id="rId5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zaffer eskiocak" initials="me" lastIdx="13" clrIdx="0">
    <p:extLst>
      <p:ext uri="{19B8F6BF-5375-455C-9EA6-DF929625EA0E}">
        <p15:presenceInfo xmlns:p15="http://schemas.microsoft.com/office/powerpoint/2012/main" userId="4738b063d4c65d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7"/>
    <p:restoredTop sz="96327"/>
  </p:normalViewPr>
  <p:slideViewPr>
    <p:cSldViewPr snapToGrid="0" snapToObjects="1">
      <p:cViewPr varScale="1">
        <p:scale>
          <a:sx n="71" d="100"/>
          <a:sy n="71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0F617-9E29-0246-A1C6-98576EA86F61}" type="datetimeFigureOut">
              <a:rPr lang="x-none" smtClean="0"/>
              <a:t>10.01.2021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9F80C-538D-2540-8D09-BD6501009FD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934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3BB7A-0C74-4DE7-A83D-FFEE8C25DB42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tr-TR" altLang="tr-TR" dirty="0"/>
              <a:t>http://polioeradication.org/</a:t>
            </a:r>
            <a:r>
              <a:rPr lang="tr-TR" altLang="tr-TR" dirty="0" err="1"/>
              <a:t>wp-content</a:t>
            </a:r>
            <a:r>
              <a:rPr lang="tr-TR" altLang="tr-TR" dirty="0"/>
              <a:t>/</a:t>
            </a:r>
            <a:r>
              <a:rPr lang="tr-TR" altLang="tr-TR" dirty="0" err="1"/>
              <a:t>uploads</a:t>
            </a:r>
            <a:r>
              <a:rPr lang="tr-TR" altLang="tr-TR" dirty="0"/>
              <a:t>/2020/12/19th-IMB-Report-The-World-is-Waiting-20201223.pdf, 26.12.2020</a:t>
            </a:r>
          </a:p>
        </p:txBody>
      </p:sp>
    </p:spTree>
    <p:extLst>
      <p:ext uri="{BB962C8B-B14F-4D97-AF65-F5344CB8AC3E}">
        <p14:creationId xmlns:p14="http://schemas.microsoft.com/office/powerpoint/2010/main" val="123408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gives life-long protection, the level of herd immunity as a proportion of the population, pc, required to block transmission is [1 – 1 / R0], where R0 is the basic reproduction number.16 Given an R0 value before lockdowns in most countries of between 2·5 to 3·5, we estimate the herd immunity required is about 60–72%. If the proportional vaccine efficacy, </a:t>
            </a:r>
            <a:r>
              <a:rPr lang="en-US" dirty="0" err="1"/>
              <a:t>ε</a:t>
            </a:r>
            <a:r>
              <a:rPr lang="en-US" dirty="0"/>
              <a:t>, is considered, the simple expression for pc becomes [1 – 1 / R0] / </a:t>
            </a:r>
            <a:r>
              <a:rPr lang="en-US" dirty="0" err="1"/>
              <a:t>ε</a:t>
            </a:r>
            <a:r>
              <a:rPr lang="en-US" dirty="0"/>
              <a:t>. If we assume </a:t>
            </a:r>
            <a:r>
              <a:rPr lang="en-US" dirty="0" err="1"/>
              <a:t>ε</a:t>
            </a:r>
            <a:r>
              <a:rPr lang="en-US" dirty="0"/>
              <a:t> is 0·8 (80%), then the herd immunity required becomes 75–90% for the defined range of R0 values. For lower efficacies, the entire population would have to be </a:t>
            </a:r>
            <a:r>
              <a:rPr lang="en-US" dirty="0" err="1"/>
              <a:t>immunised</a:t>
            </a:r>
            <a:r>
              <a:rPr lang="en-US" dirty="0"/>
              <a:t>. These overall estimates ignore heterogeneities that can make these figures lower or higher in specific locations.17,18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3A254-F815-A447-9C76-9596599701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6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425C0-E3AC-4431-BA0C-4234E67F822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555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16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C45B-F77C-5D47-8EE7-C0E60C93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8A36F1-30B8-C249-A2F2-BAF742709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C3FB01-C588-7647-B060-A3352F317C9E}"/>
              </a:ext>
            </a:extLst>
          </p:cNvPr>
          <p:cNvSpPr/>
          <p:nvPr userDrawn="1"/>
        </p:nvSpPr>
        <p:spPr>
          <a:xfrm>
            <a:off x="0" y="0"/>
            <a:ext cx="1401288" cy="2078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23A981A-111A-0546-9750-BFFDAFFC75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010" y="5401644"/>
            <a:ext cx="1001979" cy="66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01A05C3D-A8C8-E14A-A65E-AFBD9A08F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2087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D1A3A3-0313-2946-A467-F39B9A82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DBD4E4-1885-D249-9A79-19A40FCDF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AD347EDD-144B-324D-A7A2-5F7F5A30F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19781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9C00FF-7AAC-7D43-AB2B-FBF20127D2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2AF9F08-AB8B-EC45-B72F-F9448047F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F90546E3-EACD-8847-8DEE-5C4D3493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6678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5482E5-9AD4-8F48-8F8E-394FD59C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8C4756-AB86-A84C-BD79-F38814CF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3" name="Altbilgi Yer Tutucusu 4">
            <a:extLst>
              <a:ext uri="{FF2B5EF4-FFF2-40B4-BE49-F238E27FC236}">
                <a16:creationId xmlns:a16="http://schemas.microsoft.com/office/drawing/2014/main" xmlns="" id="{D2517B84-510B-1D43-B0B1-370587059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7503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8604C-4EE6-FD4B-BB86-1E9145B4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029822-7D04-9B4D-9390-BE978BB22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DFCC2C9D-8188-C845-9AD1-3F146964D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0573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C6D3D-5E0E-124F-AC5F-946ED3F85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3003FB-EB50-094C-B8C0-5862A7A5B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B17FB7E-E0A0-8C47-BB83-879536D85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8FD5EF07-C5F6-AD4F-B170-E2974545B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8806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129D5-E567-A34D-859A-54DE7380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0D3A4C-936D-BF48-8684-4A86D59A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0CBF68-69FA-FF4E-B97C-ED0ABA059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A6EFFAB-5680-CF48-A169-A78CEAB25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53240D-2FB2-1844-AAAE-976DA0AF4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0" name="Altbilgi Yer Tutucusu 4">
            <a:extLst>
              <a:ext uri="{FF2B5EF4-FFF2-40B4-BE49-F238E27FC236}">
                <a16:creationId xmlns:a16="http://schemas.microsoft.com/office/drawing/2014/main" xmlns="" id="{BD6D1D30-A055-AB42-894D-AB324D221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84840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221B7-8172-924F-8644-D250E9A9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78" y="365125"/>
            <a:ext cx="1033252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4FD0C4EF-6C48-5B49-B274-446D82BAD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53124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>
            <a:extLst>
              <a:ext uri="{FF2B5EF4-FFF2-40B4-BE49-F238E27FC236}">
                <a16:creationId xmlns:a16="http://schemas.microsoft.com/office/drawing/2014/main" xmlns="" id="{9EFE9A3D-933A-914F-A958-8FF87949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84775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0DEFD4-BC4A-E449-8663-259820FF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F97FC7-3EA1-F542-B2B7-37B375F5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14A4D3-D6F4-3C4B-8532-194188AE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7A1DA74E-0844-3C4F-8E86-9C4A47425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415666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DF8F2A-E9C3-E34B-B9A2-0DD9393515ED}"/>
              </a:ext>
            </a:extLst>
          </p:cNvPr>
          <p:cNvSpPr/>
          <p:nvPr userDrawn="1"/>
        </p:nvSpPr>
        <p:spPr>
          <a:xfrm>
            <a:off x="0" y="0"/>
            <a:ext cx="12192000" cy="2757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E69A1B31-63D7-6B4E-AA6D-007AEBFA2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010" y="1256479"/>
            <a:ext cx="6172201" cy="4598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2B843-D8CE-4A45-BB55-B3FDA78E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20" y="2248496"/>
            <a:ext cx="3698168" cy="1234966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11CFA5-025F-5447-ACE4-AB190CBD6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732" y="2194034"/>
            <a:ext cx="876300" cy="1371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86A0460-FEB3-394C-8A83-24EC8BA514E6}"/>
              </a:ext>
            </a:extLst>
          </p:cNvPr>
          <p:cNvSpPr/>
          <p:nvPr userDrawn="1"/>
        </p:nvSpPr>
        <p:spPr>
          <a:xfrm>
            <a:off x="5181600" y="415420"/>
            <a:ext cx="6172200" cy="5439336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x-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28003643-DD32-A941-B611-A9776466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527" y="754885"/>
            <a:ext cx="5417129" cy="35516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Altbilgi Yer Tutucusu 4">
            <a:extLst>
              <a:ext uri="{FF2B5EF4-FFF2-40B4-BE49-F238E27FC236}">
                <a16:creationId xmlns:a16="http://schemas.microsoft.com/office/drawing/2014/main" xmlns="" id="{5925BB5F-D320-7241-895A-BEE143A11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  <p:sp>
        <p:nvSpPr>
          <p:cNvPr id="17" name="Slayt Numarası Yer Tutucusu 5">
            <a:extLst>
              <a:ext uri="{FF2B5EF4-FFF2-40B4-BE49-F238E27FC236}">
                <a16:creationId xmlns:a16="http://schemas.microsoft.com/office/drawing/2014/main" xmlns="" id="{28DF8829-A0EE-3F4E-9F2E-D9D18083B03D}"/>
              </a:ext>
            </a:extLst>
          </p:cNvPr>
          <p:cNvSpPr txBox="1">
            <a:spLocks/>
          </p:cNvSpPr>
          <p:nvPr userDrawn="1"/>
        </p:nvSpPr>
        <p:spPr>
          <a:xfrm>
            <a:off x="11625943" y="6492875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‹#›</a:t>
            </a:fld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9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6FB09219-F7E9-D04C-B587-856918994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82057"/>
            <a:ext cx="12192000" cy="2075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555CF1-CA8C-0D48-9165-C38CD2AB9F2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4611" y="365125"/>
            <a:ext cx="876300" cy="137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D6FAC6-A2EC-3C47-AC00-E008CCE0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4" y="365125"/>
            <a:ext cx="102731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BCAE58B-B5D9-D04A-8B4C-B8BF50DE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654" y="1825625"/>
            <a:ext cx="10273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A80E0E01-C4FA-E542-B30A-55834D93C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  <p:sp>
        <p:nvSpPr>
          <p:cNvPr id="13" name="Slayt Numarası Yer Tutucusu 5">
            <a:extLst>
              <a:ext uri="{FF2B5EF4-FFF2-40B4-BE49-F238E27FC236}">
                <a16:creationId xmlns:a16="http://schemas.microsoft.com/office/drawing/2014/main" xmlns="" id="{FD278716-28C0-594D-9AAA-871AF6665DDA}"/>
              </a:ext>
            </a:extLst>
          </p:cNvPr>
          <p:cNvSpPr txBox="1">
            <a:spLocks/>
          </p:cNvSpPr>
          <p:nvPr userDrawn="1"/>
        </p:nvSpPr>
        <p:spPr>
          <a:xfrm>
            <a:off x="11353799" y="6503721"/>
            <a:ext cx="617517" cy="262328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‹#›</a:t>
            </a:fld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euro.who.int/cisid/default.aspx?TabID=409684" TargetMode="External"/><Relationship Id="rId2" Type="http://schemas.openxmlformats.org/officeDocument/2006/relationships/hyperlink" Target="https://apps.who.int/immunization_monitoring/globalsummary/countries?countrycriteria%5bcountry%5d%5b%5d=TUR&amp;commit=OK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orona.hasuder.org.tr/2460-2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olioeradication.org/polio-today/polio-now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who.int/news-room/feature-stories/detail/tips-for-professional-reporting-on-covid-19-vaccines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mmunization_monitoring/globalsummary/timeseries/tsincidencemeasles.html" TargetMode="External"/><Relationship Id="rId7" Type="http://schemas.openxmlformats.org/officeDocument/2006/relationships/hyperlink" Target="https://www.ttb.org.tr/kutuphane/turkiyede_bagisiklama.pdf" TargetMode="External"/><Relationship Id="rId2" Type="http://schemas.openxmlformats.org/officeDocument/2006/relationships/hyperlink" Target="http://apps.who.int/immunization_monitoring/globalsummary/timeseries/tsincidencediphtheri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ps.who.int/immunization_monitoring/globalsummary/timeseries/tsincidencettetanus.html" TargetMode="External"/><Relationship Id="rId5" Type="http://schemas.openxmlformats.org/officeDocument/2006/relationships/hyperlink" Target="http://apps.who.int/immunization_monitoring/globalsummary/timeseries/tsincidencentetanus.html" TargetMode="External"/><Relationship Id="rId4" Type="http://schemas.openxmlformats.org/officeDocument/2006/relationships/hyperlink" Target="http://apps.who.int/immunization_monitoring/globalsummary/timeseries/tsincidencepertussi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38201" y="1456832"/>
            <a:ext cx="10439399" cy="2387600"/>
          </a:xfrm>
        </p:spPr>
        <p:txBody>
          <a:bodyPr>
            <a:noAutofit/>
          </a:bodyPr>
          <a:lstStyle/>
          <a:p>
            <a:r>
              <a:rPr lang="tr-TR" sz="4000" b="1" dirty="0">
                <a:latin typeface="+mn-lt"/>
              </a:rPr>
              <a:t>COVID-19 Aşılamasına Doğru: </a:t>
            </a:r>
            <a:r>
              <a:rPr lang="tr-TR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tr-TR" sz="4400" b="1" dirty="0">
                <a:solidFill>
                  <a:srgbClr val="C00000"/>
                </a:solidFill>
                <a:latin typeface="+mn-lt"/>
              </a:rPr>
            </a:br>
            <a:r>
              <a:rPr lang="tr-TR" sz="5400" b="1" dirty="0">
                <a:solidFill>
                  <a:srgbClr val="C00000"/>
                </a:solidFill>
                <a:latin typeface="+mn-lt"/>
              </a:rPr>
              <a:t>Türkiye’de Bağışıklama Hizmetlerinin Durumu ve Öneriler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247" y="4698124"/>
            <a:ext cx="9897035" cy="1230148"/>
          </a:xfrm>
        </p:spPr>
        <p:txBody>
          <a:bodyPr>
            <a:normAutofit/>
          </a:bodyPr>
          <a:lstStyle/>
          <a:p>
            <a:r>
              <a:rPr lang="tr-TR" sz="3600" b="1" dirty="0"/>
              <a:t>Türk Tabipleri Birliği</a:t>
            </a:r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E6FB718A-C389-5649-BB16-5CAF214E36DC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536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00FF"/>
                </a:solidFill>
              </a:rPr>
              <a:t>Ülkemizde bağışıklama hizmetlerinin durumu</a:t>
            </a:r>
            <a:br>
              <a:rPr lang="tr-TR" b="1" dirty="0">
                <a:solidFill>
                  <a:srgbClr val="0000FF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800" dirty="0">
                <a:solidFill>
                  <a:srgbClr val="C00000"/>
                </a:solidFill>
              </a:rPr>
              <a:t>Kızamık</a:t>
            </a:r>
            <a:r>
              <a:rPr lang="tr-TR" sz="2800" dirty="0"/>
              <a:t> endemik olarak varlığını sürdürüyor.</a:t>
            </a:r>
          </a:p>
          <a:p>
            <a:pPr>
              <a:lnSpc>
                <a:spcPct val="110000"/>
              </a:lnSpc>
            </a:pPr>
            <a:r>
              <a:rPr lang="tr-TR" sz="2800" dirty="0"/>
              <a:t>Bağışıklama hizmetlerinden yararlanmada </a:t>
            </a:r>
            <a:r>
              <a:rPr lang="tr-TR" sz="2800" dirty="0">
                <a:solidFill>
                  <a:srgbClr val="C00000"/>
                </a:solidFill>
              </a:rPr>
              <a:t>eşitsizlik</a:t>
            </a:r>
            <a:r>
              <a:rPr lang="tr-TR" sz="2800" dirty="0"/>
              <a:t> var.</a:t>
            </a:r>
          </a:p>
          <a:p>
            <a:pPr>
              <a:lnSpc>
                <a:spcPct val="110000"/>
              </a:lnSpc>
            </a:pPr>
            <a:r>
              <a:rPr lang="tr-TR" sz="2800" dirty="0"/>
              <a:t>Aşılanmama (erişememe, tereddüt, yaptırmama) sorunumuz var. 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11.01.2021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TTB COVID-19 Pandemisi 10.Ay Değerlendirmesi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Türkiye’de 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Kızamık</a:t>
            </a:r>
            <a:r>
              <a:rPr lang="tr-TR" b="1" dirty="0">
                <a:latin typeface="+mn-lt"/>
              </a:rPr>
              <a:t> Aşılama Oranlarının ve Vakalarının </a:t>
            </a:r>
            <a:br>
              <a:rPr lang="tr-TR" b="1" dirty="0">
                <a:latin typeface="+mn-lt"/>
              </a:rPr>
            </a:br>
            <a:r>
              <a:rPr lang="tr-TR" b="1" dirty="0">
                <a:latin typeface="+mn-lt"/>
              </a:rPr>
              <a:t>Son 3 Yıldaki Durumu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8700013"/>
              </p:ext>
            </p:extLst>
          </p:nvPr>
        </p:nvGraphicFramePr>
        <p:xfrm>
          <a:off x="1021278" y="2063341"/>
          <a:ext cx="10426534" cy="267491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4004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2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2018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2019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2020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Kızamık 1.doz aşılama oranı (%)*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97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Kızamık 2.doz aşılama oranı (%)*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86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87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88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FF"/>
                          </a:solidFill>
                          <a:effectLst/>
                        </a:rPr>
                        <a:t>Laboratuvarda doğrulanmış olgu**</a:t>
                      </a:r>
                      <a:endParaRPr lang="tr-TR" sz="20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714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</a:rPr>
                        <a:t>2403</a:t>
                      </a:r>
                      <a:endParaRPr lang="tr-T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</a:rPr>
                        <a:t>610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Epidemiyolojik bağlantılı olgu**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489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Klinik tanı konmuş olgu**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0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Hastaneye yatırılan sayısı**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422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1163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594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Ölen sayısı**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5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2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97577" y="4778849"/>
            <a:ext cx="10657114" cy="110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tr-TR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* WHO </a:t>
            </a:r>
            <a:r>
              <a:rPr lang="tr-TR" sz="14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vaccine-preventable</a:t>
            </a:r>
            <a:r>
              <a:rPr lang="tr-TR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4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diseases</a:t>
            </a:r>
            <a:r>
              <a:rPr lang="tr-TR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tr-TR" sz="14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monitoring</a:t>
            </a:r>
            <a:r>
              <a:rPr lang="tr-TR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4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system</a:t>
            </a:r>
            <a:r>
              <a:rPr lang="tr-TR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2020 global </a:t>
            </a:r>
            <a:r>
              <a:rPr lang="tr-TR" sz="14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summary</a:t>
            </a:r>
            <a:r>
              <a:rPr lang="tr-TR" sz="14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tr-TR" sz="1400" kern="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Turkey</a:t>
            </a:r>
            <a:endParaRPr lang="tr-TR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https://apps.who.int/immunization_monitoring/globalsummary/countries?countrycriteria%5Bcountry%5D%5B%5D=TUR&amp;commit=OK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erişim 06.01.2021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400" kern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**Country </a:t>
            </a:r>
            <a:r>
              <a:rPr lang="tr-TR" sz="1400" kern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monthly</a:t>
            </a:r>
            <a:r>
              <a:rPr lang="tr-TR" sz="1400" kern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400" kern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aggregate</a:t>
            </a:r>
            <a:r>
              <a:rPr lang="tr-TR" sz="1400" kern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400" kern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notification</a:t>
            </a:r>
            <a:r>
              <a:rPr lang="tr-TR" sz="1400" kern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400" kern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tr-TR" sz="1400" kern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tr-TR" sz="1400" kern="18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measles</a:t>
            </a:r>
            <a:r>
              <a:rPr lang="tr-TR" sz="1400" kern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tr-T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http://data.euro.who.int/</a:t>
            </a:r>
            <a:r>
              <a:rPr lang="tr-TR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cisid</a:t>
            </a:r>
            <a:r>
              <a:rPr lang="tr-T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</a:t>
            </a:r>
            <a:r>
              <a:rPr lang="tr-TR" sz="1400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default.aspx?TabID</a:t>
            </a:r>
            <a:r>
              <a:rPr lang="tr-T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=409684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erişim 06.01.2021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8509EE44-44CD-4B4E-A4AB-BC304B7A6BBD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0917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0234" y="233664"/>
            <a:ext cx="10319613" cy="1450757"/>
          </a:xfrm>
        </p:spPr>
        <p:txBody>
          <a:bodyPr>
            <a:noAutofit/>
          </a:bodyPr>
          <a:lstStyle/>
          <a:p>
            <a:r>
              <a:rPr lang="tr-TR" dirty="0">
                <a:solidFill>
                  <a:srgbClr val="C00000"/>
                </a:solidFill>
              </a:rPr>
              <a:t>Tam aşılı olma </a:t>
            </a:r>
            <a:r>
              <a:rPr lang="tr-TR" dirty="0"/>
              <a:t>sıklığının zamana göre seyri ve </a:t>
            </a:r>
            <a:r>
              <a:rPr lang="tr-TR" dirty="0">
                <a:solidFill>
                  <a:srgbClr val="C00000"/>
                </a:solidFill>
              </a:rPr>
              <a:t>eşitsizlik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sz="3600" dirty="0">
                <a:solidFill>
                  <a:srgbClr val="FF0000"/>
                </a:solidFill>
              </a:rPr>
              <a:t/>
            </a:r>
            <a:br>
              <a:rPr lang="tr-TR" sz="3600" dirty="0">
                <a:solidFill>
                  <a:srgbClr val="FF0000"/>
                </a:solidFill>
              </a:rPr>
            </a:br>
            <a:r>
              <a:rPr lang="tr-TR" sz="2000" dirty="0"/>
              <a:t>Türkiye Nüfus ve Sağlık Araştırması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56796"/>
              </p:ext>
            </p:extLst>
          </p:nvPr>
        </p:nvGraphicFramePr>
        <p:xfrm>
          <a:off x="1210235" y="2136750"/>
          <a:ext cx="10002248" cy="3195262"/>
        </p:xfrm>
        <a:graphic>
          <a:graphicData uri="http://schemas.openxmlformats.org/drawingml/2006/table">
            <a:tbl>
              <a:tblPr/>
              <a:tblGrid>
                <a:gridCol w="2596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0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512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mbria"/>
                        </a:rPr>
                        <a:t>Temel Özellik</a:t>
                      </a:r>
                      <a:endParaRPr lang="tr-TR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mbria"/>
                        </a:rPr>
                        <a:t>2008</a:t>
                      </a:r>
                      <a:endParaRPr lang="tr-TR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mbria"/>
                        </a:rPr>
                        <a:t>2013</a:t>
                      </a:r>
                      <a:endParaRPr lang="tr-TR" sz="2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mbria"/>
                        </a:rPr>
                        <a:t>Yüzde 90 hedefine uzaklık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mbria"/>
                        </a:rPr>
                        <a:t>(yüzdelik dilim)</a:t>
                      </a:r>
                      <a:endParaRPr lang="tr-TR" sz="18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latin typeface="+mn-lt"/>
                          <a:ea typeface="Calibri"/>
                          <a:cs typeface="Cambria"/>
                        </a:rPr>
                        <a:t>Türkiye (%)</a:t>
                      </a:r>
                      <a:endParaRPr lang="tr-TR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Cambria"/>
                        </a:rPr>
                        <a:t>80.5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Cambria"/>
                        </a:rPr>
                        <a:t>74.1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+mn-lt"/>
                        </a:rPr>
                        <a:t>66,9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+mn-lt"/>
                          <a:ea typeface="Calibri"/>
                          <a:cs typeface="Times New Roman"/>
                        </a:rPr>
                        <a:t>23,1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latin typeface="+mn-lt"/>
                          <a:ea typeface="Calibri"/>
                          <a:cs typeface="Cambria"/>
                        </a:rPr>
                        <a:t>En düşük</a:t>
                      </a:r>
                      <a:endParaRPr lang="tr-TR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Cambria"/>
                        </a:rPr>
                        <a:t>62.2</a:t>
                      </a:r>
                      <a:endParaRPr lang="tr-TR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Cambria"/>
                        </a:rPr>
                        <a:t>63.2</a:t>
                      </a:r>
                      <a:endParaRPr lang="tr-TR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57,3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+mn-lt"/>
                        </a:rPr>
                        <a:t>32,7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latin typeface="+mn-lt"/>
                          <a:ea typeface="Calibri"/>
                          <a:cs typeface="Cambria"/>
                        </a:rPr>
                        <a:t>Düşük</a:t>
                      </a:r>
                      <a:endParaRPr lang="tr-TR" sz="2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latin typeface="+mn-lt"/>
                          <a:ea typeface="Calibri"/>
                          <a:cs typeface="Cambria"/>
                        </a:rPr>
                        <a:t>81.6</a:t>
                      </a:r>
                      <a:endParaRPr lang="tr-T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Cambria"/>
                        </a:rPr>
                        <a:t>75.6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66.5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+mn-lt"/>
                        </a:rPr>
                        <a:t>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+mn-lt"/>
                          <a:ea typeface="Calibri"/>
                          <a:cs typeface="Cambria"/>
                        </a:rPr>
                        <a:t>Orta</a:t>
                      </a:r>
                      <a:endParaRPr lang="tr-TR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Cambria"/>
                        </a:rPr>
                        <a:t>86.2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Cambria"/>
                        </a:rPr>
                        <a:t>77.7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63.9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+mn-lt"/>
                        </a:rPr>
                        <a:t>26,1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>
                          <a:latin typeface="+mn-lt"/>
                          <a:ea typeface="Calibri"/>
                          <a:cs typeface="Cambria"/>
                        </a:rPr>
                        <a:t>Yüksek</a:t>
                      </a:r>
                      <a:endParaRPr lang="tr-TR" sz="2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Cambria"/>
                        </a:rPr>
                        <a:t>89.5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latin typeface="+mn-lt"/>
                          <a:ea typeface="Calibri"/>
                          <a:cs typeface="Cambria"/>
                        </a:rPr>
                        <a:t>76.6</a:t>
                      </a:r>
                      <a:endParaRPr lang="tr-T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72.5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+mn-lt"/>
                        </a:rPr>
                        <a:t>17,5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7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latin typeface="+mn-lt"/>
                          <a:ea typeface="Calibri"/>
                          <a:cs typeface="Cambria"/>
                        </a:rPr>
                        <a:t>En yüksek</a:t>
                      </a:r>
                      <a:endParaRPr lang="tr-TR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Cambria"/>
                        </a:rPr>
                        <a:t>85.3</a:t>
                      </a:r>
                      <a:endParaRPr lang="tr-TR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latin typeface="+mn-lt"/>
                          <a:ea typeface="Calibri"/>
                          <a:cs typeface="Cambria"/>
                        </a:rPr>
                        <a:t>78.7</a:t>
                      </a:r>
                      <a:endParaRPr lang="tr-TR" sz="20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76,8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latin typeface="+mn-lt"/>
                        </a:rPr>
                        <a:t>13,2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8A93F12A-7997-FA48-982B-31CFF587542A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7029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79" y="326944"/>
            <a:ext cx="10635541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latin typeface="+mn-lt"/>
              </a:rPr>
              <a:t>Hiçbir </a:t>
            </a:r>
            <a:r>
              <a:rPr lang="tr-TR" sz="3600" b="1" dirty="0">
                <a:solidFill>
                  <a:srgbClr val="C00000"/>
                </a:solidFill>
                <a:latin typeface="+mn-lt"/>
              </a:rPr>
              <a:t>Aşı Yaptırmama </a:t>
            </a:r>
            <a:r>
              <a:rPr lang="tr-TR" sz="3600" b="1" dirty="0">
                <a:latin typeface="+mn-lt"/>
              </a:rPr>
              <a:t>Durumunun Zamana Göre Seyri </a:t>
            </a:r>
            <a:br>
              <a:rPr lang="tr-TR" sz="3600" b="1" dirty="0">
                <a:latin typeface="+mn-lt"/>
              </a:rPr>
            </a:br>
            <a:r>
              <a:rPr lang="tr-TR" sz="2800" b="0" dirty="0">
                <a:latin typeface="+mn-lt"/>
              </a:rPr>
              <a:t>TNSA 2003-2018</a:t>
            </a:r>
            <a:endParaRPr lang="tr-TR" sz="3600" b="0" dirty="0">
              <a:latin typeface="+mn-lt"/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425428"/>
              </p:ext>
            </p:extLst>
          </p:nvPr>
        </p:nvGraphicFramePr>
        <p:xfrm>
          <a:off x="532732" y="2756958"/>
          <a:ext cx="11126535" cy="201406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595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1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19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1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1410">
                <a:tc>
                  <a:txBody>
                    <a:bodyPr/>
                    <a:lstStyle/>
                    <a:p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2003</a:t>
                      </a:r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2008</a:t>
                      </a:r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2013</a:t>
                      </a:r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2018</a:t>
                      </a:r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063">
                <a:tc>
                  <a:txBody>
                    <a:bodyPr/>
                    <a:lstStyle/>
                    <a:p>
                      <a:r>
                        <a:rPr lang="tr-TR" sz="2400" b="1" dirty="0"/>
                        <a:t>Hiçbir aşı yaptırmamış (%)</a:t>
                      </a:r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2,8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1,6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2,9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2,2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</a:rPr>
                        <a:t>Hiçbir aşı yaptırmamış </a:t>
                      </a:r>
                      <a:r>
                        <a:rPr lang="tr-TR" sz="2400" b="1" dirty="0">
                          <a:effectLst/>
                        </a:rPr>
                        <a:t>sayısı (kişi)</a:t>
                      </a:r>
                      <a:endParaRPr lang="tr-TR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84" marR="8728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33.569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20.197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37.445</a:t>
                      </a:r>
                      <a:endParaRPr lang="tr-TR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  <a:effectLst/>
                        </a:rPr>
                        <a:t>27.474</a:t>
                      </a:r>
                      <a:endParaRPr lang="tr-TR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5463" marR="6546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A2ED5-EF8F-4779-B786-5833B51A6512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0190AAB3-36AF-9C47-997F-5DA98336E83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06070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 </a:t>
            </a:r>
            <a:r>
              <a:rPr lang="tr-TR" sz="2000" b="1" dirty="0" err="1">
                <a:solidFill>
                  <a:srgbClr val="C00000"/>
                </a:solidFill>
              </a:rPr>
              <a:t>pandemisi</a:t>
            </a:r>
            <a:r>
              <a:rPr lang="tr-TR" sz="2000" b="1" dirty="0">
                <a:solidFill>
                  <a:srgbClr val="C00000"/>
                </a:solidFill>
              </a:rPr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14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970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DSÖ Önerileri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/>
            <a:r>
              <a:rPr lang="tr-TR" sz="2800" dirty="0"/>
              <a:t>Aşılama sırasında COVID-19 </a:t>
            </a:r>
            <a:r>
              <a:rPr lang="tr-TR" sz="2800" dirty="0">
                <a:solidFill>
                  <a:srgbClr val="C00000"/>
                </a:solidFill>
              </a:rPr>
              <a:t>enfeksiyonunu önleme  </a:t>
            </a:r>
          </a:p>
          <a:p>
            <a:pPr lvl="0" fontAlgn="base"/>
            <a:r>
              <a:rPr lang="tr-TR" sz="2800" dirty="0"/>
              <a:t>Özellikle </a:t>
            </a:r>
            <a:r>
              <a:rPr lang="tr-TR" sz="2800" dirty="0">
                <a:solidFill>
                  <a:srgbClr val="C00000"/>
                </a:solidFill>
              </a:rPr>
              <a:t>kızamık-kızamıkçık</a:t>
            </a:r>
            <a:r>
              <a:rPr lang="tr-TR" sz="2800" dirty="0"/>
              <a:t> veya </a:t>
            </a:r>
            <a:r>
              <a:rPr lang="tr-TR" sz="2800" dirty="0" err="1">
                <a:solidFill>
                  <a:srgbClr val="C00000"/>
                </a:solidFill>
              </a:rPr>
              <a:t>polio</a:t>
            </a:r>
            <a:r>
              <a:rPr lang="tr-TR" sz="2800" dirty="0"/>
              <a:t> ve diğer kombinasyon aşıları için </a:t>
            </a:r>
            <a:r>
              <a:rPr lang="tr-TR" sz="2800" dirty="0" err="1"/>
              <a:t>primer</a:t>
            </a:r>
            <a:r>
              <a:rPr lang="tr-TR" sz="2800" dirty="0"/>
              <a:t> aşı serilerine öncelik verin</a:t>
            </a:r>
          </a:p>
          <a:p>
            <a:pPr lvl="0" fontAlgn="base"/>
            <a:r>
              <a:rPr lang="tr-TR" sz="2800" dirty="0"/>
              <a:t>Doğum hastanelerinde </a:t>
            </a:r>
            <a:r>
              <a:rPr lang="tr-TR" sz="2800" b="1" dirty="0"/>
              <a:t>yeni doğanları </a:t>
            </a:r>
            <a:r>
              <a:rPr lang="tr-TR" sz="2800" dirty="0"/>
              <a:t>aşılayın.</a:t>
            </a:r>
          </a:p>
          <a:p>
            <a:pPr lvl="0" fontAlgn="base"/>
            <a:r>
              <a:rPr lang="tr-TR" sz="2800" dirty="0"/>
              <a:t>Hassas nüfus grupları için </a:t>
            </a:r>
            <a:r>
              <a:rPr lang="tr-TR" sz="2800" b="1" dirty="0" err="1"/>
              <a:t>pnömokok</a:t>
            </a:r>
            <a:r>
              <a:rPr lang="tr-TR" sz="2800" b="1" dirty="0"/>
              <a:t> ve mevsimsel grip </a:t>
            </a:r>
            <a:r>
              <a:rPr lang="tr-TR" sz="2800" dirty="0"/>
              <a:t>aşılarına öncelik verin.</a:t>
            </a:r>
          </a:p>
          <a:p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425039" y="5450774"/>
            <a:ext cx="99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Guidance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routine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immunization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services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during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COVID-19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pandemic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WHO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European</a:t>
            </a:r>
            <a:r>
              <a:rPr lang="tr-TR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Region</a:t>
            </a:r>
            <a:r>
              <a:rPr lang="tr-TR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tr-T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20 Mart 2020, DSÖ, </a:t>
            </a:r>
            <a:r>
              <a:rPr lang="tr-TR" sz="14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https://korona.hasuder.org.tr/2460-2/</a:t>
            </a:r>
            <a:endParaRPr lang="tr-TR" sz="1400" dirty="0"/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10AA3AFB-0A59-5C47-BC33-4C0E7BD900C7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494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16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0021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17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974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xmlns="" id="{0B688A85-ADC4-F247-AE21-FAD18D0EA49D}"/>
              </a:ext>
            </a:extLst>
          </p:cNvPr>
          <p:cNvSpPr/>
          <p:nvPr/>
        </p:nvSpPr>
        <p:spPr>
          <a:xfrm>
            <a:off x="11466512" y="6396717"/>
            <a:ext cx="381000" cy="365125"/>
          </a:xfrm>
          <a:prstGeom prst="ellipse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E8BA4703-519F-B94A-8A22-B1943858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Aşı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Önlenebilir</a:t>
            </a:r>
            <a:r>
              <a:rPr lang="en-US" dirty="0"/>
              <a:t> </a:t>
            </a:r>
            <a:r>
              <a:rPr lang="en-US" dirty="0" err="1"/>
              <a:t>Hastalıkların</a:t>
            </a:r>
            <a:r>
              <a:rPr lang="en-US" dirty="0"/>
              <a:t> </a:t>
            </a:r>
            <a:r>
              <a:rPr lang="en-US" dirty="0" err="1"/>
              <a:t>Bulaştırıcılığı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Önlenmesi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Aşılamada</a:t>
            </a:r>
            <a:r>
              <a:rPr lang="en-US" dirty="0"/>
              <a:t> </a:t>
            </a:r>
            <a:r>
              <a:rPr lang="en-US" dirty="0" err="1"/>
              <a:t>Kapsayıcılık</a:t>
            </a:r>
            <a:r>
              <a:rPr lang="en-US" dirty="0"/>
              <a:t> </a:t>
            </a:r>
            <a:r>
              <a:rPr lang="en-US" dirty="0" err="1"/>
              <a:t>Düzeyi</a:t>
            </a:r>
            <a:endParaRPr lang="x-none" dirty="0"/>
          </a:p>
        </p:txBody>
      </p:sp>
      <p:sp>
        <p:nvSpPr>
          <p:cNvPr id="24579" name="Slayt Numarası Yer Tutucus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097488" y="6383069"/>
            <a:ext cx="2743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B40465-C9E5-4989-AE4D-DDA67E6960BC}" type="slidenum">
              <a:rPr lang="tr-TR" altLang="tr-TR" b="1" smtClean="0">
                <a:solidFill>
                  <a:schemeClr val="bg1">
                    <a:lumMod val="85000"/>
                  </a:schemeClr>
                </a:solidFill>
                <a:latin typeface="Corbel" pitchFamily="34" charset="0"/>
              </a:rPr>
              <a:pPr/>
              <a:t>18</a:t>
            </a:fld>
            <a:endParaRPr lang="tr-TR" altLang="tr-TR" b="1" dirty="0">
              <a:solidFill>
                <a:schemeClr val="bg1">
                  <a:lumMod val="85000"/>
                </a:schemeClr>
              </a:solidFill>
              <a:latin typeface="Corbel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625339"/>
              </p:ext>
            </p:extLst>
          </p:nvPr>
        </p:nvGraphicFramePr>
        <p:xfrm>
          <a:off x="838200" y="2544818"/>
          <a:ext cx="10515599" cy="2657949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486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9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39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Hastalık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Bir hastanın hastalık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bulaştırabileceği kişi sayısı 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Toplum Bağışıklığı için/ salgını önlemek için ulaşılması gereken en az aşı oranı (%)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Kızamık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12-18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92-94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Boğmaca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5-17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</a:rPr>
                        <a:t>80-94</a:t>
                      </a:r>
                      <a:endParaRPr lang="tr-TR" sz="18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COVID-19 (%100 Etkili)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rgbClr val="2649F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2,5-3,5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rgbClr val="2649F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60-72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COVID-19 (%80 Etkili)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solidFill>
                            <a:srgbClr val="2649F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2,5-3,5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rgbClr val="2649F6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75-90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4162912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38201" y="5318233"/>
            <a:ext cx="10515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latin typeface="+mj-lt"/>
              </a:rPr>
              <a:t>Fine</a:t>
            </a:r>
            <a:r>
              <a:rPr lang="tr-TR" sz="1400" dirty="0">
                <a:latin typeface="+mj-lt"/>
              </a:rPr>
              <a:t> PEM, </a:t>
            </a:r>
            <a:r>
              <a:rPr lang="tr-TR" sz="1400" dirty="0" err="1">
                <a:latin typeface="+mj-lt"/>
              </a:rPr>
              <a:t>Mulholland</a:t>
            </a:r>
            <a:r>
              <a:rPr lang="tr-TR" sz="1400" dirty="0">
                <a:latin typeface="+mj-lt"/>
              </a:rPr>
              <a:t> K, </a:t>
            </a:r>
            <a:r>
              <a:rPr lang="tr-TR" sz="1400" dirty="0" err="1">
                <a:latin typeface="+mj-lt"/>
              </a:rPr>
              <a:t>Scott</a:t>
            </a:r>
            <a:r>
              <a:rPr lang="tr-TR" sz="1400" dirty="0">
                <a:latin typeface="+mj-lt"/>
              </a:rPr>
              <a:t> A, </a:t>
            </a:r>
            <a:r>
              <a:rPr lang="tr-TR" sz="1400" dirty="0" err="1">
                <a:latin typeface="+mj-lt"/>
              </a:rPr>
              <a:t>Edmunds</a:t>
            </a:r>
            <a:r>
              <a:rPr lang="tr-TR" sz="1400" dirty="0">
                <a:latin typeface="+mj-lt"/>
              </a:rPr>
              <a:t> WJ. </a:t>
            </a:r>
            <a:r>
              <a:rPr lang="tr-TR" sz="1400" dirty="0" err="1">
                <a:latin typeface="+mj-lt"/>
              </a:rPr>
              <a:t>Community</a:t>
            </a:r>
            <a:r>
              <a:rPr lang="tr-TR" sz="1400" dirty="0">
                <a:latin typeface="+mj-lt"/>
              </a:rPr>
              <a:t> </a:t>
            </a:r>
            <a:r>
              <a:rPr lang="tr-TR" sz="1400" dirty="0" err="1">
                <a:latin typeface="+mj-lt"/>
              </a:rPr>
              <a:t>Protection</a:t>
            </a:r>
            <a:r>
              <a:rPr lang="tr-TR" sz="1400" dirty="0">
                <a:latin typeface="+mj-lt"/>
              </a:rPr>
              <a:t>, (in) </a:t>
            </a:r>
            <a:r>
              <a:rPr lang="tr-TR" sz="1400" dirty="0" err="1">
                <a:latin typeface="+mj-lt"/>
              </a:rPr>
              <a:t>Plotkin’s</a:t>
            </a:r>
            <a:r>
              <a:rPr lang="tr-TR" sz="1400" dirty="0">
                <a:latin typeface="+mj-lt"/>
              </a:rPr>
              <a:t> </a:t>
            </a:r>
            <a:r>
              <a:rPr lang="tr-TR" sz="1400" dirty="0" err="1">
                <a:latin typeface="+mj-lt"/>
              </a:rPr>
              <a:t>Vaccines</a:t>
            </a:r>
            <a:r>
              <a:rPr lang="tr-TR" sz="1400" dirty="0">
                <a:latin typeface="+mj-lt"/>
              </a:rPr>
              <a:t> 2018</a:t>
            </a:r>
          </a:p>
          <a:p>
            <a:r>
              <a:rPr lang="tr-TR" sz="1400" dirty="0" err="1">
                <a:latin typeface="+mj-lt"/>
              </a:rPr>
              <a:t>Anderson</a:t>
            </a:r>
            <a:r>
              <a:rPr lang="tr-TR" sz="1400" dirty="0">
                <a:latin typeface="+mj-lt"/>
              </a:rPr>
              <a:t> RM, </a:t>
            </a:r>
            <a:r>
              <a:rPr lang="tr-TR" sz="1400" dirty="0" err="1">
                <a:latin typeface="+mj-lt"/>
              </a:rPr>
              <a:t>Vegvari</a:t>
            </a:r>
            <a:r>
              <a:rPr lang="tr-TR" sz="1400" dirty="0">
                <a:latin typeface="+mj-lt"/>
              </a:rPr>
              <a:t> C, </a:t>
            </a:r>
            <a:r>
              <a:rPr lang="tr-TR" sz="1400" dirty="0" err="1">
                <a:latin typeface="+mj-lt"/>
              </a:rPr>
              <a:t>Truscott</a:t>
            </a:r>
            <a:r>
              <a:rPr lang="tr-TR" sz="1400" dirty="0">
                <a:latin typeface="+mj-lt"/>
              </a:rPr>
              <a:t> J, </a:t>
            </a:r>
            <a:r>
              <a:rPr lang="tr-TR" sz="1400" dirty="0" err="1">
                <a:latin typeface="+mj-lt"/>
              </a:rPr>
              <a:t>Collyer</a:t>
            </a:r>
            <a:r>
              <a:rPr lang="tr-TR" sz="1400" dirty="0">
                <a:latin typeface="+mj-lt"/>
              </a:rPr>
              <a:t> BS, </a:t>
            </a:r>
            <a:r>
              <a:rPr lang="en-US" sz="1400" dirty="0">
                <a:latin typeface="+mj-lt"/>
              </a:rPr>
              <a:t>Challenges in creating herd immunity to SARS-CoV-2 infection</a:t>
            </a:r>
            <a:r>
              <a:rPr lang="tr-TR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by mass vaccination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err="1">
                <a:latin typeface="+mj-lt"/>
              </a:rPr>
              <a:t>https</a:t>
            </a:r>
            <a:r>
              <a:rPr lang="tr-TR" sz="1400" dirty="0">
                <a:latin typeface="+mj-lt"/>
              </a:rPr>
              <a:t>://</a:t>
            </a:r>
            <a:r>
              <a:rPr lang="tr-TR" sz="1400" dirty="0" err="1">
                <a:latin typeface="+mj-lt"/>
              </a:rPr>
              <a:t>www.thelancet.com</a:t>
            </a:r>
            <a:r>
              <a:rPr lang="tr-TR" sz="1400" dirty="0">
                <a:latin typeface="+mj-lt"/>
              </a:rPr>
              <a:t>/</a:t>
            </a:r>
            <a:r>
              <a:rPr lang="tr-TR" sz="1400" dirty="0" err="1">
                <a:latin typeface="+mj-lt"/>
              </a:rPr>
              <a:t>action</a:t>
            </a:r>
            <a:r>
              <a:rPr lang="tr-TR" sz="1400" dirty="0">
                <a:latin typeface="+mj-lt"/>
              </a:rPr>
              <a:t>/</a:t>
            </a:r>
            <a:r>
              <a:rPr lang="tr-TR" sz="1400" dirty="0" err="1">
                <a:latin typeface="+mj-lt"/>
              </a:rPr>
              <a:t>showPdf?pii</a:t>
            </a:r>
            <a:r>
              <a:rPr lang="tr-TR" sz="1400" dirty="0">
                <a:latin typeface="+mj-lt"/>
              </a:rPr>
              <a:t>=S0140-6736%2820%2932318-7</a:t>
            </a:r>
          </a:p>
        </p:txBody>
      </p:sp>
    </p:spTree>
    <p:extLst>
      <p:ext uri="{BB962C8B-B14F-4D97-AF65-F5344CB8AC3E}">
        <p14:creationId xmlns:p14="http://schemas.microsoft.com/office/powerpoint/2010/main" val="11892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19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7093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A9C12A-CD46-FD4E-8AF8-6BF5D2D0E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solidFill>
                  <a:srgbClr val="0000FF"/>
                </a:solidFill>
              </a:rPr>
              <a:t>Aşılama, bir halk sağlığı girişimi olarak, toplumun her kesimi için, yaşama hakkını korumak ve sürdürmek bağlamında hiç COVID-19’a karşı aşılama kadar önem kazanmamıştı. </a:t>
            </a:r>
            <a:endParaRPr lang="x-none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80654" y="2092035"/>
            <a:ext cx="10273146" cy="40849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tr-TR" dirty="0"/>
              <a:t>Ne var ki, COVID-19’a karşı </a:t>
            </a:r>
            <a:r>
              <a:rPr lang="tr-TR" dirty="0">
                <a:solidFill>
                  <a:srgbClr val="C00000"/>
                </a:solidFill>
              </a:rPr>
              <a:t>aşılama, yaşama hakkını sürdürmede gerekli ancak yeterli değildir. Yürütülmekte olan diğer halk sağlığı girişimlerinin </a:t>
            </a:r>
            <a:r>
              <a:rPr lang="tr-TR" dirty="0"/>
              <a:t>(evde kalma, diğer insanlarla arada koruma mesafesi bırakma, el yıkama ve maske takma) </a:t>
            </a:r>
            <a:r>
              <a:rPr lang="tr-TR" dirty="0">
                <a:solidFill>
                  <a:srgbClr val="C00000"/>
                </a:solidFill>
              </a:rPr>
              <a:t>güçlendirerek sürdürülmesi şarttır.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dirty="0"/>
              <a:t>Kimseyi yaşamsal gereksinimlerini karşılamak için hastalıkla maruz kalma ve yayma riski arasında seçim yapma durumunda bırakmadan </a:t>
            </a:r>
            <a:r>
              <a:rPr lang="tr-TR" dirty="0">
                <a:solidFill>
                  <a:srgbClr val="C00000"/>
                </a:solidFill>
              </a:rPr>
              <a:t>en az 14 gün tam kapanma </a:t>
            </a:r>
            <a:r>
              <a:rPr lang="tr-TR" dirty="0"/>
              <a:t>ve eşitsizlik mağdurları yaratmadan toplum bağışıklığı sağlayacak ve sürdürecek bir aşılama sağlanmalıdır. 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/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2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27EB0B3D-774B-4E4E-A356-4E64F996CBE5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03359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Covid-19 Aşısına Erişimde Değerler Çerçevesi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Bu değerler çerçevesinde insanların evrensel olarak eşit olduğuna vurgu yapılarak </a:t>
            </a:r>
            <a:r>
              <a:rPr lang="tr-TR" sz="2800" b="1" dirty="0"/>
              <a:t>Covid-19 aşısının ülkeler arası ve ülke içinde aşılanacak kişilere ulaştırılması ve kişilerin aşılanmasında alınan kararların </a:t>
            </a:r>
            <a:r>
              <a:rPr lang="tr-TR" sz="2800" b="1" dirty="0">
                <a:solidFill>
                  <a:srgbClr val="C00000"/>
                </a:solidFill>
              </a:rPr>
              <a:t>etik ve bilimsel temellere </a:t>
            </a:r>
            <a:r>
              <a:rPr lang="tr-TR" sz="2800" b="1" dirty="0"/>
              <a:t>dayandırılması, </a:t>
            </a:r>
            <a:r>
              <a:rPr lang="tr-TR" sz="2800" b="1" dirty="0">
                <a:solidFill>
                  <a:srgbClr val="C00000"/>
                </a:solidFill>
              </a:rPr>
              <a:t>eşitlik</a:t>
            </a:r>
            <a:r>
              <a:rPr lang="tr-TR" sz="2800" b="1" dirty="0"/>
              <a:t> ve </a:t>
            </a:r>
            <a:r>
              <a:rPr lang="tr-TR" sz="2800" b="1" dirty="0">
                <a:solidFill>
                  <a:srgbClr val="C00000"/>
                </a:solidFill>
              </a:rPr>
              <a:t>hakkaniyete</a:t>
            </a:r>
            <a:r>
              <a:rPr lang="tr-TR" sz="2800" b="1" dirty="0"/>
              <a:t> özen gösterilmesi ve şeffaf olunmasına</a:t>
            </a:r>
            <a:r>
              <a:rPr lang="tr-TR" sz="2800" dirty="0"/>
              <a:t> vurgu yapılmaktadır. </a:t>
            </a:r>
          </a:p>
          <a:p>
            <a:r>
              <a:rPr lang="tr-TR" sz="2800" dirty="0"/>
              <a:t>Ayrıca bu değerler çerçevesinde toplumda aşılama için yapılacak </a:t>
            </a:r>
            <a:r>
              <a:rPr lang="tr-TR" sz="2800" dirty="0" err="1"/>
              <a:t>önceliklendirmelerin</a:t>
            </a:r>
            <a:r>
              <a:rPr lang="tr-TR" sz="2800" dirty="0"/>
              <a:t> aşı ve aşılamanın toplum tarafından kabulü sağlanırken yöneticilerin de aldıkları kararlara dayanak sağlayacağı bildirilmektedir. </a:t>
            </a:r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CC8105B3-E6DF-7447-87D0-45926FEAAF0F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1951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rgbClr val="0000FF"/>
                </a:solidFill>
              </a:rPr>
              <a:t>Kullanmakta olduğumuz aşılar ile  </a:t>
            </a:r>
            <a:br>
              <a:rPr lang="tr-TR" sz="3600" b="1" dirty="0">
                <a:solidFill>
                  <a:srgbClr val="0000FF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COVID-19 </a:t>
            </a:r>
            <a:r>
              <a:rPr lang="tr-TR" sz="3600" b="1" dirty="0">
                <a:solidFill>
                  <a:schemeClr val="tx1"/>
                </a:solidFill>
              </a:rPr>
              <a:t>aşılarının geliştirme süreci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2086494" y="2585522"/>
            <a:ext cx="5015346" cy="1583132"/>
          </a:xfrm>
        </p:spPr>
        <p:txBody>
          <a:bodyPr>
            <a:normAutofit/>
          </a:bodyPr>
          <a:lstStyle/>
          <a:p>
            <a:r>
              <a:rPr lang="tr-TR" sz="2800" b="1" dirty="0"/>
              <a:t>Güvenlik</a:t>
            </a:r>
          </a:p>
          <a:p>
            <a:r>
              <a:rPr lang="tr-TR" sz="2800" b="1" dirty="0"/>
              <a:t>Kalite</a:t>
            </a:r>
          </a:p>
          <a:p>
            <a:r>
              <a:rPr lang="tr-TR" sz="2800" b="1" dirty="0"/>
              <a:t>Etkililik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4294967295"/>
          </p:nvPr>
        </p:nvSpPr>
        <p:spPr>
          <a:xfrm>
            <a:off x="1767840" y="2013598"/>
            <a:ext cx="5157788" cy="823912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Kullanmakta Olduğumuz Aşılar</a:t>
            </a:r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066800" y="4358751"/>
            <a:ext cx="1005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000000"/>
                </a:solidFill>
              </a:rPr>
              <a:t>Hukuksal düzenleme standardı-AB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000000"/>
                </a:solidFill>
              </a:rPr>
              <a:t>COVID-19 </a:t>
            </a:r>
            <a:r>
              <a:rPr lang="tr-TR" sz="2000" dirty="0">
                <a:solidFill>
                  <a:srgbClr val="000000"/>
                </a:solidFill>
              </a:rPr>
              <a:t>aşıları AB’nde tıbbi ürünlerin onaylanması sürecinde gözetilen aynı standartlar üzerinden onaylanmalıdır. </a:t>
            </a:r>
            <a:endParaRPr lang="tr-TR" sz="2000" dirty="0"/>
          </a:p>
        </p:txBody>
      </p:sp>
      <p:pic>
        <p:nvPicPr>
          <p:cNvPr id="12" name="Picture 2" descr="Yeşil Yuvarlak Tik Işareti-Vista Simgesi-Ücretsiz Simgesi Ücretsiz Indi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242" y="2636303"/>
            <a:ext cx="388657" cy="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Dikdörtgen 21"/>
          <p:cNvSpPr/>
          <p:nvPr/>
        </p:nvSpPr>
        <p:spPr>
          <a:xfrm>
            <a:off x="1080653" y="5575090"/>
            <a:ext cx="101731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dirty="0"/>
              <a:t>C</a:t>
            </a:r>
            <a:r>
              <a:rPr lang="en-US" sz="1100" dirty="0"/>
              <a:t>OVID-19 vaccines: development, evaluation, approval and monitoring</a:t>
            </a:r>
            <a:br>
              <a:rPr lang="en-US" sz="1100" dirty="0"/>
            </a:br>
            <a:r>
              <a:rPr lang="en-US" sz="1100" dirty="0"/>
              <a:t> </a:t>
            </a:r>
            <a:r>
              <a:rPr lang="tr-TR" sz="1100" dirty="0"/>
              <a:t>https://www.ema.europa.eu/en/human-regulatory/overview/public-health-threats/coronavirus-disease-covid-19/treatments-vaccines/covid-19-vaccines-</a:t>
            </a:r>
          </a:p>
          <a:p>
            <a:pPr algn="r"/>
            <a:r>
              <a:rPr lang="tr-TR" sz="1100" dirty="0" err="1"/>
              <a:t>development-evaluation-approval-monitoring</a:t>
            </a:r>
            <a:endParaRPr lang="tr-TR" sz="1100" dirty="0"/>
          </a:p>
        </p:txBody>
      </p:sp>
      <p:pic>
        <p:nvPicPr>
          <p:cNvPr id="23" name="Picture 2" descr="Yeşil Yuvarlak Tik Işareti-Vista Simgesi-Ücretsiz Simgesi Ücretsiz Indir">
            <a:extLst>
              <a:ext uri="{FF2B5EF4-FFF2-40B4-BE49-F238E27FC236}">
                <a16:creationId xmlns:a16="http://schemas.microsoft.com/office/drawing/2014/main" xmlns="" id="{93DDB52C-1D5D-264F-AE1C-A1BC5862E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240" y="3111265"/>
            <a:ext cx="388657" cy="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eşil Yuvarlak Tik Işareti-Vista Simgesi-Ücretsiz Simgesi Ücretsiz Indir">
            <a:extLst>
              <a:ext uri="{FF2B5EF4-FFF2-40B4-BE49-F238E27FC236}">
                <a16:creationId xmlns:a16="http://schemas.microsoft.com/office/drawing/2014/main" xmlns="" id="{35185852-6708-754D-8D50-E42F1A1FF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240" y="3619418"/>
            <a:ext cx="388657" cy="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İçerik Yer Tutucusu 3">
            <a:extLst>
              <a:ext uri="{FF2B5EF4-FFF2-40B4-BE49-F238E27FC236}">
                <a16:creationId xmlns:a16="http://schemas.microsoft.com/office/drawing/2014/main" xmlns="" id="{88610414-58DC-C24F-880C-984D7BD35187}"/>
              </a:ext>
            </a:extLst>
          </p:cNvPr>
          <p:cNvSpPr txBox="1">
            <a:spLocks/>
          </p:cNvSpPr>
          <p:nvPr/>
        </p:nvSpPr>
        <p:spPr>
          <a:xfrm>
            <a:off x="7176654" y="2580233"/>
            <a:ext cx="5015346" cy="158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/>
              <a:t>Güvenlik</a:t>
            </a:r>
          </a:p>
          <a:p>
            <a:r>
              <a:rPr lang="tr-TR" sz="2800" b="1"/>
              <a:t>Kalite</a:t>
            </a:r>
          </a:p>
          <a:p>
            <a:r>
              <a:rPr lang="tr-TR" sz="2800" b="1"/>
              <a:t>Etkililik</a:t>
            </a:r>
            <a:endParaRPr lang="tr-TR" sz="2800" b="1" dirty="0"/>
          </a:p>
        </p:txBody>
      </p:sp>
      <p:sp>
        <p:nvSpPr>
          <p:cNvPr id="26" name="Metin Yer Tutucusu 2">
            <a:extLst>
              <a:ext uri="{FF2B5EF4-FFF2-40B4-BE49-F238E27FC236}">
                <a16:creationId xmlns:a16="http://schemas.microsoft.com/office/drawing/2014/main" xmlns="" id="{81E47B09-C8AF-1C4E-A421-AA952F8F088C}"/>
              </a:ext>
            </a:extLst>
          </p:cNvPr>
          <p:cNvSpPr txBox="1">
            <a:spLocks/>
          </p:cNvSpPr>
          <p:nvPr/>
        </p:nvSpPr>
        <p:spPr>
          <a:xfrm>
            <a:off x="6858000" y="2008309"/>
            <a:ext cx="5157788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b="1" dirty="0">
                <a:solidFill>
                  <a:srgbClr val="C00000"/>
                </a:solidFill>
              </a:rPr>
              <a:t>COVID-19 Aşıları</a:t>
            </a:r>
          </a:p>
        </p:txBody>
      </p:sp>
      <p:pic>
        <p:nvPicPr>
          <p:cNvPr id="27" name="Picture 2" descr="Yeşil Yuvarlak Tik Işareti-Vista Simgesi-Ücretsiz Simgesi Ücretsiz Indir">
            <a:extLst>
              <a:ext uri="{FF2B5EF4-FFF2-40B4-BE49-F238E27FC236}">
                <a16:creationId xmlns:a16="http://schemas.microsoft.com/office/drawing/2014/main" xmlns="" id="{640EC732-D8E7-324F-BB43-61D3EE96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402" y="2631014"/>
            <a:ext cx="388657" cy="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Yeşil Yuvarlak Tik Işareti-Vista Simgesi-Ücretsiz Simgesi Ücretsiz Indir">
            <a:extLst>
              <a:ext uri="{FF2B5EF4-FFF2-40B4-BE49-F238E27FC236}">
                <a16:creationId xmlns:a16="http://schemas.microsoft.com/office/drawing/2014/main" xmlns="" id="{630372B8-E7E9-9343-B6ED-949350806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400" y="3105976"/>
            <a:ext cx="388657" cy="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Yeşil Yuvarlak Tik Işareti-Vista Simgesi-Ücretsiz Simgesi Ücretsiz Indir">
            <a:extLst>
              <a:ext uri="{FF2B5EF4-FFF2-40B4-BE49-F238E27FC236}">
                <a16:creationId xmlns:a16="http://schemas.microsoft.com/office/drawing/2014/main" xmlns="" id="{2C26B2E3-B996-7549-843A-A7C6B60D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0400" y="3614129"/>
            <a:ext cx="388657" cy="3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ltbilgi Yer Tutucusu 4">
            <a:extLst>
              <a:ext uri="{FF2B5EF4-FFF2-40B4-BE49-F238E27FC236}">
                <a16:creationId xmlns:a16="http://schemas.microsoft.com/office/drawing/2014/main" xmlns="" id="{97779CE4-C2CD-9244-A9B1-6A3E7AFE4C65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95379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CoronaVac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96597"/>
            <a:ext cx="10515600" cy="4351338"/>
          </a:xfrm>
        </p:spPr>
        <p:txBody>
          <a:bodyPr>
            <a:normAutofit/>
          </a:bodyPr>
          <a:lstStyle/>
          <a:p>
            <a:r>
              <a:rPr lang="tr-TR" sz="2800" dirty="0" err="1"/>
              <a:t>Sinovac</a:t>
            </a:r>
            <a:r>
              <a:rPr lang="tr-TR" sz="2800" dirty="0"/>
              <a:t> firması ile; 50 milyon doz için kesin anlaşma yapılmış.</a:t>
            </a:r>
          </a:p>
          <a:p>
            <a:r>
              <a:rPr lang="tr-TR" sz="2800" dirty="0"/>
              <a:t>30 Aralık 2020: 3 milyon doz ülkemize geldi; Sağlık Bakanlığı Halk Sağlığı İlaç ve Aşı Depolarına yerleştirildi.</a:t>
            </a:r>
          </a:p>
          <a:p>
            <a:r>
              <a:rPr lang="tr-TR" sz="2800" dirty="0"/>
              <a:t>Aşılardan alınan numuneler, analizlerinin yapılması için soğuk zincir ile </a:t>
            </a:r>
            <a:r>
              <a:rPr lang="tr-TR" sz="2800" b="1" dirty="0"/>
              <a:t>Türkiye İlaç ve Tıbbi Cihaz Kurumu (TİTCK) </a:t>
            </a:r>
            <a:r>
              <a:rPr lang="tr-TR" sz="2800" dirty="0"/>
              <a:t>Laboratuvarlarına gönderildi.</a:t>
            </a:r>
          </a:p>
          <a:p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838200" y="5470711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https://www.saglik.gov.tr/TR,77987/covid-19-asisinin-analizleri-saglik-bakanligi-laboratuvarlarinda-yapiliyor-05012021.html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8200" y="5101379"/>
            <a:ext cx="1051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https://www.saglik.gov.tr/TR,78114/koronavirus-bilim-kurulu-toplantisina-iliskin-aciklama-07012021.html</a:t>
            </a:r>
          </a:p>
        </p:txBody>
      </p:sp>
    </p:spTree>
    <p:extLst>
      <p:ext uri="{BB962C8B-B14F-4D97-AF65-F5344CB8AC3E}">
        <p14:creationId xmlns:p14="http://schemas.microsoft.com/office/powerpoint/2010/main" val="127677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CoronaVac</a:t>
            </a:r>
            <a:r>
              <a:rPr lang="tr-TR" b="1" dirty="0"/>
              <a:t> /AKO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Gelen aşıların kontrolle tamamlanınca,</a:t>
            </a:r>
          </a:p>
          <a:p>
            <a:r>
              <a:rPr lang="tr-TR" sz="2800" b="1" dirty="0"/>
              <a:t>TİTCK tarafından “Acil Kullanım Onayı” görüşülüp, </a:t>
            </a:r>
            <a:r>
              <a:rPr lang="tr-TR" sz="2800" dirty="0"/>
              <a:t>uygun bulunursa onaylanacak.</a:t>
            </a:r>
          </a:p>
          <a:p>
            <a:r>
              <a:rPr lang="tr-TR" sz="2800" dirty="0"/>
              <a:t>TİTCK AKO Komisyonu ya da Kurulunun üyeleri ile ilgili bir açıklama yapılmadı.</a:t>
            </a:r>
          </a:p>
          <a:p>
            <a:r>
              <a:rPr lang="tr-TR" sz="2800" dirty="0"/>
              <a:t>Ocak ayında bu sürecin tamamlanması planlanıyor.</a:t>
            </a:r>
          </a:p>
        </p:txBody>
      </p:sp>
    </p:spTree>
    <p:extLst>
      <p:ext uri="{BB962C8B-B14F-4D97-AF65-F5344CB8AC3E}">
        <p14:creationId xmlns:p14="http://schemas.microsoft.com/office/powerpoint/2010/main" val="22154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Biontech</a:t>
            </a:r>
            <a:r>
              <a:rPr lang="tr-TR" dirty="0"/>
              <a:t> Pfizer Aşısı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Sağlık Bakanlığı Açıklamaları;</a:t>
            </a:r>
          </a:p>
          <a:p>
            <a:r>
              <a:rPr lang="tr-TR" sz="2800" dirty="0"/>
              <a:t>Firmanın Almanya’da depolarında 550 bin dozun Türkiye için hazır beklediği açıklandı. Ocak ayı başında gelmesi planlanmıştı</a:t>
            </a:r>
          </a:p>
          <a:p>
            <a:r>
              <a:rPr lang="tr-TR" sz="2800" dirty="0"/>
              <a:t>Mart ayı sonuna kadar 4,5 milyon doz aşı ülkemize teslim edilecek. </a:t>
            </a:r>
          </a:p>
          <a:p>
            <a:r>
              <a:rPr lang="tr-TR" sz="2800" dirty="0"/>
              <a:t>30 milyon doza kadar anlaşma imzalandı.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endParaRPr lang="tr-TR" sz="2800" dirty="0"/>
          </a:p>
        </p:txBody>
      </p:sp>
      <p:sp>
        <p:nvSpPr>
          <p:cNvPr id="5" name="Dikdörtgen 4"/>
          <p:cNvSpPr/>
          <p:nvPr/>
        </p:nvSpPr>
        <p:spPr>
          <a:xfrm>
            <a:off x="1080654" y="5379720"/>
            <a:ext cx="10273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https://www.saglik.gov.tr/TR,78114/koronavirus-bilim-kurulu-toplantisina-iliskin-aciklama-07012021.html</a:t>
            </a:r>
          </a:p>
        </p:txBody>
      </p:sp>
    </p:spTree>
    <p:extLst>
      <p:ext uri="{BB962C8B-B14F-4D97-AF65-F5344CB8AC3E}">
        <p14:creationId xmlns:p14="http://schemas.microsoft.com/office/powerpoint/2010/main" val="239597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COVID-19 </a:t>
            </a:r>
            <a:r>
              <a:rPr lang="en-US" b="1" dirty="0" err="1"/>
              <a:t>Aşı</a:t>
            </a:r>
            <a:r>
              <a:rPr lang="tr-TR" b="1" dirty="0"/>
              <a:t>sın</a:t>
            </a:r>
            <a:r>
              <a:rPr lang="en-US" b="1" dirty="0"/>
              <a:t>a </a:t>
            </a:r>
            <a:r>
              <a:rPr lang="en-US" b="1" dirty="0" err="1"/>
              <a:t>Erişim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Lisans</a:t>
            </a:r>
            <a:r>
              <a:rPr lang="en-US" sz="2800" dirty="0"/>
              <a:t> </a:t>
            </a:r>
            <a:r>
              <a:rPr lang="en-US" sz="2800" dirty="0" err="1"/>
              <a:t>sonrasında</a:t>
            </a:r>
            <a:r>
              <a:rPr lang="en-US" sz="2800" dirty="0"/>
              <a:t> </a:t>
            </a:r>
            <a:r>
              <a:rPr lang="en-US" sz="2800" dirty="0" err="1"/>
              <a:t>aşı</a:t>
            </a:r>
            <a:r>
              <a:rPr lang="en-US" sz="2800" dirty="0"/>
              <a:t> </a:t>
            </a:r>
            <a:r>
              <a:rPr lang="en-US" sz="2800" dirty="0" err="1"/>
              <a:t>üretimi</a:t>
            </a:r>
            <a:r>
              <a:rPr lang="en-US" sz="2800" dirty="0"/>
              <a:t> 12-24 ay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yavaş</a:t>
            </a:r>
            <a:r>
              <a:rPr lang="en-US" sz="2800" dirty="0"/>
              <a:t> </a:t>
            </a:r>
            <a:r>
              <a:rPr lang="en-US" sz="2800" dirty="0" err="1"/>
              <a:t>yavaş</a:t>
            </a:r>
            <a:r>
              <a:rPr lang="en-US" sz="2800" dirty="0"/>
              <a:t> </a:t>
            </a:r>
            <a:r>
              <a:rPr lang="en-US" sz="2800" dirty="0" err="1"/>
              <a:t>artacaktır</a:t>
            </a:r>
            <a:r>
              <a:rPr lang="en-US" sz="2800" dirty="0"/>
              <a:t> </a:t>
            </a:r>
          </a:p>
          <a:p>
            <a:r>
              <a:rPr lang="en-US" sz="2800" dirty="0"/>
              <a:t>2021 </a:t>
            </a:r>
            <a:r>
              <a:rPr lang="en-US" sz="2800" dirty="0" err="1"/>
              <a:t>ortası-sonundan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yaygın</a:t>
            </a:r>
            <a:r>
              <a:rPr lang="en-US" sz="2800" dirty="0"/>
              <a:t> </a:t>
            </a:r>
            <a:r>
              <a:rPr lang="en-US" sz="2800" dirty="0" err="1"/>
              <a:t>biçimde</a:t>
            </a:r>
            <a:r>
              <a:rPr lang="en-US" sz="2800" dirty="0"/>
              <a:t> </a:t>
            </a:r>
            <a:r>
              <a:rPr lang="en-US" sz="2800" dirty="0" err="1"/>
              <a:t>aşıya</a:t>
            </a:r>
            <a:r>
              <a:rPr lang="en-US" sz="2800" dirty="0"/>
              <a:t> </a:t>
            </a:r>
            <a:r>
              <a:rPr lang="en-US" sz="2800" dirty="0" err="1"/>
              <a:t>erişim</a:t>
            </a:r>
            <a:r>
              <a:rPr lang="en-US" sz="2800" dirty="0"/>
              <a:t> </a:t>
            </a:r>
            <a:r>
              <a:rPr lang="en-US" sz="2800" dirty="0" err="1"/>
              <a:t>söz</a:t>
            </a:r>
            <a:r>
              <a:rPr lang="en-US" sz="2800" dirty="0"/>
              <a:t> </a:t>
            </a:r>
            <a:r>
              <a:rPr lang="en-US" sz="2800" dirty="0" err="1"/>
              <a:t>konusu</a:t>
            </a:r>
            <a:r>
              <a:rPr lang="en-US" sz="2800" dirty="0"/>
              <a:t> </a:t>
            </a:r>
            <a:r>
              <a:rPr lang="en-US" sz="2800" dirty="0" err="1"/>
              <a:t>olmayacak</a:t>
            </a:r>
            <a:endParaRPr lang="en-US" sz="2800" dirty="0"/>
          </a:p>
          <a:p>
            <a:r>
              <a:rPr lang="en-US" sz="2800" b="1" dirty="0" err="1">
                <a:solidFill>
                  <a:srgbClr val="C00000"/>
                </a:solidFill>
              </a:rPr>
              <a:t>Aşının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hastalık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bulaşına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etkisi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yavaş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gelişecek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hedef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kapsayıcılık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oranlarına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erişmek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birkaç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yıl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alabilecektir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80654" y="4937760"/>
            <a:ext cx="10273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Challenges in creating herd immunity to SARS-CoV-2 infection by mass vaccination </a:t>
            </a:r>
            <a:endParaRPr lang="en-US" dirty="0"/>
          </a:p>
          <a:p>
            <a:pPr>
              <a:defRPr/>
            </a:pPr>
            <a:r>
              <a:rPr lang="en-US" i="1" dirty="0"/>
              <a:t>Roy M Anderson, </a:t>
            </a:r>
            <a:r>
              <a:rPr lang="en-US" i="1" dirty="0" err="1"/>
              <a:t>Carolin</a:t>
            </a:r>
            <a:r>
              <a:rPr lang="en-US" i="1" dirty="0"/>
              <a:t> </a:t>
            </a:r>
            <a:r>
              <a:rPr lang="en-US" i="1" dirty="0" err="1"/>
              <a:t>Vegvari</a:t>
            </a:r>
            <a:r>
              <a:rPr lang="en-US" i="1" dirty="0"/>
              <a:t>, James Truscott, Benjamin S </a:t>
            </a:r>
            <a:r>
              <a:rPr lang="en-US" i="1" dirty="0" err="1"/>
              <a:t>Collyer</a:t>
            </a:r>
            <a:endParaRPr lang="en-US" i="1" dirty="0"/>
          </a:p>
          <a:p>
            <a:pPr>
              <a:defRPr/>
            </a:pPr>
            <a:r>
              <a:rPr lang="en-US" dirty="0" err="1"/>
              <a:t>www.thelancet.com</a:t>
            </a:r>
            <a:r>
              <a:rPr lang="en-US" dirty="0"/>
              <a:t> </a:t>
            </a:r>
            <a:r>
              <a:rPr lang="en-US" b="1" dirty="0" err="1"/>
              <a:t>Vol</a:t>
            </a:r>
            <a:r>
              <a:rPr lang="en-US" b="1" dirty="0"/>
              <a:t> 396 November 21, 2020 </a:t>
            </a:r>
            <a:endParaRPr lang="en-US" dirty="0"/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8425B509-EC05-AD42-BDFC-F459A9CB43AE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0911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26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9591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Savunuculuk ve iletişim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839788" y="1965959"/>
            <a:ext cx="5157787" cy="5391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Savunuculuk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2"/>
          </a:xfrm>
        </p:spPr>
        <p:txBody>
          <a:bodyPr>
            <a:normAutofit fontScale="92500" lnSpcReduction="10000"/>
          </a:bodyPr>
          <a:lstStyle/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</a:rPr>
              <a:t>Neyi savunmak?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Yaşama hakkı- Sağlık hakkı- aşılanma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Herkese erişim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Risk yaklaşımı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Dayanışma-Toplum bağışıklığı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</a:rPr>
              <a:t>Kim savunacak?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Akademi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Yaşam savunucuları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rgbClr val="C00000"/>
                </a:solidFill>
              </a:rPr>
              <a:t>Bağışıklama İçin </a:t>
            </a:r>
            <a:r>
              <a:rPr lang="tr-TR" sz="2200" dirty="0" err="1">
                <a:solidFill>
                  <a:srgbClr val="C00000"/>
                </a:solidFill>
              </a:rPr>
              <a:t>Güçbirliği</a:t>
            </a:r>
            <a:endParaRPr lang="tr-TR" sz="220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</a:pP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3"/>
          </p:nvPr>
        </p:nvSpPr>
        <p:spPr>
          <a:xfrm>
            <a:off x="6172200" y="1965959"/>
            <a:ext cx="5183188" cy="53911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İletişim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4"/>
          </p:nvPr>
        </p:nvSpPr>
        <p:spPr>
          <a:xfrm>
            <a:off x="6172200" y="2671759"/>
            <a:ext cx="5183188" cy="3517903"/>
          </a:xfrm>
        </p:spPr>
        <p:txBody>
          <a:bodyPr>
            <a:normAutofit lnSpcReduction="10000"/>
          </a:bodyPr>
          <a:lstStyle/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</a:rPr>
              <a:t>Güven sağlama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Temsilcilerin katılımı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Doğru bilgi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Tam bilgi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Zamanında bilgi</a:t>
            </a:r>
          </a:p>
          <a:p>
            <a:pPr marL="560896" lvl="1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200" dirty="0">
                <a:solidFill>
                  <a:schemeClr val="tx1"/>
                </a:solidFill>
              </a:rPr>
              <a:t>Şeffaflık</a:t>
            </a:r>
          </a:p>
          <a:p>
            <a:pPr marL="268288" indent="-2682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schemeClr val="tx1"/>
                </a:solidFill>
              </a:rPr>
              <a:t>Hedeflenenlere uygun  </a:t>
            </a:r>
            <a:br>
              <a:rPr lang="tr-TR" sz="2400" b="1" dirty="0">
                <a:solidFill>
                  <a:schemeClr val="tx1"/>
                </a:solidFill>
              </a:rPr>
            </a:br>
            <a:r>
              <a:rPr lang="tr-TR" sz="2400" b="1" dirty="0">
                <a:solidFill>
                  <a:schemeClr val="tx1"/>
                </a:solidFill>
              </a:rPr>
              <a:t>(</a:t>
            </a:r>
            <a:r>
              <a:rPr lang="tr-TR" sz="2400" b="1" dirty="0" err="1">
                <a:solidFill>
                  <a:schemeClr val="tx1"/>
                </a:solidFill>
              </a:rPr>
              <a:t>Tailored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information</a:t>
            </a:r>
            <a:r>
              <a:rPr lang="tr-TR" sz="24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1" name="Altbilgi Yer Tutucusu 4">
            <a:extLst>
              <a:ext uri="{FF2B5EF4-FFF2-40B4-BE49-F238E27FC236}">
                <a16:creationId xmlns:a16="http://schemas.microsoft.com/office/drawing/2014/main" xmlns="" id="{B1519E33-C076-0B4E-BB5C-FB72190B19FB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8258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83649-7D4E-4943-B6DD-FC921F2A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 Kararsızlığına </a:t>
            </a:r>
            <a:br>
              <a:rPr lang="tr-TR" dirty="0"/>
            </a:br>
            <a:r>
              <a:rPr lang="tr-TR" dirty="0"/>
              <a:t>Etkili Faktörler</a:t>
            </a:r>
            <a:endParaRPr lang="x-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435975" cy="6335713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endParaRPr lang="tr-TR" sz="1800" b="1" dirty="0"/>
          </a:p>
          <a:p>
            <a:pPr marL="0" indent="0">
              <a:buNone/>
            </a:pPr>
            <a:r>
              <a:rPr lang="tr-TR" sz="1800" b="1" dirty="0"/>
              <a:t> </a:t>
            </a:r>
            <a:endParaRPr lang="tr-TR" sz="1800" dirty="0"/>
          </a:p>
        </p:txBody>
      </p:sp>
      <p:pic>
        <p:nvPicPr>
          <p:cNvPr id="4" name="Resim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419" y="600074"/>
            <a:ext cx="6850380" cy="5389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E0407AA4-B2BD-CB4E-B13C-B0EE69F753E3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22340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24004" y="1503716"/>
            <a:ext cx="9230770" cy="4627964"/>
            <a:chOff x="4" y="1839493"/>
            <a:chExt cx="9230770" cy="4627964"/>
          </a:xfrm>
        </p:grpSpPr>
        <p:sp>
          <p:nvSpPr>
            <p:cNvPr id="5" name="Down Arrow Callout 4"/>
            <p:cNvSpPr/>
            <p:nvPr/>
          </p:nvSpPr>
          <p:spPr>
            <a:xfrm>
              <a:off x="4" y="1839493"/>
              <a:ext cx="2262733" cy="2846855"/>
            </a:xfrm>
            <a:prstGeom prst="downArrow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rgbClr val="C00000"/>
                  </a:solidFill>
                </a:rPr>
                <a:t>Sağlık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çalışanları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aşıyı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tanımıyor</a:t>
              </a:r>
              <a:r>
                <a:rPr lang="en-US" sz="2000" b="1" dirty="0">
                  <a:solidFill>
                    <a:srgbClr val="C00000"/>
                  </a:solidFill>
                </a:rPr>
                <a:t>, </a:t>
              </a:r>
              <a:r>
                <a:rPr lang="en-US" sz="2000" b="1" dirty="0" err="1">
                  <a:solidFill>
                    <a:srgbClr val="C00000"/>
                  </a:solidFill>
                </a:rPr>
                <a:t>çok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kişinin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aşılanması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baskısı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var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Down Arrow Callout 7"/>
            <p:cNvSpPr/>
            <p:nvPr/>
          </p:nvSpPr>
          <p:spPr>
            <a:xfrm>
              <a:off x="2327549" y="1839493"/>
              <a:ext cx="2262733" cy="2846855"/>
            </a:xfrm>
            <a:prstGeom prst="downArrow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rgbClr val="C00000"/>
                  </a:solidFill>
                </a:rPr>
                <a:t>Yeni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aşının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yan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etkileri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9" name="Down Arrow Callout 8"/>
            <p:cNvSpPr/>
            <p:nvPr/>
          </p:nvSpPr>
          <p:spPr>
            <a:xfrm>
              <a:off x="4640496" y="1839493"/>
              <a:ext cx="2262733" cy="2846855"/>
            </a:xfrm>
            <a:prstGeom prst="downArrow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rgbClr val="C00000"/>
                  </a:solidFill>
                </a:rPr>
                <a:t>Aşı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Sonrası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İstenmeyen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Etkiler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konusunda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kaygıların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körüklenmesi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Down Arrow Callout 9"/>
            <p:cNvSpPr/>
            <p:nvPr/>
          </p:nvSpPr>
          <p:spPr>
            <a:xfrm>
              <a:off x="6968041" y="1839493"/>
              <a:ext cx="2262733" cy="2846855"/>
            </a:xfrm>
            <a:prstGeom prst="downArrowCallou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rgbClr val="C00000"/>
                  </a:solidFill>
                </a:rPr>
                <a:t>Dedikodular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kitlesel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aşılama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çalışmalarına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zarar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 err="1">
                  <a:solidFill>
                    <a:srgbClr val="C00000"/>
                  </a:solidFill>
                </a:rPr>
                <a:t>verebilir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60586" y="5022136"/>
              <a:ext cx="1941575" cy="1445321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</a:rPr>
                <a:t>Aşılama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ile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ilgili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hatalar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ortaya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çıkar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02729" y="5020360"/>
              <a:ext cx="1941575" cy="1447097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</a:rPr>
                <a:t>Aşı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yan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etkileri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konusunda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deneyim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eksikliği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815672" y="5002208"/>
              <a:ext cx="1941575" cy="146524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</a:rPr>
                <a:t>Aşı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uygulamanın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gerekçesine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ilişkin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kuşku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143217" y="5022136"/>
              <a:ext cx="1941575" cy="1445321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00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 err="1">
                  <a:solidFill>
                    <a:schemeClr val="bg1"/>
                  </a:solidFill>
                </a:rPr>
                <a:t>Zamanında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müdahale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edilmezse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baş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edilemez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b="1" dirty="0"/>
              <a:t>Aşıya Yönelik Tereddüdün Oluşma Koşulları</a:t>
            </a:r>
            <a:r>
              <a:rPr lang="en-US" sz="3200" dirty="0"/>
              <a:t>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4" y="6447541"/>
            <a:ext cx="9230770" cy="307777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https://vaccine-safety-</a:t>
            </a:r>
            <a:r>
              <a:rPr lang="en-US" sz="1400" i="1" dirty="0" err="1">
                <a:solidFill>
                  <a:schemeClr val="bg1"/>
                </a:solidFill>
              </a:rPr>
              <a:t>training.org</a:t>
            </a:r>
            <a:r>
              <a:rPr lang="en-US" sz="1400" i="1" dirty="0">
                <a:solidFill>
                  <a:schemeClr val="bg1"/>
                </a:solidFill>
              </a:rPr>
              <a:t>/mass-vaccination-</a:t>
            </a:r>
            <a:r>
              <a:rPr lang="en-US" sz="1400" i="1" dirty="0" err="1">
                <a:solidFill>
                  <a:schemeClr val="bg1"/>
                </a:solidFill>
              </a:rPr>
              <a:t>campaigns.html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800" dirty="0"/>
              <a:t>COVID-19 salgınını durdurma ve ölümleri önlemek yeteneği olan ve var olanlara ek bir halk sağlığı girişimi olarak, </a:t>
            </a:r>
            <a:r>
              <a:rPr lang="tr-TR" sz="2800" dirty="0">
                <a:solidFill>
                  <a:srgbClr val="C00000"/>
                </a:solidFill>
              </a:rPr>
              <a:t>aşılamanın etkin bir biçimde yürütülmesi ve beklenen yararı göstermesine katkı sunmak </a:t>
            </a:r>
            <a:r>
              <a:rPr lang="tr-TR" sz="2800" dirty="0"/>
              <a:t>üzere değerlendirme ve öneri paylaşımıdır.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Sunumun </a:t>
            </a:r>
            <a:br>
              <a:rPr lang="tr-TR" b="1" dirty="0">
                <a:latin typeface="+mn-lt"/>
              </a:rPr>
            </a:br>
            <a:r>
              <a:rPr lang="tr-TR" b="1" dirty="0">
                <a:latin typeface="+mn-lt"/>
              </a:rPr>
              <a:t>Amacı</a:t>
            </a:r>
          </a:p>
        </p:txBody>
      </p:sp>
      <p:sp>
        <p:nvSpPr>
          <p:cNvPr id="16" name="Slayt Numarası Yer Tutucusu 5">
            <a:extLst>
              <a:ext uri="{FF2B5EF4-FFF2-40B4-BE49-F238E27FC236}">
                <a16:creationId xmlns:a16="http://schemas.microsoft.com/office/drawing/2014/main" xmlns="" id="{23CD9F15-2872-414E-B79A-71168CD13DD2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3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0" name="Altbilgi Yer Tutucusu 4">
            <a:extLst>
              <a:ext uri="{FF2B5EF4-FFF2-40B4-BE49-F238E27FC236}">
                <a16:creationId xmlns:a16="http://schemas.microsoft.com/office/drawing/2014/main" xmlns="" id="{6DE4DC23-EF13-B64F-8137-E537F0C7FFB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4875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30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9161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Ülkemizde Uygulama İçin Sağlanan Aşılar</a:t>
            </a:r>
          </a:p>
        </p:txBody>
      </p:sp>
      <p:graphicFrame>
        <p:nvGraphicFramePr>
          <p:cNvPr id="9" name="İçerik Yer Tutucusu 3">
            <a:extLst>
              <a:ext uri="{FF2B5EF4-FFF2-40B4-BE49-F238E27FC236}">
                <a16:creationId xmlns:a16="http://schemas.microsoft.com/office/drawing/2014/main" xmlns="" id="{530296A9-097F-B14C-AED9-6CBB8AB55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321884"/>
              </p:ext>
            </p:extLst>
          </p:nvPr>
        </p:nvGraphicFramePr>
        <p:xfrm>
          <a:off x="647700" y="2377599"/>
          <a:ext cx="10896600" cy="3235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2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11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Özellik</a:t>
                      </a:r>
                      <a:r>
                        <a:rPr lang="tr-TR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CoronaVac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Biontech</a:t>
                      </a:r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 Pfizer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lvl="1" indent="-457200"/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Aşının teknolojisi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 Ölü virüs aşısı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err="1"/>
                        <a:t>mRNA</a:t>
                      </a:r>
                      <a:r>
                        <a:rPr lang="tr-TR" b="1" dirty="0"/>
                        <a:t> aşısı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Uygulama yolu</a:t>
                      </a:r>
                      <a:endParaRPr lang="tr-T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Sol</a:t>
                      </a:r>
                      <a:r>
                        <a:rPr lang="tr-TR" b="1" baseline="0" dirty="0"/>
                        <a:t> koldan kas içine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Sol koldan kas içine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Aşılama takvimi</a:t>
                      </a:r>
                      <a:endParaRPr lang="tr-T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İlk</a:t>
                      </a:r>
                      <a:r>
                        <a:rPr lang="tr-TR" b="1" baseline="0" dirty="0"/>
                        <a:t> randevu ve </a:t>
                      </a:r>
                      <a:r>
                        <a:rPr lang="tr-TR" b="1" dirty="0"/>
                        <a:t>28.gün sonra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İlk</a:t>
                      </a:r>
                      <a:r>
                        <a:rPr lang="tr-TR" b="1" baseline="0" dirty="0"/>
                        <a:t> randevu ve </a:t>
                      </a:r>
                      <a:r>
                        <a:rPr lang="tr-TR" b="1" dirty="0"/>
                        <a:t>28.gün sonra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Soğuk zincir</a:t>
                      </a:r>
                      <a:endParaRPr lang="tr-T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+2-8</a:t>
                      </a:r>
                      <a:r>
                        <a:rPr lang="tr-TR" b="1" baseline="30000" dirty="0"/>
                        <a:t>0</a:t>
                      </a:r>
                      <a:r>
                        <a:rPr lang="tr-TR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-70 </a:t>
                      </a:r>
                      <a:r>
                        <a:rPr lang="tr-TR" b="1" baseline="30000" dirty="0"/>
                        <a:t>0</a:t>
                      </a:r>
                      <a:r>
                        <a:rPr lang="tr-TR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Aşı kimler için uygun</a:t>
                      </a:r>
                      <a:endParaRPr lang="tr-T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18-59 yaş</a:t>
                      </a:r>
                    </a:p>
                    <a:p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60+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16 yaş üzeri kişiler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rgbClr val="C00000"/>
                          </a:solidFill>
                        </a:rPr>
                        <a:t>Koruyuculuk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%78-92 (resmi olmayan ara analiz sonuçları)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b="1" dirty="0"/>
                        <a:t>%95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rgbClr val="C00000"/>
                          </a:solidFill>
                        </a:rPr>
                        <a:t>Koruma süresi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Bilinmiyor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Bilinmiyor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Altbilgi Yer Tutucusu 4">
            <a:extLst>
              <a:ext uri="{FF2B5EF4-FFF2-40B4-BE49-F238E27FC236}">
                <a16:creationId xmlns:a16="http://schemas.microsoft.com/office/drawing/2014/main" xmlns="" id="{EF95B4CD-0F6D-0447-A8C4-CD7B3FC88A56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194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Beklenen Yan Etkiler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4294967295"/>
          </p:nvPr>
        </p:nvSpPr>
        <p:spPr>
          <a:xfrm>
            <a:off x="1029750" y="2273617"/>
            <a:ext cx="4702078" cy="462915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tr-TR" dirty="0" err="1">
                <a:solidFill>
                  <a:schemeClr val="bg1"/>
                </a:solidFill>
              </a:rPr>
              <a:t>CoronaVac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4294967295"/>
          </p:nvPr>
        </p:nvSpPr>
        <p:spPr>
          <a:xfrm>
            <a:off x="1029750" y="2855595"/>
            <a:ext cx="4702078" cy="22040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Enjeksiyon yerinde ağrı, kızarıklık, şişlik </a:t>
            </a:r>
          </a:p>
          <a:p>
            <a:pPr>
              <a:lnSpc>
                <a:spcPct val="100000"/>
              </a:lnSpc>
            </a:pPr>
            <a:r>
              <a:rPr lang="tr-TR" dirty="0"/>
              <a:t>Kısa süren halsizlik, ateş, kas ağrısı, eklem ağrısı, bulantı, ishal</a:t>
            </a:r>
          </a:p>
          <a:p>
            <a:pPr>
              <a:lnSpc>
                <a:spcPct val="100000"/>
              </a:lnSpc>
            </a:pPr>
            <a:r>
              <a:rPr lang="tr-TR" dirty="0"/>
              <a:t>Nadir alerjik reaksiyonlar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4294967295"/>
          </p:nvPr>
        </p:nvSpPr>
        <p:spPr>
          <a:xfrm>
            <a:off x="6460173" y="2273616"/>
            <a:ext cx="5157789" cy="4629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err="1">
                <a:solidFill>
                  <a:schemeClr val="bg1"/>
                </a:solidFill>
              </a:rPr>
              <a:t>Biontech</a:t>
            </a:r>
            <a:r>
              <a:rPr lang="tr-TR" dirty="0">
                <a:solidFill>
                  <a:schemeClr val="bg1"/>
                </a:solidFill>
              </a:rPr>
              <a:t> Pfizer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294967295"/>
          </p:nvPr>
        </p:nvSpPr>
        <p:spPr>
          <a:xfrm>
            <a:off x="6460173" y="2855595"/>
            <a:ext cx="5157789" cy="3057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Enjeksiyon yerinde ağrı, kızarıklık, şişlik </a:t>
            </a:r>
          </a:p>
          <a:p>
            <a:pPr>
              <a:lnSpc>
                <a:spcPct val="100000"/>
              </a:lnSpc>
            </a:pPr>
            <a:r>
              <a:rPr lang="tr-TR" dirty="0"/>
              <a:t>Halsizlik, baş ağrısı, kas ağrısı, eklem ağrısı, titreme-ateş, bulantı-kusma, ishal, kabızlık, lenf bezlerinde büyüme</a:t>
            </a:r>
          </a:p>
          <a:p>
            <a:pPr>
              <a:lnSpc>
                <a:spcPct val="100000"/>
              </a:lnSpc>
            </a:pPr>
            <a:r>
              <a:rPr lang="tr-TR" dirty="0"/>
              <a:t>Nadir alerjik reaksiyonlar</a:t>
            </a:r>
          </a:p>
          <a:p>
            <a:pPr>
              <a:lnSpc>
                <a:spcPct val="10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870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Kimlere Yapılmamalı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4294967295"/>
          </p:nvPr>
        </p:nvSpPr>
        <p:spPr>
          <a:xfrm>
            <a:off x="1029750" y="2273617"/>
            <a:ext cx="4702078" cy="462915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tr-TR" dirty="0" err="1">
                <a:solidFill>
                  <a:schemeClr val="bg1"/>
                </a:solidFill>
              </a:rPr>
              <a:t>CoronaVac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half" idx="4294967295"/>
          </p:nvPr>
        </p:nvSpPr>
        <p:spPr>
          <a:xfrm>
            <a:off x="1029750" y="2855595"/>
            <a:ext cx="4702078" cy="22040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Aşı veya içeriğindeki maddelere karşı alerjik yanıtı olan kişiler</a:t>
            </a:r>
          </a:p>
          <a:p>
            <a:pPr>
              <a:lnSpc>
                <a:spcPct val="100000"/>
              </a:lnSpc>
            </a:pPr>
            <a:r>
              <a:rPr lang="tr-TR" dirty="0"/>
              <a:t>Gebeler (veri olmaması nedeniyle)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4294967295"/>
          </p:nvPr>
        </p:nvSpPr>
        <p:spPr>
          <a:xfrm>
            <a:off x="6460173" y="2273616"/>
            <a:ext cx="5157789" cy="4629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err="1">
                <a:solidFill>
                  <a:schemeClr val="bg1"/>
                </a:solidFill>
              </a:rPr>
              <a:t>Biontech</a:t>
            </a:r>
            <a:r>
              <a:rPr lang="tr-TR" dirty="0">
                <a:solidFill>
                  <a:schemeClr val="bg1"/>
                </a:solidFill>
              </a:rPr>
              <a:t> Pfizer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294967295"/>
          </p:nvPr>
        </p:nvSpPr>
        <p:spPr>
          <a:xfrm>
            <a:off x="6460173" y="2855595"/>
            <a:ext cx="5157789" cy="3057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Aşı veya içeriğindeki maddelere karşı alerjik yanıtı olan kişiler</a:t>
            </a:r>
          </a:p>
          <a:p>
            <a:pPr>
              <a:lnSpc>
                <a:spcPct val="100000"/>
              </a:lnSpc>
            </a:pPr>
            <a:r>
              <a:rPr lang="tr-TR" dirty="0"/>
              <a:t>Gebeler (veri olmaması nedeniyle)</a:t>
            </a:r>
          </a:p>
        </p:txBody>
      </p:sp>
    </p:spTree>
    <p:extLst>
      <p:ext uri="{BB962C8B-B14F-4D97-AF65-F5344CB8AC3E}">
        <p14:creationId xmlns:p14="http://schemas.microsoft.com/office/powerpoint/2010/main" val="309387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34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9396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Ülkemizde Hedef gruplar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Sağlık bakanlığı tarafından duyurulacak sıralama ile</a:t>
            </a:r>
          </a:p>
          <a:p>
            <a:pPr lvl="1"/>
            <a:r>
              <a:rPr lang="tr-TR" dirty="0"/>
              <a:t>Sağlık çalışanları</a:t>
            </a:r>
          </a:p>
          <a:p>
            <a:pPr lvl="1"/>
            <a:r>
              <a:rPr lang="tr-TR" dirty="0"/>
              <a:t>Kurumsal bakım altındaki yaşlılar ve onlara hizmet sunanlar</a:t>
            </a:r>
          </a:p>
          <a:p>
            <a:pPr lvl="1"/>
            <a:r>
              <a:rPr lang="tr-TR" dirty="0"/>
              <a:t>Asker, polis, jandarma, adli personel, cezaevinde kalanlar ve çalışanlar</a:t>
            </a:r>
          </a:p>
          <a:p>
            <a:pPr lvl="1"/>
            <a:r>
              <a:rPr lang="tr-TR" dirty="0"/>
              <a:t>65+, 50-64 yaş arasındakiler, 18-49 yaş arasında </a:t>
            </a:r>
            <a:r>
              <a:rPr lang="tr-TR" dirty="0" err="1"/>
              <a:t>kr</a:t>
            </a:r>
            <a:r>
              <a:rPr lang="tr-TR" dirty="0"/>
              <a:t>. Hastalığı olanlar</a:t>
            </a:r>
          </a:p>
          <a:p>
            <a:pPr lvl="1"/>
            <a:r>
              <a:rPr lang="tr-TR" dirty="0"/>
              <a:t>…</a:t>
            </a:r>
          </a:p>
          <a:p>
            <a:r>
              <a:rPr lang="tr-TR" dirty="0"/>
              <a:t>Aşıya uygunluk değerlendirmesi e-nabız üzerinden bildirilecek</a:t>
            </a:r>
          </a:p>
        </p:txBody>
      </p:sp>
      <p:sp>
        <p:nvSpPr>
          <p:cNvPr id="7" name="Altbilgi Yer Tutucusu 4">
            <a:extLst>
              <a:ext uri="{FF2B5EF4-FFF2-40B4-BE49-F238E27FC236}">
                <a16:creationId xmlns:a16="http://schemas.microsoft.com/office/drawing/2014/main" xmlns="" id="{AEF8B1D7-02E7-1B46-8DBE-E3BF0FFA58DB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8231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36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2229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07947"/>
            <a:ext cx="10058400" cy="1450757"/>
          </a:xfrm>
        </p:spPr>
        <p:txBody>
          <a:bodyPr/>
          <a:lstStyle/>
          <a:p>
            <a:r>
              <a:rPr lang="tr-TR" b="1" dirty="0"/>
              <a:t>Aşılama nerelerde yapılabilir? </a:t>
            </a:r>
            <a:br>
              <a:rPr lang="tr-TR" b="1" dirty="0"/>
            </a:br>
            <a:r>
              <a:rPr lang="tr-TR" b="1" dirty="0">
                <a:solidFill>
                  <a:srgbClr val="C00000"/>
                </a:solidFill>
              </a:rPr>
              <a:t>Nerelerde yapılacak?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282950" y="1737360"/>
          <a:ext cx="5029200" cy="419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0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9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413">
                <a:tc>
                  <a:txBody>
                    <a:bodyPr/>
                    <a:lstStyle/>
                    <a:p>
                      <a:r>
                        <a:rPr lang="tr-TR" dirty="0"/>
                        <a:t>Potansiyel HSB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Sayı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Aile Sağlığı Merkezi- AHB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 26252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Toplum Sağlığı Merkezi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776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Sağlıklı Hayat Merkezi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207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002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İlçe Sağlık Müdürlüğü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130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Kamu Hastanesi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889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494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Üniversite hastanesi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İşyeri Sağlık Birimi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Özel hastane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FF0000"/>
                          </a:solidFill>
                        </a:rPr>
                        <a:t>577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Özel tıp merkezi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0000FF"/>
                          </a:solidFill>
                        </a:rPr>
                        <a:t>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/>
                        <a:t>29963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6583680" y="1737360"/>
            <a:ext cx="533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Aşılama: </a:t>
            </a:r>
            <a:r>
              <a:rPr lang="tr-TR" sz="2400" b="1" dirty="0">
                <a:solidFill>
                  <a:srgbClr val="0000FF"/>
                </a:solidFill>
              </a:rPr>
              <a:t>3-5 dakika;</a:t>
            </a:r>
          </a:p>
          <a:p>
            <a:r>
              <a:rPr lang="tr-TR" sz="2400" b="1" dirty="0"/>
              <a:t>Aşı sonrası bekleme: </a:t>
            </a:r>
            <a:r>
              <a:rPr lang="tr-TR" sz="2400" b="1" dirty="0">
                <a:solidFill>
                  <a:srgbClr val="0000FF"/>
                </a:solidFill>
              </a:rPr>
              <a:t>20-30 dakika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471467" y="5720709"/>
            <a:ext cx="287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(Sağlık İstatistik Yıllığı, 2018)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7299176" y="2834666"/>
            <a:ext cx="3223959" cy="2677656"/>
          </a:xfrm>
          <a:prstGeom prst="rect">
            <a:avLst/>
          </a:prstGeom>
          <a:solidFill>
            <a:srgbClr val="FFFF99"/>
          </a:solidFill>
        </p:spPr>
        <p:txBody>
          <a:bodyPr wrap="none" rtlCol="0" anchor="ctr">
            <a:spAutoFit/>
          </a:bodyPr>
          <a:lstStyle/>
          <a:p>
            <a:pPr algn="ctr"/>
            <a:endParaRPr lang="tr-TR" sz="1200" b="1" dirty="0"/>
          </a:p>
          <a:p>
            <a:pPr algn="ctr"/>
            <a:r>
              <a:rPr lang="tr-TR" sz="2400" b="1" dirty="0"/>
              <a:t>Kamu kaynağı yeterli</a:t>
            </a:r>
          </a:p>
          <a:p>
            <a:pPr algn="ctr"/>
            <a:r>
              <a:rPr lang="tr-TR" sz="2400" b="1" dirty="0">
                <a:solidFill>
                  <a:srgbClr val="0000FF"/>
                </a:solidFill>
              </a:rPr>
              <a:t>AHB Başına nüfus 3124</a:t>
            </a:r>
          </a:p>
          <a:p>
            <a:pPr algn="ctr"/>
            <a:r>
              <a:rPr lang="tr-TR" sz="2400" b="1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tr-TR" sz="2400" b="1" dirty="0">
                <a:solidFill>
                  <a:srgbClr val="0000FF"/>
                </a:solidFill>
              </a:rPr>
              <a:t>Çalışanı durumu (2018):</a:t>
            </a:r>
          </a:p>
          <a:p>
            <a:pPr algn="ctr"/>
            <a:r>
              <a:rPr lang="tr-TR" sz="2400" b="1" dirty="0">
                <a:solidFill>
                  <a:srgbClr val="0000FF"/>
                </a:solidFill>
              </a:rPr>
              <a:t>Hekim: % 91</a:t>
            </a:r>
          </a:p>
          <a:p>
            <a:pPr algn="ctr"/>
            <a:r>
              <a:rPr lang="tr-TR" sz="2400" b="1" dirty="0">
                <a:solidFill>
                  <a:srgbClr val="0000FF"/>
                </a:solidFill>
              </a:rPr>
              <a:t>ASÇ: % 79</a:t>
            </a:r>
          </a:p>
          <a:p>
            <a:pPr lvl="0" algn="ctr"/>
            <a:endParaRPr lang="tr-TR" sz="1200" b="1" dirty="0">
              <a:solidFill>
                <a:prstClr val="black"/>
              </a:solidFill>
            </a:endParaRPr>
          </a:p>
        </p:txBody>
      </p:sp>
      <p:sp>
        <p:nvSpPr>
          <p:cNvPr id="10" name="Altbilgi Yer Tutucusu 4">
            <a:extLst>
              <a:ext uri="{FF2B5EF4-FFF2-40B4-BE49-F238E27FC236}">
                <a16:creationId xmlns:a16="http://schemas.microsoft.com/office/drawing/2014/main" xmlns="" id="{7D299D29-82CD-9A42-B4CE-A72EEC1130A6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6499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Aşılama yerlerinin özellikleri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416219"/>
              </p:ext>
            </p:extLst>
          </p:nvPr>
        </p:nvGraphicFramePr>
        <p:xfrm>
          <a:off x="1234440" y="1565712"/>
          <a:ext cx="10515600" cy="4174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87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04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6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Potansiyel HSB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Sayı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Olumlu yön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Endişe kaynağı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Dikkat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Aile Sağlığı Merkezi- AHB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26 652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Yaygınlık, Kullanım alışkanlığı, Büyük bir toplum kesimi için erişim kolaylığı, Aşılama, kayıt ve bildirim deneyimi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Aile hekimi ve veya ASE olmayan AHB (3000 dolayında), Kış koşullarında bekleme sırasında koruma mesafesi- yeterli alan?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Başvuruya dayalı hizmette; Yaşlılar, engelliler, kadınlar, uzakta olanlar, sığınmacılar için erişememe durumu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Soğuk zincir kapasitesi, şiddet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İlçe SM/ Toplum Sağlığı Merkezi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906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Aşılama, kayıt ve bildirim deneyimi, toplumun bir kesimi için Erişim kolaylığı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COVID-19 ile mücadele ve İdari işlerde aksama, teknik yeterlilik açısından sorunlu olabilir. 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SÇ’nın Sayısal yeterlilik Soğuk zincir kapasitesi, şiddet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Kamu Hastanesi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889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Toplumun bir kesimi için Erişim kolaylığı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Aşı takip sistemine entegrasyon ve teknik yeterlilik açısından sorunlu olabilir.</a:t>
                      </a:r>
                      <a:endParaRPr lang="tr-TR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Prosesi uygun yürütmekle ilgili bilgi ve motivasyon eksikliği, Soğuk zincir kapasitesi, şiddet</a:t>
                      </a:r>
                      <a:endParaRPr lang="tr-TR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427049" y="5717512"/>
            <a:ext cx="346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Sayıların kaynağı: Sağlık İstatistik Yıllığı, 2018)</a:t>
            </a:r>
          </a:p>
        </p:txBody>
      </p:sp>
      <p:sp>
        <p:nvSpPr>
          <p:cNvPr id="10" name="Altbilgi Yer Tutucusu 4">
            <a:extLst>
              <a:ext uri="{FF2B5EF4-FFF2-40B4-BE49-F238E27FC236}">
                <a16:creationId xmlns:a16="http://schemas.microsoft.com/office/drawing/2014/main" xmlns="" id="{A6444F29-A0F9-9947-8B19-4BA221EEFCFD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6463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35280"/>
            <a:ext cx="11353800" cy="60210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ltbilgi Yer Tutucusu 4">
            <a:extLst>
              <a:ext uri="{FF2B5EF4-FFF2-40B4-BE49-F238E27FC236}">
                <a16:creationId xmlns:a16="http://schemas.microsoft.com/office/drawing/2014/main" xmlns="" id="{7DC28A3B-38E2-4B4E-B737-18A8314CEB96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12958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4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9333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Aşılama Yerlerinin Özellikleri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17132"/>
              </p:ext>
            </p:extLst>
          </p:nvPr>
        </p:nvGraphicFramePr>
        <p:xfrm>
          <a:off x="1095895" y="1554480"/>
          <a:ext cx="10515600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1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762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0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Potansiyel HSB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Sayı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Olumlu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Yön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Endişe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Kaynağı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bg1"/>
                          </a:solidFill>
                          <a:effectLst/>
                        </a:rPr>
                        <a:t>Dikkat</a:t>
                      </a:r>
                      <a:endParaRPr lang="tr-T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Üniversite hastanesi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68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Toplumun bir kesimi için Erişim kolaylığı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 takip sistemine entegrasyon ve teknik yeterlilik açısından sorunlu olabilir.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Prosesi uygun yürütmekle ilgili bilgi ve motivasyon eksikliği, Soğuk zincir kapasitesi, şiddet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Özel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hastane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577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Toplumun bir kesimi için Erişim kolaylığı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 takip sistemine entegrasyon ve teknik yeterlilik açısından sorunlu olabilir. Kış koşullarında bekleme sırasında koruma mesafesi- yeterli alan?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Prosesi uygun yürütmekle ilgili bilgi ve motivasyon eksikliği, Soğuk zincir kapasitesi, şiddet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8044664" y="5841880"/>
            <a:ext cx="3566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Sayıların kaynağı: Sağlık İstatistik Yıllığı, 2018)</a:t>
            </a:r>
          </a:p>
        </p:txBody>
      </p:sp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264674DD-90D8-E04B-BC0C-93782799E7EB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8032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Aşılama Yerlerinin Özellikleri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366254"/>
              </p:ext>
            </p:extLst>
          </p:nvPr>
        </p:nvGraphicFramePr>
        <p:xfrm>
          <a:off x="1080654" y="1915238"/>
          <a:ext cx="10273145" cy="368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4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1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76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0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Potansiyel HSB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Sayı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Olumlu yön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Endişe kaynağı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Dikkat</a:t>
                      </a:r>
                      <a:endParaRPr lang="tr-T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467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Mobil ekip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??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Kurumsal bakım alanlar için yerinde hizmet olanağı, Aşılama, kayıt ve bildirim deneyimi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İş yoğunluğu, hassas gruplara enfeksiyon yayma, enfekte olma riski, internet erişimi-ATS entegrasyonu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Soğuk zincir kapasitesi, şiddet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24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İşyeri Sağlık Birimi</a:t>
                      </a:r>
                      <a:endParaRPr lang="tr-T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??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Yaygınlık, Kullanım alışkanlığı, İşçiler için erişim kolaylığı, Aşılama, kayıt ve bildirim deneyimi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Aşı takip sistemine entegrasyon ve teknik yeterlilik açısından sorunlu olabilir. Kış koşullarında bekleme sırasında koruma mesafesi- yeterli alan?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Prosesi uygun yürütmekle ilgili bilgi ve motivasyon eksikliği, Soğuk zincir kapasitesi, şiddet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A24A5B45-3E48-CB40-8AFD-52A7A179B0B5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77812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Aşılama yerleri önerisi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302379"/>
              </p:ext>
            </p:extLst>
          </p:nvPr>
        </p:nvGraphicFramePr>
        <p:xfrm>
          <a:off x="1080654" y="1935480"/>
          <a:ext cx="10638024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3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2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Sağlık </a:t>
                      </a:r>
                    </a:p>
                    <a:p>
                      <a:r>
                        <a:rPr lang="tr-TR" sz="2000" dirty="0"/>
                        <a:t>Çalışanı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Öncelikli </a:t>
                      </a:r>
                    </a:p>
                    <a:p>
                      <a:r>
                        <a:rPr lang="tr-TR" sz="2000" dirty="0"/>
                        <a:t>Gruplar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Diğer </a:t>
                      </a:r>
                    </a:p>
                    <a:p>
                      <a:r>
                        <a:rPr lang="tr-TR" sz="2000" dirty="0"/>
                        <a:t>Aşılanacaklar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Kamu sağlık kuruluşları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Kendi çalışanları ve kurumsal olmayan SÇ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Öncelik</a:t>
                      </a:r>
                      <a:r>
                        <a:rPr lang="tr-TR" sz="2000" baseline="0" dirty="0"/>
                        <a:t> sıralamasına göre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Özel sağlık Kuruluşları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Kendi çalışanları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/>
                        <a:t>İşyeri</a:t>
                      </a:r>
                      <a:r>
                        <a:rPr lang="tr-TR" sz="2000" baseline="0" dirty="0"/>
                        <a:t> sağlık birimleri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Sorumlu oldukları işçiler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1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b="1" dirty="0">
                <a:solidFill>
                  <a:srgbClr val="C00000"/>
                </a:solidFill>
              </a:rPr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43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15437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439193" y="2463849"/>
            <a:ext cx="290456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Sağlık Kurumundan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ASIE Bildirimi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439193" y="4362473"/>
            <a:ext cx="290456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HES üzerinden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</a:rPr>
              <a:t>ASIE Bildirimi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9641959" y="3246830"/>
            <a:ext cx="2057400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Sağlık Bakanlığı  ASIE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</a:rPr>
              <a:t>Değerlendirme Kurulu</a:t>
            </a:r>
          </a:p>
        </p:txBody>
      </p:sp>
      <p:cxnSp>
        <p:nvCxnSpPr>
          <p:cNvPr id="8" name="Düz Ok Bağlayıcısı 7"/>
          <p:cNvCxnSpPr>
            <a:cxnSpLocks/>
            <a:stCxn id="4" idx="3"/>
          </p:cNvCxnSpPr>
          <p:nvPr/>
        </p:nvCxnSpPr>
        <p:spPr>
          <a:xfrm>
            <a:off x="8343757" y="2879348"/>
            <a:ext cx="1298202" cy="9001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cxnSpLocks/>
            <a:stCxn id="5" idx="3"/>
          </p:cNvCxnSpPr>
          <p:nvPr/>
        </p:nvCxnSpPr>
        <p:spPr>
          <a:xfrm flipV="1">
            <a:off x="8343757" y="4113861"/>
            <a:ext cx="1298202" cy="6641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+mn-lt"/>
              </a:rPr>
              <a:t>Aşı Sonrası İstenmeyen Etki (ASİE)</a:t>
            </a:r>
            <a:r>
              <a:rPr lang="tr-TR" dirty="0">
                <a:latin typeface="+mn-lt"/>
              </a:rPr>
              <a:t> </a:t>
            </a:r>
          </a:p>
        </p:txBody>
      </p:sp>
      <p:sp>
        <p:nvSpPr>
          <p:cNvPr id="15" name="İçerik Yer Tutucusu 4"/>
          <p:cNvSpPr txBox="1">
            <a:spLocks/>
          </p:cNvSpPr>
          <p:nvPr/>
        </p:nvSpPr>
        <p:spPr>
          <a:xfrm>
            <a:off x="904060" y="2463850"/>
            <a:ext cx="4341831" cy="27296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2400" b="1" dirty="0"/>
              <a:t>Aşı yan etkisi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2400" b="1" dirty="0"/>
              <a:t>Program uygulama hataları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2400" b="1" dirty="0"/>
              <a:t>Enjeksiyon reaksiyonu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2400" b="1" dirty="0"/>
              <a:t>Rastlantısal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tr-TR" sz="2400" b="1" dirty="0"/>
              <a:t>Bilinmeyen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7121755" y="3657453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</a:rPr>
              <a:t>İl ASIE Kurulu</a:t>
            </a:r>
          </a:p>
        </p:txBody>
      </p:sp>
      <p:sp>
        <p:nvSpPr>
          <p:cNvPr id="16" name="Altbilgi Yer Tutucusu 4">
            <a:extLst>
              <a:ext uri="{FF2B5EF4-FFF2-40B4-BE49-F238E27FC236}">
                <a16:creationId xmlns:a16="http://schemas.microsoft.com/office/drawing/2014/main" xmlns="" id="{D18A7F07-82EF-2548-A398-A1ABB1DB2D89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7900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32007" y="395634"/>
            <a:ext cx="6013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latin typeface="Verdana" panose="020B0604030504040204" pitchFamily="34" charset="0"/>
              </a:rPr>
              <a:t> Aşı Güvenliği Nasıl Çalışıldı? EMA</a:t>
            </a:r>
            <a:endParaRPr lang="en-US" sz="2400" b="1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222" y="1048147"/>
            <a:ext cx="9671556" cy="5002133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412" y="5565338"/>
            <a:ext cx="60735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/>
              <a:t>C</a:t>
            </a:r>
            <a:r>
              <a:rPr lang="en-US" sz="1100" dirty="0"/>
              <a:t>OVID-19 vaccines: development, evaluation, approval and monitoring</a:t>
            </a:r>
            <a:br>
              <a:rPr lang="en-US" sz="1100" dirty="0"/>
            </a:br>
            <a:r>
              <a:rPr lang="en-US" sz="1100" dirty="0"/>
              <a:t> </a:t>
            </a:r>
            <a:r>
              <a:rPr lang="tr-TR" sz="1100" dirty="0"/>
              <a:t>https://www.ema.europa.eu/en/human-regulatory/overview/public-health-threats/coronavirus-disease-covid-19/treatments-vaccines/covid-19-vaccines-development-evaluation-approval-monitoring</a:t>
            </a:r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DB381935-E420-3E42-99FC-ADA0D97F38E4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0547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 smtClean="0"/>
              <a:t>Kamu yönetimine</a:t>
            </a:r>
          </a:p>
          <a:p>
            <a:pPr lvl="1"/>
            <a:r>
              <a:rPr lang="tr-TR" dirty="0" smtClean="0"/>
              <a:t>Sağlık </a:t>
            </a:r>
            <a:r>
              <a:rPr lang="tr-TR" dirty="0"/>
              <a:t>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46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3269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Pandemi</a:t>
            </a:r>
            <a:r>
              <a:rPr lang="tr-TR" dirty="0"/>
              <a:t> Yönetimine </a:t>
            </a:r>
            <a:r>
              <a:rPr lang="tr-TR" dirty="0">
                <a:solidFill>
                  <a:srgbClr val="C00000"/>
                </a:solidFill>
              </a:rPr>
              <a:t>Öneriler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81204"/>
              </p:ext>
            </p:extLst>
          </p:nvPr>
        </p:nvGraphicFramePr>
        <p:xfrm>
          <a:off x="1203960" y="1615393"/>
          <a:ext cx="10515600" cy="407398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300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15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3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</a:rPr>
                        <a:t>ÖGE 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bg1"/>
                          </a:solidFill>
                          <a:effectLst/>
                        </a:rPr>
                        <a:t>ÖNERİLER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77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A. PLANLAMA 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KOORDİNASYON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Bağışıklama danışma kurulunun sürece katılması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Yerel danışma kurullarının oluşturulması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Aşı sağlamada güven inşası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7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Aşılamada hedef grupların temsilcilerinin (Sağlık meslek örgütlerinin,</a:t>
                      </a:r>
                      <a:br>
                        <a:rPr lang="tr-TR" sz="1800">
                          <a:effectLst/>
                        </a:rPr>
                      </a:br>
                      <a:r>
                        <a:rPr lang="tr-TR" sz="1800">
                          <a:effectLst/>
                        </a:rPr>
                        <a:t> toplum önderlerinin) bilgilendirilmesi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Planlamanın epidemiyolojik arkaplanın açıklaması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Planlamada paydaşlardan katkı alınması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B.BÜTÇELEME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Tedarikte aksama olmayacağına güven inşası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77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C.MEVZUAT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Acil kullanım onayı sürecinde </a:t>
                      </a:r>
                      <a:r>
                        <a:rPr lang="tr-TR" sz="1800" dirty="0" err="1">
                          <a:effectLst/>
                        </a:rPr>
                        <a:t>şeffalık</a:t>
                      </a:r>
                      <a:r>
                        <a:rPr lang="tr-TR" sz="1800" dirty="0">
                          <a:effectLst/>
                        </a:rPr>
                        <a:t>-topluma açık bilgi sağlanmalı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Acil kullanım onayı sürecinde uzmanlı derneklerinin katılımı sağlanmalı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7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</a:rPr>
                        <a:t>D.ÖNCELİKLENDİRME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Bağışıklama Danışma Kurulu </a:t>
                      </a:r>
                      <a:r>
                        <a:rPr lang="tr-TR" sz="1800" dirty="0" err="1">
                          <a:effectLst/>
                        </a:rPr>
                        <a:t>önceliklendirme</a:t>
                      </a:r>
                      <a:r>
                        <a:rPr lang="tr-TR" sz="1800" dirty="0">
                          <a:effectLst/>
                        </a:rPr>
                        <a:t> sürecinde yer almalı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5202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Önceliklendirmenin</a:t>
                      </a:r>
                      <a:r>
                        <a:rPr lang="tr-TR" sz="1800" dirty="0">
                          <a:effectLst/>
                        </a:rPr>
                        <a:t> yöntemi ve kanıtları kamuoyu ile paylaşılmalı.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838200" y="5689661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1400" dirty="0">
                <a:solidFill>
                  <a:srgbClr val="333333"/>
                </a:solidFill>
                <a:ea typeface="Times New Roman" panose="02020603050405020304" pitchFamily="18" charset="0"/>
              </a:rPr>
              <a:t>Ülkelerin COVID-19 Aşılamasına Başlamak İçin Hazırlıkları Değerlendirme Formu</a:t>
            </a:r>
            <a:endParaRPr lang="tr-TR" sz="4000" b="1" dirty="0">
              <a:ea typeface="Times New Roman" panose="02020603050405020304" pitchFamily="18" charset="0"/>
            </a:endParaRPr>
          </a:p>
          <a:p>
            <a:pPr algn="r"/>
            <a:r>
              <a:rPr lang="tr-TR" sz="1400" dirty="0">
                <a:ea typeface="Calibri" panose="020F0502020204030204" pitchFamily="34" charset="0"/>
              </a:rPr>
              <a:t>https://korona.hasuder.org.tr/ulkelerin-covid-19-asilamasina-baslamak-icin-hazirliklari-degerlendirme-formu/</a:t>
            </a:r>
            <a:endParaRPr lang="tr-TR" sz="1400" dirty="0"/>
          </a:p>
        </p:txBody>
      </p:sp>
      <p:sp>
        <p:nvSpPr>
          <p:cNvPr id="10" name="Altbilgi Yer Tutucusu 4">
            <a:extLst>
              <a:ext uri="{FF2B5EF4-FFF2-40B4-BE49-F238E27FC236}">
                <a16:creationId xmlns:a16="http://schemas.microsoft.com/office/drawing/2014/main" xmlns="" id="{CD8AE07B-B96B-DD42-8C50-B048BC21CE3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7447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Pandemi</a:t>
            </a:r>
            <a:r>
              <a:rPr lang="tr-TR" dirty="0"/>
              <a:t> Yönetimine </a:t>
            </a:r>
            <a:r>
              <a:rPr lang="tr-TR" dirty="0">
                <a:solidFill>
                  <a:srgbClr val="C00000"/>
                </a:solidFill>
              </a:rPr>
              <a:t>Öneriler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884874"/>
              </p:ext>
            </p:extLst>
          </p:nvPr>
        </p:nvGraphicFramePr>
        <p:xfrm>
          <a:off x="1080654" y="1690688"/>
          <a:ext cx="10684626" cy="3913632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30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54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E. HİZMET SUNUMU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Aşılama seansları sırasında aşılanan ve sağlık çalışanlarının enfekte olma riskine karşı önlem alınmalı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Aşılama, toplum bağışıklığı hedefine erişmek üzere planlanmalı ve izlenmelidir.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Aşılama, temel olarak topluma dayalı, kamu eliyle yürütülen bir biçimde planlanmalı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Sağlık çalışanları:  çalışmakta oldukları birimlerde (1,2,3. Basamak), serbest çalışanlar ise bağlı oldukları Aile Hekimliği biriminde aşılanmalı. 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 takip sistemine entegre bir biçimde yürütülmeli.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Günlük lojistik planlama ve izlem yapılmalı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Politik istek ve kararlılıkla güven sağlanmalı ve sürdürülmeli, aşı kararsızlığının önlemesi ve yönetimi için kapasite oluşturulmalı ve veya geliştirilmelidir.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F. EĞİTİM ve  DENETİM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Aşılar, aşılama ve ASIE Eğitimi etkin bir biçimde yürütülmelidir. 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Eğitim ortamının uygunluğu ve güvenliği sağlanmalıdır.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87BF46E4-BFFF-4946-8EC4-7FF1210CEAA3}"/>
              </a:ext>
            </a:extLst>
          </p:cNvPr>
          <p:cNvSpPr/>
          <p:nvPr/>
        </p:nvSpPr>
        <p:spPr>
          <a:xfrm>
            <a:off x="838200" y="5689661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tr-TR" sz="1400" dirty="0"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sz="1400" dirty="0">
                <a:solidFill>
                  <a:srgbClr val="333333"/>
                </a:solidFill>
                <a:ea typeface="Times New Roman" panose="02020603050405020304" pitchFamily="18" charset="0"/>
              </a:rPr>
              <a:t>Ülkelerin COVID-19 Aşılamasına Başlamak İçin Hazırlıkları Değerlendirme Formu</a:t>
            </a:r>
            <a:endParaRPr lang="tr-TR" sz="4000" b="1" dirty="0">
              <a:ea typeface="Times New Roman" panose="02020603050405020304" pitchFamily="18" charset="0"/>
            </a:endParaRPr>
          </a:p>
          <a:p>
            <a:pPr algn="r"/>
            <a:r>
              <a:rPr lang="tr-TR" sz="1400" dirty="0">
                <a:ea typeface="Calibri" panose="020F0502020204030204" pitchFamily="34" charset="0"/>
              </a:rPr>
              <a:t>https://korona.hasuder.org.tr/ulkelerin-covid-19-asilamasina-baslamak-icin-hazirliklari-degerlendirme-formu/</a:t>
            </a:r>
            <a:endParaRPr lang="tr-TR" sz="1400" dirty="0"/>
          </a:p>
        </p:txBody>
      </p:sp>
      <p:sp>
        <p:nvSpPr>
          <p:cNvPr id="10" name="Altbilgi Yer Tutucusu 4">
            <a:extLst>
              <a:ext uri="{FF2B5EF4-FFF2-40B4-BE49-F238E27FC236}">
                <a16:creationId xmlns:a16="http://schemas.microsoft.com/office/drawing/2014/main" xmlns="" id="{E5A8BDC0-B431-0941-905B-A4510397AE5E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65573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Pandemi</a:t>
            </a:r>
            <a:r>
              <a:rPr lang="tr-TR" dirty="0"/>
              <a:t> Yönetimine </a:t>
            </a:r>
            <a:r>
              <a:rPr lang="tr-TR" b="1" dirty="0">
                <a:solidFill>
                  <a:srgbClr val="C00000"/>
                </a:solidFill>
              </a:rPr>
              <a:t>Öneriler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744288"/>
              </p:ext>
            </p:extLst>
          </p:nvPr>
        </p:nvGraphicFramePr>
        <p:xfrm>
          <a:off x="1203960" y="1488779"/>
          <a:ext cx="10515600" cy="35912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563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51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82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G. İZLEME ve</a:t>
                      </a:r>
                      <a:br>
                        <a:rPr lang="tr-TR" sz="2000" dirty="0">
                          <a:effectLst/>
                        </a:rPr>
                      </a:br>
                      <a:r>
                        <a:rPr lang="tr-TR" sz="2000" dirty="0">
                          <a:effectLst/>
                        </a:rPr>
                        <a:t> DEĞERLENDİRME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Aşılama planının işlerliği her yönetsel düzeyde izlenmelidir.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8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Aşılama lojistiği her yönetsel düzeyde izlenmelidir.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8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Aşılama verileri her yönetsel düzeyde izlenmelidir.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8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Yürütülen kitlesel aşılamanın kalite kontrolü yapılmalıdır.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8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Geribildirim ve dış değerlendirme mekanizmaları kurulmalıdır.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82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H. AŞI, SOĞUK ZİNCİR,</a:t>
                      </a:r>
                      <a:br>
                        <a:rPr lang="tr-TR" sz="2000" dirty="0">
                          <a:effectLst/>
                        </a:rPr>
                      </a:br>
                      <a:r>
                        <a:rPr lang="tr-TR" sz="2000" dirty="0">
                          <a:effectLst/>
                        </a:rPr>
                        <a:t>LOJİSTİK ve ALT YAPI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Süreç Aşı takip Sistemi bağlamında gerçek zamanlı izlenmelidir.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052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 saklama ve taşıma kapasitesi rutine eklenen COVID aşılaması grekesinimini karşılayabilir durumda mıdır? Destek/satınalma/kiralama gereksinimi değerlendirilmeli.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8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Tıbbi atık </a:t>
                      </a:r>
                      <a:r>
                        <a:rPr lang="tr-TR" sz="2000" dirty="0" err="1">
                          <a:effectLst/>
                        </a:rPr>
                        <a:t>bertarafı</a:t>
                      </a:r>
                      <a:r>
                        <a:rPr lang="tr-TR" sz="2000" dirty="0">
                          <a:effectLst/>
                        </a:rPr>
                        <a:t> planları belediyelerle gözden </a:t>
                      </a:r>
                      <a:r>
                        <a:rPr lang="tr-TR" sz="2000" dirty="0" err="1">
                          <a:effectLst/>
                        </a:rPr>
                        <a:t>geçirlmeli</a:t>
                      </a:r>
                      <a:r>
                        <a:rPr lang="tr-TR" sz="2000" dirty="0">
                          <a:effectLst/>
                        </a:rPr>
                        <a:t>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080654" y="5247701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Ülkelerin COVID-19 Aşılamasına Başlamak İçin Hazırlıkları Değerlendirme Formu</a:t>
            </a:r>
            <a:endParaRPr lang="tr-TR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https://korona.hasuder.org.tr/ulkelerin-covid-19-asilamasina-baslamak-icin-hazirliklari-degerlendirme-formu/</a:t>
            </a:r>
            <a:endParaRPr lang="tr-TR" dirty="0"/>
          </a:p>
        </p:txBody>
      </p:sp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4D91F7C4-50B3-4E49-9D3C-1A38C90EA4DA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95015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2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82" t="24811" r="8682" b="25819"/>
          <a:stretch>
            <a:fillRect/>
          </a:stretch>
        </p:blipFill>
        <p:spPr bwMode="auto">
          <a:xfrm>
            <a:off x="1524000" y="1121682"/>
            <a:ext cx="4219575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975278" y="388755"/>
            <a:ext cx="9802173" cy="591982"/>
          </a:xfrm>
        </p:spPr>
        <p:txBody>
          <a:bodyPr>
            <a:normAutofit/>
          </a:bodyPr>
          <a:lstStyle/>
          <a:p>
            <a:pPr algn="ctr"/>
            <a:r>
              <a:rPr lang="en-GB" altLang="tr-TR" sz="2400" b="1" dirty="0">
                <a:latin typeface="+mn-lt"/>
              </a:rPr>
              <a:t>Polio </a:t>
            </a:r>
            <a:r>
              <a:rPr lang="en-GB" altLang="tr-TR" sz="2400" b="1" dirty="0" err="1">
                <a:latin typeface="+mn-lt"/>
              </a:rPr>
              <a:t>Eradi</a:t>
            </a:r>
            <a:r>
              <a:rPr lang="tr-TR" altLang="tr-TR" sz="2400" b="1" dirty="0">
                <a:latin typeface="+mn-lt"/>
              </a:rPr>
              <a:t>k</a:t>
            </a:r>
            <a:r>
              <a:rPr lang="en-GB" altLang="tr-TR" sz="2400" b="1" dirty="0">
                <a:latin typeface="+mn-lt"/>
              </a:rPr>
              <a:t>a</a:t>
            </a:r>
            <a:r>
              <a:rPr lang="tr-TR" altLang="tr-TR" sz="2400" b="1" dirty="0" err="1">
                <a:latin typeface="+mn-lt"/>
              </a:rPr>
              <a:t>syonu</a:t>
            </a:r>
            <a:r>
              <a:rPr lang="en-GB" altLang="tr-TR" sz="2400" b="1" dirty="0">
                <a:latin typeface="+mn-lt"/>
              </a:rPr>
              <a:t> </a:t>
            </a:r>
            <a:r>
              <a:rPr lang="tr-TR" altLang="tr-TR" sz="2400" b="1" dirty="0">
                <a:latin typeface="+mn-lt"/>
              </a:rPr>
              <a:t>Gelişimi</a:t>
            </a:r>
            <a:r>
              <a:rPr lang="en-GB" altLang="tr-TR" sz="2400" b="1" dirty="0">
                <a:latin typeface="+mn-lt"/>
              </a:rPr>
              <a:t>, 1988 - 20</a:t>
            </a:r>
            <a:r>
              <a:rPr lang="tr-TR" altLang="tr-TR" sz="2400" b="1" dirty="0">
                <a:latin typeface="+mn-lt"/>
              </a:rPr>
              <a:t>2</a:t>
            </a:r>
            <a:r>
              <a:rPr lang="en-GB" altLang="tr-TR" sz="2400" b="1" dirty="0">
                <a:latin typeface="+mn-lt"/>
              </a:rPr>
              <a:t>0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667961" y="1282804"/>
            <a:ext cx="4820652" cy="25779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335606" y="6509027"/>
            <a:ext cx="4265162" cy="246217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  <a:effectLst/>
        </p:spPr>
        <p:txBody>
          <a:bodyPr wrap="square" lIns="91437" tIns="45718" rIns="91437" bIns="45718">
            <a:spAutoFit/>
          </a:bodyPr>
          <a:lstStyle/>
          <a:p>
            <a:pPr eaLnBrk="0" hangingPunct="0"/>
            <a:r>
              <a:rPr lang="en-GB" altLang="tr-TR" sz="1000" dirty="0">
                <a:solidFill>
                  <a:schemeClr val="bg1"/>
                </a:solidFill>
              </a:rPr>
              <a:t>Source: WHO AFP surveillance database data from 191 WHO member states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728" y="2292753"/>
            <a:ext cx="1383890" cy="162121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840" y="3175135"/>
            <a:ext cx="5162459" cy="2793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523999" y="1412874"/>
            <a:ext cx="4143961" cy="446484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4" name="Picture 4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4614" y="551033"/>
            <a:ext cx="2930628" cy="4145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75" y="3203664"/>
            <a:ext cx="4309042" cy="270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5667961" y="2165186"/>
            <a:ext cx="2800226" cy="70788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 lIns="91437" tIns="45718" rIns="91437" bIns="45718">
            <a:spAutoFit/>
          </a:bodyPr>
          <a:lstStyle/>
          <a:p>
            <a:pPr algn="ctr" eaLnBrk="0" hangingPunct="0"/>
            <a:r>
              <a:rPr lang="tr-TR" altLang="tr-TR" sz="2000" dirty="0">
                <a:solidFill>
                  <a:schemeClr val="bg1"/>
                </a:solidFill>
                <a:latin typeface="+mj-lt"/>
              </a:rPr>
              <a:t>1988: 350 000 </a:t>
            </a:r>
          </a:p>
          <a:p>
            <a:pPr algn="ctr" eaLnBrk="0" hangingPunct="0"/>
            <a:r>
              <a:rPr lang="tr-TR" altLang="tr-TR" sz="2000" dirty="0">
                <a:solidFill>
                  <a:schemeClr val="bg1"/>
                </a:solidFill>
                <a:latin typeface="+mj-lt"/>
              </a:rPr>
              <a:t>2020: 169 vaka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814057" y="3292871"/>
            <a:ext cx="42190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/>
              <a:t>Yenidoğan</a:t>
            </a:r>
            <a:r>
              <a:rPr lang="tr-TR" sz="2000" b="1" dirty="0"/>
              <a:t> </a:t>
            </a:r>
            <a:r>
              <a:rPr lang="tr-TR" sz="2000" b="1" dirty="0" err="1"/>
              <a:t>tetanozu</a:t>
            </a:r>
            <a:r>
              <a:rPr lang="tr-TR" sz="2000" b="1" dirty="0"/>
              <a:t> eliminasyonu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5876364" y="5607149"/>
            <a:ext cx="3849527" cy="27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hlinkClick r:id="rId8"/>
              </a:rPr>
              <a:t>http://polioeradication.org/</a:t>
            </a:r>
            <a:r>
              <a:rPr lang="tr-TR" sz="1100" dirty="0" err="1">
                <a:hlinkClick r:id="rId8"/>
              </a:rPr>
              <a:t>polio-today</a:t>
            </a:r>
            <a:r>
              <a:rPr lang="tr-TR" sz="1100" dirty="0">
                <a:hlinkClick r:id="rId8"/>
              </a:rPr>
              <a:t>/</a:t>
            </a:r>
            <a:r>
              <a:rPr lang="tr-TR" sz="1100" dirty="0" err="1">
                <a:hlinkClick r:id="rId8"/>
              </a:rPr>
              <a:t>polio-now</a:t>
            </a:r>
            <a:r>
              <a:rPr lang="tr-TR" sz="1100" dirty="0">
                <a:hlinkClick r:id="rId8"/>
              </a:rPr>
              <a:t>/</a:t>
            </a:r>
            <a:r>
              <a:rPr lang="tr-TR" sz="1100" dirty="0"/>
              <a:t>, 26.12.2020</a:t>
            </a:r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054" y="1342822"/>
            <a:ext cx="1383890" cy="1428704"/>
          </a:xfrm>
          <a:prstGeom prst="rect">
            <a:avLst/>
          </a:prstGeom>
        </p:spPr>
      </p:pic>
      <p:sp>
        <p:nvSpPr>
          <p:cNvPr id="21" name="Slayt Numarası Yer Tutucusu 5">
            <a:extLst>
              <a:ext uri="{FF2B5EF4-FFF2-40B4-BE49-F238E27FC236}">
                <a16:creationId xmlns:a16="http://schemas.microsoft.com/office/drawing/2014/main" xmlns="" id="{258AF9E9-4AA8-9C4E-9D26-2A9FBF9BCB45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5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2" name="Altbilgi Yer Tutucusu 4">
            <a:extLst>
              <a:ext uri="{FF2B5EF4-FFF2-40B4-BE49-F238E27FC236}">
                <a16:creationId xmlns:a16="http://schemas.microsoft.com/office/drawing/2014/main" xmlns="" id="{9ECD2EA8-12D1-7E45-AD67-97707B8F677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1868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Pandemi</a:t>
            </a:r>
            <a:r>
              <a:rPr lang="tr-TR" dirty="0"/>
              <a:t> Yönetimine </a:t>
            </a:r>
            <a:r>
              <a:rPr lang="tr-TR" dirty="0">
                <a:solidFill>
                  <a:srgbClr val="C00000"/>
                </a:solidFill>
              </a:rPr>
              <a:t>Öneriler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764170"/>
              </p:ext>
            </p:extLst>
          </p:nvPr>
        </p:nvGraphicFramePr>
        <p:xfrm>
          <a:off x="1203960" y="1690688"/>
          <a:ext cx="10515600" cy="358749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42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73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9195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I. GÜVENLİK </a:t>
                      </a:r>
                      <a:br>
                        <a:rPr lang="tr-TR" sz="2000" dirty="0">
                          <a:effectLst/>
                        </a:rPr>
                      </a:br>
                      <a:r>
                        <a:rPr lang="tr-TR" sz="2000" dirty="0">
                          <a:effectLst/>
                        </a:rPr>
                        <a:t>GÖZETİMİ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Aşıların ardından gelişebilecek yan etkilerin incelenmesi ve risk iletişimi prosedürleri ve formları-araçları geliştirilmiş ve sahaya dağıtılmış olmalıdır.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19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ASIE komitelerinin uygun temsiliyet ve tanımlı değerlendirme prosedürleri için güncellenmesi, eğitimi sağlanmalıdır.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19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 Üreticilerin yükümlülükleri (güvenlik verilerini toplama, risk yönetim, TİTCK bildirim) prosedürleri tanımlanmış olmalıdır.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19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Aşılar sonucunda istenmeyen sağlık sonuçları olması durumunda tazminat programları oluşturuldu mu? Yürürlükte mi?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1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J. AŞILANMA İSTEĞİ  OLUŞTURMA  ve </a:t>
                      </a:r>
                      <a:br>
                        <a:rPr lang="tr-TR" sz="2000" dirty="0">
                          <a:effectLst/>
                        </a:rPr>
                      </a:br>
                      <a:r>
                        <a:rPr lang="tr-TR" sz="2000" dirty="0">
                          <a:effectLst/>
                        </a:rPr>
                        <a:t>İLETİŞİM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COVID 19 aşılarına karşı Güven ve kabul, toplum katılımı, farkındalık/ aşılanma isteği yaratmak stratejileri belirlenmiş ve işler durumda olmalıdır. </a:t>
                      </a:r>
                      <a:endParaRPr lang="tr-T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5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Toplum algısını ve </a:t>
                      </a:r>
                      <a:r>
                        <a:rPr lang="tr-TR" sz="2000" dirty="0" err="1">
                          <a:effectLst/>
                        </a:rPr>
                        <a:t>infodemiyi</a:t>
                      </a:r>
                      <a:r>
                        <a:rPr lang="tr-TR" sz="2000" dirty="0">
                          <a:effectLst/>
                        </a:rPr>
                        <a:t> takip mekanizması kurulmuş ve işler olmalıdır.</a:t>
                      </a:r>
                      <a:endParaRPr lang="tr-T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203960" y="5457906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tr-TR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Ülkelerin COVID-19 Aşılamasına Başlamak İçin Hazırlıkları Değerlendirme Formu</a:t>
            </a:r>
            <a:endParaRPr lang="tr-TR" sz="4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</a:rPr>
              <a:t>https://korona.hasuder.org.tr/ulkelerin-covid-19-asilamasina-baslamak-icin-hazirliklari-degerlendirme-formu/</a:t>
            </a:r>
            <a:endParaRPr lang="tr-TR" dirty="0"/>
          </a:p>
        </p:txBody>
      </p:sp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406361BD-BBA2-AA45-BCDE-73D458EFE23B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364835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Kamu Yöneticileri</a:t>
            </a:r>
            <a:endParaRPr lang="tr-TR" b="1" dirty="0"/>
          </a:p>
        </p:txBody>
      </p:sp>
      <p:sp>
        <p:nvSpPr>
          <p:cNvPr id="9" name="İçerik Yer Tutucusu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</a:rPr>
              <a:t>Güvenli yaşama ve çalışma ortamlarının sağlanması kamusal sorumluluktur.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dirty="0">
                <a:solidFill>
                  <a:srgbClr val="000000"/>
                </a:solidFill>
              </a:rPr>
              <a:t>Enfeksiyon zincirini kırmak için:</a:t>
            </a:r>
          </a:p>
          <a:p>
            <a:pPr marL="1207008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tr-TR" sz="2400" dirty="0">
                <a:solidFill>
                  <a:srgbClr val="000000"/>
                </a:solidFill>
              </a:rPr>
              <a:t>Sosyal devlet ilkeleri çerçevesinde toplumun en kırılgan kesimlerinin desteklenmesi ile en az 14 günlük tam kapanma</a:t>
            </a:r>
          </a:p>
          <a:p>
            <a:pPr marL="1207008" lvl="2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tr-TR" sz="2400" dirty="0">
                <a:solidFill>
                  <a:srgbClr val="000000"/>
                </a:solidFill>
              </a:rPr>
              <a:t>Toplum bağışıklığının sağlanması ve devamı için herkese ücretsiz aşı sağlanması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dirty="0"/>
              <a:t>Sağlık çalışanlarının Covid-19 aşıları hakkında bilgilendirme ve savunuculuk kapasitesinin geliştirilmesi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dirty="0"/>
              <a:t>Aşılamada başvuruya dayalı hizmetin yaratabileceği eşitsizliklerin giderilmesi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dirty="0"/>
              <a:t>Aşı Sonrası İstenmeyen Etki </a:t>
            </a:r>
            <a:r>
              <a:rPr lang="tr-TR" dirty="0" err="1"/>
              <a:t>sürveyansı</a:t>
            </a:r>
            <a:r>
              <a:rPr lang="tr-TR" dirty="0"/>
              <a:t> için sistem geliştirilmesi</a:t>
            </a:r>
            <a:endParaRPr lang="tr-TR" b="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tr-TR" b="1" dirty="0">
              <a:solidFill>
                <a:srgbClr val="000000"/>
              </a:solidFill>
            </a:endParaRPr>
          </a:p>
          <a:p>
            <a:pPr marL="749808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tr-TR" sz="2400" b="1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tr-TR" b="1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11.01.2021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TTB COVID-19 Pandemisi 10.Ay Değerlendirmesi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5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Çalışanları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Enfeksiyondan korunma önlemlerinin eksiksiz uygulanması</a:t>
            </a:r>
          </a:p>
          <a:p>
            <a:r>
              <a:rPr lang="tr-TR" sz="3600" dirty="0"/>
              <a:t>Bağışıklamanın etkili bir biçimde yürütülmesi için</a:t>
            </a:r>
          </a:p>
          <a:p>
            <a:pPr lvl="1"/>
            <a:r>
              <a:rPr lang="tr-TR" sz="3200" dirty="0"/>
              <a:t>Yeni aşılar hakkında bilgilendirme ve savunuculuk</a:t>
            </a:r>
          </a:p>
          <a:p>
            <a:pPr lvl="1"/>
            <a:r>
              <a:rPr lang="tr-TR" sz="3200" dirty="0"/>
              <a:t>«Aşı Sonrası İstenmeyen Etki» </a:t>
            </a:r>
            <a:r>
              <a:rPr lang="tr-TR" sz="3200" dirty="0" err="1"/>
              <a:t>sürveyansının</a:t>
            </a:r>
            <a:r>
              <a:rPr lang="tr-TR" sz="3200" dirty="0"/>
              <a:t> yürütülmesi</a:t>
            </a:r>
          </a:p>
          <a:p>
            <a:pPr lvl="1"/>
            <a:r>
              <a:rPr lang="tr-TR" sz="3200" dirty="0"/>
              <a:t>Bağışıklama hizmetlerinin düzenli kaydının tutulması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11.01.2021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TTB COVID-19 Pandemisi 10.Ay Değerlendirmesi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183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Halka Öneriler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Onaylanmış aşılar güvenlidir, aşılanın</a:t>
            </a:r>
          </a:p>
          <a:p>
            <a:r>
              <a:rPr lang="tr-TR" sz="2800" dirty="0"/>
              <a:t>Aşılar salgını durdurmaya yetmeyecektir. Maske, siperlik kullanma, fiziksel mesafeye özen gösterme, el yıkama kalabalıktan kaçınma, mümkünse evde kalma</a:t>
            </a:r>
          </a:p>
          <a:p>
            <a:r>
              <a:rPr lang="tr-TR" sz="2800" dirty="0"/>
              <a:t>Aşılar ve diğer halk sağlığı önlemlerine sahiplenerek göstereceğiniz dayanışma sizi ve temas ettiğiniz kişilerin yaşamda kalmasına katkı sağlayacaktır. </a:t>
            </a:r>
          </a:p>
          <a:p>
            <a:r>
              <a:rPr lang="tr-TR" sz="2800" dirty="0"/>
              <a:t>Dayanışmayı güçlendirin</a:t>
            </a:r>
          </a:p>
          <a:p>
            <a:endParaRPr lang="tr-TR" sz="28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11.01.2021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TTB COVID-19 Pandemisi 10.Ay Değerlendirmesi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1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C00000"/>
                </a:solidFill>
                <a:latin typeface="+mn-lt"/>
              </a:rPr>
              <a:t>Medyaya öneriler:</a:t>
            </a:r>
            <a:r>
              <a:rPr lang="tr-TR" sz="3600" b="1" dirty="0">
                <a:latin typeface="+mn-lt"/>
              </a:rPr>
              <a:t/>
            </a:r>
            <a:br>
              <a:rPr lang="tr-TR" sz="3600" b="1" dirty="0">
                <a:latin typeface="+mn-lt"/>
              </a:rPr>
            </a:br>
            <a:r>
              <a:rPr lang="tr-TR" sz="3600" b="1" dirty="0">
                <a:latin typeface="+mn-lt"/>
              </a:rPr>
              <a:t>COVID-19 Aşısı - Profesyonel Habercilik İçin İpuçları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1021278" y="1716665"/>
            <a:ext cx="10515600" cy="35510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Sadece Raporun Başlık ve Özetini Bildirmeyin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Verilere otomatik olarak güvenmeyiniz.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Güvenilir Kaynakları Kullanınız. Kaynak Belirtiniz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Terimleri Açıklayınız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Net Bir Dil Kullanınız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Araştırma Aşamalarını Açıklayınız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Sayıları Raporlayınız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Yan Etkileri Ortaya Çıkarınız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Uygun Görselleri Kullanınız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Nüfusun yaş ve cinsiyete göre dağılımını (demografisini) anımsayınız.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tr-TR" sz="2000" dirty="0"/>
              <a:t>Herkese Aşıların Faydalarını Hatırlatınız</a:t>
            </a: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11.01.2021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48B812-DC3D-4AEF-ACEE-B511DEAADBA0}" type="slidenum">
              <a:rPr lang="tr-TR" smtClean="0"/>
              <a:pPr/>
              <a:t>54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021278" y="5293652"/>
            <a:ext cx="1051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r-TR" sz="1400" i="1" dirty="0">
                <a:solidFill>
                  <a:srgbClr val="626262"/>
                </a:solidFill>
              </a:rPr>
              <a:t>DSÖ’nün “</a:t>
            </a:r>
            <a:r>
              <a:rPr lang="tr-TR" sz="1400" i="1" dirty="0" err="1">
                <a:solidFill>
                  <a:srgbClr val="626262"/>
                </a:solidFill>
              </a:rPr>
              <a:t>Tips</a:t>
            </a:r>
            <a:r>
              <a:rPr lang="tr-TR" sz="1400" i="1" dirty="0">
                <a:solidFill>
                  <a:srgbClr val="626262"/>
                </a:solidFill>
              </a:rPr>
              <a:t> </a:t>
            </a:r>
            <a:r>
              <a:rPr lang="tr-TR" sz="1400" i="1" dirty="0" err="1">
                <a:solidFill>
                  <a:srgbClr val="626262"/>
                </a:solidFill>
              </a:rPr>
              <a:t>for</a:t>
            </a:r>
            <a:r>
              <a:rPr lang="tr-TR" sz="1400" i="1" dirty="0">
                <a:solidFill>
                  <a:srgbClr val="626262"/>
                </a:solidFill>
              </a:rPr>
              <a:t> </a:t>
            </a:r>
            <a:r>
              <a:rPr lang="tr-TR" sz="1400" i="1" dirty="0" err="1">
                <a:solidFill>
                  <a:srgbClr val="626262"/>
                </a:solidFill>
              </a:rPr>
              <a:t>professional</a:t>
            </a:r>
            <a:r>
              <a:rPr lang="tr-TR" sz="1400" i="1" dirty="0">
                <a:solidFill>
                  <a:srgbClr val="626262"/>
                </a:solidFill>
              </a:rPr>
              <a:t> </a:t>
            </a:r>
            <a:r>
              <a:rPr lang="tr-TR" sz="1400" i="1" dirty="0" err="1">
                <a:solidFill>
                  <a:srgbClr val="626262"/>
                </a:solidFill>
              </a:rPr>
              <a:t>reporting</a:t>
            </a:r>
            <a:r>
              <a:rPr lang="tr-TR" sz="1400" i="1" dirty="0">
                <a:solidFill>
                  <a:srgbClr val="626262"/>
                </a:solidFill>
              </a:rPr>
              <a:t> on COVID-19 </a:t>
            </a:r>
            <a:r>
              <a:rPr lang="tr-TR" sz="1400" i="1" dirty="0" err="1">
                <a:solidFill>
                  <a:srgbClr val="626262"/>
                </a:solidFill>
              </a:rPr>
              <a:t>vaccines</a:t>
            </a:r>
            <a:r>
              <a:rPr lang="tr-TR" sz="1400" i="1" dirty="0">
                <a:solidFill>
                  <a:srgbClr val="626262"/>
                </a:solidFill>
              </a:rPr>
              <a:t>” belgesinden çeviri. </a:t>
            </a:r>
          </a:p>
          <a:p>
            <a:pPr fontAlgn="base"/>
            <a:r>
              <a:rPr lang="tr-TR" sz="1400" i="1" dirty="0">
                <a:solidFill>
                  <a:srgbClr val="0095EB"/>
                </a:solidFill>
                <a:hlinkClick r:id="rId2"/>
              </a:rPr>
              <a:t>https://www.who.int/news-room/feature-stories/detail/tips-for-professional-reporting-on-covid-19-vaccines</a:t>
            </a:r>
            <a:r>
              <a:rPr lang="tr-TR" sz="1400" dirty="0">
                <a:solidFill>
                  <a:srgbClr val="626262"/>
                </a:solidFill>
              </a:rPr>
              <a:t>  </a:t>
            </a:r>
          </a:p>
          <a:p>
            <a:r>
              <a:rPr lang="tr-TR" sz="1400" dirty="0"/>
              <a:t>https://hasuder.org.tr/hasuder-covid-19-asisi-profesyonel-habercilik-icin-ipuclarini-yayinladi/</a:t>
            </a: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631" y="1974155"/>
            <a:ext cx="3074168" cy="230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FAF175AD-8378-394B-BDEA-B65F1EFDA097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4789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53" y="335224"/>
            <a:ext cx="6961147" cy="523404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153400" y="710525"/>
            <a:ext cx="38637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«Dünyada </a:t>
            </a:r>
            <a:r>
              <a:rPr lang="tr-TR" sz="2800" dirty="0" err="1"/>
              <a:t>herşey</a:t>
            </a:r>
            <a:r>
              <a:rPr lang="tr-TR" sz="2800" dirty="0"/>
              <a:t> için; medeniyet için, hayat için, muvaffakiyet için en hakiki mürşit ilimdir, fendir. İlim ve fennin haricinde mürşit aramak gaflettir, cehalettir, dalalettir" </a:t>
            </a:r>
          </a:p>
          <a:p>
            <a:endParaRPr lang="tr-TR" sz="2800" dirty="0"/>
          </a:p>
          <a:p>
            <a:pPr algn="ctr"/>
            <a:r>
              <a:rPr lang="tr-TR" sz="2800" dirty="0">
                <a:solidFill>
                  <a:srgbClr val="0000D2"/>
                </a:solidFill>
              </a:rPr>
              <a:t>Gazi Mustafa Kemal ATATÜRK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053352" y="5711467"/>
            <a:ext cx="6961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tr-TR" sz="1400" dirty="0"/>
              <a:t> </a:t>
            </a:r>
            <a:r>
              <a:rPr lang="tr-TR" sz="1400" dirty="0" err="1"/>
              <a:t>Robb</a:t>
            </a:r>
            <a:r>
              <a:rPr lang="tr-TR" sz="1400" dirty="0"/>
              <a:t> </a:t>
            </a:r>
            <a:r>
              <a:rPr lang="tr-TR" sz="1400" dirty="0" err="1"/>
              <a:t>Butler</a:t>
            </a:r>
            <a:r>
              <a:rPr lang="tr-TR" sz="1400" dirty="0"/>
              <a:t>, </a:t>
            </a:r>
            <a:r>
              <a:rPr lang="en-US" sz="1400" dirty="0"/>
              <a:t>Vaccine Demand: Hesitancy and Acceptance in the European Region</a:t>
            </a:r>
            <a:r>
              <a:rPr lang="tr-TR" sz="1400" dirty="0"/>
              <a:t>, 2017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3032760" y="4535159"/>
            <a:ext cx="4762005" cy="769441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solidFill>
                  <a:schemeClr val="bg1"/>
                </a:solidFill>
              </a:rPr>
              <a:t>Bilime Güveniriz !</a:t>
            </a:r>
          </a:p>
        </p:txBody>
      </p:sp>
    </p:spTree>
    <p:extLst>
      <p:ext uri="{BB962C8B-B14F-4D97-AF65-F5344CB8AC3E}">
        <p14:creationId xmlns:p14="http://schemas.microsoft.com/office/powerpoint/2010/main" val="9406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Türkiye’de Aşı İle Önlenebilir Hastalıklarda Olgu Sayısında Değişim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294417"/>
              </p:ext>
            </p:extLst>
          </p:nvPr>
        </p:nvGraphicFramePr>
        <p:xfrm>
          <a:off x="1336889" y="1893080"/>
          <a:ext cx="9410280" cy="327052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076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2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2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bg1"/>
                          </a:solidFill>
                          <a:effectLst/>
                        </a:rPr>
                        <a:t>Hastalık (ilk aşılama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bg1"/>
                          </a:solidFill>
                          <a:effectLst/>
                        </a:rPr>
                        <a:t>1985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bg1"/>
                          </a:solidFill>
                          <a:effectLst/>
                        </a:rPr>
                        <a:t>2004*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tr-TR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Nüfus (bin)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49660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67160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83430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dirty="0">
                          <a:solidFill>
                            <a:srgbClr val="C00000"/>
                          </a:solidFill>
                          <a:effectLst/>
                          <a:hlinkClick r:id="rId2" tooltip="Click for full global time series for Diphtheria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Difteri</a:t>
                      </a:r>
                      <a:r>
                        <a:rPr lang="tr-TR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(1937-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145 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0 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0 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dirty="0">
                          <a:solidFill>
                            <a:srgbClr val="C00000"/>
                          </a:solidFill>
                          <a:effectLst/>
                          <a:hlinkClick r:id="rId3" tooltip="Click for full global time series for Measles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Kızamık</a:t>
                      </a:r>
                      <a:r>
                        <a:rPr lang="tr-TR" sz="20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(1970-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14695 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8'927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2904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dirty="0">
                          <a:solidFill>
                            <a:srgbClr val="C00000"/>
                          </a:solidFill>
                          <a:effectLst/>
                          <a:hlinkClick r:id="rId4" tooltip="Click for full global time series for Pertussis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Boğmaca</a:t>
                      </a:r>
                      <a:r>
                        <a:rPr lang="tr-TR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(1937-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2678 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389 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Çocuk Felci (1963-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2060"/>
                          </a:solidFill>
                          <a:effectLst/>
                        </a:rPr>
                        <a:t>88 </a:t>
                      </a:r>
                      <a:endParaRPr lang="tr-TR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0 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0 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u="none" strike="noStrike" dirty="0">
                          <a:solidFill>
                            <a:srgbClr val="C00000"/>
                          </a:solidFill>
                          <a:effectLst/>
                          <a:hlinkClick r:id="rId5" tooltip="Click for full global time series for Tetanus (neonatal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YD</a:t>
                      </a:r>
                      <a:r>
                        <a:rPr lang="tr-TR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Tetanosu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002060"/>
                          </a:solidFill>
                          <a:effectLst/>
                        </a:rPr>
                        <a:t>41 </a:t>
                      </a:r>
                      <a:endParaRPr lang="tr-TR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15 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0 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Toplam </a:t>
                      </a:r>
                      <a:r>
                        <a:rPr lang="tr-TR" sz="2000" u="none" strike="noStrike" dirty="0">
                          <a:solidFill>
                            <a:srgbClr val="C00000"/>
                          </a:solidFill>
                          <a:effectLst/>
                          <a:hlinkClick r:id="rId6" tooltip="Click for full global time series for Tetanus (total)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Tetanos</a:t>
                      </a:r>
                      <a:r>
                        <a:rPr lang="tr-TR" sz="20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tr-TR" sz="2000" dirty="0">
                          <a:solidFill>
                            <a:srgbClr val="002060"/>
                          </a:solidFill>
                          <a:effectLst/>
                        </a:rPr>
                        <a:t>(1968- )</a:t>
                      </a:r>
                      <a:endParaRPr lang="tr-TR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113 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37 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2060"/>
                          </a:solidFill>
                          <a:effectLst/>
                        </a:rPr>
                        <a:t>18 </a:t>
                      </a:r>
                      <a:endParaRPr lang="tr-TR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336888" y="5365992"/>
            <a:ext cx="9410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Eskiocak M, Marangoz B. Türkiye’de Bağışıklama Hizmetlerinin Durumu. </a:t>
            </a:r>
            <a:r>
              <a:rPr lang="tr-TR" sz="1200" dirty="0">
                <a:hlinkClick r:id="rId7"/>
              </a:rPr>
              <a:t>https://www.ttb.org.tr/kutuphane/turkiyede_bagisiklama.pdf</a:t>
            </a:r>
            <a:r>
              <a:rPr lang="tr-TR" sz="1200" dirty="0"/>
              <a:t>,  https://apps.who.int/immunization_monitoring/globalsummary/countries?countrycriteria%5Bcountry%5D%5B%5D=TUR&amp;commit=OK</a:t>
            </a:r>
          </a:p>
        </p:txBody>
      </p:sp>
      <p:sp>
        <p:nvSpPr>
          <p:cNvPr id="8" name="Slayt Numarası Yer Tutucusu 5">
            <a:extLst>
              <a:ext uri="{FF2B5EF4-FFF2-40B4-BE49-F238E27FC236}">
                <a16:creationId xmlns:a16="http://schemas.microsoft.com/office/drawing/2014/main" xmlns="" id="{FD98AF1D-6AB2-F34E-8D45-BF6A3183FE1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6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9" name="Altbilgi Yer Tutucusu 4">
            <a:extLst>
              <a:ext uri="{FF2B5EF4-FFF2-40B4-BE49-F238E27FC236}">
                <a16:creationId xmlns:a16="http://schemas.microsoft.com/office/drawing/2014/main" xmlns="" id="{7362060E-49FC-A84B-82A6-46AA20BC0DF1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4064194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prstClr val="black"/>
                </a:solidFill>
                <a:latin typeface="Calibri" panose="020F0502020204030204"/>
              </a:rPr>
              <a:t>Sunu Akışı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863" y="745760"/>
            <a:ext cx="7771151" cy="53664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Dünya’da ve Ülkemizde başarılı bir bağışıklama deneyimi vardır.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b="1" dirty="0">
                <a:solidFill>
                  <a:srgbClr val="C00000"/>
                </a:solidFill>
              </a:rPr>
              <a:t>Ülkemizde bağışıklama hizmetlerinin durumu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 </a:t>
            </a:r>
            <a:r>
              <a:rPr lang="tr-TR" sz="2000" dirty="0" err="1"/>
              <a:t>pandemisi</a:t>
            </a:r>
            <a:r>
              <a:rPr lang="tr-TR" sz="2000" dirty="0"/>
              <a:t> sürecinde bağışıklama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COVID-19’a karşı aşılama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Toplum bağışıklığı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Etik İlkeler ve hukuk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Güven oluşturma ve savunuculuk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Aşılama için sağlanan aşıların özellikleri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hedef gruplar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aşılama planı ve hizmetin yürütülmesi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dirty="0"/>
              <a:t>Ülkemizde aşı sonrası istenmeyen etkilerin yönetimi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2000" dirty="0"/>
              <a:t>Öneriler</a:t>
            </a:r>
          </a:p>
          <a:p>
            <a:pPr lvl="1"/>
            <a:r>
              <a:rPr lang="tr-TR" dirty="0" err="1"/>
              <a:t>Pandemi</a:t>
            </a:r>
            <a:r>
              <a:rPr lang="tr-TR" dirty="0"/>
              <a:t> yönetimine</a:t>
            </a:r>
          </a:p>
          <a:p>
            <a:pPr lvl="1"/>
            <a:r>
              <a:rPr lang="tr-TR" dirty="0"/>
              <a:t>Sağlık çalışanlarına</a:t>
            </a:r>
          </a:p>
          <a:p>
            <a:pPr lvl="1"/>
            <a:r>
              <a:rPr lang="tr-TR" dirty="0"/>
              <a:t>Halka</a:t>
            </a:r>
          </a:p>
          <a:p>
            <a:pPr lvl="1"/>
            <a:r>
              <a:rPr lang="tr-TR" dirty="0"/>
              <a:t>Medyaya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tr-TR" sz="2000" dirty="0"/>
          </a:p>
        </p:txBody>
      </p:sp>
      <p:sp>
        <p:nvSpPr>
          <p:cNvPr id="7" name="Slayt Numarası Yer Tutucusu 5">
            <a:extLst>
              <a:ext uri="{FF2B5EF4-FFF2-40B4-BE49-F238E27FC236}">
                <a16:creationId xmlns:a16="http://schemas.microsoft.com/office/drawing/2014/main" xmlns="" id="{F8164A5D-F077-9348-A26A-600A85788093}"/>
              </a:ext>
            </a:extLst>
          </p:cNvPr>
          <p:cNvSpPr txBox="1">
            <a:spLocks/>
          </p:cNvSpPr>
          <p:nvPr/>
        </p:nvSpPr>
        <p:spPr>
          <a:xfrm>
            <a:off x="11625943" y="6448301"/>
            <a:ext cx="345373" cy="27317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txBody>
          <a:bodyPr/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A48B812-DC3D-4AEF-ACEE-B511DEAADBA0}" type="slidenum">
              <a:rPr lang="tr-TR" sz="1400" smtClean="0">
                <a:solidFill>
                  <a:schemeClr val="bg1"/>
                </a:solidFill>
              </a:rPr>
              <a:pPr algn="r"/>
              <a:t>7</a:t>
            </a:fld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2" name="Altbilgi Yer Tutucusu 4">
            <a:extLst>
              <a:ext uri="{FF2B5EF4-FFF2-40B4-BE49-F238E27FC236}">
                <a16:creationId xmlns:a16="http://schemas.microsoft.com/office/drawing/2014/main" xmlns="" id="{0428DA2E-3510-9041-8901-9694A7AA7D28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24221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0" dirty="0"/>
              <a:t>Ülkemizde bağışıklama hizmetlerinin durumu </a:t>
            </a:r>
            <a:br>
              <a:rPr lang="tr-TR" b="0" dirty="0"/>
            </a:br>
            <a:r>
              <a:rPr lang="tr-TR" dirty="0"/>
              <a:t>Aşı </a:t>
            </a:r>
            <a:r>
              <a:rPr lang="tr-TR" b="1" dirty="0"/>
              <a:t>Sağlama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826410"/>
              </p:ext>
            </p:extLst>
          </p:nvPr>
        </p:nvGraphicFramePr>
        <p:xfrm>
          <a:off x="1097277" y="2026025"/>
          <a:ext cx="9923024" cy="27049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9139">
                  <a:extLst>
                    <a:ext uri="{9D8B030D-6E8A-4147-A177-3AD203B41FA5}">
                      <a16:colId xmlns:a16="http://schemas.microsoft.com/office/drawing/2014/main" xmlns="" val="2492398688"/>
                    </a:ext>
                  </a:extLst>
                </a:gridCol>
                <a:gridCol w="4963885">
                  <a:extLst>
                    <a:ext uri="{9D8B030D-6E8A-4147-A177-3AD203B41FA5}">
                      <a16:colId xmlns:a16="http://schemas.microsoft.com/office/drawing/2014/main" xmlns="" val="1632788528"/>
                    </a:ext>
                  </a:extLst>
                </a:gridCol>
              </a:tblGrid>
              <a:tr h="515294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Aşı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/>
                        <a:t>Açıklanan doz miktarı</a:t>
                      </a: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61937"/>
                  </a:ext>
                </a:extLst>
              </a:tr>
              <a:tr h="853603">
                <a:tc>
                  <a:txBody>
                    <a:bodyPr/>
                    <a:lstStyle/>
                    <a:p>
                      <a:pPr algn="ctr"/>
                      <a:r>
                        <a:rPr lang="tr-TR" sz="2400" b="0" kern="1200" dirty="0" err="1">
                          <a:effectLst/>
                        </a:rPr>
                        <a:t>CoronaVac</a:t>
                      </a:r>
                      <a:r>
                        <a:rPr lang="tr-TR" sz="2400" b="0" kern="1200" dirty="0">
                          <a:effectLst/>
                        </a:rPr>
                        <a:t> </a:t>
                      </a:r>
                      <a:endParaRPr lang="tr-TR" sz="24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/>
                        <a:t>Gelen </a:t>
                      </a:r>
                    </a:p>
                    <a:p>
                      <a:pPr algn="ctr"/>
                      <a:r>
                        <a:rPr lang="tr-TR" sz="2400" b="0" dirty="0"/>
                        <a:t>3 milyon doz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2037915"/>
                  </a:ext>
                </a:extLst>
              </a:tr>
              <a:tr h="853603">
                <a:tc>
                  <a:txBody>
                    <a:bodyPr/>
                    <a:lstStyle/>
                    <a:p>
                      <a:pPr algn="ctr"/>
                      <a:r>
                        <a:rPr lang="tr-TR" sz="2400" b="0" kern="1200" dirty="0">
                          <a:effectLst/>
                        </a:rPr>
                        <a:t>Pfizer-</a:t>
                      </a:r>
                      <a:r>
                        <a:rPr lang="tr-TR" sz="2400" b="0" kern="1200" dirty="0" err="1">
                          <a:effectLst/>
                        </a:rPr>
                        <a:t>BioNTech</a:t>
                      </a:r>
                      <a:r>
                        <a:rPr lang="tr-TR" sz="2400" b="0" kern="1200" dirty="0">
                          <a:effectLst/>
                        </a:rPr>
                        <a:t> COVID-19 </a:t>
                      </a:r>
                      <a:r>
                        <a:rPr lang="tr-TR" sz="2400" b="0" kern="1200" dirty="0" err="1">
                          <a:effectLst/>
                        </a:rPr>
                        <a:t>Vaccine</a:t>
                      </a:r>
                      <a:endParaRPr lang="tr-TR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>
                          <a:solidFill>
                            <a:srgbClr val="C00000"/>
                          </a:solidFill>
                        </a:rPr>
                        <a:t>Gelecek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>
                          <a:solidFill>
                            <a:srgbClr val="C00000"/>
                          </a:solidFill>
                        </a:rPr>
                        <a:t>550 000 doz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72445350"/>
                  </a:ext>
                </a:extLst>
              </a:tr>
              <a:tr h="4824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>
                          <a:solidFill>
                            <a:srgbClr val="C00000"/>
                          </a:solidFill>
                        </a:rPr>
                        <a:t>Gereken doz:  120 milyon doz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080655" y="4851175"/>
            <a:ext cx="9923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/>
              <a:t>Ülkemizde uygulanan aşılar Çin (2 aşı)  dahil 8 ayrı ülkeden ithal edilmektedir.</a:t>
            </a:r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CA8BE61F-4477-9044-BBCF-AA7714AC56B4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5271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 Kadar </a:t>
            </a:r>
            <a:r>
              <a:rPr lang="tr-TR" b="1" dirty="0"/>
              <a:t>COVID-19 </a:t>
            </a:r>
            <a:r>
              <a:rPr lang="en-US" b="1" dirty="0" err="1"/>
              <a:t>Aşı</a:t>
            </a:r>
            <a:r>
              <a:rPr lang="tr-TR" b="1" dirty="0" err="1"/>
              <a:t>sı</a:t>
            </a:r>
            <a:r>
              <a:rPr lang="en-US" b="1" dirty="0"/>
              <a:t> </a:t>
            </a:r>
            <a:r>
              <a:rPr lang="en-US" b="1" dirty="0" err="1"/>
              <a:t>Gerekli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R0 2,5-3,5 </a:t>
            </a:r>
            <a:r>
              <a:rPr lang="en-US" sz="2800" dirty="0" err="1"/>
              <a:t>iken</a:t>
            </a:r>
            <a:endParaRPr lang="en-US" sz="2800" dirty="0"/>
          </a:p>
          <a:p>
            <a:r>
              <a:rPr lang="tr-TR" sz="2800" dirty="0"/>
              <a:t>Etkililiği </a:t>
            </a:r>
            <a:r>
              <a:rPr lang="en-US" sz="2800" dirty="0"/>
              <a:t>% 100 </a:t>
            </a:r>
            <a:r>
              <a:rPr lang="tr-TR" sz="2800" dirty="0"/>
              <a:t>olan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yaşam</a:t>
            </a:r>
            <a:r>
              <a:rPr lang="en-US" sz="2800" dirty="0"/>
              <a:t> </a:t>
            </a:r>
            <a:r>
              <a:rPr lang="en-US" sz="2800" dirty="0" err="1"/>
              <a:t>boyu</a:t>
            </a:r>
            <a:r>
              <a:rPr lang="en-US" sz="2800" dirty="0"/>
              <a:t> </a:t>
            </a:r>
            <a:r>
              <a:rPr lang="en-US" sz="2800" dirty="0" err="1"/>
              <a:t>bağışıklık</a:t>
            </a:r>
            <a:r>
              <a:rPr lang="en-US" sz="2800" dirty="0"/>
              <a:t> </a:t>
            </a:r>
            <a:r>
              <a:rPr lang="en-US" sz="2800" dirty="0" err="1"/>
              <a:t>sağlayan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aşının</a:t>
            </a:r>
            <a:r>
              <a:rPr lang="en-US" sz="2800" dirty="0"/>
              <a:t> </a:t>
            </a:r>
            <a:r>
              <a:rPr lang="en-US" sz="2800" dirty="0" err="1"/>
              <a:t>toplum</a:t>
            </a:r>
            <a:r>
              <a:rPr lang="en-US" sz="2800" dirty="0"/>
              <a:t> </a:t>
            </a:r>
            <a:r>
              <a:rPr lang="en-US" sz="2800" dirty="0" err="1"/>
              <a:t>bağışıklığı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% 60-72 </a:t>
            </a:r>
          </a:p>
          <a:p>
            <a:r>
              <a:rPr lang="tr-TR" sz="2800" dirty="0"/>
              <a:t>Etkililiği </a:t>
            </a:r>
            <a:r>
              <a:rPr lang="en-US" sz="2800" dirty="0"/>
              <a:t>% 80 </a:t>
            </a:r>
            <a:r>
              <a:rPr lang="tr-TR" sz="2800" dirty="0"/>
              <a:t>olan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aşı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% 75-90 </a:t>
            </a:r>
          </a:p>
          <a:p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düşük</a:t>
            </a:r>
            <a:r>
              <a:rPr lang="en-US" sz="2800" dirty="0"/>
              <a:t> </a:t>
            </a:r>
            <a:r>
              <a:rPr lang="en-US" sz="2800" dirty="0" err="1"/>
              <a:t>düzeyde</a:t>
            </a:r>
            <a:r>
              <a:rPr lang="en-US" sz="2800" dirty="0"/>
              <a:t> </a:t>
            </a:r>
            <a:r>
              <a:rPr lang="en-US" sz="2800" dirty="0" err="1"/>
              <a:t>etkili</a:t>
            </a:r>
            <a:r>
              <a:rPr lang="en-US" sz="2800" dirty="0"/>
              <a:t> </a:t>
            </a:r>
            <a:r>
              <a:rPr lang="en-US" sz="2800" dirty="0" err="1"/>
              <a:t>aşılar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toplumun</a:t>
            </a:r>
            <a:r>
              <a:rPr lang="en-US" sz="2800" dirty="0"/>
              <a:t> </a:t>
            </a:r>
            <a:r>
              <a:rPr lang="en-US" sz="2800" dirty="0" err="1"/>
              <a:t>aşılanması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219881" y="5424468"/>
            <a:ext cx="2133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i="1" dirty="0" err="1"/>
              <a:t>Anderson</a:t>
            </a:r>
            <a:r>
              <a:rPr lang="tr-TR" sz="1600" i="1" dirty="0"/>
              <a:t> ve ark.  2020</a:t>
            </a:r>
            <a:r>
              <a:rPr lang="en-US" sz="1600" i="1" dirty="0"/>
              <a:t> </a:t>
            </a:r>
          </a:p>
        </p:txBody>
      </p:sp>
      <p:sp>
        <p:nvSpPr>
          <p:cNvPr id="8" name="Altbilgi Yer Tutucusu 4">
            <a:extLst>
              <a:ext uri="{FF2B5EF4-FFF2-40B4-BE49-F238E27FC236}">
                <a16:creationId xmlns:a16="http://schemas.microsoft.com/office/drawing/2014/main" xmlns="" id="{C31E8C21-04FF-1D47-8F19-6053BE6FA8D7}"/>
              </a:ext>
            </a:extLst>
          </p:cNvPr>
          <p:cNvSpPr txBox="1">
            <a:spLocks/>
          </p:cNvSpPr>
          <p:nvPr/>
        </p:nvSpPr>
        <p:spPr>
          <a:xfrm>
            <a:off x="194872" y="6492875"/>
            <a:ext cx="4676931" cy="26232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anchor="ctr" anchorCtr="0"/>
          <a:lstStyle>
            <a:defPPr>
              <a:defRPr lang="x-non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TTB COVID-19 </a:t>
            </a:r>
            <a:r>
              <a:rPr lang="tr-TR" dirty="0" err="1"/>
              <a:t>Pandemisi</a:t>
            </a:r>
            <a:r>
              <a:rPr lang="tr-TR" dirty="0"/>
              <a:t> 10.Ay Değerlendirmesi; 11.01.2021</a:t>
            </a:r>
          </a:p>
        </p:txBody>
      </p:sp>
    </p:spTree>
    <p:extLst>
      <p:ext uri="{BB962C8B-B14F-4D97-AF65-F5344CB8AC3E}">
        <p14:creationId xmlns:p14="http://schemas.microsoft.com/office/powerpoint/2010/main" val="78419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3748</Words>
  <Application>Microsoft Office PowerPoint</Application>
  <PresentationFormat>Geniş ekran</PresentationFormat>
  <Paragraphs>829</Paragraphs>
  <Slides>55</Slides>
  <Notes>4</Notes>
  <HiddenSlides>19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Cambria</vt:lpstr>
      <vt:lpstr>Corbel</vt:lpstr>
      <vt:lpstr>Times New Roman</vt:lpstr>
      <vt:lpstr>Verdana</vt:lpstr>
      <vt:lpstr>Wingdings</vt:lpstr>
      <vt:lpstr>Office Theme</vt:lpstr>
      <vt:lpstr>COVID-19 Aşılamasına Doğru:  Türkiye’de Bağışıklama Hizmetlerinin Durumu ve Öneriler </vt:lpstr>
      <vt:lpstr>Aşılama, bir halk sağlığı girişimi olarak, toplumun her kesimi için, yaşama hakkını korumak ve sürdürmek bağlamında hiç COVID-19’a karşı aşılama kadar önem kazanmamıştı. </vt:lpstr>
      <vt:lpstr>Sunumun  Amacı</vt:lpstr>
      <vt:lpstr>Sunu Akışı</vt:lpstr>
      <vt:lpstr>Polio Eradikasyonu Gelişimi, 1988 - 2020</vt:lpstr>
      <vt:lpstr>Türkiye’de Aşı İle Önlenebilir Hastalıklarda Olgu Sayısında Değişim</vt:lpstr>
      <vt:lpstr>Sunu Akışı</vt:lpstr>
      <vt:lpstr>Ülkemizde bağışıklama hizmetlerinin durumu  Aşı Sağlama</vt:lpstr>
      <vt:lpstr>Ne Kadar COVID-19 Aşısı Gerekli?</vt:lpstr>
      <vt:lpstr>Ülkemizde bağışıklama hizmetlerinin durumu </vt:lpstr>
      <vt:lpstr>Türkiye’de Kızamık Aşılama Oranlarının ve Vakalarının  Son 3 Yıldaki Durumu</vt:lpstr>
      <vt:lpstr>Tam aşılı olma sıklığının zamana göre seyri ve eşitsizlik  Türkiye Nüfus ve Sağlık Araştırması</vt:lpstr>
      <vt:lpstr>Hiçbir Aşı Yaptırmama Durumunun Zamana Göre Seyri  TNSA 2003-2018</vt:lpstr>
      <vt:lpstr>Sunu Akışı</vt:lpstr>
      <vt:lpstr>DSÖ Önerileri</vt:lpstr>
      <vt:lpstr>Sunu Akışı</vt:lpstr>
      <vt:lpstr>Sunu Akışı</vt:lpstr>
      <vt:lpstr>Aşı ile Önlenebilir Hastalıkların Bulaştırıcılığı ve Önlenmesi için Gerekli Aşılamada Kapsayıcılık Düzeyi</vt:lpstr>
      <vt:lpstr>Sunu Akışı</vt:lpstr>
      <vt:lpstr>Covid-19 Aşısına Erişimde Değerler Çerçevesi </vt:lpstr>
      <vt:lpstr>Kullanmakta olduğumuz aşılar ile   COVID-19 aşılarının geliştirme süreci</vt:lpstr>
      <vt:lpstr>CoronaVac</vt:lpstr>
      <vt:lpstr>CoronaVac /AKO</vt:lpstr>
      <vt:lpstr>Biontech Pfizer Aşısı</vt:lpstr>
      <vt:lpstr>COVID-19 Aşısına Erişim</vt:lpstr>
      <vt:lpstr>Sunu Akışı</vt:lpstr>
      <vt:lpstr>Savunuculuk ve iletişim</vt:lpstr>
      <vt:lpstr>Aşı Kararsızlığına  Etkili Faktörler</vt:lpstr>
      <vt:lpstr>Aşıya Yönelik Tereddüdün Oluşma Koşulları </vt:lpstr>
      <vt:lpstr>Sunu Akışı</vt:lpstr>
      <vt:lpstr>Ülkemizde Uygulama İçin Sağlanan Aşılar</vt:lpstr>
      <vt:lpstr>Beklenen Yan Etkiler</vt:lpstr>
      <vt:lpstr>Kimlere Yapılmamalı</vt:lpstr>
      <vt:lpstr>Sunu Akışı</vt:lpstr>
      <vt:lpstr>Ülkemizde Hedef gruplar</vt:lpstr>
      <vt:lpstr>Sunu Akışı</vt:lpstr>
      <vt:lpstr>Aşılama nerelerde yapılabilir?  Nerelerde yapılacak?</vt:lpstr>
      <vt:lpstr>Aşılama yerlerinin özellikleri</vt:lpstr>
      <vt:lpstr>PowerPoint Sunusu</vt:lpstr>
      <vt:lpstr>Aşılama Yerlerinin Özellikleri</vt:lpstr>
      <vt:lpstr>Aşılama Yerlerinin Özellikleri</vt:lpstr>
      <vt:lpstr>Aşılama yerleri önerisi</vt:lpstr>
      <vt:lpstr>Sunu Akışı</vt:lpstr>
      <vt:lpstr>Aşı Sonrası İstenmeyen Etki (ASİE) </vt:lpstr>
      <vt:lpstr>PowerPoint Sunusu</vt:lpstr>
      <vt:lpstr>Sunu Akışı</vt:lpstr>
      <vt:lpstr>Pandemi Yönetimine Öneriler</vt:lpstr>
      <vt:lpstr>Pandemi Yönetimine Öneriler</vt:lpstr>
      <vt:lpstr>Pandemi Yönetimine Öneriler</vt:lpstr>
      <vt:lpstr>Pandemi Yönetimine Öneriler</vt:lpstr>
      <vt:lpstr>Kamu Yöneticileri</vt:lpstr>
      <vt:lpstr>Sağlık Çalışanları</vt:lpstr>
      <vt:lpstr>Halka Öneriler</vt:lpstr>
      <vt:lpstr>Medyaya öneriler: COVID-19 Aşısı - Profesyonel Habercilik İçin İpuçları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CAGRI KALACA</dc:creator>
  <cp:lastModifiedBy>muzaffer eskiocak</cp:lastModifiedBy>
  <cp:revision>28</cp:revision>
  <dcterms:created xsi:type="dcterms:W3CDTF">2021-01-10T10:35:44Z</dcterms:created>
  <dcterms:modified xsi:type="dcterms:W3CDTF">2021-01-10T18:19:22Z</dcterms:modified>
</cp:coreProperties>
</file>