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6"/>
  </p:notesMasterIdLst>
  <p:sldIdLst>
    <p:sldId id="298" r:id="rId2"/>
    <p:sldId id="299" r:id="rId3"/>
    <p:sldId id="258" r:id="rId4"/>
    <p:sldId id="301" r:id="rId5"/>
    <p:sldId id="259" r:id="rId6"/>
    <p:sldId id="260" r:id="rId7"/>
    <p:sldId id="261" r:id="rId8"/>
    <p:sldId id="297" r:id="rId9"/>
    <p:sldId id="262" r:id="rId10"/>
    <p:sldId id="263" r:id="rId11"/>
    <p:sldId id="264" r:id="rId12"/>
    <p:sldId id="265" r:id="rId13"/>
    <p:sldId id="266" r:id="rId14"/>
    <p:sldId id="267" r:id="rId15"/>
    <p:sldId id="268" r:id="rId16"/>
    <p:sldId id="269" r:id="rId17"/>
    <p:sldId id="270"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6" r:id="rId32"/>
    <p:sldId id="287" r:id="rId33"/>
    <p:sldId id="288" r:id="rId34"/>
    <p:sldId id="289" r:id="rId35"/>
    <p:sldId id="290" r:id="rId36"/>
    <p:sldId id="291" r:id="rId37"/>
    <p:sldId id="292" r:id="rId38"/>
    <p:sldId id="294" r:id="rId39"/>
    <p:sldId id="310" r:id="rId40"/>
    <p:sldId id="309" r:id="rId41"/>
    <p:sldId id="308" r:id="rId42"/>
    <p:sldId id="311" r:id="rId43"/>
    <p:sldId id="313" r:id="rId44"/>
    <p:sldId id="314" r:id="rId4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417058E-034C-4D0A-9206-A80E8523795C}" type="datetimeFigureOut">
              <a:rPr lang="tr-TR" smtClean="0"/>
              <a:t>21.10.2020</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91200F7-453F-4EEB-8435-DBB454B68974}" type="slidenum">
              <a:rPr lang="tr-TR" smtClean="0"/>
              <a:t>‹#›</a:t>
            </a:fld>
            <a:endParaRPr lang="tr-TR"/>
          </a:p>
        </p:txBody>
      </p:sp>
    </p:spTree>
    <p:extLst>
      <p:ext uri="{BB962C8B-B14F-4D97-AF65-F5344CB8AC3E}">
        <p14:creationId xmlns:p14="http://schemas.microsoft.com/office/powerpoint/2010/main" val="3511367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91200F7-453F-4EEB-8435-DBB454B68974}" type="slidenum">
              <a:rPr lang="tr-TR" smtClean="0"/>
              <a:t>37</a:t>
            </a:fld>
            <a:endParaRPr lang="tr-TR"/>
          </a:p>
        </p:txBody>
      </p:sp>
    </p:spTree>
    <p:extLst>
      <p:ext uri="{BB962C8B-B14F-4D97-AF65-F5344CB8AC3E}">
        <p14:creationId xmlns:p14="http://schemas.microsoft.com/office/powerpoint/2010/main" val="34115836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A1D91F7E-C1DF-491C-86C3-1D8BF1DB3CD9}" type="datetimeFigureOut">
              <a:rPr lang="tr-TR" smtClean="0"/>
              <a:t>21.10.2020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D8103F4-2671-4E48-AC39-9AB55BB8A70F}" type="slidenum">
              <a:rPr lang="tr-TR" smtClean="0"/>
              <a:t>‹#›</a:t>
            </a:fld>
            <a:endParaRPr lang="tr-TR"/>
          </a:p>
        </p:txBody>
      </p:sp>
    </p:spTree>
    <p:extLst>
      <p:ext uri="{BB962C8B-B14F-4D97-AF65-F5344CB8AC3E}">
        <p14:creationId xmlns:p14="http://schemas.microsoft.com/office/powerpoint/2010/main" val="14663890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1D91F7E-C1DF-491C-86C3-1D8BF1DB3CD9}" type="datetimeFigureOut">
              <a:rPr lang="tr-TR" smtClean="0"/>
              <a:t>21.10.2020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D8103F4-2671-4E48-AC39-9AB55BB8A70F}" type="slidenum">
              <a:rPr lang="tr-TR" smtClean="0"/>
              <a:t>‹#›</a:t>
            </a:fld>
            <a:endParaRPr lang="tr-TR"/>
          </a:p>
        </p:txBody>
      </p:sp>
    </p:spTree>
    <p:extLst>
      <p:ext uri="{BB962C8B-B14F-4D97-AF65-F5344CB8AC3E}">
        <p14:creationId xmlns:p14="http://schemas.microsoft.com/office/powerpoint/2010/main" val="14693930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1D91F7E-C1DF-491C-86C3-1D8BF1DB3CD9}" type="datetimeFigureOut">
              <a:rPr lang="tr-TR" smtClean="0"/>
              <a:t>21.10.2020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D8103F4-2671-4E48-AC39-9AB55BB8A70F}" type="slidenum">
              <a:rPr lang="tr-TR" smtClean="0"/>
              <a:t>‹#›</a:t>
            </a:fld>
            <a:endParaRPr lang="tr-TR"/>
          </a:p>
        </p:txBody>
      </p:sp>
    </p:spTree>
    <p:extLst>
      <p:ext uri="{BB962C8B-B14F-4D97-AF65-F5344CB8AC3E}">
        <p14:creationId xmlns:p14="http://schemas.microsoft.com/office/powerpoint/2010/main" val="2922769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1D91F7E-C1DF-491C-86C3-1D8BF1DB3CD9}" type="datetimeFigureOut">
              <a:rPr lang="tr-TR" smtClean="0"/>
              <a:t>21.10.2020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D8103F4-2671-4E48-AC39-9AB55BB8A70F}" type="slidenum">
              <a:rPr lang="tr-TR" smtClean="0"/>
              <a:t>‹#›</a:t>
            </a:fld>
            <a:endParaRPr lang="tr-TR"/>
          </a:p>
        </p:txBody>
      </p:sp>
    </p:spTree>
    <p:extLst>
      <p:ext uri="{BB962C8B-B14F-4D97-AF65-F5344CB8AC3E}">
        <p14:creationId xmlns:p14="http://schemas.microsoft.com/office/powerpoint/2010/main" val="18691379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A1D91F7E-C1DF-491C-86C3-1D8BF1DB3CD9}" type="datetimeFigureOut">
              <a:rPr lang="tr-TR" smtClean="0"/>
              <a:t>21.10.2020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D8103F4-2671-4E48-AC39-9AB55BB8A70F}" type="slidenum">
              <a:rPr lang="tr-TR" smtClean="0"/>
              <a:t>‹#›</a:t>
            </a:fld>
            <a:endParaRPr lang="tr-TR"/>
          </a:p>
        </p:txBody>
      </p:sp>
    </p:spTree>
    <p:extLst>
      <p:ext uri="{BB962C8B-B14F-4D97-AF65-F5344CB8AC3E}">
        <p14:creationId xmlns:p14="http://schemas.microsoft.com/office/powerpoint/2010/main" val="26236250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A1D91F7E-C1DF-491C-86C3-1D8BF1DB3CD9}" type="datetimeFigureOut">
              <a:rPr lang="tr-TR" smtClean="0"/>
              <a:t>21.10.2020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D8103F4-2671-4E48-AC39-9AB55BB8A70F}" type="slidenum">
              <a:rPr lang="tr-TR" smtClean="0"/>
              <a:t>‹#›</a:t>
            </a:fld>
            <a:endParaRPr lang="tr-TR"/>
          </a:p>
        </p:txBody>
      </p:sp>
    </p:spTree>
    <p:extLst>
      <p:ext uri="{BB962C8B-B14F-4D97-AF65-F5344CB8AC3E}">
        <p14:creationId xmlns:p14="http://schemas.microsoft.com/office/powerpoint/2010/main" val="39543177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A1D91F7E-C1DF-491C-86C3-1D8BF1DB3CD9}" type="datetimeFigureOut">
              <a:rPr lang="tr-TR" smtClean="0"/>
              <a:t>21.10.2020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9D8103F4-2671-4E48-AC39-9AB55BB8A70F}" type="slidenum">
              <a:rPr lang="tr-TR" smtClean="0"/>
              <a:t>‹#›</a:t>
            </a:fld>
            <a:endParaRPr lang="tr-TR"/>
          </a:p>
        </p:txBody>
      </p:sp>
    </p:spTree>
    <p:extLst>
      <p:ext uri="{BB962C8B-B14F-4D97-AF65-F5344CB8AC3E}">
        <p14:creationId xmlns:p14="http://schemas.microsoft.com/office/powerpoint/2010/main" val="11667589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A1D91F7E-C1DF-491C-86C3-1D8BF1DB3CD9}" type="datetimeFigureOut">
              <a:rPr lang="tr-TR" smtClean="0"/>
              <a:t>21.10.2020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9D8103F4-2671-4E48-AC39-9AB55BB8A70F}" type="slidenum">
              <a:rPr lang="tr-TR" smtClean="0"/>
              <a:t>‹#›</a:t>
            </a:fld>
            <a:endParaRPr lang="tr-TR"/>
          </a:p>
        </p:txBody>
      </p:sp>
    </p:spTree>
    <p:extLst>
      <p:ext uri="{BB962C8B-B14F-4D97-AF65-F5344CB8AC3E}">
        <p14:creationId xmlns:p14="http://schemas.microsoft.com/office/powerpoint/2010/main" val="16379344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1D91F7E-C1DF-491C-86C3-1D8BF1DB3CD9}" type="datetimeFigureOut">
              <a:rPr lang="tr-TR" smtClean="0"/>
              <a:t>21.10.2020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9D8103F4-2671-4E48-AC39-9AB55BB8A70F}" type="slidenum">
              <a:rPr lang="tr-TR" smtClean="0"/>
              <a:t>‹#›</a:t>
            </a:fld>
            <a:endParaRPr lang="tr-TR"/>
          </a:p>
        </p:txBody>
      </p:sp>
    </p:spTree>
    <p:extLst>
      <p:ext uri="{BB962C8B-B14F-4D97-AF65-F5344CB8AC3E}">
        <p14:creationId xmlns:p14="http://schemas.microsoft.com/office/powerpoint/2010/main" val="38278402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1D91F7E-C1DF-491C-86C3-1D8BF1DB3CD9}" type="datetimeFigureOut">
              <a:rPr lang="tr-TR" smtClean="0"/>
              <a:t>21.10.2020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D8103F4-2671-4E48-AC39-9AB55BB8A70F}" type="slidenum">
              <a:rPr lang="tr-TR" smtClean="0"/>
              <a:t>‹#›</a:t>
            </a:fld>
            <a:endParaRPr lang="tr-TR"/>
          </a:p>
        </p:txBody>
      </p:sp>
    </p:spTree>
    <p:extLst>
      <p:ext uri="{BB962C8B-B14F-4D97-AF65-F5344CB8AC3E}">
        <p14:creationId xmlns:p14="http://schemas.microsoft.com/office/powerpoint/2010/main" val="41484612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1D91F7E-C1DF-491C-86C3-1D8BF1DB3CD9}" type="datetimeFigureOut">
              <a:rPr lang="tr-TR" smtClean="0"/>
              <a:t>21.10.2020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D8103F4-2671-4E48-AC39-9AB55BB8A70F}" type="slidenum">
              <a:rPr lang="tr-TR" smtClean="0"/>
              <a:t>‹#›</a:t>
            </a:fld>
            <a:endParaRPr lang="tr-TR"/>
          </a:p>
        </p:txBody>
      </p:sp>
    </p:spTree>
    <p:extLst>
      <p:ext uri="{BB962C8B-B14F-4D97-AF65-F5344CB8AC3E}">
        <p14:creationId xmlns:p14="http://schemas.microsoft.com/office/powerpoint/2010/main" val="17387018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D91F7E-C1DF-491C-86C3-1D8BF1DB3CD9}" type="datetimeFigureOut">
              <a:rPr lang="tr-TR" smtClean="0"/>
              <a:t>21.10.2020</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8103F4-2671-4E48-AC39-9AB55BB8A70F}" type="slidenum">
              <a:rPr lang="tr-TR" smtClean="0"/>
              <a:t>‹#›</a:t>
            </a:fld>
            <a:endParaRPr lang="tr-TR"/>
          </a:p>
        </p:txBody>
      </p:sp>
    </p:spTree>
    <p:extLst>
      <p:ext uri="{BB962C8B-B14F-4D97-AF65-F5344CB8AC3E}">
        <p14:creationId xmlns:p14="http://schemas.microsoft.com/office/powerpoint/2010/main" val="38447030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28184" y="4005064"/>
            <a:ext cx="2694071" cy="2694071"/>
          </a:xfrm>
          <a:prstGeom prst="rect">
            <a:avLst/>
          </a:prstGeom>
        </p:spPr>
      </p:pic>
      <p:pic>
        <p:nvPicPr>
          <p:cNvPr id="5" name="Resim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2627784" cy="2643551"/>
          </a:xfrm>
          <a:prstGeom prst="rect">
            <a:avLst/>
          </a:prstGeom>
        </p:spPr>
      </p:pic>
      <p:sp>
        <p:nvSpPr>
          <p:cNvPr id="6" name="Başlık 1"/>
          <p:cNvSpPr txBox="1">
            <a:spLocks/>
          </p:cNvSpPr>
          <p:nvPr/>
        </p:nvSpPr>
        <p:spPr>
          <a:xfrm>
            <a:off x="827584" y="2648812"/>
            <a:ext cx="7772400" cy="1470025"/>
          </a:xfrm>
          <a:prstGeom prst="rect">
            <a:avLst/>
          </a:prstGeom>
        </p:spPr>
        <p:txBody>
          <a:bodyPr>
            <a:normAutofit fontScale="6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tr-TR" b="1" smtClean="0"/>
              <a:t>TTB MERKEZ KONSEYİ SAYIŞTAY’IN 2020 SAĞLIK BAKANLIĞI DENETİM RAPORUNA GÖRE ŞEHİR HASTANELERİNİ DEĞERLENDİRİYOR</a:t>
            </a:r>
            <a:r>
              <a:rPr lang="tr-TR" smtClean="0"/>
              <a:t/>
            </a:r>
            <a:br>
              <a:rPr lang="tr-TR" smtClean="0"/>
            </a:br>
            <a:endParaRPr lang="tr-TR" dirty="0"/>
          </a:p>
        </p:txBody>
      </p:sp>
    </p:spTree>
    <p:extLst>
      <p:ext uri="{BB962C8B-B14F-4D97-AF65-F5344CB8AC3E}">
        <p14:creationId xmlns:p14="http://schemas.microsoft.com/office/powerpoint/2010/main" val="35848254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Türkiye İlaç </a:t>
            </a:r>
            <a:r>
              <a:rPr lang="tr-TR" dirty="0"/>
              <a:t>ve </a:t>
            </a:r>
            <a:r>
              <a:rPr lang="tr-TR" dirty="0" smtClean="0"/>
              <a:t>Tıbbi Cihaz </a:t>
            </a:r>
            <a:r>
              <a:rPr lang="tr-TR" dirty="0"/>
              <a:t>K</a:t>
            </a:r>
            <a:r>
              <a:rPr lang="tr-TR" dirty="0" smtClean="0"/>
              <a:t>urumu </a:t>
            </a:r>
            <a:r>
              <a:rPr lang="tr-TR" dirty="0"/>
              <a:t>ile Türkiye Halk Sağlığı Kurumu için imzalanan sözleşmenin feshedilmesine rağmen şirketin hazine arazisinden çıkmadığı, alana beton döktüğü ve S</a:t>
            </a:r>
            <a:r>
              <a:rPr lang="tr-TR" dirty="0" smtClean="0"/>
              <a:t>ağlık </a:t>
            </a:r>
            <a:r>
              <a:rPr lang="tr-TR" dirty="0"/>
              <a:t>B</a:t>
            </a:r>
            <a:r>
              <a:rPr lang="tr-TR" dirty="0" smtClean="0"/>
              <a:t>akanlığının </a:t>
            </a:r>
            <a:r>
              <a:rPr lang="tr-TR" dirty="0"/>
              <a:t>işlem yapmadığı,  </a:t>
            </a:r>
          </a:p>
          <a:p>
            <a:endParaRPr lang="tr-TR" dirty="0"/>
          </a:p>
        </p:txBody>
      </p:sp>
    </p:spTree>
    <p:extLst>
      <p:ext uri="{BB962C8B-B14F-4D97-AF65-F5344CB8AC3E}">
        <p14:creationId xmlns:p14="http://schemas.microsoft.com/office/powerpoint/2010/main" val="17697131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Ankara </a:t>
            </a:r>
            <a:r>
              <a:rPr lang="tr-TR" dirty="0"/>
              <a:t>Bilkent ve Mersin şehir hastanelerinin sahibi olan şirketin </a:t>
            </a:r>
            <a:r>
              <a:rPr lang="tr-TR" dirty="0" smtClean="0"/>
              <a:t>Sağlık </a:t>
            </a:r>
            <a:r>
              <a:rPr lang="tr-TR" dirty="0"/>
              <a:t>B</a:t>
            </a:r>
            <a:r>
              <a:rPr lang="tr-TR" dirty="0" smtClean="0"/>
              <a:t>akanlığına </a:t>
            </a:r>
            <a:r>
              <a:rPr lang="tr-TR" dirty="0"/>
              <a:t>teslim etmesi gereken cihazları deposunda tuttuğu, Bilkent şehir hastanesine teslim edileceği söylenen cihazların ise Mersin’den getirildiği, </a:t>
            </a:r>
            <a:r>
              <a:rPr lang="tr-TR" dirty="0" smtClean="0"/>
              <a:t>ancak </a:t>
            </a:r>
            <a:r>
              <a:rPr lang="tr-TR" dirty="0"/>
              <a:t>her iki hastanede aksaklıklar için de şirketle mahsuplaşma yapılmadığı,</a:t>
            </a:r>
          </a:p>
          <a:p>
            <a:endParaRPr lang="tr-TR" dirty="0"/>
          </a:p>
        </p:txBody>
      </p:sp>
    </p:spTree>
    <p:extLst>
      <p:ext uri="{BB962C8B-B14F-4D97-AF65-F5344CB8AC3E}">
        <p14:creationId xmlns:p14="http://schemas.microsoft.com/office/powerpoint/2010/main" val="31116483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Bursa ve </a:t>
            </a:r>
            <a:r>
              <a:rPr lang="tr-TR" dirty="0" smtClean="0"/>
              <a:t>Ankara Bilkent </a:t>
            </a:r>
            <a:r>
              <a:rPr lang="tr-TR" dirty="0"/>
              <a:t>şehir hastanelerinde kemoterapi ve TPN </a:t>
            </a:r>
            <a:r>
              <a:rPr lang="tr-TR" dirty="0" smtClean="0"/>
              <a:t>hazırlama </a:t>
            </a:r>
            <a:r>
              <a:rPr lang="tr-TR" dirty="0"/>
              <a:t>işlerinin şirketlerden devralınmasına rağmen cihazların muhasebeleştirilmediği, Bilkent şehir hastanesinde hizmet alanlarının mart 2020’ye kadar Sağlık Bakanlığına teslim edilmemesine karşın ödemede kesinti yapılmadığı,</a:t>
            </a:r>
          </a:p>
        </p:txBody>
      </p:sp>
    </p:spTree>
    <p:extLst>
      <p:ext uri="{BB962C8B-B14F-4D97-AF65-F5344CB8AC3E}">
        <p14:creationId xmlns:p14="http://schemas.microsoft.com/office/powerpoint/2010/main" val="35140468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smtClean="0"/>
              <a:t>Ankara </a:t>
            </a:r>
            <a:r>
              <a:rPr lang="tr-TR" dirty="0"/>
              <a:t>Bilkent şehir hastanesinde şarta uygun olmayan </a:t>
            </a:r>
            <a:r>
              <a:rPr lang="tr-TR" dirty="0" err="1"/>
              <a:t>trijenerasyon</a:t>
            </a:r>
            <a:r>
              <a:rPr lang="tr-TR" dirty="0"/>
              <a:t> sisteminin kurulduğu, </a:t>
            </a:r>
          </a:p>
          <a:p>
            <a:endParaRPr lang="tr-TR" dirty="0"/>
          </a:p>
          <a:p>
            <a:endParaRPr lang="tr-TR" dirty="0"/>
          </a:p>
        </p:txBody>
      </p:sp>
    </p:spTree>
    <p:extLst>
      <p:ext uri="{BB962C8B-B14F-4D97-AF65-F5344CB8AC3E}">
        <p14:creationId xmlns:p14="http://schemas.microsoft.com/office/powerpoint/2010/main" val="9486371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smtClean="0"/>
              <a:t> Adana, Elazığ, Eskişehir, Isparta, Kayseri, Manisa, Mersin, Ankara Bilkent, Bursa şehir hastaneleri faaliyete geçtiği tarihte teslim edil(e)</a:t>
            </a:r>
            <a:r>
              <a:rPr lang="tr-TR" dirty="0" err="1" smtClean="0"/>
              <a:t>meyen</a:t>
            </a:r>
            <a:r>
              <a:rPr lang="tr-TR" dirty="0" smtClean="0"/>
              <a:t> </a:t>
            </a:r>
            <a:r>
              <a:rPr lang="tr-TR" dirty="0" err="1" smtClean="0"/>
              <a:t>trijenerasyon</a:t>
            </a:r>
            <a:r>
              <a:rPr lang="tr-TR" dirty="0" smtClean="0"/>
              <a:t> ve heliport tesisleri ile ilgili olarak, yaptırım uygulanmadığı, geç teslim nedeniyle oluşan zararın tazmin edilmediği ve kullanım bedelinin bu tesis bedeli düşülmeksizin sözleşmede belirtilen tutar üzerinden  hesaplandığı, </a:t>
            </a:r>
          </a:p>
          <a:p>
            <a:endParaRPr lang="tr-TR" dirty="0"/>
          </a:p>
        </p:txBody>
      </p:sp>
    </p:spTree>
    <p:extLst>
      <p:ext uri="{BB962C8B-B14F-4D97-AF65-F5344CB8AC3E}">
        <p14:creationId xmlns:p14="http://schemas.microsoft.com/office/powerpoint/2010/main" val="25289238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smtClean="0"/>
              <a:t>Şehir </a:t>
            </a:r>
            <a:r>
              <a:rPr lang="tr-TR" dirty="0"/>
              <a:t>hastanelerinin kabul aşamasında idare ve görevli şirket tarafından muayene ve kabul komisyonlarına verilmesi gereken belgelerin tedarik </a:t>
            </a:r>
            <a:r>
              <a:rPr lang="tr-TR" dirty="0" smtClean="0"/>
              <a:t>edilmediği </a:t>
            </a:r>
            <a:r>
              <a:rPr lang="tr-TR" dirty="0"/>
              <a:t>ve muayene ve kabul işlemlerinin eksik evrak üzerinden </a:t>
            </a:r>
            <a:r>
              <a:rPr lang="tr-TR" dirty="0" smtClean="0"/>
              <a:t>yapıldığı,</a:t>
            </a:r>
            <a:endParaRPr lang="tr-TR" dirty="0"/>
          </a:p>
          <a:p>
            <a:endParaRPr lang="tr-TR" dirty="0"/>
          </a:p>
        </p:txBody>
      </p:sp>
    </p:spTree>
    <p:extLst>
      <p:ext uri="{BB962C8B-B14F-4D97-AF65-F5344CB8AC3E}">
        <p14:creationId xmlns:p14="http://schemas.microsoft.com/office/powerpoint/2010/main" val="15588923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457200" lvl="1" indent="0">
              <a:buNone/>
            </a:pPr>
            <a:endParaRPr lang="tr-TR" dirty="0" smtClean="0"/>
          </a:p>
          <a:p>
            <a:r>
              <a:rPr lang="tr-TR" dirty="0" smtClean="0"/>
              <a:t>Ankara Bilkent ve Bursa entegre sağlık kampüsü yapım işleri ile ürün ve hizmetlerin temin edilmesi işlerinde; toplam sabit yatırım tutarına dahil olan imalatların bir kısmının yapılmadığı, bir kısmının ise uygulama projesine ve/veya şartnameye aykırı olarak yapıldığı,</a:t>
            </a:r>
          </a:p>
          <a:p>
            <a:endParaRPr lang="tr-TR" dirty="0" smtClean="0"/>
          </a:p>
          <a:p>
            <a:endParaRPr lang="tr-TR" dirty="0"/>
          </a:p>
        </p:txBody>
      </p:sp>
    </p:spTree>
    <p:extLst>
      <p:ext uri="{BB962C8B-B14F-4D97-AF65-F5344CB8AC3E}">
        <p14:creationId xmlns:p14="http://schemas.microsoft.com/office/powerpoint/2010/main" val="2364903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Ankara Bilkent şehir hastanesine taşınan sağlık tesislerine ait binaların (Atatürk EAH, Türkiye Yüksek İhtisas EAH, Numune EAH, Ankara Çocuk Sağlığı Hastalıkları Hematoloji Onkoloji EAH, Dr. Zekai Tahir Burak EAH)  tahsisine ilişkin yeterli ön hazırlığın yapılmadığı, </a:t>
            </a:r>
            <a:endParaRPr lang="tr-TR" sz="2800" dirty="0" smtClean="0"/>
          </a:p>
          <a:p>
            <a:endParaRPr lang="tr-TR" dirty="0"/>
          </a:p>
        </p:txBody>
      </p:sp>
    </p:spTree>
    <p:extLst>
      <p:ext uri="{BB962C8B-B14F-4D97-AF65-F5344CB8AC3E}">
        <p14:creationId xmlns:p14="http://schemas.microsoft.com/office/powerpoint/2010/main" val="9895983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smtClean="0"/>
              <a:t>Şehir hastanelerinde bazı görevli şirketler tarafından mali tabloların belirli aralıklarla idareye sunulmadığı ve sunulan mali tablolarda şirketlerin %20 öz kaynak kuralına uygun hareket etmediği,</a:t>
            </a:r>
          </a:p>
          <a:p>
            <a:endParaRPr lang="tr-TR" dirty="0"/>
          </a:p>
        </p:txBody>
      </p:sp>
    </p:spTree>
    <p:extLst>
      <p:ext uri="{BB962C8B-B14F-4D97-AF65-F5344CB8AC3E}">
        <p14:creationId xmlns:p14="http://schemas.microsoft.com/office/powerpoint/2010/main" val="37016836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Hizmet bedellerinin mevzuata aykırı olarak bakan oluru alınmadan güncellendiği, Isparta, Kayseri ve Manisa şehir hastanelerinde sözleşme değişikliğinin usule aykırı olarak mevcut sözleşme üzerine daire başkanı tarafından tükenmez kalemle yazılarak ve imzalanarak gerçekleştirildiği, </a:t>
            </a:r>
          </a:p>
          <a:p>
            <a:endParaRPr lang="tr-TR" dirty="0"/>
          </a:p>
        </p:txBody>
      </p:sp>
    </p:spTree>
    <p:extLst>
      <p:ext uri="{BB962C8B-B14F-4D97-AF65-F5344CB8AC3E}">
        <p14:creationId xmlns:p14="http://schemas.microsoft.com/office/powerpoint/2010/main" val="10059945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28184" y="4005064"/>
            <a:ext cx="2694071" cy="2694071"/>
          </a:xfrm>
          <a:prstGeom prst="rect">
            <a:avLst/>
          </a:prstGeom>
        </p:spPr>
      </p:pic>
      <p:pic>
        <p:nvPicPr>
          <p:cNvPr id="5" name="Resim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2627784" cy="2643551"/>
          </a:xfrm>
          <a:prstGeom prst="rect">
            <a:avLst/>
          </a:prstGeom>
        </p:spPr>
      </p:pic>
      <p:sp>
        <p:nvSpPr>
          <p:cNvPr id="6" name="Başlık 1"/>
          <p:cNvSpPr txBox="1">
            <a:spLocks/>
          </p:cNvSpPr>
          <p:nvPr/>
        </p:nvSpPr>
        <p:spPr>
          <a:xfrm>
            <a:off x="827584" y="2648812"/>
            <a:ext cx="7772400" cy="1470025"/>
          </a:xfrm>
          <a:prstGeom prst="rect">
            <a:avLst/>
          </a:prstGeom>
        </p:spPr>
        <p:txBody>
          <a:bodyP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tr-TR" dirty="0"/>
          </a:p>
        </p:txBody>
      </p:sp>
      <p:sp>
        <p:nvSpPr>
          <p:cNvPr id="2" name="Dikdörtgen 1"/>
          <p:cNvSpPr/>
          <p:nvPr/>
        </p:nvSpPr>
        <p:spPr>
          <a:xfrm>
            <a:off x="1423332" y="3060658"/>
            <a:ext cx="6580904" cy="646331"/>
          </a:xfrm>
          <a:prstGeom prst="rect">
            <a:avLst/>
          </a:prstGeom>
        </p:spPr>
        <p:txBody>
          <a:bodyPr wrap="none">
            <a:spAutoFit/>
          </a:bodyPr>
          <a:lstStyle/>
          <a:p>
            <a:r>
              <a:rPr lang="tr-TR" sz="3600" b="1" dirty="0"/>
              <a:t>Denetim Görüşüne Esas Tespitler </a:t>
            </a:r>
          </a:p>
        </p:txBody>
      </p:sp>
    </p:spTree>
    <p:extLst>
      <p:ext uri="{BB962C8B-B14F-4D97-AF65-F5344CB8AC3E}">
        <p14:creationId xmlns:p14="http://schemas.microsoft.com/office/powerpoint/2010/main" val="42823503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smtClean="0"/>
              <a:t>Otomasyonla </a:t>
            </a:r>
            <a:r>
              <a:rPr lang="tr-TR" dirty="0"/>
              <a:t>yapılan hizmet bedellerinin gerekçesiz olarak asgari ücret oranında güncellendiği, temizlik malzemesi benzeri sarf malzemeleri için de bedel artışının bu orana göre yapıldığı,</a:t>
            </a:r>
          </a:p>
          <a:p>
            <a:endParaRPr lang="tr-TR" dirty="0"/>
          </a:p>
        </p:txBody>
      </p:sp>
    </p:spTree>
    <p:extLst>
      <p:ext uri="{BB962C8B-B14F-4D97-AF65-F5344CB8AC3E}">
        <p14:creationId xmlns:p14="http://schemas.microsoft.com/office/powerpoint/2010/main" val="1141652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smtClean="0"/>
              <a:t>Şirket tarafından sunulan merkezi yardım masası hizmetinin hizmet puanlarının takibini sağlamakta yetersiz kaldığı, hata ve kesinti puanlarının hesaplanmasının sözleşmeye aykırı yapıldığı ve bazı hastanelerde hata bildirimlerinin şirket tarafından kapatıldığı,</a:t>
            </a:r>
          </a:p>
        </p:txBody>
      </p:sp>
    </p:spTree>
    <p:extLst>
      <p:ext uri="{BB962C8B-B14F-4D97-AF65-F5344CB8AC3E}">
        <p14:creationId xmlns:p14="http://schemas.microsoft.com/office/powerpoint/2010/main" val="33024445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Sözleşmelerdeki yaptırım maddelerinin caydırıcı olmadığı, inşaat aşamalarının uzamasına rağmen hiçbir şirkete yaptırım uygulanmadığı, işletme dönemi için hata puanlarının çok düşük belirlenmesine ve hata bildirimleri olmasına karşın 2019 yılı mali yılı sonuna kadar hataya dayalı hiçbir kesinti yapılmadığı, </a:t>
            </a:r>
          </a:p>
          <a:p>
            <a:endParaRPr lang="tr-TR" dirty="0"/>
          </a:p>
        </p:txBody>
      </p:sp>
    </p:spTree>
    <p:extLst>
      <p:ext uri="{BB962C8B-B14F-4D97-AF65-F5344CB8AC3E}">
        <p14:creationId xmlns:p14="http://schemas.microsoft.com/office/powerpoint/2010/main" val="42317598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smtClean="0"/>
              <a:t>Projede </a:t>
            </a:r>
            <a:r>
              <a:rPr lang="tr-TR" dirty="0"/>
              <a:t>idareye ait görünen alanlarda ticari faaliyet </a:t>
            </a:r>
            <a:r>
              <a:rPr lang="tr-TR" dirty="0" smtClean="0"/>
              <a:t>yapıldığı, </a:t>
            </a:r>
            <a:r>
              <a:rPr lang="tr-TR" dirty="0"/>
              <a:t>şirketlerin kendileri için inşa edeceği ticari alanları tamamlamadan idarenin alanında ticari faaliyet </a:t>
            </a:r>
            <a:r>
              <a:rPr lang="tr-TR" dirty="0" smtClean="0"/>
              <a:t>yürüttüğü </a:t>
            </a:r>
            <a:r>
              <a:rPr lang="tr-TR" dirty="0"/>
              <a:t>ve buranın iklimlendirme giderlerinin de idare tarafından karşılandığı,</a:t>
            </a:r>
          </a:p>
          <a:p>
            <a:endParaRPr lang="tr-TR" dirty="0"/>
          </a:p>
        </p:txBody>
      </p:sp>
    </p:spTree>
    <p:extLst>
      <p:ext uri="{BB962C8B-B14F-4D97-AF65-F5344CB8AC3E}">
        <p14:creationId xmlns:p14="http://schemas.microsoft.com/office/powerpoint/2010/main" val="22043808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smtClean="0"/>
              <a:t>Şirketlerin tedarik edeceği tıbbi cihazların sağlık hizmeti için yetersiz kalması nedeniyle kapatılan hastanelerin cihazlarının taşınmasından kaynaklı zarar tespiti yapılarak yaptırım uygulanmadığı, ödemede mahsuplaşma işlemi yapılmadığı,</a:t>
            </a:r>
          </a:p>
          <a:p>
            <a:endParaRPr lang="tr-TR" dirty="0"/>
          </a:p>
        </p:txBody>
      </p:sp>
    </p:spTree>
    <p:extLst>
      <p:ext uri="{BB962C8B-B14F-4D97-AF65-F5344CB8AC3E}">
        <p14:creationId xmlns:p14="http://schemas.microsoft.com/office/powerpoint/2010/main" val="4621802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smtClean="0"/>
              <a:t>Bursa ve Ankara Bilkent şehir hastanelerinde (14 kalem) teknik şartnameye uygun olmayan tıbbi ekipmanların kabulünün yapıldığı, </a:t>
            </a:r>
          </a:p>
          <a:p>
            <a:endParaRPr lang="tr-TR" dirty="0"/>
          </a:p>
        </p:txBody>
      </p:sp>
    </p:spTree>
    <p:extLst>
      <p:ext uri="{BB962C8B-B14F-4D97-AF65-F5344CB8AC3E}">
        <p14:creationId xmlns:p14="http://schemas.microsoft.com/office/powerpoint/2010/main" val="4780095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Ankara Bilkent şehir hastanesinde görevli şirketin deposunda 294 adet idareye sağlık hizmetinde kullanılması için verilmeyen tıbbi ekipmanın bulunduğu, depoda bulunan ekipmanlardan bir kısmının Mersin şehir hastanesinden getirildiği, Sağlık Bakanlığının konuya ilişkin açıklama yapmadığı,</a:t>
            </a:r>
          </a:p>
          <a:p>
            <a:endParaRPr lang="tr-TR" dirty="0"/>
          </a:p>
        </p:txBody>
      </p:sp>
    </p:spTree>
    <p:extLst>
      <p:ext uri="{BB962C8B-B14F-4D97-AF65-F5344CB8AC3E}">
        <p14:creationId xmlns:p14="http://schemas.microsoft.com/office/powerpoint/2010/main" val="15200947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smtClean="0"/>
              <a:t>Şehir </a:t>
            </a:r>
            <a:r>
              <a:rPr lang="tr-TR" dirty="0"/>
              <a:t>hastaneleri sözleşme ve eklerinde belirlenen cins ve sayıda tıbbi cihaz ve ekipmanların sağlık tesisinde bulunmadığı, Ankara Bilkent şehir hastanesinde, maddi değeri yüksek olan da Vinci robot ile </a:t>
            </a:r>
            <a:r>
              <a:rPr lang="tr-TR" dirty="0" err="1"/>
              <a:t>eximer</a:t>
            </a:r>
            <a:r>
              <a:rPr lang="tr-TR" dirty="0"/>
              <a:t> cihazının teslim edilmediği, eksiklik ve gecikme için yaptırım uygulanmadığı</a:t>
            </a:r>
            <a:r>
              <a:rPr lang="tr-TR" dirty="0" smtClean="0"/>
              <a:t>,</a:t>
            </a:r>
            <a:endParaRPr lang="tr-TR" b="1" dirty="0"/>
          </a:p>
        </p:txBody>
      </p:sp>
    </p:spTree>
    <p:extLst>
      <p:ext uri="{BB962C8B-B14F-4D97-AF65-F5344CB8AC3E}">
        <p14:creationId xmlns:p14="http://schemas.microsoft.com/office/powerpoint/2010/main" val="20365461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smtClean="0"/>
              <a:t>Şehir hastaneleri inşaatlarında kat yüksekliğinin değiştirilmesi, deprem izolatörlerinin ve yangın </a:t>
            </a:r>
            <a:r>
              <a:rPr lang="tr-TR" dirty="0"/>
              <a:t>merdivenlerinin </a:t>
            </a:r>
            <a:r>
              <a:rPr lang="tr-TR" dirty="0" smtClean="0"/>
              <a:t>eksik olması, malzemelerin niteliksiz olduğu belirlenmesine rağmen kabul komisyonlarınca işlem yapılmadığı, </a:t>
            </a:r>
          </a:p>
          <a:p>
            <a:endParaRPr lang="tr-TR" dirty="0"/>
          </a:p>
        </p:txBody>
      </p:sp>
    </p:spTree>
    <p:extLst>
      <p:ext uri="{BB962C8B-B14F-4D97-AF65-F5344CB8AC3E}">
        <p14:creationId xmlns:p14="http://schemas.microsoft.com/office/powerpoint/2010/main" val="156963364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smtClean="0"/>
              <a:t>Şehir hastanelerinin miktara bağlı hizmet ödemeleri için görevli şirket ile yapılması gereken yıl sonu mahsuplaşmanın yapılmadığı, </a:t>
            </a:r>
          </a:p>
          <a:p>
            <a:endParaRPr lang="tr-TR" dirty="0" smtClean="0"/>
          </a:p>
        </p:txBody>
      </p:sp>
    </p:spTree>
    <p:extLst>
      <p:ext uri="{BB962C8B-B14F-4D97-AF65-F5344CB8AC3E}">
        <p14:creationId xmlns:p14="http://schemas.microsoft.com/office/powerpoint/2010/main" val="24021975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95536" y="260648"/>
            <a:ext cx="8229600" cy="1143000"/>
          </a:xfrm>
        </p:spPr>
        <p:txBody>
          <a:bodyPr/>
          <a:lstStyle/>
          <a:p>
            <a:endParaRPr lang="tr-TR" b="1" dirty="0"/>
          </a:p>
        </p:txBody>
      </p:sp>
      <p:sp>
        <p:nvSpPr>
          <p:cNvPr id="3" name="İçerik Yer Tutucusu 2"/>
          <p:cNvSpPr>
            <a:spLocks noGrp="1"/>
          </p:cNvSpPr>
          <p:nvPr>
            <p:ph idx="1"/>
          </p:nvPr>
        </p:nvSpPr>
        <p:spPr/>
        <p:txBody>
          <a:bodyPr>
            <a:normAutofit fontScale="77500" lnSpcReduction="20000"/>
          </a:bodyPr>
          <a:lstStyle/>
          <a:p>
            <a:r>
              <a:rPr lang="tr-TR" dirty="0"/>
              <a:t>Sağlık bakanlığının kayıtlarında, şirketlerin yükümlülüğü altında görünen yani inşaat aşamasındaki şehir hastanelerinin </a:t>
            </a:r>
            <a:r>
              <a:rPr lang="tr-TR" dirty="0" smtClean="0"/>
              <a:t>muhasebeleştirilmediği,</a:t>
            </a:r>
          </a:p>
          <a:p>
            <a:r>
              <a:rPr lang="tr-TR" dirty="0" smtClean="0"/>
              <a:t>Sözleşmesi </a:t>
            </a:r>
            <a:r>
              <a:rPr lang="tr-TR" dirty="0"/>
              <a:t>feshedilen veya tamamlanan hastanelerinde kayıtlarının kapatılmadığı, </a:t>
            </a:r>
            <a:endParaRPr lang="tr-TR" dirty="0" smtClean="0"/>
          </a:p>
          <a:p>
            <a:r>
              <a:rPr lang="tr-TR" dirty="0" smtClean="0"/>
              <a:t>Sağlık </a:t>
            </a:r>
            <a:r>
              <a:rPr lang="tr-TR" dirty="0"/>
              <a:t>bakanlığının taahhüt ettiği talep garantilerinin ve sağlık tesislerinde kullanılan bazı cerrahi setlerin tüketim malzemesi olarak muhasebeleştirilmediği, </a:t>
            </a:r>
            <a:endParaRPr lang="tr-TR" dirty="0" smtClean="0"/>
          </a:p>
          <a:p>
            <a:r>
              <a:rPr lang="tr-TR" dirty="0" smtClean="0"/>
              <a:t>Hizmete </a:t>
            </a:r>
            <a:r>
              <a:rPr lang="tr-TR" dirty="0"/>
              <a:t>giren şehir hastanelerine yapılan kira ödemelerinin </a:t>
            </a:r>
            <a:r>
              <a:rPr lang="tr-TR" dirty="0" smtClean="0"/>
              <a:t> </a:t>
            </a:r>
            <a:r>
              <a:rPr lang="tr-TR" dirty="0"/>
              <a:t>hatalı </a:t>
            </a:r>
            <a:r>
              <a:rPr lang="tr-TR" dirty="0" smtClean="0"/>
              <a:t>muhasebeleştirildiği,</a:t>
            </a:r>
          </a:p>
          <a:p>
            <a:r>
              <a:rPr lang="tr-TR" dirty="0" smtClean="0"/>
              <a:t>Finansmandan </a:t>
            </a:r>
            <a:r>
              <a:rPr lang="tr-TR" dirty="0"/>
              <a:t>kaynaklı borç ile yapılan kira ödemelerinin mevzuata uygun </a:t>
            </a:r>
            <a:r>
              <a:rPr lang="tr-TR" dirty="0" smtClean="0"/>
              <a:t>kaydedilmediği….</a:t>
            </a:r>
          </a:p>
          <a:p>
            <a:pPr marL="0" indent="0">
              <a:buNone/>
            </a:pPr>
            <a:r>
              <a:rPr lang="tr-TR" sz="3600" b="1" dirty="0" smtClean="0">
                <a:solidFill>
                  <a:srgbClr val="FF0000"/>
                </a:solidFill>
              </a:rPr>
              <a:t>YAPILAN TESPİTLER ARASINDA BULUNMUŞTUR. </a:t>
            </a:r>
          </a:p>
          <a:p>
            <a:endParaRPr lang="tr-TR" dirty="0"/>
          </a:p>
        </p:txBody>
      </p:sp>
    </p:spTree>
    <p:extLst>
      <p:ext uri="{BB962C8B-B14F-4D97-AF65-F5344CB8AC3E}">
        <p14:creationId xmlns:p14="http://schemas.microsoft.com/office/powerpoint/2010/main" val="7162736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smtClean="0"/>
              <a:t>Bazı şehir hastanelerinde ilk kullanım bedeli hesabının hatalı yapıldığı, </a:t>
            </a:r>
          </a:p>
          <a:p>
            <a:endParaRPr lang="tr-TR" dirty="0" smtClean="0"/>
          </a:p>
          <a:p>
            <a:endParaRPr lang="tr-TR" dirty="0"/>
          </a:p>
        </p:txBody>
      </p:sp>
    </p:spTree>
    <p:extLst>
      <p:ext uri="{BB962C8B-B14F-4D97-AF65-F5344CB8AC3E}">
        <p14:creationId xmlns:p14="http://schemas.microsoft.com/office/powerpoint/2010/main" val="180120786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Kayseri şehir hastanesinin kira bedelinde yapılan artışın, sonradan yaptırılan işin oranının çok üzerinde olduğu,</a:t>
            </a:r>
          </a:p>
          <a:p>
            <a:endParaRPr lang="tr-TR" dirty="0"/>
          </a:p>
        </p:txBody>
      </p:sp>
    </p:spTree>
    <p:extLst>
      <p:ext uri="{BB962C8B-B14F-4D97-AF65-F5344CB8AC3E}">
        <p14:creationId xmlns:p14="http://schemas.microsoft.com/office/powerpoint/2010/main" val="77838433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smtClean="0"/>
              <a:t>Kayseri </a:t>
            </a:r>
            <a:r>
              <a:rPr lang="tr-TR" dirty="0"/>
              <a:t>şehir hastanesinde fiili tamamlama tarihi ile iş artışına ilişkin anlaşmazlık nedeniyle düzenlenen bilirkişi raporuna itiraz edilmesine rağmen tahkim sürecinin başlatılmadığı, </a:t>
            </a:r>
          </a:p>
          <a:p>
            <a:endParaRPr lang="tr-TR" dirty="0"/>
          </a:p>
          <a:p>
            <a:endParaRPr lang="tr-TR" dirty="0"/>
          </a:p>
        </p:txBody>
      </p:sp>
    </p:spTree>
    <p:extLst>
      <p:ext uri="{BB962C8B-B14F-4D97-AF65-F5344CB8AC3E}">
        <p14:creationId xmlns:p14="http://schemas.microsoft.com/office/powerpoint/2010/main" val="184562514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smtClean="0"/>
              <a:t>Hasta Yönlendirme ve Refakat Resepsiyon Taşıma Hizmeti kapsamında sunulan hasta taşıma hizmeti için şirketin sağlaması gereken tekerlekli sandalye ve sedyelerin getirilmediği, </a:t>
            </a:r>
            <a:endParaRPr lang="tr-TR" b="1" dirty="0" smtClean="0"/>
          </a:p>
          <a:p>
            <a:endParaRPr lang="tr-TR" dirty="0"/>
          </a:p>
        </p:txBody>
      </p:sp>
    </p:spTree>
    <p:extLst>
      <p:ext uri="{BB962C8B-B14F-4D97-AF65-F5344CB8AC3E}">
        <p14:creationId xmlns:p14="http://schemas.microsoft.com/office/powerpoint/2010/main" val="360403913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Bursa, Adana, Manisa ve Elazığ şehir hastanelerinin yer aldığı yerleşkelerin bir bölümünün şantiye halinde olması nedeniyle, yer ve bahçe bakım hizmetlerinin sunulamadığı, peyzaj projesinde yer alan ağaçlandırma işlerinin yapılmadığı, ancak bu hizmete ilişkin hizmet bedelinin tam olarak ödendiği,</a:t>
            </a:r>
          </a:p>
          <a:p>
            <a:endParaRPr lang="tr-TR" dirty="0"/>
          </a:p>
        </p:txBody>
      </p:sp>
    </p:spTree>
    <p:extLst>
      <p:ext uri="{BB962C8B-B14F-4D97-AF65-F5344CB8AC3E}">
        <p14:creationId xmlns:p14="http://schemas.microsoft.com/office/powerpoint/2010/main" val="101761169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smtClean="0"/>
              <a:t>Kayseri </a:t>
            </a:r>
            <a:r>
              <a:rPr lang="tr-TR" dirty="0"/>
              <a:t>ve Manisa şehir hastanelerinde sağlık uygulama tebliği puanlarının hatalı uygulandığı,  </a:t>
            </a:r>
          </a:p>
          <a:p>
            <a:pPr marL="0" indent="0">
              <a:buNone/>
            </a:pPr>
            <a:endParaRPr lang="tr-TR" dirty="0"/>
          </a:p>
          <a:p>
            <a:endParaRPr lang="tr-TR" dirty="0"/>
          </a:p>
        </p:txBody>
      </p:sp>
    </p:spTree>
    <p:extLst>
      <p:ext uri="{BB962C8B-B14F-4D97-AF65-F5344CB8AC3E}">
        <p14:creationId xmlns:p14="http://schemas.microsoft.com/office/powerpoint/2010/main" val="159921382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smtClean="0"/>
              <a:t>Faaliyete geçen bazı şehir hastanelerinde ticari alana ait inşaatların sözleşme tarihine göre bitirilmemiş olduğu, </a:t>
            </a:r>
            <a:endParaRPr lang="tr-TR" b="1" dirty="0" smtClean="0"/>
          </a:p>
        </p:txBody>
      </p:sp>
    </p:spTree>
    <p:extLst>
      <p:ext uri="{BB962C8B-B14F-4D97-AF65-F5344CB8AC3E}">
        <p14:creationId xmlns:p14="http://schemas.microsoft.com/office/powerpoint/2010/main" val="154855667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a:bodyPr>
          <a:lstStyle/>
          <a:p>
            <a:r>
              <a:rPr lang="tr-TR" dirty="0" smtClean="0"/>
              <a:t>Ankara Bilkent şehir hastanesinin aşamalarının sözleşmede belirlenen sürelerden sonra tamamlanması nedeniyle buraya taşınacak hastanelerin hizmet alımlarında fazladan ödeme yapmak zorunda kalındığı, asıl sözleşmede bu doğrudan zararın şirket tarafından karşılanması şartı varken sözleşme tadil edilerek ödeme için mahkeme kararı şartı getirildiği, </a:t>
            </a:r>
          </a:p>
          <a:p>
            <a:pPr marL="0" indent="0">
              <a:buNone/>
            </a:pPr>
            <a:r>
              <a:rPr lang="tr-TR" b="1" dirty="0" smtClean="0">
                <a:solidFill>
                  <a:srgbClr val="FF0000"/>
                </a:solidFill>
              </a:rPr>
              <a:t>TESPİT EDİLMİŞTİR…</a:t>
            </a:r>
          </a:p>
          <a:p>
            <a:endParaRPr lang="tr-TR" dirty="0"/>
          </a:p>
        </p:txBody>
      </p:sp>
    </p:spTree>
    <p:extLst>
      <p:ext uri="{BB962C8B-B14F-4D97-AF65-F5344CB8AC3E}">
        <p14:creationId xmlns:p14="http://schemas.microsoft.com/office/powerpoint/2010/main" val="133961958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187624" y="274637"/>
            <a:ext cx="8229600" cy="1143000"/>
          </a:xfrm>
        </p:spPr>
        <p:txBody>
          <a:bodyPr/>
          <a:lstStyle/>
          <a:p>
            <a:r>
              <a:rPr lang="tr-TR" b="1" dirty="0" smtClean="0"/>
              <a:t>Sonuç ve Taleplerimiz</a:t>
            </a:r>
            <a:endParaRPr lang="tr-TR" b="1" dirty="0"/>
          </a:p>
        </p:txBody>
      </p:sp>
      <p:sp>
        <p:nvSpPr>
          <p:cNvPr id="3" name="İçerik Yer Tutucusu 2"/>
          <p:cNvSpPr>
            <a:spLocks noGrp="1"/>
          </p:cNvSpPr>
          <p:nvPr>
            <p:ph idx="1"/>
          </p:nvPr>
        </p:nvSpPr>
        <p:spPr>
          <a:xfrm>
            <a:off x="467544" y="2697497"/>
            <a:ext cx="8229600" cy="4525963"/>
          </a:xfrm>
        </p:spPr>
        <p:txBody>
          <a:bodyPr/>
          <a:lstStyle/>
          <a:p>
            <a:r>
              <a:rPr lang="tr-TR" dirty="0"/>
              <a:t>Şehir Hastanelerindeki yetersiz ön hazırlık, usulsüzlük, mevzuata uygun olmama hali, kira ödemelerindeki hatalı muhasebeleştirilme ve kira ödemelerinin mevzuata uygun kaydedilmeme, sözleşmelere uymama gibi bir çok tespiti yıllardır söyleyen TTB’nin haklılığını,  devletin bir başka kurumu onaylamıştır. </a:t>
            </a:r>
          </a:p>
        </p:txBody>
      </p:sp>
      <p:pic>
        <p:nvPicPr>
          <p:cNvPr id="4" name="Resi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1932" y="137778"/>
            <a:ext cx="2544452" cy="2559719"/>
          </a:xfrm>
          <a:prstGeom prst="rect">
            <a:avLst/>
          </a:prstGeom>
        </p:spPr>
      </p:pic>
    </p:spTree>
    <p:extLst>
      <p:ext uri="{BB962C8B-B14F-4D97-AF65-F5344CB8AC3E}">
        <p14:creationId xmlns:p14="http://schemas.microsoft.com/office/powerpoint/2010/main" val="247590768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187624" y="274637"/>
            <a:ext cx="8229600" cy="1143000"/>
          </a:xfrm>
        </p:spPr>
        <p:txBody>
          <a:bodyPr/>
          <a:lstStyle/>
          <a:p>
            <a:r>
              <a:rPr lang="tr-TR" b="1" dirty="0" smtClean="0"/>
              <a:t>Sonuç ve Taleplerimiz</a:t>
            </a:r>
            <a:endParaRPr lang="tr-TR" b="1" dirty="0"/>
          </a:p>
        </p:txBody>
      </p:sp>
      <p:sp>
        <p:nvSpPr>
          <p:cNvPr id="3" name="İçerik Yer Tutucusu 2"/>
          <p:cNvSpPr>
            <a:spLocks noGrp="1"/>
          </p:cNvSpPr>
          <p:nvPr>
            <p:ph idx="1"/>
          </p:nvPr>
        </p:nvSpPr>
        <p:spPr>
          <a:xfrm>
            <a:off x="467544" y="2696575"/>
            <a:ext cx="8229600" cy="4525963"/>
          </a:xfrm>
        </p:spPr>
        <p:txBody>
          <a:bodyPr/>
          <a:lstStyle/>
          <a:p>
            <a:r>
              <a:rPr lang="tr-TR" dirty="0"/>
              <a:t>Şehir Hastaneleri şirket hastaneleri konumundan Sağlık Bakanlığına devredilerek kamuya mal edilmelidir. </a:t>
            </a:r>
          </a:p>
          <a:p>
            <a:r>
              <a:rPr lang="tr-TR" dirty="0"/>
              <a:t>Ön fizibilite raporlarını hazırlayanlar dahil olmak üzere oluşan kamu zararının tahsili için idari ve adli soruşturma başlatılmalıdır.  </a:t>
            </a:r>
          </a:p>
          <a:p>
            <a:endParaRPr lang="tr-TR" dirty="0"/>
          </a:p>
        </p:txBody>
      </p:sp>
      <p:pic>
        <p:nvPicPr>
          <p:cNvPr id="4" name="Resi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1932" y="137778"/>
            <a:ext cx="2544452" cy="2559719"/>
          </a:xfrm>
          <a:prstGeom prst="rect">
            <a:avLst/>
          </a:prstGeom>
        </p:spPr>
      </p:pic>
    </p:spTree>
    <p:extLst>
      <p:ext uri="{BB962C8B-B14F-4D97-AF65-F5344CB8AC3E}">
        <p14:creationId xmlns:p14="http://schemas.microsoft.com/office/powerpoint/2010/main" val="1472249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28184" y="4005064"/>
            <a:ext cx="2694071" cy="2694071"/>
          </a:xfrm>
          <a:prstGeom prst="rect">
            <a:avLst/>
          </a:prstGeom>
        </p:spPr>
      </p:pic>
      <p:pic>
        <p:nvPicPr>
          <p:cNvPr id="5" name="Resim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2627784" cy="2643551"/>
          </a:xfrm>
          <a:prstGeom prst="rect">
            <a:avLst/>
          </a:prstGeom>
        </p:spPr>
      </p:pic>
      <p:sp>
        <p:nvSpPr>
          <p:cNvPr id="6" name="Başlık 1"/>
          <p:cNvSpPr txBox="1">
            <a:spLocks/>
          </p:cNvSpPr>
          <p:nvPr/>
        </p:nvSpPr>
        <p:spPr>
          <a:xfrm>
            <a:off x="827584" y="2648812"/>
            <a:ext cx="7772400" cy="1470025"/>
          </a:xfrm>
          <a:prstGeom prst="rect">
            <a:avLst/>
          </a:prstGeom>
        </p:spPr>
        <p:txBody>
          <a:bodyP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tr-TR" dirty="0"/>
          </a:p>
        </p:txBody>
      </p:sp>
      <p:sp>
        <p:nvSpPr>
          <p:cNvPr id="3" name="Dikdörtgen 2"/>
          <p:cNvSpPr/>
          <p:nvPr/>
        </p:nvSpPr>
        <p:spPr>
          <a:xfrm>
            <a:off x="1185392" y="2640884"/>
            <a:ext cx="7056784" cy="1200329"/>
          </a:xfrm>
          <a:prstGeom prst="rect">
            <a:avLst/>
          </a:prstGeom>
        </p:spPr>
        <p:txBody>
          <a:bodyPr wrap="square">
            <a:spAutoFit/>
          </a:bodyPr>
          <a:lstStyle/>
          <a:p>
            <a:r>
              <a:rPr lang="tr-TR" sz="3600" b="1" dirty="0"/>
              <a:t>Denetim Görüşünü Etkilemeyen Tespit Ve Değerlendirmeler</a:t>
            </a:r>
            <a:endParaRPr lang="tr-TR" sz="3600" dirty="0"/>
          </a:p>
        </p:txBody>
      </p:sp>
    </p:spTree>
    <p:extLst>
      <p:ext uri="{BB962C8B-B14F-4D97-AF65-F5344CB8AC3E}">
        <p14:creationId xmlns:p14="http://schemas.microsoft.com/office/powerpoint/2010/main" val="378911269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187624" y="274637"/>
            <a:ext cx="8229600" cy="1143000"/>
          </a:xfrm>
        </p:spPr>
        <p:txBody>
          <a:bodyPr/>
          <a:lstStyle/>
          <a:p>
            <a:r>
              <a:rPr lang="tr-TR" b="1" dirty="0" smtClean="0"/>
              <a:t>Sonuç ve Taleplerimiz</a:t>
            </a:r>
            <a:endParaRPr lang="tr-TR" b="1" dirty="0"/>
          </a:p>
        </p:txBody>
      </p:sp>
      <p:sp>
        <p:nvSpPr>
          <p:cNvPr id="3" name="İçerik Yer Tutucusu 2"/>
          <p:cNvSpPr>
            <a:spLocks noGrp="1"/>
          </p:cNvSpPr>
          <p:nvPr>
            <p:ph idx="1"/>
          </p:nvPr>
        </p:nvSpPr>
        <p:spPr>
          <a:xfrm>
            <a:off x="467544" y="2697497"/>
            <a:ext cx="8229600" cy="4525963"/>
          </a:xfrm>
        </p:spPr>
        <p:txBody>
          <a:bodyPr/>
          <a:lstStyle/>
          <a:p>
            <a:r>
              <a:rPr lang="tr-TR" dirty="0"/>
              <a:t>Sağlık Bakanlığı denetimi ihale etmekten vazgeçmeli ve şehir hastanelerinin kayıt sistemini kamu eliyle yürütmelidir. </a:t>
            </a:r>
          </a:p>
          <a:p>
            <a:r>
              <a:rPr lang="tr-TR" dirty="0"/>
              <a:t>Şirketlerin hata puanları belirlenerek kamuoyu ile paylaşılmalı  ve yaptırım uygulanmalıdır.  </a:t>
            </a:r>
          </a:p>
          <a:p>
            <a:endParaRPr lang="tr-TR" dirty="0"/>
          </a:p>
        </p:txBody>
      </p:sp>
      <p:pic>
        <p:nvPicPr>
          <p:cNvPr id="4" name="Resi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1932" y="137778"/>
            <a:ext cx="2544452" cy="2559719"/>
          </a:xfrm>
          <a:prstGeom prst="rect">
            <a:avLst/>
          </a:prstGeom>
        </p:spPr>
      </p:pic>
    </p:spTree>
    <p:extLst>
      <p:ext uri="{BB962C8B-B14F-4D97-AF65-F5344CB8AC3E}">
        <p14:creationId xmlns:p14="http://schemas.microsoft.com/office/powerpoint/2010/main" val="4656347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187624" y="274637"/>
            <a:ext cx="8229600" cy="1143000"/>
          </a:xfrm>
        </p:spPr>
        <p:txBody>
          <a:bodyPr/>
          <a:lstStyle/>
          <a:p>
            <a:r>
              <a:rPr lang="tr-TR" b="1" dirty="0" smtClean="0"/>
              <a:t>Sonuç ve Taleplerimiz</a:t>
            </a:r>
            <a:endParaRPr lang="tr-TR" b="1" dirty="0"/>
          </a:p>
        </p:txBody>
      </p:sp>
      <p:sp>
        <p:nvSpPr>
          <p:cNvPr id="3" name="İçerik Yer Tutucusu 2"/>
          <p:cNvSpPr>
            <a:spLocks noGrp="1"/>
          </p:cNvSpPr>
          <p:nvPr>
            <p:ph idx="1"/>
          </p:nvPr>
        </p:nvSpPr>
        <p:spPr>
          <a:xfrm>
            <a:off x="467544" y="2697497"/>
            <a:ext cx="8229600" cy="4525963"/>
          </a:xfrm>
        </p:spPr>
        <p:txBody>
          <a:bodyPr/>
          <a:lstStyle/>
          <a:p>
            <a:r>
              <a:rPr lang="tr-TR" dirty="0"/>
              <a:t>Eksik imalata ve inşaata rağmen şirketler hakkında işlem yapmayanlar ve kabul komisyonlarında yer alanlar hakkında adli ve idari soruşturma başlatılmalıdır.  </a:t>
            </a:r>
          </a:p>
          <a:p>
            <a:r>
              <a:rPr lang="tr-TR" dirty="0"/>
              <a:t>Şirketler tarafından yürütülen hizmetlere dair sözleşmeler feshedilerek tıbbi cihaz, mefruşat kamuya devredilmeli, çalışanlar kamuya alınmalıdır. </a:t>
            </a:r>
          </a:p>
          <a:p>
            <a:endParaRPr lang="tr-TR" dirty="0"/>
          </a:p>
        </p:txBody>
      </p:sp>
      <p:pic>
        <p:nvPicPr>
          <p:cNvPr id="4" name="Resi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1932" y="137778"/>
            <a:ext cx="2544452" cy="2559719"/>
          </a:xfrm>
          <a:prstGeom prst="rect">
            <a:avLst/>
          </a:prstGeom>
        </p:spPr>
      </p:pic>
    </p:spTree>
    <p:extLst>
      <p:ext uri="{BB962C8B-B14F-4D97-AF65-F5344CB8AC3E}">
        <p14:creationId xmlns:p14="http://schemas.microsoft.com/office/powerpoint/2010/main" val="247337538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187624" y="274637"/>
            <a:ext cx="8229600" cy="1143000"/>
          </a:xfrm>
        </p:spPr>
        <p:txBody>
          <a:bodyPr/>
          <a:lstStyle/>
          <a:p>
            <a:r>
              <a:rPr lang="tr-TR" b="1" dirty="0" smtClean="0"/>
              <a:t>Sonuç ve Taleplerimiz</a:t>
            </a:r>
            <a:endParaRPr lang="tr-TR" b="1" dirty="0"/>
          </a:p>
        </p:txBody>
      </p:sp>
      <p:sp>
        <p:nvSpPr>
          <p:cNvPr id="3" name="İçerik Yer Tutucusu 2"/>
          <p:cNvSpPr>
            <a:spLocks noGrp="1"/>
          </p:cNvSpPr>
          <p:nvPr>
            <p:ph idx="1"/>
          </p:nvPr>
        </p:nvSpPr>
        <p:spPr>
          <a:xfrm>
            <a:off x="467544" y="2696575"/>
            <a:ext cx="8229600" cy="4525963"/>
          </a:xfrm>
        </p:spPr>
        <p:txBody>
          <a:bodyPr/>
          <a:lstStyle/>
          <a:p>
            <a:r>
              <a:rPr lang="tr-TR" dirty="0"/>
              <a:t>Kira ve hizmet ödemelerindeki usulsüzlükler nedeniyle kamu zararına neden olanlardan bu zarar doğrudan tahsil edilmelidir. </a:t>
            </a:r>
          </a:p>
          <a:p>
            <a:r>
              <a:rPr lang="tr-TR" dirty="0"/>
              <a:t>Sayıştay tespit ettiği usulsüzlükler ve kamu zararı nedeniyle yargılamaya esas denetim raporu hazırlayarak yargı yetkisini kullanmalıdır. </a:t>
            </a:r>
          </a:p>
          <a:p>
            <a:endParaRPr lang="tr-TR" dirty="0"/>
          </a:p>
        </p:txBody>
      </p:sp>
      <p:pic>
        <p:nvPicPr>
          <p:cNvPr id="4" name="Resi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1932" y="137778"/>
            <a:ext cx="2544452" cy="2559719"/>
          </a:xfrm>
          <a:prstGeom prst="rect">
            <a:avLst/>
          </a:prstGeom>
        </p:spPr>
      </p:pic>
    </p:spTree>
    <p:extLst>
      <p:ext uri="{BB962C8B-B14F-4D97-AF65-F5344CB8AC3E}">
        <p14:creationId xmlns:p14="http://schemas.microsoft.com/office/powerpoint/2010/main" val="358376128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187624" y="274637"/>
            <a:ext cx="8229600" cy="1143000"/>
          </a:xfrm>
        </p:spPr>
        <p:txBody>
          <a:bodyPr/>
          <a:lstStyle/>
          <a:p>
            <a:r>
              <a:rPr lang="tr-TR" b="1" dirty="0" smtClean="0"/>
              <a:t>Sonuç ve Taleplerimiz</a:t>
            </a:r>
            <a:endParaRPr lang="tr-TR" b="1" dirty="0"/>
          </a:p>
        </p:txBody>
      </p:sp>
      <p:sp>
        <p:nvSpPr>
          <p:cNvPr id="3" name="İçerik Yer Tutucusu 2"/>
          <p:cNvSpPr>
            <a:spLocks noGrp="1"/>
          </p:cNvSpPr>
          <p:nvPr>
            <p:ph idx="1"/>
          </p:nvPr>
        </p:nvSpPr>
        <p:spPr>
          <a:xfrm>
            <a:off x="467544" y="2666130"/>
            <a:ext cx="8229600" cy="4525963"/>
          </a:xfrm>
        </p:spPr>
        <p:txBody>
          <a:bodyPr/>
          <a:lstStyle/>
          <a:p>
            <a:r>
              <a:rPr lang="tr-TR" dirty="0"/>
              <a:t>Şirketlere kamu kaynaklarının peşkeş çekilmesine yol açan ş</a:t>
            </a:r>
            <a:r>
              <a:rPr lang="tr-TR" dirty="0" smtClean="0"/>
              <a:t>ehir </a:t>
            </a:r>
            <a:r>
              <a:rPr lang="tr-TR" dirty="0"/>
              <a:t>hastanelerinin sözleşmeleri </a:t>
            </a:r>
            <a:r>
              <a:rPr lang="tr-TR" dirty="0" smtClean="0"/>
              <a:t>tazminatsız feshedilerek</a:t>
            </a:r>
            <a:r>
              <a:rPr lang="tr-TR" dirty="0"/>
              <a:t>   kamunun zarar etmesinin önüne geçilmelidir. </a:t>
            </a:r>
          </a:p>
          <a:p>
            <a:endParaRPr lang="tr-TR" dirty="0"/>
          </a:p>
        </p:txBody>
      </p:sp>
      <p:pic>
        <p:nvPicPr>
          <p:cNvPr id="4" name="Resi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1932" y="137778"/>
            <a:ext cx="2544452" cy="2559719"/>
          </a:xfrm>
          <a:prstGeom prst="rect">
            <a:avLst/>
          </a:prstGeom>
        </p:spPr>
      </p:pic>
    </p:spTree>
    <p:extLst>
      <p:ext uri="{BB962C8B-B14F-4D97-AF65-F5344CB8AC3E}">
        <p14:creationId xmlns:p14="http://schemas.microsoft.com/office/powerpoint/2010/main" val="66348293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187624" y="274637"/>
            <a:ext cx="8229600" cy="1143000"/>
          </a:xfrm>
        </p:spPr>
        <p:txBody>
          <a:bodyPr/>
          <a:lstStyle/>
          <a:p>
            <a:r>
              <a:rPr lang="tr-TR" b="1" dirty="0" smtClean="0"/>
              <a:t>Sonuç ve Taleplerimiz</a:t>
            </a:r>
            <a:endParaRPr lang="tr-TR" b="1" dirty="0"/>
          </a:p>
        </p:txBody>
      </p:sp>
      <p:sp>
        <p:nvSpPr>
          <p:cNvPr id="3" name="İçerik Yer Tutucusu 2"/>
          <p:cNvSpPr>
            <a:spLocks noGrp="1"/>
          </p:cNvSpPr>
          <p:nvPr>
            <p:ph idx="1"/>
          </p:nvPr>
        </p:nvSpPr>
        <p:spPr>
          <a:xfrm>
            <a:off x="467544" y="2564904"/>
            <a:ext cx="8229600" cy="4525963"/>
          </a:xfrm>
        </p:spPr>
        <p:txBody>
          <a:bodyPr/>
          <a:lstStyle/>
          <a:p>
            <a:r>
              <a:rPr lang="tr-TR" dirty="0"/>
              <a:t>TTB önceki yıllarda olduğu gibi Sayıştay’ın bu raporları doğrultusunda ihmali ve </a:t>
            </a:r>
            <a:r>
              <a:rPr lang="tr-TR" dirty="0" err="1"/>
              <a:t>suistimali</a:t>
            </a:r>
            <a:r>
              <a:rPr lang="tr-TR" dirty="0"/>
              <a:t> bulunduğu tespit edilen ilgililer hakkında yargılama yapılması ve oluşan “</a:t>
            </a:r>
            <a:r>
              <a:rPr lang="tr-TR" dirty="0">
                <a:solidFill>
                  <a:srgbClr val="FF0000"/>
                </a:solidFill>
              </a:rPr>
              <a:t>Kamu Zararının Tespiti</a:t>
            </a:r>
            <a:r>
              <a:rPr lang="tr-TR" dirty="0"/>
              <a:t>” için gerekli yasal girişimlerde bulunacaktır.  </a:t>
            </a:r>
            <a:endParaRPr lang="tr-TR" b="1" dirty="0"/>
          </a:p>
          <a:p>
            <a:endParaRPr lang="tr-TR" dirty="0"/>
          </a:p>
        </p:txBody>
      </p:sp>
      <p:pic>
        <p:nvPicPr>
          <p:cNvPr id="4" name="Resi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1932" y="137778"/>
            <a:ext cx="2544452" cy="2559719"/>
          </a:xfrm>
          <a:prstGeom prst="rect">
            <a:avLst/>
          </a:prstGeom>
        </p:spPr>
      </p:pic>
    </p:spTree>
    <p:extLst>
      <p:ext uri="{BB962C8B-B14F-4D97-AF65-F5344CB8AC3E}">
        <p14:creationId xmlns:p14="http://schemas.microsoft.com/office/powerpoint/2010/main" val="38135847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
            </a:r>
            <a:br>
              <a:rPr lang="tr-TR" dirty="0"/>
            </a:br>
            <a:endParaRPr lang="tr-TR" dirty="0"/>
          </a:p>
        </p:txBody>
      </p:sp>
      <p:sp>
        <p:nvSpPr>
          <p:cNvPr id="3" name="İçerik Yer Tutucusu 2"/>
          <p:cNvSpPr>
            <a:spLocks noGrp="1"/>
          </p:cNvSpPr>
          <p:nvPr>
            <p:ph idx="1"/>
          </p:nvPr>
        </p:nvSpPr>
        <p:spPr/>
        <p:txBody>
          <a:bodyPr/>
          <a:lstStyle/>
          <a:p>
            <a:r>
              <a:rPr lang="tr-TR" dirty="0"/>
              <a:t>Denetim ekibine sunulan sözleşme nüshası ile mahallinde bulunan sözleşme nüshasının farklı olmasının, belirsizliğe neden olduğu,  bazı hizmet bedellerinin asgari ücret artışına göre ödenmesinde sözleşmelerden kaynaklanan farklılıklar bulunduğu, </a:t>
            </a:r>
          </a:p>
        </p:txBody>
      </p:sp>
    </p:spTree>
    <p:extLst>
      <p:ext uri="{BB962C8B-B14F-4D97-AF65-F5344CB8AC3E}">
        <p14:creationId xmlns:p14="http://schemas.microsoft.com/office/powerpoint/2010/main" val="15455297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Yaptırım oranlarının neden düşük tutulduğuna ilişkin soruya Sağlık Bakanlığının “oranların tespitinde, finansman sağlayıcılara yapılacak ödemelerin aksatılmamasına önem verildiği” yanıtını verdiği, Sayıştay’ın, şirkete uygulanacak yaptırımın, şirketin yükümlülüğüne göre belirlenemeyeceği, </a:t>
            </a:r>
          </a:p>
          <a:p>
            <a:endParaRPr lang="tr-TR" dirty="0"/>
          </a:p>
        </p:txBody>
      </p:sp>
    </p:spTree>
    <p:extLst>
      <p:ext uri="{BB962C8B-B14F-4D97-AF65-F5344CB8AC3E}">
        <p14:creationId xmlns:p14="http://schemas.microsoft.com/office/powerpoint/2010/main" val="10789780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Yabancı para cinsinden alınan kesin teminat mektuplarının mevzuata uygun olarak muhasebeleştirilmediği,</a:t>
            </a:r>
          </a:p>
        </p:txBody>
      </p:sp>
    </p:spTree>
    <p:extLst>
      <p:ext uri="{BB962C8B-B14F-4D97-AF65-F5344CB8AC3E}">
        <p14:creationId xmlns:p14="http://schemas.microsoft.com/office/powerpoint/2010/main" val="15596826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smtClean="0"/>
              <a:t>Şehir </a:t>
            </a:r>
            <a:r>
              <a:rPr lang="tr-TR"/>
              <a:t>hastanelerinde genel bütçeden karşılanması gereken elektrik, doğalgaz ve su harcamalarının hastane döner sermaye bütçesinden ödendiği, </a:t>
            </a:r>
          </a:p>
        </p:txBody>
      </p:sp>
    </p:spTree>
    <p:extLst>
      <p:ext uri="{BB962C8B-B14F-4D97-AF65-F5344CB8AC3E}">
        <p14:creationId xmlns:p14="http://schemas.microsoft.com/office/powerpoint/2010/main" val="12312624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İdarenin</a:t>
            </a:r>
            <a:r>
              <a:rPr lang="tr-TR" dirty="0"/>
              <a:t>, şirketin sözleşme hükümlerini ihlal etmesi veya sözleşmeyi haksız feshetmesi halinde doğan ceza ve masraf gibi giderleri tazminat olarak neden ödemek zorunda olduğunun anlaşılamadığı, </a:t>
            </a:r>
          </a:p>
          <a:p>
            <a:endParaRPr lang="tr-TR" dirty="0"/>
          </a:p>
        </p:txBody>
      </p:sp>
    </p:spTree>
    <p:extLst>
      <p:ext uri="{BB962C8B-B14F-4D97-AF65-F5344CB8AC3E}">
        <p14:creationId xmlns:p14="http://schemas.microsoft.com/office/powerpoint/2010/main" val="102870552"/>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732</TotalTime>
  <Words>1211</Words>
  <Application>Microsoft Office PowerPoint</Application>
  <PresentationFormat>Ekran Gösterisi (4:3)</PresentationFormat>
  <Paragraphs>64</Paragraphs>
  <Slides>44</Slides>
  <Notes>1</Notes>
  <HiddenSlides>0</HiddenSlides>
  <MMClips>0</MMClips>
  <ScaleCrop>false</ScaleCrop>
  <HeadingPairs>
    <vt:vector size="4" baseType="variant">
      <vt:variant>
        <vt:lpstr>Tema</vt:lpstr>
      </vt:variant>
      <vt:variant>
        <vt:i4>1</vt:i4>
      </vt:variant>
      <vt:variant>
        <vt:lpstr>Slayt Başlıkları</vt:lpstr>
      </vt:variant>
      <vt:variant>
        <vt:i4>44</vt:i4>
      </vt:variant>
    </vt:vector>
  </HeadingPairs>
  <TitlesOfParts>
    <vt:vector size="45" baseType="lpstr">
      <vt:lpstr>Ofis Teması</vt:lpstr>
      <vt:lpstr>PowerPoint Sunusu</vt:lpstr>
      <vt:lpstr>PowerPoint Sunusu</vt:lpstr>
      <vt:lpstr>PowerPoint Sunusu</vt:lpstr>
      <vt:lpstr>PowerPoint Sunusu</vt:lpstr>
      <vt:lpstr>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Sonuç ve Taleplerimiz</vt:lpstr>
      <vt:lpstr>Sonuç ve Taleplerimiz</vt:lpstr>
      <vt:lpstr>Sonuç ve Taleplerimiz</vt:lpstr>
      <vt:lpstr>Sonuç ve Taleplerimiz</vt:lpstr>
      <vt:lpstr>Sonuç ve Taleplerimiz</vt:lpstr>
      <vt:lpstr>Sonuç ve Taleplerimiz</vt:lpstr>
      <vt:lpstr>Sonuç ve Taleplerimiz</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TTB MERKEZ KONSEYİ SAYIŞTAY’IN 2020 SAĞLIK BAKANLIĞI DENETİM RAPORUNA GÖRE ŞEHİR HASTANELERİNİ DEĞERLENDİRİYOR</dc:title>
  <dc:creator>HP</dc:creator>
  <cp:lastModifiedBy>HP</cp:lastModifiedBy>
  <cp:revision>25</cp:revision>
  <dcterms:created xsi:type="dcterms:W3CDTF">2020-10-19T08:30:04Z</dcterms:created>
  <dcterms:modified xsi:type="dcterms:W3CDTF">2020-10-21T08:36:04Z</dcterms:modified>
</cp:coreProperties>
</file>