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7" r:id="rId4"/>
    <p:sldId id="278" r:id="rId5"/>
    <p:sldId id="279" r:id="rId6"/>
    <p:sldId id="269" r:id="rId7"/>
    <p:sldId id="283" r:id="rId8"/>
    <p:sldId id="290" r:id="rId9"/>
    <p:sldId id="284" r:id="rId10"/>
    <p:sldId id="291" r:id="rId11"/>
    <p:sldId id="270" r:id="rId12"/>
    <p:sldId id="286" r:id="rId13"/>
    <p:sldId id="271" r:id="rId14"/>
    <p:sldId id="287" r:id="rId15"/>
    <p:sldId id="282" r:id="rId16"/>
    <p:sldId id="289" r:id="rId17"/>
    <p:sldId id="265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9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10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61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1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74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8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36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46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3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47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58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72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FE26-C082-47F8-85CD-99046EA56ADE}" type="datetimeFigureOut">
              <a:rPr lang="tr-TR" smtClean="0"/>
              <a:t>21.05.2025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39BE-54D0-405A-872E-8F09887C4D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48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dabasi@hacettepe.edu.t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udek@ttb.org.t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59722" y="2865597"/>
            <a:ext cx="9144000" cy="1655762"/>
          </a:xfrm>
        </p:spPr>
        <p:txBody>
          <a:bodyPr/>
          <a:lstStyle/>
          <a:p>
            <a:r>
              <a:rPr lang="en-US" b="1" dirty="0"/>
              <a:t>TIPTA UZMANLIK YETERLİK KURULLARI BOARD SINAVI </a:t>
            </a:r>
            <a:endParaRPr lang="tr-TR" dirty="0"/>
          </a:p>
          <a:p>
            <a:r>
              <a:rPr lang="en-US" b="1" dirty="0"/>
              <a:t>UDEK TEMSİLCİSİ İZLEM </a:t>
            </a:r>
            <a:r>
              <a:rPr lang="tr-TR" b="1" dirty="0"/>
              <a:t>SÜRECİ</a:t>
            </a:r>
            <a:endParaRPr lang="tr-TR" dirty="0"/>
          </a:p>
        </p:txBody>
      </p:sp>
      <p:sp>
        <p:nvSpPr>
          <p:cNvPr id="2" name="Metin kutusu 1"/>
          <p:cNvSpPr txBox="1"/>
          <p:nvPr/>
        </p:nvSpPr>
        <p:spPr>
          <a:xfrm>
            <a:off x="5735782" y="5710844"/>
            <a:ext cx="1542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20 Mayıs 2025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404851" y="4987636"/>
            <a:ext cx="47268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Dr. Orhan Odabaşı</a:t>
            </a:r>
          </a:p>
          <a:p>
            <a:r>
              <a:rPr lang="tr-TR" dirty="0"/>
              <a:t>Tıpta Uzmanlık Yeterlik Kurulları Eşgüdüm Kurulu</a:t>
            </a:r>
          </a:p>
          <a:p>
            <a:r>
              <a:rPr lang="tr-TR" dirty="0"/>
              <a:t>Genel Sekreteri</a:t>
            </a:r>
          </a:p>
        </p:txBody>
      </p:sp>
      <p:pic>
        <p:nvPicPr>
          <p:cNvPr id="6" name="Resim 5" descr="udek_antet">
            <a:extLst>
              <a:ext uri="{FF2B5EF4-FFF2-40B4-BE49-F238E27FC236}">
                <a16:creationId xmlns:a16="http://schemas.microsoft.com/office/drawing/2014/main" id="{D0B9BE48-885A-50D5-8D57-BE8C6AF88A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989"/>
          <a:stretch>
            <a:fillRect/>
          </a:stretch>
        </p:blipFill>
        <p:spPr bwMode="auto">
          <a:xfrm>
            <a:off x="3551399" y="1214308"/>
            <a:ext cx="5160645" cy="12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0674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9492E94-3DA8-147F-C1EB-DFD957B30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42683"/>
              </p:ext>
            </p:extLst>
          </p:nvPr>
        </p:nvGraphicFramePr>
        <p:xfrm>
          <a:off x="713635" y="866207"/>
          <a:ext cx="10763017" cy="2608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0301">
                  <a:extLst>
                    <a:ext uri="{9D8B030D-6E8A-4147-A177-3AD203B41FA5}">
                      <a16:colId xmlns:a16="http://schemas.microsoft.com/office/drawing/2014/main" val="3919653641"/>
                    </a:ext>
                  </a:extLst>
                </a:gridCol>
                <a:gridCol w="10192716">
                  <a:extLst>
                    <a:ext uri="{9D8B030D-6E8A-4147-A177-3AD203B41FA5}">
                      <a16:colId xmlns:a16="http://schemas.microsoft.com/office/drawing/2014/main" val="1474251572"/>
                    </a:ext>
                  </a:extLst>
                </a:gridCol>
              </a:tblGrid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Adayların sınava girişi sırası duyuruldu.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7573058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Adayların kimlikleri sınav merkezine girişte kontrol edilerek doğrulandı.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8091320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Adaylara isimleri yerine kullanacakları “aday numarası” bilgilerini içeren yaka kartları verildi.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1986686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merkezinde bulunanların görev tanımları isimleri belirtilmeden yaka kartlarında tanımlıydı.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0168748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merkezinde, istasyonlarda bulunan saatler doğru zamanı gösteriyordu.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06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301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03133" y="2766218"/>
            <a:ext cx="10356273" cy="1325563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Sınav Sırası</a:t>
            </a:r>
          </a:p>
        </p:txBody>
      </p:sp>
    </p:spTree>
    <p:extLst>
      <p:ext uri="{BB962C8B-B14F-4D97-AF65-F5344CB8AC3E}">
        <p14:creationId xmlns:p14="http://schemas.microsoft.com/office/powerpoint/2010/main" val="64067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F1804829-028C-3948-EEE4-CFBC05DE7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57447"/>
              </p:ext>
            </p:extLst>
          </p:nvPr>
        </p:nvGraphicFramePr>
        <p:xfrm>
          <a:off x="564346" y="802760"/>
          <a:ext cx="10707034" cy="5075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334">
                  <a:extLst>
                    <a:ext uri="{9D8B030D-6E8A-4147-A177-3AD203B41FA5}">
                      <a16:colId xmlns:a16="http://schemas.microsoft.com/office/drawing/2014/main" val="2638108768"/>
                    </a:ext>
                  </a:extLst>
                </a:gridCol>
                <a:gridCol w="10139700">
                  <a:extLst>
                    <a:ext uri="{9D8B030D-6E8A-4147-A177-3AD203B41FA5}">
                      <a16:colId xmlns:a16="http://schemas.microsoft.com/office/drawing/2014/main" val="2789169074"/>
                    </a:ext>
                  </a:extLst>
                </a:gridCol>
              </a:tblGrid>
              <a:tr h="845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21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İstasyonlar arası geçiş düzenliydi.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068026"/>
                  </a:ext>
                </a:extLst>
              </a:tr>
              <a:tr h="845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Adaylar isimleri yerine “aday numarası” bilgilerini içeren yaka kartlarını kullandılar.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8654341"/>
                  </a:ext>
                </a:extLst>
              </a:tr>
              <a:tr h="845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Gözetmenler adaylara özel aday numaraları içeren değerlendirme formlarını kullandılar.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209106"/>
                  </a:ext>
                </a:extLst>
              </a:tr>
              <a:tr h="845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süresince adaylar birbiriyle temas etmedi.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900829"/>
                  </a:ext>
                </a:extLst>
              </a:tr>
              <a:tr h="845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Zamanlamaya uyuldu.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8469305"/>
                  </a:ext>
                </a:extLst>
              </a:tr>
              <a:tr h="845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İstasyonlarda sınavlar video kayıt altına alındı.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665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68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6782" y="2766218"/>
            <a:ext cx="10356273" cy="1325563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Sınav Sonrası</a:t>
            </a:r>
          </a:p>
        </p:txBody>
      </p:sp>
    </p:spTree>
    <p:extLst>
      <p:ext uri="{BB962C8B-B14F-4D97-AF65-F5344CB8AC3E}">
        <p14:creationId xmlns:p14="http://schemas.microsoft.com/office/powerpoint/2010/main" val="37344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0A94DD0-3AA3-D335-F705-BE4ACE92A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132016"/>
              </p:ext>
            </p:extLst>
          </p:nvPr>
        </p:nvGraphicFramePr>
        <p:xfrm>
          <a:off x="694975" y="985640"/>
          <a:ext cx="10874984" cy="4556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233">
                  <a:extLst>
                    <a:ext uri="{9D8B030D-6E8A-4147-A177-3AD203B41FA5}">
                      <a16:colId xmlns:a16="http://schemas.microsoft.com/office/drawing/2014/main" val="1306263455"/>
                    </a:ext>
                  </a:extLst>
                </a:gridCol>
                <a:gridCol w="10298751">
                  <a:extLst>
                    <a:ext uri="{9D8B030D-6E8A-4147-A177-3AD203B41FA5}">
                      <a16:colId xmlns:a16="http://schemas.microsoft.com/office/drawing/2014/main" val="3141722188"/>
                    </a:ext>
                  </a:extLst>
                </a:gridCol>
              </a:tblGrid>
              <a:tr h="11391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27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Adaylardan sınavla ilgili geri bildirim alındı.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9110231"/>
                  </a:ext>
                </a:extLst>
              </a:tr>
              <a:tr h="11391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Gözetmenlerden sınavla ilgili geri bildirim alındı.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7321964"/>
                  </a:ext>
                </a:extLst>
              </a:tr>
              <a:tr h="11391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Sınavdan çıkan adaylar sınava girecek adaylarla temas etmemeleri için uygun önlemler alındı.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3228149"/>
                  </a:ext>
                </a:extLst>
              </a:tr>
              <a:tr h="11391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30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Bütün adayların sınavı tamamlanıncaya kadar adayların elektronik cihazlarının kullanımına izin verilmedi.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474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993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F8EEB92-BE2D-DA31-9A86-29A519048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94" y="0"/>
            <a:ext cx="53268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7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F8EEB92-BE2D-DA31-9A86-29A5190485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12" b="4237"/>
          <a:stretch/>
        </p:blipFill>
        <p:spPr>
          <a:xfrm>
            <a:off x="0" y="286830"/>
            <a:ext cx="11628821" cy="2507738"/>
          </a:xfrm>
          <a:prstGeom prst="rect">
            <a:avLst/>
          </a:pr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60D7BC2F-174C-4ED6-7E86-48485047E870}"/>
              </a:ext>
            </a:extLst>
          </p:cNvPr>
          <p:cNvSpPr txBox="1"/>
          <p:nvPr/>
        </p:nvSpPr>
        <p:spPr>
          <a:xfrm>
            <a:off x="841847" y="3349046"/>
            <a:ext cx="10786974" cy="193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(* Bu form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sınav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sonrasında yalnızca 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UDEK temsilcisi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tarafından doldurulacak, TTB-UDEK Sekretaryası’na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iletilecektir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UDEK Temsilcisi,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forma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göre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sınav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işleyişi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tamamen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farklı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olsa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bile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uyarıda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bulunması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uygun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değildir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Sınav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süresince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sonrasında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görüş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bildirmeyiniz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Bu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yönde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gereksinim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doğarsa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UDEK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Sekreteryasına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sınav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sonrası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raporla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birlikte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bilgi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vermenizi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önemli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rica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ederiz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Teşekkür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ederiz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.)</a:t>
            </a:r>
            <a:endParaRPr lang="tr-T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 / … / 2025 tarihinde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yapılan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……………………………………………………………………………Board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Sınavına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TTB – UDEK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adına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katıldım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Sınava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ilişkin değerlendirmem yukarıdadır.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253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UDEK Temsilcisi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26861"/>
            <a:ext cx="10515600" cy="524850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Gözlem Formu sınav </a:t>
            </a:r>
            <a:r>
              <a:rPr lang="en-US" dirty="0"/>
              <a:t>sonrasında yalnızca </a:t>
            </a:r>
            <a:r>
              <a:rPr lang="en-US" b="1" dirty="0"/>
              <a:t>UDEK temsilcisi</a:t>
            </a:r>
            <a:r>
              <a:rPr lang="en-US" dirty="0"/>
              <a:t> tarafından doldurulacak, TTB-UDEK Sekretaryası’na </a:t>
            </a:r>
            <a:r>
              <a:rPr lang="en-US" dirty="0" err="1"/>
              <a:t>iletilecektir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Sınav bu forma göre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tr-TR" dirty="0"/>
              <a:t>işlemiş </a:t>
            </a:r>
            <a:r>
              <a:rPr lang="en-US" dirty="0" err="1"/>
              <a:t>olsa</a:t>
            </a:r>
            <a:r>
              <a:rPr lang="en-US" dirty="0"/>
              <a:t> bile </a:t>
            </a:r>
            <a:r>
              <a:rPr lang="en-US" dirty="0" err="1"/>
              <a:t>uyarıda</a:t>
            </a:r>
            <a:r>
              <a:rPr lang="en-US" dirty="0"/>
              <a:t> </a:t>
            </a:r>
            <a:r>
              <a:rPr lang="en-US" dirty="0" err="1"/>
              <a:t>bulunmayın</a:t>
            </a:r>
            <a:r>
              <a:rPr lang="tr-TR" dirty="0"/>
              <a:t> öneri iletmeyiniz</a:t>
            </a:r>
            <a:r>
              <a:rPr lang="en-US" dirty="0"/>
              <a:t>. 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Sınav süresince </a:t>
            </a:r>
            <a:r>
              <a:rPr lang="en-US" dirty="0" err="1"/>
              <a:t>görüş</a:t>
            </a:r>
            <a:r>
              <a:rPr lang="en-US" dirty="0"/>
              <a:t> </a:t>
            </a:r>
            <a:r>
              <a:rPr lang="en-US" dirty="0" err="1"/>
              <a:t>bildirerek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sorarak</a:t>
            </a:r>
            <a:r>
              <a:rPr lang="en-US" dirty="0"/>
              <a:t> </a:t>
            </a:r>
            <a:r>
              <a:rPr lang="en-US" dirty="0" err="1"/>
              <a:t>katılmayınız</a:t>
            </a:r>
            <a:r>
              <a:rPr lang="en-US" dirty="0"/>
              <a:t>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Sınav ekibinin sınavı değerlendirdikleri son toplantıya katılmayınız. (Katılırsanız görüş bildirmeyin.) </a:t>
            </a:r>
          </a:p>
          <a:p>
            <a:pPr>
              <a:lnSpc>
                <a:spcPct val="150000"/>
              </a:lnSpc>
            </a:pPr>
            <a:r>
              <a:rPr lang="tr-TR" dirty="0"/>
              <a:t>Sınav ile görüş bildirme gereksinimi d</a:t>
            </a:r>
            <a:r>
              <a:rPr lang="en-US" dirty="0" err="1"/>
              <a:t>oğar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UDEK </a:t>
            </a:r>
            <a:r>
              <a:rPr lang="en-US" dirty="0" err="1"/>
              <a:t>Sekreteryası</a:t>
            </a:r>
            <a:r>
              <a:rPr lang="tr-TR" dirty="0"/>
              <a:t>’</a:t>
            </a:r>
            <a:r>
              <a:rPr lang="en-US" dirty="0" err="1"/>
              <a:t>na</a:t>
            </a:r>
            <a:r>
              <a:rPr lang="en-US" dirty="0"/>
              <a:t> toplantı sonrası raporla birlikte bilgi vermenizi önemli rica ederiz…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8020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i="1" dirty="0"/>
              <a:t>Dr. Orhan Odabaşı</a:t>
            </a:r>
          </a:p>
          <a:p>
            <a:pPr marL="0" indent="0">
              <a:buNone/>
            </a:pPr>
            <a:r>
              <a:rPr lang="tr-TR" sz="2400" i="1" dirty="0">
                <a:hlinkClick r:id="rId2"/>
              </a:rPr>
              <a:t>odabasi@hacettepe.edu.tr</a:t>
            </a:r>
            <a:r>
              <a:rPr lang="tr-TR" sz="2400" i="1" dirty="0"/>
              <a:t> </a:t>
            </a:r>
          </a:p>
          <a:p>
            <a:pPr marL="0" indent="0">
              <a:buNone/>
            </a:pPr>
            <a:endParaRPr lang="tr-TR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600" i="1" dirty="0">
                <a:solidFill>
                  <a:srgbClr val="FF0000"/>
                </a:solidFill>
              </a:rPr>
              <a:t>							Teşekkür ederiz.</a:t>
            </a:r>
          </a:p>
        </p:txBody>
      </p:sp>
    </p:spTree>
    <p:extLst>
      <p:ext uri="{BB962C8B-B14F-4D97-AF65-F5344CB8AC3E}">
        <p14:creationId xmlns:p14="http://schemas.microsoft.com/office/powerpoint/2010/main" val="27760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3DB54D92-34EC-4797-1084-E47ABCAAE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594" y="0"/>
            <a:ext cx="53268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7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554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Amaç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62228"/>
            <a:ext cx="10515600" cy="501473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/>
              <a:t>Bireysel Akreditasyon (Board Sınavı) TTB UDEK Temsilcisi: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dirty="0"/>
              <a:t>Board Sınavı standartlarını geliştirmek ve niteliği artırmak</a:t>
            </a:r>
          </a:p>
          <a:p>
            <a:pPr>
              <a:lnSpc>
                <a:spcPct val="150000"/>
              </a:lnSpc>
            </a:pPr>
            <a:r>
              <a:rPr lang="tr-TR" dirty="0"/>
              <a:t>Kendi yeterlik kurulunda en az bir kez Board Sınavında görev almış kurul üyelerini TTB UDEK Board Sınavı Gözlemci Listesine almak 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İstem olan ziyaretlerin tümüne UDEK olarak katılmak</a:t>
            </a:r>
          </a:p>
          <a:p>
            <a:pPr>
              <a:lnSpc>
                <a:spcPct val="150000"/>
              </a:lnSpc>
            </a:pPr>
            <a:r>
              <a:rPr lang="tr-TR" dirty="0"/>
              <a:t>Ziyaretlerde ortak dil ve tutum sergilemek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Yeterlik Kurulunun özerkliğine özen göstermek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Süreci dış </a:t>
            </a:r>
            <a:r>
              <a:rPr lang="tr-TR" dirty="0">
                <a:solidFill>
                  <a:srgbClr val="FF0000"/>
                </a:solidFill>
              </a:rPr>
              <a:t>gözlemci</a:t>
            </a:r>
            <a:r>
              <a:rPr lang="tr-TR" dirty="0"/>
              <a:t> olarak izlemek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Ziyaret aşamasında olumlu / geliştirici herhangi bir dönüt </a:t>
            </a:r>
            <a:r>
              <a:rPr lang="tr-TR" dirty="0">
                <a:solidFill>
                  <a:srgbClr val="FF0000"/>
                </a:solidFill>
              </a:rPr>
              <a:t>vermemek</a:t>
            </a:r>
          </a:p>
        </p:txBody>
      </p:sp>
    </p:spTree>
    <p:extLst>
      <p:ext uri="{BB962C8B-B14F-4D97-AF65-F5344CB8AC3E}">
        <p14:creationId xmlns:p14="http://schemas.microsoft.com/office/powerpoint/2010/main" val="200346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71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Sunum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0284"/>
            <a:ext cx="10515600" cy="49466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Sınav Öncesi</a:t>
            </a:r>
          </a:p>
          <a:p>
            <a:pPr>
              <a:lnSpc>
                <a:spcPct val="150000"/>
              </a:lnSpc>
            </a:pPr>
            <a:r>
              <a:rPr lang="tr-TR" dirty="0"/>
              <a:t>Sınav Sırası</a:t>
            </a:r>
          </a:p>
          <a:p>
            <a:pPr>
              <a:lnSpc>
                <a:spcPct val="150000"/>
              </a:lnSpc>
            </a:pPr>
            <a:r>
              <a:rPr lang="tr-TR" dirty="0"/>
              <a:t>Sınav Sonrası</a:t>
            </a:r>
          </a:p>
        </p:txBody>
      </p:sp>
    </p:spTree>
    <p:extLst>
      <p:ext uri="{BB962C8B-B14F-4D97-AF65-F5344CB8AC3E}">
        <p14:creationId xmlns:p14="http://schemas.microsoft.com/office/powerpoint/2010/main" val="224884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1764"/>
            <a:ext cx="10515600" cy="983731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Süreç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25495"/>
            <a:ext cx="10515600" cy="573422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/>
              <a:t>Yeterlik Kurulu Ölçme Değerlendirme (Bireysel Akreditasyon – Board Sınav) Komisyonu hazırlıkları </a:t>
            </a:r>
            <a:r>
              <a:rPr lang="tr-TR" dirty="0" err="1"/>
              <a:t>sonarsı</a:t>
            </a:r>
            <a:r>
              <a:rPr lang="tr-TR" dirty="0"/>
              <a:t> düzenlenen sınava gözlemci talebi: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TTB UDEK </a:t>
            </a:r>
            <a:r>
              <a:rPr lang="tr-TR" dirty="0" err="1"/>
              <a:t>Sekreteryasına</a:t>
            </a:r>
            <a:r>
              <a:rPr lang="tr-TR" dirty="0"/>
              <a:t> (</a:t>
            </a:r>
            <a:r>
              <a:rPr lang="tr-TR" dirty="0">
                <a:hlinkClick r:id="rId2"/>
              </a:rPr>
              <a:t>udek@ttb.org.tr</a:t>
            </a:r>
            <a:r>
              <a:rPr lang="tr-TR" dirty="0"/>
              <a:t> ) sınav ile ile ilgili bilgiyi sınav tarihinden </a:t>
            </a:r>
            <a:r>
              <a:rPr lang="tr-TR" u="sng" dirty="0">
                <a:solidFill>
                  <a:srgbClr val="FF0000"/>
                </a:solidFill>
              </a:rPr>
              <a:t>1 ay önce</a:t>
            </a:r>
            <a:r>
              <a:rPr lang="tr-TR" dirty="0"/>
              <a:t> iletip temsilci talep etmekte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Olanaklı ise aynı ilden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Uzmanlık alanı dışından (dahili, cerrahi ya da temel bilimler gözetilerek)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UDEK Gözlemci Üye belirlendikten sonra yazı ile temsilcinin ismi, GSM numarası Yeterlik Kurulu’na iletiliyor.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Gözlemci Üye talep ederse kurumuna görevlendirme yazısı iletiliyor.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Gözlemci üyenin gerektiğinde ulaşımı Yeterlik Kurulu tarafından sağlanıyor.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Gözlemci üye izlenimlerini UDEK </a:t>
            </a:r>
            <a:r>
              <a:rPr lang="tr-TR" dirty="0" err="1"/>
              <a:t>Sekreteryası’na</a:t>
            </a:r>
            <a:r>
              <a:rPr lang="tr-TR" dirty="0"/>
              <a:t> eposta ile bildiriyor.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Gerektiğinde temsilci ziyaret sürecinde UDEK </a:t>
            </a:r>
            <a:r>
              <a:rPr lang="tr-TR" dirty="0" err="1"/>
              <a:t>Sekreteryası’ndan</a:t>
            </a:r>
            <a:r>
              <a:rPr lang="tr-TR" dirty="0"/>
              <a:t> yardım alabilir.</a:t>
            </a:r>
          </a:p>
        </p:txBody>
      </p:sp>
    </p:spTree>
    <p:extLst>
      <p:ext uri="{BB962C8B-B14F-4D97-AF65-F5344CB8AC3E}">
        <p14:creationId xmlns:p14="http://schemas.microsoft.com/office/powerpoint/2010/main" val="180476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53361" y="2766218"/>
            <a:ext cx="10356273" cy="1325563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Sınav Öncesi</a:t>
            </a:r>
          </a:p>
        </p:txBody>
      </p:sp>
    </p:spTree>
    <p:extLst>
      <p:ext uri="{BB962C8B-B14F-4D97-AF65-F5344CB8AC3E}">
        <p14:creationId xmlns:p14="http://schemas.microsoft.com/office/powerpoint/2010/main" val="138670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86598FA-0481-DB72-865E-0E5AFCEAA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63942"/>
              </p:ext>
            </p:extLst>
          </p:nvPr>
        </p:nvGraphicFramePr>
        <p:xfrm>
          <a:off x="601669" y="1295417"/>
          <a:ext cx="10539082" cy="2618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435">
                  <a:extLst>
                    <a:ext uri="{9D8B030D-6E8A-4147-A177-3AD203B41FA5}">
                      <a16:colId xmlns:a16="http://schemas.microsoft.com/office/drawing/2014/main" val="52418816"/>
                    </a:ext>
                  </a:extLst>
                </a:gridCol>
                <a:gridCol w="9980647">
                  <a:extLst>
                    <a:ext uri="{9D8B030D-6E8A-4147-A177-3AD203B41FA5}">
                      <a16:colId xmlns:a16="http://schemas.microsoft.com/office/drawing/2014/main" val="1566747161"/>
                    </a:ext>
                  </a:extLst>
                </a:gridCol>
              </a:tblGrid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1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Sınavla, işleyişle ve özellikle istasyon süreleri ile ilgili adaylara bilgilendirme yapıldı. 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7936175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2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başarı ölçütleri duyuruldu.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9601280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sonuçlarının ne zaman ve hangi yolla açıklanacağı bilgisi verildi.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2403846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4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sırasında yaşanan aksaklıklar konusunda nasıl yardım isteneceği bilgisi adaylarla paylaşıldı.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3273247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5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sonuçlarına nasıl itiraz edileceği bilgisi verildi.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6117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614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86598FA-0481-DB72-865E-0E5AFCEAA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615572"/>
              </p:ext>
            </p:extLst>
          </p:nvPr>
        </p:nvGraphicFramePr>
        <p:xfrm>
          <a:off x="657653" y="922192"/>
          <a:ext cx="10539082" cy="2478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435">
                  <a:extLst>
                    <a:ext uri="{9D8B030D-6E8A-4147-A177-3AD203B41FA5}">
                      <a16:colId xmlns:a16="http://schemas.microsoft.com/office/drawing/2014/main" val="52418816"/>
                    </a:ext>
                  </a:extLst>
                </a:gridCol>
                <a:gridCol w="9980647">
                  <a:extLst>
                    <a:ext uri="{9D8B030D-6E8A-4147-A177-3AD203B41FA5}">
                      <a16:colId xmlns:a16="http://schemas.microsoft.com/office/drawing/2014/main" val="1566747161"/>
                    </a:ext>
                  </a:extLst>
                </a:gridCol>
              </a:tblGrid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6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İstasyonlar hazırdı.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357515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7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İstasyonlarda kullanılacak maket – mankenler hazırdı.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9666353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ortamı fiziksel koşulları (ses, aydınlatma, sıcaklık vb.) uygundu.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0059278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9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ortamında sınav işleyişini bozabilecek dış etmenler yoktu. 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9330165"/>
                  </a:ext>
                </a:extLst>
              </a:tr>
              <a:tr h="495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Gözetmen olan istasyonlarda en az 2 (iki) gözetmen hazırdı.</a:t>
                      </a:r>
                      <a:endParaRPr lang="tr-TR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473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42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9492E94-3DA8-147F-C1EB-DFD957B30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045302"/>
              </p:ext>
            </p:extLst>
          </p:nvPr>
        </p:nvGraphicFramePr>
        <p:xfrm>
          <a:off x="713635" y="866207"/>
          <a:ext cx="10763017" cy="2723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0301">
                  <a:extLst>
                    <a:ext uri="{9D8B030D-6E8A-4147-A177-3AD203B41FA5}">
                      <a16:colId xmlns:a16="http://schemas.microsoft.com/office/drawing/2014/main" val="3919653641"/>
                    </a:ext>
                  </a:extLst>
                </a:gridCol>
                <a:gridCol w="10192716">
                  <a:extLst>
                    <a:ext uri="{9D8B030D-6E8A-4147-A177-3AD203B41FA5}">
                      <a16:colId xmlns:a16="http://schemas.microsoft.com/office/drawing/2014/main" val="1474251572"/>
                    </a:ext>
                  </a:extLst>
                </a:gridCol>
              </a:tblGrid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11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Olası aksaklık durumları için istasyon sayısının yarısı kadar yedek gözetmen hazırdı.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4257763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Maket – manken vb. olası sorunlar için yedek materyal hazırdı.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1775669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Sınavların video ile kayıt altına alınacağı bilgisi adaylarla paylaşıldı.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4526698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Sınav süresince mobil telefon ve benzeri elektronik aletlerin kullanımının yasak olduğu bilgisi paylaşıldı. 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1394624"/>
                  </a:ext>
                </a:extLst>
              </a:tr>
              <a:tr h="521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>
                          <a:effectLst/>
                        </a:rPr>
                        <a:t>15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000" dirty="0">
                          <a:effectLst/>
                        </a:rPr>
                        <a:t>Mobil telefon vb. tüm elektronik cihazlar kapalı konumda teslim alındı.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6526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8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717</Words>
  <Application>Microsoft Macintosh PowerPoint</Application>
  <PresentationFormat>Geniş ekran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Amaç</vt:lpstr>
      <vt:lpstr>Sunum</vt:lpstr>
      <vt:lpstr>Süreç</vt:lpstr>
      <vt:lpstr>Sınav Öncesi</vt:lpstr>
      <vt:lpstr>PowerPoint Sunusu</vt:lpstr>
      <vt:lpstr>PowerPoint Sunusu</vt:lpstr>
      <vt:lpstr>PowerPoint Sunusu</vt:lpstr>
      <vt:lpstr>PowerPoint Sunusu</vt:lpstr>
      <vt:lpstr>Sınav Sırası</vt:lpstr>
      <vt:lpstr>PowerPoint Sunusu</vt:lpstr>
      <vt:lpstr>Sınav Sonrası</vt:lpstr>
      <vt:lpstr>PowerPoint Sunusu</vt:lpstr>
      <vt:lpstr>PowerPoint Sunusu</vt:lpstr>
      <vt:lpstr>PowerPoint Sunusu</vt:lpstr>
      <vt:lpstr>UDEK Temsilcisi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 V50A</dc:creator>
  <cp:lastModifiedBy>Orhan Odabaşı</cp:lastModifiedBy>
  <cp:revision>17</cp:revision>
  <dcterms:created xsi:type="dcterms:W3CDTF">2021-10-17T08:09:53Z</dcterms:created>
  <dcterms:modified xsi:type="dcterms:W3CDTF">2025-05-21T11:38:00Z</dcterms:modified>
</cp:coreProperties>
</file>